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7"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32432"/>
  </p:normalViewPr>
  <p:slideViewPr>
    <p:cSldViewPr snapToGrid="0" snapToObjects="1">
      <p:cViewPr>
        <p:scale>
          <a:sx n="100" d="100"/>
          <a:sy n="100" d="100"/>
        </p:scale>
        <p:origin x="464"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9E4C1-E953-234A-B12A-066180259C30}" type="datetimeFigureOut">
              <a:rPr lang="en-US" smtClean="0"/>
              <a:t>11/24/21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8310B6-E4C2-2946-800E-4B54DCFE9C17}" type="slidenum">
              <a:rPr lang="en-US" smtClean="0"/>
              <a:t>‹#›</a:t>
            </a:fld>
            <a:endParaRPr lang="en-US"/>
          </a:p>
        </p:txBody>
      </p:sp>
    </p:spTree>
    <p:extLst>
      <p:ext uri="{BB962C8B-B14F-4D97-AF65-F5344CB8AC3E}">
        <p14:creationId xmlns:p14="http://schemas.microsoft.com/office/powerpoint/2010/main" val="3784708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my introduction stage, during this stage I will be discussing what the PowerPoint is designed to do.</a:t>
            </a:r>
          </a:p>
          <a:p>
            <a:endParaRPr lang="en-US" dirty="0"/>
          </a:p>
          <a:p>
            <a:r>
              <a:rPr lang="en-US" dirty="0"/>
              <a:t>During this </a:t>
            </a:r>
            <a:r>
              <a:rPr lang="en-US" dirty="0" err="1"/>
              <a:t>powerpoint</a:t>
            </a:r>
            <a:r>
              <a:rPr lang="en-US" dirty="0"/>
              <a:t> I will be discussing the importance of certain academic and key skills that can help in both the world of study and in the workplace. </a:t>
            </a:r>
          </a:p>
        </p:txBody>
      </p:sp>
      <p:sp>
        <p:nvSpPr>
          <p:cNvPr id="4" name="Slide Number Placeholder 3"/>
          <p:cNvSpPr>
            <a:spLocks noGrp="1"/>
          </p:cNvSpPr>
          <p:nvPr>
            <p:ph type="sldNum" sz="quarter" idx="5"/>
          </p:nvPr>
        </p:nvSpPr>
        <p:spPr/>
        <p:txBody>
          <a:bodyPr/>
          <a:lstStyle/>
          <a:p>
            <a:fld id="{B78310B6-E4C2-2946-800E-4B54DCFE9C17}" type="slidenum">
              <a:rPr lang="en-US" smtClean="0"/>
              <a:t>2</a:t>
            </a:fld>
            <a:endParaRPr lang="en-US"/>
          </a:p>
        </p:txBody>
      </p:sp>
    </p:spTree>
    <p:extLst>
      <p:ext uri="{BB962C8B-B14F-4D97-AF65-F5344CB8AC3E}">
        <p14:creationId xmlns:p14="http://schemas.microsoft.com/office/powerpoint/2010/main" val="1566032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 Thinking is a vital and important key skill of day-to-day life. It allows us to make decisions and ask important questions. Critical thinking has a many pros and many cons, especially when we investigate the more “Philosophical” side of the idea of critical thinking.</a:t>
            </a:r>
          </a:p>
          <a:p>
            <a:endParaRPr lang="en-US" dirty="0"/>
          </a:p>
          <a:p>
            <a:r>
              <a:rPr lang="en-US" dirty="0"/>
              <a:t>Critical thinking can lead us to questioning very important questions and decisions made by others, it can be used to debate politics and question scientific knowledge</a:t>
            </a:r>
          </a:p>
          <a:p>
            <a:r>
              <a:rPr lang="en-US" dirty="0"/>
              <a:t>. </a:t>
            </a:r>
          </a:p>
          <a:p>
            <a:r>
              <a:rPr lang="en-US" dirty="0"/>
              <a:t>Critical Thinking “According to the University of Essex in a study conducted by “Beyer 1995” critical thinking is a means of making clear and reasonable judgments based on the information that we have perceived.</a:t>
            </a:r>
          </a:p>
          <a:p>
            <a:endParaRPr lang="en-US" dirty="0"/>
          </a:p>
          <a:p>
            <a:r>
              <a:rPr lang="en-US" dirty="0"/>
              <a:t>It also allows us to make logical arguments about questions and decisions that we may not agree with. For example, “I disagree that one can be open-minded yet, disregard someone's opinion or idea if it does not encompass some form of scientific evidence” to me this contradicts the whole notion of “Open-mindedness”.</a:t>
            </a:r>
          </a:p>
          <a:p>
            <a:endParaRPr lang="en-US" dirty="0"/>
          </a:p>
          <a:p>
            <a:r>
              <a:rPr lang="en-US" dirty="0"/>
              <a:t>Moving on from my personal response to the article, critical thinking is a major key academic skill that we should all consider improving and developing. </a:t>
            </a:r>
          </a:p>
        </p:txBody>
      </p:sp>
      <p:sp>
        <p:nvSpPr>
          <p:cNvPr id="4" name="Slide Number Placeholder 3"/>
          <p:cNvSpPr>
            <a:spLocks noGrp="1"/>
          </p:cNvSpPr>
          <p:nvPr>
            <p:ph type="sldNum" sz="quarter" idx="5"/>
          </p:nvPr>
        </p:nvSpPr>
        <p:spPr/>
        <p:txBody>
          <a:bodyPr/>
          <a:lstStyle/>
          <a:p>
            <a:fld id="{B78310B6-E4C2-2946-800E-4B54DCFE9C17}" type="slidenum">
              <a:rPr lang="en-US" smtClean="0"/>
              <a:t>3</a:t>
            </a:fld>
            <a:endParaRPr lang="en-US"/>
          </a:p>
        </p:txBody>
      </p:sp>
    </p:spTree>
    <p:extLst>
      <p:ext uri="{BB962C8B-B14F-4D97-AF65-F5344CB8AC3E}">
        <p14:creationId xmlns:p14="http://schemas.microsoft.com/office/powerpoint/2010/main" val="1555553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whole the idea of critical thinking can be universal in all work-places, most studies show that critical thinking is more beneficial for the youth than it is the youth-worker, and that’s because it allows youngsters to cognitively develop more efficiently. </a:t>
            </a:r>
          </a:p>
          <a:p>
            <a:endParaRPr lang="en-US" dirty="0"/>
          </a:p>
          <a:p>
            <a:r>
              <a:rPr lang="en-US" dirty="0"/>
              <a:t>However, critical thinking can be used to question certain aspects of youth-work along with certain legislations that are tied into youthwork. Youth work is evidentially a social science, meaning that psychology plays a major role in the development of the youth and the youth worker. Sadly, when it comes to critical thinking there isn’t a lot of studies that explain what critical thinking actual is as most evidence related to psychology and the brain is subject to the individual researching the subject.</a:t>
            </a:r>
          </a:p>
          <a:p>
            <a:endParaRPr lang="en-US" dirty="0"/>
          </a:p>
          <a:p>
            <a:r>
              <a:rPr lang="en-US" dirty="0"/>
              <a:t>Within the confines of youth work, critical thinking can be a means of adapting new ideas, questioning old ideas and inventing new ways to inspire and help the youth of today. Critical thinking doesn’t need to be “Academic” in nature, but it can also be a response for “Thinking outside the box”. </a:t>
            </a:r>
          </a:p>
          <a:p>
            <a:endParaRPr lang="en-US" dirty="0"/>
          </a:p>
          <a:p>
            <a:r>
              <a:rPr lang="en-US" dirty="0"/>
              <a:t>How does Critical Thinking help the youth and Youth Workers:</a:t>
            </a:r>
          </a:p>
          <a:p>
            <a:endParaRPr lang="en-US" dirty="0"/>
          </a:p>
          <a:p>
            <a:r>
              <a:rPr lang="en-US" dirty="0"/>
              <a:t>Critical thinking plays a massive role in cognitive development amongst adolescents and adults. Since one of the goals of being a youth worker or educator is to educate and help youngster develop and build into their potential, critical thinking can be used to improve overall cognitive development. </a:t>
            </a:r>
          </a:p>
          <a:p>
            <a:endParaRPr lang="en-US" dirty="0"/>
          </a:p>
          <a:p>
            <a:r>
              <a:rPr lang="en-US" dirty="0"/>
              <a:t>Youth workers can use critical thinking to create new ideas and methods that will help local communities and individuals. Critical thinking will allow youth workers to question the educational system and adapt new learning techniques to help youngsters. </a:t>
            </a:r>
          </a:p>
          <a:p>
            <a:endParaRPr lang="en-US" dirty="0"/>
          </a:p>
        </p:txBody>
      </p:sp>
      <p:sp>
        <p:nvSpPr>
          <p:cNvPr id="4" name="Slide Number Placeholder 3"/>
          <p:cNvSpPr>
            <a:spLocks noGrp="1"/>
          </p:cNvSpPr>
          <p:nvPr>
            <p:ph type="sldNum" sz="quarter" idx="5"/>
          </p:nvPr>
        </p:nvSpPr>
        <p:spPr/>
        <p:txBody>
          <a:bodyPr/>
          <a:lstStyle/>
          <a:p>
            <a:fld id="{B78310B6-E4C2-2946-800E-4B54DCFE9C17}" type="slidenum">
              <a:rPr lang="en-US" smtClean="0"/>
              <a:t>4</a:t>
            </a:fld>
            <a:endParaRPr lang="en-US"/>
          </a:p>
        </p:txBody>
      </p:sp>
    </p:spTree>
    <p:extLst>
      <p:ext uri="{BB962C8B-B14F-4D97-AF65-F5344CB8AC3E}">
        <p14:creationId xmlns:p14="http://schemas.microsoft.com/office/powerpoint/2010/main" val="2952635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Academic writing skills, a means of formally writing important documents of text, or a way in which we plan and write our academic work.</a:t>
            </a:r>
          </a:p>
          <a:p>
            <a:r>
              <a:rPr lang="en-US" dirty="0"/>
              <a:t>Academic writing skills allow us to make our work more professional, effective and gradable. When we use academic writing, it allows us to emphasize what we trying to say by using punctuation and the correct use of words instead of shortening them. </a:t>
            </a:r>
          </a:p>
          <a:p>
            <a:endParaRPr lang="en-US" dirty="0"/>
          </a:p>
          <a:p>
            <a:r>
              <a:rPr lang="en-US" dirty="0"/>
              <a:t>Academic writing skills are something that can be improved along with being developed. Places of education such as schools and colleges have a means of teaching academic writing skills using “Essential Skills Wales” this allows places to help us build our overall knowledge of “Academic Writing Skills”. </a:t>
            </a:r>
          </a:p>
          <a:p>
            <a:endParaRPr lang="en-US" dirty="0"/>
          </a:p>
          <a:p>
            <a:r>
              <a:rPr lang="en-US" dirty="0"/>
              <a:t>This skill is essential and should be something that we all develop, especially since none of us are perfect. </a:t>
            </a:r>
          </a:p>
          <a:p>
            <a:endParaRPr lang="en-US" dirty="0"/>
          </a:p>
        </p:txBody>
      </p:sp>
      <p:sp>
        <p:nvSpPr>
          <p:cNvPr id="4" name="Slide Number Placeholder 3"/>
          <p:cNvSpPr>
            <a:spLocks noGrp="1"/>
          </p:cNvSpPr>
          <p:nvPr>
            <p:ph type="sldNum" sz="quarter" idx="5"/>
          </p:nvPr>
        </p:nvSpPr>
        <p:spPr/>
        <p:txBody>
          <a:bodyPr/>
          <a:lstStyle/>
          <a:p>
            <a:fld id="{B78310B6-E4C2-2946-800E-4B54DCFE9C17}" type="slidenum">
              <a:rPr lang="en-US" smtClean="0"/>
              <a:t>5</a:t>
            </a:fld>
            <a:endParaRPr lang="en-US"/>
          </a:p>
        </p:txBody>
      </p:sp>
    </p:spTree>
    <p:extLst>
      <p:ext uri="{BB962C8B-B14F-4D97-AF65-F5344CB8AC3E}">
        <p14:creationId xmlns:p14="http://schemas.microsoft.com/office/powerpoint/2010/main" val="6077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Academic writing skills are a necessity to professional life. As a youth-worker we will be required to conduct research and present information in a clear and concise way with supporting evidence. Youth-workers work closely with other services, including the blue light services. This means that being able to correctly structure a text is crucial in passing on information during multi-agency work. </a:t>
            </a:r>
          </a:p>
          <a:p>
            <a:endParaRPr lang="en-US" dirty="0"/>
          </a:p>
          <a:p>
            <a:r>
              <a:rPr lang="en-US" dirty="0"/>
              <a:t>Academic writing skills are a key necessity in all work-places and is something that we should all look to improve and develop. </a:t>
            </a:r>
          </a:p>
        </p:txBody>
      </p:sp>
      <p:sp>
        <p:nvSpPr>
          <p:cNvPr id="4" name="Slide Number Placeholder 3"/>
          <p:cNvSpPr>
            <a:spLocks noGrp="1"/>
          </p:cNvSpPr>
          <p:nvPr>
            <p:ph type="sldNum" sz="quarter" idx="5"/>
          </p:nvPr>
        </p:nvSpPr>
        <p:spPr/>
        <p:txBody>
          <a:bodyPr/>
          <a:lstStyle/>
          <a:p>
            <a:fld id="{B78310B6-E4C2-2946-800E-4B54DCFE9C17}" type="slidenum">
              <a:rPr lang="en-US" smtClean="0"/>
              <a:t>6</a:t>
            </a:fld>
            <a:endParaRPr lang="en-US"/>
          </a:p>
        </p:txBody>
      </p:sp>
    </p:spTree>
    <p:extLst>
      <p:ext uri="{BB962C8B-B14F-4D97-AF65-F5344CB8AC3E}">
        <p14:creationId xmlns:p14="http://schemas.microsoft.com/office/powerpoint/2010/main" val="3838196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Reading is a day-to-day skill that we all use however, during university we are presented with a whole wealth of information, and it is impossible for us to take in every word. So, we adapt our reading in a more academic way where we take notes and perceive only the information that we need.</a:t>
            </a:r>
          </a:p>
          <a:p>
            <a:endParaRPr lang="en-US" dirty="0"/>
          </a:p>
          <a:p>
            <a:r>
              <a:rPr lang="en-US" dirty="0"/>
              <a:t>Psychology plays a major role in reading and remembering information. We all use our primary sense to take in information, during this stage all that information is directly stored within our short-term memory, only when we cite this information is it transfer to some form of long-term memory.  So, talking to yourself in the mirror is not necessarily a bad idea as when we repeat information verbally it is directly stored into out long-term memory. </a:t>
            </a:r>
          </a:p>
          <a:p>
            <a:endParaRPr lang="en-US" dirty="0"/>
          </a:p>
          <a:p>
            <a:r>
              <a:rPr lang="en-US" dirty="0"/>
              <a:t>This study can be used when we read, if we were to skim information and pin-point key parts of the text that we need, we could then cite this to ourself or someone allowing us to remember it for future use.</a:t>
            </a:r>
          </a:p>
        </p:txBody>
      </p:sp>
      <p:sp>
        <p:nvSpPr>
          <p:cNvPr id="4" name="Slide Number Placeholder 3"/>
          <p:cNvSpPr>
            <a:spLocks noGrp="1"/>
          </p:cNvSpPr>
          <p:nvPr>
            <p:ph type="sldNum" sz="quarter" idx="5"/>
          </p:nvPr>
        </p:nvSpPr>
        <p:spPr/>
        <p:txBody>
          <a:bodyPr/>
          <a:lstStyle/>
          <a:p>
            <a:fld id="{B78310B6-E4C2-2946-800E-4B54DCFE9C17}" type="slidenum">
              <a:rPr lang="en-US" smtClean="0"/>
              <a:t>7</a:t>
            </a:fld>
            <a:endParaRPr lang="en-US"/>
          </a:p>
        </p:txBody>
      </p:sp>
    </p:spTree>
    <p:extLst>
      <p:ext uri="{BB962C8B-B14F-4D97-AF65-F5344CB8AC3E}">
        <p14:creationId xmlns:p14="http://schemas.microsoft.com/office/powerpoint/2010/main" val="4172087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Academic reading a massively transferable skill, we use it in education, and it can be used in the workplace too. </a:t>
            </a:r>
          </a:p>
          <a:p>
            <a:endParaRPr lang="en-US" dirty="0"/>
          </a:p>
          <a:p>
            <a:r>
              <a:rPr lang="en-US" dirty="0"/>
              <a:t>During work we will be presented with large amounts of information that we will be required to remember or to find certain texts within a document. Being able to academically read allows us to pin-point they key parts of information along with note taking and rehearsal so that we remember the information that we have found. </a:t>
            </a:r>
          </a:p>
        </p:txBody>
      </p:sp>
      <p:sp>
        <p:nvSpPr>
          <p:cNvPr id="4" name="Slide Number Placeholder 3"/>
          <p:cNvSpPr>
            <a:spLocks noGrp="1"/>
          </p:cNvSpPr>
          <p:nvPr>
            <p:ph type="sldNum" sz="quarter" idx="5"/>
          </p:nvPr>
        </p:nvSpPr>
        <p:spPr/>
        <p:txBody>
          <a:bodyPr/>
          <a:lstStyle/>
          <a:p>
            <a:fld id="{B78310B6-E4C2-2946-800E-4B54DCFE9C17}" type="slidenum">
              <a:rPr lang="en-US" smtClean="0"/>
              <a:t>8</a:t>
            </a:fld>
            <a:endParaRPr lang="en-US"/>
          </a:p>
        </p:txBody>
      </p:sp>
    </p:spTree>
    <p:extLst>
      <p:ext uri="{BB962C8B-B14F-4D97-AF65-F5344CB8AC3E}">
        <p14:creationId xmlns:p14="http://schemas.microsoft.com/office/powerpoint/2010/main" val="3865441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8310B6-E4C2-2946-800E-4B54DCFE9C17}" type="slidenum">
              <a:rPr lang="en-US" smtClean="0"/>
              <a:t>9</a:t>
            </a:fld>
            <a:endParaRPr lang="en-US"/>
          </a:p>
        </p:txBody>
      </p:sp>
    </p:spTree>
    <p:extLst>
      <p:ext uri="{BB962C8B-B14F-4D97-AF65-F5344CB8AC3E}">
        <p14:creationId xmlns:p14="http://schemas.microsoft.com/office/powerpoint/2010/main" val="53390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8298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05818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42154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41020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71563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0459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9164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0120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15178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66909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11/24/21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40563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11/24/21</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468422159"/>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grammar.yourdictionary.com/style-and-usage/academic-writing-skills.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library.leeds.ac.uk/info/14011/writing/106/academic_writin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epeakperformancecenter.com/educational-learning/learning/memory/stages-of-memory/"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englishforuniversity.com/academic-reading-skills/" TargetMode="External"/><Relationship Id="rId3" Type="http://schemas.openxmlformats.org/officeDocument/2006/relationships/hyperlink" Target="https://online.essex.ac.uk/blog/the-importance-of-critical-thinking/" TargetMode="External"/><Relationship Id="rId7" Type="http://schemas.openxmlformats.org/officeDocument/2006/relationships/hyperlink" Target="https://library.leeds.ac.uk/info/14011/writing/106/academic_writing" TargetMode="External"/><Relationship Id="rId2" Type="http://schemas.openxmlformats.org/officeDocument/2006/relationships/hyperlink" Target="https://www.youthemployment.org.uk/critical-thinking-what-is-it-and-how-do-you-do-it/" TargetMode="External"/><Relationship Id="rId1" Type="http://schemas.openxmlformats.org/officeDocument/2006/relationships/slideLayout" Target="../slideLayouts/slideLayout2.xml"/><Relationship Id="rId6" Type="http://schemas.openxmlformats.org/officeDocument/2006/relationships/hyperlink" Target="https://grammar.yourdictionary.com/style-and-usage/academic-writing-skills.html" TargetMode="External"/><Relationship Id="rId5" Type="http://schemas.openxmlformats.org/officeDocument/2006/relationships/hyperlink" Target="https://creativityandcriticalthinking.wordpress.com/the-evolution-from-pre-k-to-college/critical-thinking-and-the-three-stages-of-cognitive-development/" TargetMode="External"/><Relationship Id="rId10" Type="http://schemas.openxmlformats.org/officeDocument/2006/relationships/hyperlink" Target="https://thepeakperformancecenter.com/educational-learning/learning/memory/stages-of-memory/" TargetMode="External"/><Relationship Id="rId4" Type="http://schemas.openxmlformats.org/officeDocument/2006/relationships/hyperlink" Target="https://infolit.org.uk/empowered-for-life-critical-thinking-for-young-people/" TargetMode="External"/><Relationship Id="rId9" Type="http://schemas.openxmlformats.org/officeDocument/2006/relationships/hyperlink" Target="https://www.sheffield.ac.uk/ssid/301/study-skills/everyday-skills/reading-techniq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blurred public library with bookshelves">
            <a:extLst>
              <a:ext uri="{FF2B5EF4-FFF2-40B4-BE49-F238E27FC236}">
                <a16:creationId xmlns:a16="http://schemas.microsoft.com/office/drawing/2014/main" id="{ED166577-D30D-46B5-9161-3C538B6D8791}"/>
              </a:ext>
            </a:extLst>
          </p:cNvPr>
          <p:cNvPicPr>
            <a:picLocks noChangeAspect="1"/>
          </p:cNvPicPr>
          <p:nvPr/>
        </p:nvPicPr>
        <p:blipFill rotWithShape="1">
          <a:blip r:embed="rId2"/>
          <a:srcRect t="1310" b="14420"/>
          <a:stretch/>
        </p:blipFill>
        <p:spPr>
          <a:xfrm>
            <a:off x="20" y="-3"/>
            <a:ext cx="12191979" cy="6858004"/>
          </a:xfrm>
          <a:prstGeom prst="rect">
            <a:avLst/>
          </a:prstGeom>
        </p:spPr>
      </p:pic>
      <p:sp>
        <p:nvSpPr>
          <p:cNvPr id="11" name="Freeform: Shape 10">
            <a:extLst>
              <a:ext uri="{FF2B5EF4-FFF2-40B4-BE49-F238E27FC236}">
                <a16:creationId xmlns:a16="http://schemas.microsoft.com/office/drawing/2014/main" id="{904E317E-14BB-4200-84F3-2064B4C9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DF94A24-8152-43C5-86F3-5CC95D809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5BB6E8-A029-6B48-9C47-5063025EE965}"/>
              </a:ext>
            </a:extLst>
          </p:cNvPr>
          <p:cNvSpPr>
            <a:spLocks noGrp="1"/>
          </p:cNvSpPr>
          <p:nvPr>
            <p:ph type="ctrTitle"/>
          </p:nvPr>
        </p:nvSpPr>
        <p:spPr>
          <a:xfrm>
            <a:off x="504173" y="420397"/>
            <a:ext cx="4953000" cy="2247899"/>
          </a:xfrm>
        </p:spPr>
        <p:txBody>
          <a:bodyPr anchor="t">
            <a:normAutofit/>
          </a:bodyPr>
          <a:lstStyle/>
          <a:p>
            <a:r>
              <a:rPr lang="en-US" dirty="0">
                <a:solidFill>
                  <a:srgbClr val="FFFFFF"/>
                </a:solidFill>
              </a:rPr>
              <a:t>Academic study skills </a:t>
            </a:r>
          </a:p>
        </p:txBody>
      </p:sp>
      <p:sp>
        <p:nvSpPr>
          <p:cNvPr id="3" name="Subtitle 2">
            <a:extLst>
              <a:ext uri="{FF2B5EF4-FFF2-40B4-BE49-F238E27FC236}">
                <a16:creationId xmlns:a16="http://schemas.microsoft.com/office/drawing/2014/main" id="{C380F511-BA51-ED4E-82A3-AF05113B6006}"/>
              </a:ext>
            </a:extLst>
          </p:cNvPr>
          <p:cNvSpPr>
            <a:spLocks noGrp="1"/>
          </p:cNvSpPr>
          <p:nvPr>
            <p:ph type="subTitle" idx="1"/>
          </p:nvPr>
        </p:nvSpPr>
        <p:spPr>
          <a:xfrm>
            <a:off x="1143001" y="4093232"/>
            <a:ext cx="2858548" cy="1728728"/>
          </a:xfrm>
        </p:spPr>
        <p:txBody>
          <a:bodyPr anchor="b">
            <a:normAutofit/>
          </a:bodyPr>
          <a:lstStyle/>
          <a:p>
            <a:r>
              <a:rPr lang="en-US" dirty="0">
                <a:solidFill>
                  <a:srgbClr val="FFFFFF"/>
                </a:solidFill>
              </a:rPr>
              <a:t>By Kayden Thomas</a:t>
            </a:r>
          </a:p>
        </p:txBody>
      </p:sp>
    </p:spTree>
    <p:extLst>
      <p:ext uri="{BB962C8B-B14F-4D97-AF65-F5344CB8AC3E}">
        <p14:creationId xmlns:p14="http://schemas.microsoft.com/office/powerpoint/2010/main" val="421110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71F90-6283-DF4F-9C4E-09338751B746}"/>
              </a:ext>
            </a:extLst>
          </p:cNvPr>
          <p:cNvSpPr>
            <a:spLocks noGrp="1"/>
          </p:cNvSpPr>
          <p:nvPr>
            <p:ph type="title"/>
          </p:nvPr>
        </p:nvSpPr>
        <p:spPr>
          <a:xfrm>
            <a:off x="2514600" y="144802"/>
            <a:ext cx="9905999" cy="600265"/>
          </a:xfrm>
        </p:spPr>
        <p:txBody>
          <a:bodyPr>
            <a:normAutofit fontScale="90000"/>
          </a:bodyPr>
          <a:lstStyle/>
          <a:p>
            <a:r>
              <a:rPr lang="en-US" u="sng" dirty="0"/>
              <a:t>Introduction</a:t>
            </a:r>
          </a:p>
        </p:txBody>
      </p:sp>
      <p:sp>
        <p:nvSpPr>
          <p:cNvPr id="3" name="Content Placeholder 2">
            <a:extLst>
              <a:ext uri="{FF2B5EF4-FFF2-40B4-BE49-F238E27FC236}">
                <a16:creationId xmlns:a16="http://schemas.microsoft.com/office/drawing/2014/main" id="{B2C6FC67-3556-174B-A104-B90AFC40F804}"/>
              </a:ext>
            </a:extLst>
          </p:cNvPr>
          <p:cNvSpPr>
            <a:spLocks noGrp="1"/>
          </p:cNvSpPr>
          <p:nvPr>
            <p:ph idx="1"/>
          </p:nvPr>
        </p:nvSpPr>
        <p:spPr>
          <a:xfrm>
            <a:off x="1143000" y="1645441"/>
            <a:ext cx="9905999" cy="3567118"/>
          </a:xfrm>
        </p:spPr>
        <p:txBody>
          <a:bodyPr>
            <a:noAutofit/>
          </a:bodyPr>
          <a:lstStyle/>
          <a:p>
            <a:pPr marL="0" indent="0">
              <a:lnSpc>
                <a:spcPct val="150000"/>
              </a:lnSpc>
              <a:buNone/>
            </a:pPr>
            <a:r>
              <a:rPr lang="en-US" sz="1200" dirty="0">
                <a:latin typeface="Times New Roman" panose="02020603050405020304" pitchFamily="18" charset="0"/>
                <a:cs typeface="Times New Roman" panose="02020603050405020304" pitchFamily="18" charset="0"/>
              </a:rPr>
              <a:t>During this presentation, I will be outlining some of the important academic study skills that all students studying in higher education should consider developing or improving. </a:t>
            </a:r>
          </a:p>
          <a:p>
            <a:pPr marL="0" indent="0">
              <a:lnSpc>
                <a:spcPct val="150000"/>
              </a:lnSpc>
              <a:buNone/>
            </a:pPr>
            <a:r>
              <a:rPr lang="en-US" sz="1200" dirty="0">
                <a:latin typeface="Times New Roman" panose="02020603050405020304" pitchFamily="18" charset="0"/>
                <a:cs typeface="Times New Roman" panose="02020603050405020304" pitchFamily="18" charset="0"/>
              </a:rPr>
              <a:t>I will also be explaining why these different skills can be transferred to the working environment. </a:t>
            </a:r>
          </a:p>
          <a:p>
            <a:pPr marL="0" indent="0">
              <a:lnSpc>
                <a:spcPct val="150000"/>
              </a:lnSpc>
              <a:buNone/>
            </a:pPr>
            <a:r>
              <a:rPr lang="en-US" sz="1200" dirty="0">
                <a:latin typeface="Times New Roman" panose="02020603050405020304" pitchFamily="18" charset="0"/>
                <a:cs typeface="Times New Roman" panose="02020603050405020304" pitchFamily="18" charset="0"/>
              </a:rPr>
              <a:t>For this presentation I have chosen the following skills:</a:t>
            </a:r>
          </a:p>
          <a:p>
            <a:pPr>
              <a:lnSpc>
                <a:spcPct val="150000"/>
              </a:lnSpc>
            </a:pPr>
            <a:r>
              <a:rPr lang="en-US" sz="1200" dirty="0">
                <a:latin typeface="Times New Roman" panose="02020603050405020304" pitchFamily="18" charset="0"/>
                <a:cs typeface="Times New Roman" panose="02020603050405020304" pitchFamily="18" charset="0"/>
              </a:rPr>
              <a:t>Critical Thinking </a:t>
            </a:r>
          </a:p>
          <a:p>
            <a:pPr>
              <a:lnSpc>
                <a:spcPct val="150000"/>
              </a:lnSpc>
            </a:pPr>
            <a:r>
              <a:rPr lang="en-US" sz="1200" dirty="0">
                <a:latin typeface="Times New Roman" panose="02020603050405020304" pitchFamily="18" charset="0"/>
                <a:cs typeface="Times New Roman" panose="02020603050405020304" pitchFamily="18" charset="0"/>
              </a:rPr>
              <a:t>Academic Writing Skills </a:t>
            </a:r>
          </a:p>
          <a:p>
            <a:pPr>
              <a:lnSpc>
                <a:spcPct val="150000"/>
              </a:lnSpc>
            </a:pPr>
            <a:r>
              <a:rPr lang="en-US" sz="1200" dirty="0">
                <a:latin typeface="Times New Roman" panose="02020603050405020304" pitchFamily="18" charset="0"/>
                <a:cs typeface="Times New Roman" panose="02020603050405020304" pitchFamily="18" charset="0"/>
              </a:rPr>
              <a:t>Academic Reading Skills</a:t>
            </a:r>
          </a:p>
        </p:txBody>
      </p:sp>
    </p:spTree>
    <p:extLst>
      <p:ext uri="{BB962C8B-B14F-4D97-AF65-F5344CB8AC3E}">
        <p14:creationId xmlns:p14="http://schemas.microsoft.com/office/powerpoint/2010/main" val="1823797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E822-160D-184C-B5D5-6CB615D75DD2}"/>
              </a:ext>
            </a:extLst>
          </p:cNvPr>
          <p:cNvSpPr>
            <a:spLocks noGrp="1"/>
          </p:cNvSpPr>
          <p:nvPr>
            <p:ph type="title"/>
          </p:nvPr>
        </p:nvSpPr>
        <p:spPr>
          <a:xfrm>
            <a:off x="1143000" y="814040"/>
            <a:ext cx="9905999" cy="1360898"/>
          </a:xfrm>
        </p:spPr>
        <p:txBody>
          <a:bodyPr/>
          <a:lstStyle/>
          <a:p>
            <a:r>
              <a:rPr lang="en-US" dirty="0"/>
              <a:t>Critical Thinking</a:t>
            </a:r>
          </a:p>
        </p:txBody>
      </p:sp>
      <p:sp>
        <p:nvSpPr>
          <p:cNvPr id="3" name="Content Placeholder 2">
            <a:extLst>
              <a:ext uri="{FF2B5EF4-FFF2-40B4-BE49-F238E27FC236}">
                <a16:creationId xmlns:a16="http://schemas.microsoft.com/office/drawing/2014/main" id="{4077C87A-85A7-784C-9BF2-15B1AD02558E}"/>
              </a:ext>
            </a:extLst>
          </p:cNvPr>
          <p:cNvSpPr>
            <a:spLocks noGrp="1"/>
          </p:cNvSpPr>
          <p:nvPr>
            <p:ph idx="1"/>
          </p:nvPr>
        </p:nvSpPr>
        <p:spPr>
          <a:xfrm>
            <a:off x="1143000" y="2174938"/>
            <a:ext cx="9905999" cy="5183590"/>
          </a:xfrm>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Critical thinking is a skill key skill that is used and developed across the whole academic field. Universities, colleges and schools all promote and usher in the ability of critical thinking so that youngsters can question academically question certain things within the academic and working world. </a:t>
            </a:r>
          </a:p>
          <a:p>
            <a:pPr marL="0" indent="0">
              <a:buNone/>
            </a:pPr>
            <a:r>
              <a:rPr lang="en-US" sz="1200" dirty="0">
                <a:latin typeface="Times New Roman" panose="02020603050405020304" pitchFamily="18" charset="0"/>
                <a:cs typeface="Times New Roman" panose="02020603050405020304" pitchFamily="18" charset="0"/>
              </a:rPr>
              <a:t>According to Beyer (1995) “Critical thinking means ‘making clear and reasoned judgements.</a:t>
            </a:r>
          </a:p>
          <a:p>
            <a:pPr marL="0" indent="0">
              <a:buNone/>
            </a:pPr>
            <a:endParaRPr lang="en-US"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According to the University of Essex a (blog post from the 19</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of February 2016)outlines some of the key concepts of critical thinking. </a:t>
            </a:r>
          </a:p>
          <a:p>
            <a:pPr marL="0" indent="0">
              <a:buNone/>
            </a:pPr>
            <a:r>
              <a:rPr lang="en-US" sz="1200" dirty="0">
                <a:latin typeface="Times New Roman" panose="02020603050405020304" pitchFamily="18" charset="0"/>
                <a:cs typeface="Times New Roman" panose="02020603050405020304" pitchFamily="18" charset="0"/>
              </a:rPr>
              <a:t>“A successful critical thinker questions the perceived knowledge that they are exposed to on a day-to-day basis. A critical Thinker rejects anecdotal or non-scientific evidence and examines the source of all information. Following on, the study also mentions that critical thinkers are “Open-Minded and Well-Informed”</a:t>
            </a:r>
          </a:p>
          <a:p>
            <a:pPr marL="0" indent="0">
              <a:buNone/>
            </a:pPr>
            <a:endParaRPr lang="en-US"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According to “Youth Employment UK 8th September 2019”</a:t>
            </a:r>
          </a:p>
          <a:p>
            <a:pPr marL="0" indent="0">
              <a:buNone/>
            </a:pPr>
            <a:r>
              <a:rPr lang="en-US" sz="1200" dirty="0">
                <a:latin typeface="Times New Roman" panose="02020603050405020304" pitchFamily="18" charset="0"/>
                <a:cs typeface="Times New Roman" panose="02020603050405020304" pitchFamily="18" charset="0"/>
              </a:rPr>
              <a:t>“Critical thinking is all about questioning information and thinking about it from a different point of view”</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4" name="TextBox 3">
            <a:extLst>
              <a:ext uri="{FF2B5EF4-FFF2-40B4-BE49-F238E27FC236}">
                <a16:creationId xmlns:a16="http://schemas.microsoft.com/office/drawing/2014/main" id="{A99FAF94-FE75-B04B-90B4-2E44B23A6BFD}"/>
              </a:ext>
            </a:extLst>
          </p:cNvPr>
          <p:cNvSpPr txBox="1"/>
          <p:nvPr/>
        </p:nvSpPr>
        <p:spPr>
          <a:xfrm>
            <a:off x="2194479" y="6312310"/>
            <a:ext cx="9256734" cy="369332"/>
          </a:xfrm>
          <a:prstGeom prst="rect">
            <a:avLst/>
          </a:prstGeom>
          <a:noFill/>
        </p:spPr>
        <p:txBody>
          <a:bodyPr wrap="square" rtlCol="0">
            <a:spAutoFit/>
          </a:bodyPr>
          <a:lstStyle/>
          <a:p>
            <a:r>
              <a:rPr lang="en-GB" dirty="0"/>
              <a:t>https://</a:t>
            </a:r>
            <a:r>
              <a:rPr lang="en-GB" dirty="0" err="1"/>
              <a:t>online.essex.ac.uk</a:t>
            </a:r>
            <a:r>
              <a:rPr lang="en-GB" dirty="0"/>
              <a:t>/blog/the-importance-of-critical-thinking/</a:t>
            </a:r>
            <a:endParaRPr lang="en-US" dirty="0"/>
          </a:p>
        </p:txBody>
      </p:sp>
    </p:spTree>
    <p:extLst>
      <p:ext uri="{BB962C8B-B14F-4D97-AF65-F5344CB8AC3E}">
        <p14:creationId xmlns:p14="http://schemas.microsoft.com/office/powerpoint/2010/main" val="3834432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0BA35-8EFD-7B49-92DF-9F577DF542FF}"/>
              </a:ext>
            </a:extLst>
          </p:cNvPr>
          <p:cNvSpPr>
            <a:spLocks noGrp="1"/>
          </p:cNvSpPr>
          <p:nvPr>
            <p:ph type="title"/>
          </p:nvPr>
        </p:nvSpPr>
        <p:spPr>
          <a:xfrm>
            <a:off x="2286001" y="0"/>
            <a:ext cx="9905999" cy="1360898"/>
          </a:xfrm>
        </p:spPr>
        <p:txBody>
          <a:bodyPr/>
          <a:lstStyle/>
          <a:p>
            <a:r>
              <a:rPr lang="en-US" dirty="0"/>
              <a:t>Critical Thinking in Youth-Work </a:t>
            </a:r>
          </a:p>
        </p:txBody>
      </p:sp>
      <p:sp>
        <p:nvSpPr>
          <p:cNvPr id="3" name="Content Placeholder 2">
            <a:extLst>
              <a:ext uri="{FF2B5EF4-FFF2-40B4-BE49-F238E27FC236}">
                <a16:creationId xmlns:a16="http://schemas.microsoft.com/office/drawing/2014/main" id="{BF7B1526-2463-B447-91C3-0CFF28B68803}"/>
              </a:ext>
            </a:extLst>
          </p:cNvPr>
          <p:cNvSpPr>
            <a:spLocks noGrp="1"/>
          </p:cNvSpPr>
          <p:nvPr>
            <p:ph idx="1"/>
          </p:nvPr>
        </p:nvSpPr>
        <p:spPr>
          <a:xfrm>
            <a:off x="1143000" y="1919698"/>
            <a:ext cx="9905999" cy="3567118"/>
          </a:xfrm>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Critical thinking can help youth-workers develop their own cognitive abilities along with helping youngsters develop their cognitive abilities. </a:t>
            </a:r>
          </a:p>
          <a:p>
            <a:pPr marL="0" indent="0">
              <a:buNone/>
            </a:pPr>
            <a:endParaRPr lang="en-US"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Critical thinking is a means of thinking with an open-minded mind set, this allows youth workers to adapt new ideas and implement new learning techniques by questioning societies learning techniques that may be in efficient for certain students or young adults. </a:t>
            </a:r>
          </a:p>
          <a:p>
            <a:pPr marL="0" indent="0">
              <a:buNone/>
            </a:pPr>
            <a:r>
              <a:rPr lang="en-US" sz="1200" dirty="0">
                <a:latin typeface="Times New Roman" panose="02020603050405020304" pitchFamily="18" charset="0"/>
                <a:cs typeface="Times New Roman" panose="02020603050405020304" pitchFamily="18" charset="0"/>
              </a:rPr>
              <a:t>Youth worker's use critical thinking everyday within their job, simply by thinking of ways to help others, critical thinking doesn’t need to revolve around proving someone wrong, or questioning the basis of logic it can be used to implement change and to help others.</a:t>
            </a:r>
          </a:p>
          <a:p>
            <a:pPr marL="0" indent="0">
              <a:buNone/>
            </a:pPr>
            <a:r>
              <a:rPr lang="en-US" sz="1200" dirty="0">
                <a:latin typeface="Times New Roman" panose="02020603050405020304" pitchFamily="18" charset="0"/>
                <a:cs typeface="Times New Roman" panose="02020603050405020304" pitchFamily="18" charset="0"/>
              </a:rPr>
              <a:t>Critical thinking allows you to look at old problems in a new way, solving issues that once prevented us from progressing and moving past them with a different outlook.</a:t>
            </a:r>
          </a:p>
          <a:p>
            <a:pPr marL="0" indent="0">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2971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E1DA-41F1-AF47-A2B5-D210A651DCDA}"/>
              </a:ext>
            </a:extLst>
          </p:cNvPr>
          <p:cNvSpPr>
            <a:spLocks noGrp="1"/>
          </p:cNvSpPr>
          <p:nvPr>
            <p:ph type="title"/>
          </p:nvPr>
        </p:nvSpPr>
        <p:spPr>
          <a:xfrm>
            <a:off x="2565400" y="0"/>
            <a:ext cx="9905999" cy="1360898"/>
          </a:xfrm>
        </p:spPr>
        <p:txBody>
          <a:bodyPr/>
          <a:lstStyle/>
          <a:p>
            <a:r>
              <a:rPr lang="en-US" dirty="0"/>
              <a:t>Academic Writing Skills</a:t>
            </a:r>
          </a:p>
        </p:txBody>
      </p:sp>
      <p:sp>
        <p:nvSpPr>
          <p:cNvPr id="3" name="Content Placeholder 2">
            <a:extLst>
              <a:ext uri="{FF2B5EF4-FFF2-40B4-BE49-F238E27FC236}">
                <a16:creationId xmlns:a16="http://schemas.microsoft.com/office/drawing/2014/main" id="{D887236F-C673-1548-8A0A-99DC4A4AC62B}"/>
              </a:ext>
            </a:extLst>
          </p:cNvPr>
          <p:cNvSpPr>
            <a:spLocks noGrp="1"/>
          </p:cNvSpPr>
          <p:nvPr>
            <p:ph idx="1"/>
          </p:nvPr>
        </p:nvSpPr>
        <p:spPr>
          <a:xfrm>
            <a:off x="1422401" y="965200"/>
            <a:ext cx="10117666" cy="4792133"/>
          </a:xfrm>
        </p:spPr>
        <p:txBody>
          <a:bodyPr>
            <a:normAutofit fontScale="62500" lnSpcReduction="20000"/>
          </a:bodyPr>
          <a:lstStyle/>
          <a:p>
            <a:pPr marL="0" indent="0">
              <a:buNone/>
            </a:pPr>
            <a:r>
              <a:rPr lang="en-US" dirty="0">
                <a:latin typeface="Times New Roman" panose="02020603050405020304" pitchFamily="18" charset="0"/>
                <a:cs typeface="Times New Roman" panose="02020603050405020304" pitchFamily="18" charset="0"/>
              </a:rPr>
              <a:t>Any form writing skill is essential in all parts of life, not just in the workplace or in education. </a:t>
            </a:r>
          </a:p>
          <a:p>
            <a:pPr marL="0" indent="0">
              <a:buNone/>
            </a:pPr>
            <a:r>
              <a:rPr lang="en-US" dirty="0">
                <a:latin typeface="Times New Roman" panose="02020603050405020304" pitchFamily="18" charset="0"/>
                <a:cs typeface="Times New Roman" panose="02020603050405020304" pitchFamily="18" charset="0"/>
              </a:rPr>
              <a:t>However, there are ways in which we changed the way we write/type using abbreviations and shortening the words. This is not “academic” and we can not use it when writing a professional piece of text.</a:t>
            </a:r>
          </a:p>
          <a:p>
            <a:pPr marL="0" indent="0">
              <a:buNone/>
            </a:pPr>
            <a:r>
              <a:rPr lang="en-US" dirty="0">
                <a:latin typeface="Times New Roman" panose="02020603050405020304" pitchFamily="18" charset="0"/>
                <a:cs typeface="Times New Roman" panose="02020603050405020304" pitchFamily="18" charset="0"/>
              </a:rPr>
              <a:t>”Your dictionary” has kindly listed some of the major aspects within academic writing, these are as listen below;</a:t>
            </a:r>
          </a:p>
          <a:p>
            <a:pPr marL="0" indent="0">
              <a:buNone/>
            </a:pPr>
            <a:r>
              <a:rPr lang="en-US" dirty="0">
                <a:latin typeface="Times New Roman" panose="02020603050405020304" pitchFamily="18" charset="0"/>
                <a:cs typeface="Times New Roman" panose="02020603050405020304" pitchFamily="18" charset="0"/>
              </a:rPr>
              <a:t>_______________________________________________________________________________________________________________</a:t>
            </a:r>
          </a:p>
          <a:p>
            <a:pPr marL="0" indent="0">
              <a:buNone/>
            </a:pP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A formal Tone</a:t>
            </a:r>
          </a:p>
          <a:p>
            <a:r>
              <a:rPr lang="en-US" dirty="0">
                <a:latin typeface="Times New Roman" panose="02020603050405020304" pitchFamily="18" charset="0"/>
                <a:cs typeface="Times New Roman" panose="02020603050405020304" pitchFamily="18" charset="0"/>
              </a:rPr>
              <a:t>Good research Praxis</a:t>
            </a:r>
          </a:p>
          <a:p>
            <a:r>
              <a:rPr lang="en-US" dirty="0">
                <a:latin typeface="Times New Roman" panose="02020603050405020304" pitchFamily="18" charset="0"/>
                <a:cs typeface="Times New Roman" panose="02020603050405020304" pitchFamily="18" charset="0"/>
              </a:rPr>
              <a:t>Close adherence to the appropriate format and structure </a:t>
            </a:r>
          </a:p>
          <a:p>
            <a:r>
              <a:rPr lang="en-US" dirty="0">
                <a:latin typeface="Times New Roman" panose="02020603050405020304" pitchFamily="18" charset="0"/>
                <a:cs typeface="Times New Roman" panose="02020603050405020304" pitchFamily="18" charset="0"/>
              </a:rPr>
              <a:t>Use of third-party rather than First-Person perspective</a:t>
            </a:r>
          </a:p>
          <a:p>
            <a:r>
              <a:rPr lang="en-US" dirty="0">
                <a:latin typeface="Times New Roman" panose="02020603050405020304" pitchFamily="18" charset="0"/>
                <a:cs typeface="Times New Roman" panose="02020603050405020304" pitchFamily="18" charset="0"/>
              </a:rPr>
              <a:t>Clear focus on the issue or topic rather than the authors opinion </a:t>
            </a:r>
          </a:p>
          <a:p>
            <a:r>
              <a:rPr lang="en-US" dirty="0">
                <a:latin typeface="Times New Roman" panose="02020603050405020304" pitchFamily="18" charset="0"/>
                <a:cs typeface="Times New Roman" panose="02020603050405020304" pitchFamily="18" charset="0"/>
              </a:rPr>
              <a:t>Precise words</a:t>
            </a:r>
          </a:p>
          <a:p>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All  of the information in the bullet points was provided by (</a:t>
            </a:r>
            <a:r>
              <a:rPr lang="en-GB" dirty="0">
                <a:hlinkClick r:id="rId3"/>
              </a:rPr>
              <a:t>https://grammar.yourdictionary.com/style-and-usage/academic-writing-skills.html</a:t>
            </a:r>
            <a:r>
              <a:rPr lang="en-GB" dirty="0"/>
              <a:t>)</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122119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F6722-AAE1-8E47-BA88-DAE03AC141AC}"/>
              </a:ext>
            </a:extLst>
          </p:cNvPr>
          <p:cNvSpPr>
            <a:spLocks noGrp="1"/>
          </p:cNvSpPr>
          <p:nvPr>
            <p:ph type="title"/>
          </p:nvPr>
        </p:nvSpPr>
        <p:spPr/>
        <p:txBody>
          <a:bodyPr/>
          <a:lstStyle/>
          <a:p>
            <a:r>
              <a:rPr lang="en-US" dirty="0"/>
              <a:t>Academic Writing Skills in Youth-Work</a:t>
            </a:r>
          </a:p>
        </p:txBody>
      </p:sp>
      <p:sp>
        <p:nvSpPr>
          <p:cNvPr id="3" name="Content Placeholder 2">
            <a:extLst>
              <a:ext uri="{FF2B5EF4-FFF2-40B4-BE49-F238E27FC236}">
                <a16:creationId xmlns:a16="http://schemas.microsoft.com/office/drawing/2014/main" id="{A7C51515-1DE0-6146-9EFF-E619695C274A}"/>
              </a:ext>
            </a:extLst>
          </p:cNvPr>
          <p:cNvSpPr>
            <a:spLocks noGrp="1"/>
          </p:cNvSpPr>
          <p:nvPr>
            <p:ph idx="1"/>
          </p:nvPr>
        </p:nvSpPr>
        <p:spPr/>
        <p:txBody>
          <a:bodyPr>
            <a:normAutofit/>
          </a:bodyPr>
          <a:lstStyle/>
          <a:p>
            <a:pPr marL="0" indent="0">
              <a:buNone/>
            </a:pPr>
            <a:r>
              <a:rPr lang="en-US" sz="1400" dirty="0">
                <a:latin typeface="Times New Roman" panose="02020603050405020304" pitchFamily="18" charset="0"/>
                <a:cs typeface="Times New Roman" panose="02020603050405020304" pitchFamily="18" charset="0"/>
              </a:rPr>
              <a:t>During the stages of working in any government or job such as youth-work it is important that all workers can write professionally when conducting research or filling in important documents.</a:t>
            </a:r>
          </a:p>
          <a:p>
            <a:pPr marL="0" indent="0">
              <a:buNone/>
            </a:pPr>
            <a:endParaRPr lang="en-US" sz="1400" dirty="0">
              <a:latin typeface="Times New Roman" panose="02020603050405020304" pitchFamily="18" charset="0"/>
              <a:cs typeface="Times New Roman" panose="02020603050405020304" pitchFamily="18" charset="0"/>
            </a:endParaRPr>
          </a:p>
          <a:p>
            <a:pPr marL="0" indent="0">
              <a:buNone/>
            </a:pPr>
            <a:r>
              <a:rPr lang="en-US" sz="1400" dirty="0">
                <a:latin typeface="Times New Roman" panose="02020603050405020304" pitchFamily="18" charset="0"/>
                <a:cs typeface="Times New Roman" panose="02020603050405020304" pitchFamily="18" charset="0"/>
              </a:rPr>
              <a:t>Academic writing allows the writer to express their concerns in a formal and professional way by being clear, concise, structured and focused. </a:t>
            </a:r>
          </a:p>
          <a:p>
            <a:pPr marL="0" indent="0">
              <a:buNone/>
            </a:pPr>
            <a:endParaRPr lang="en-US" sz="1400" dirty="0">
              <a:latin typeface="Times New Roman" panose="02020603050405020304" pitchFamily="18" charset="0"/>
              <a:cs typeface="Times New Roman" panose="02020603050405020304" pitchFamily="18" charset="0"/>
            </a:endParaRPr>
          </a:p>
          <a:p>
            <a:pPr marL="0" indent="0">
              <a:buNone/>
            </a:pPr>
            <a:r>
              <a:rPr lang="en-US" sz="1400" dirty="0">
                <a:latin typeface="Times New Roman" panose="02020603050405020304" pitchFamily="18" charset="0"/>
                <a:cs typeface="Times New Roman" panose="02020603050405020304" pitchFamily="18" charset="0"/>
              </a:rPr>
              <a:t>This makes for a more professional approach and makes any worker look professional and respected within their focused career. </a:t>
            </a:r>
          </a:p>
          <a:p>
            <a:pPr marL="0" indent="0">
              <a:buNone/>
            </a:pPr>
            <a:endParaRPr lang="en-US" dirty="0"/>
          </a:p>
          <a:p>
            <a:pPr marL="0" indent="0">
              <a:buNone/>
            </a:pPr>
            <a:r>
              <a:rPr lang="en-GB" dirty="0">
                <a:hlinkClick r:id="rId3"/>
              </a:rPr>
              <a:t>( https://library.leeds.ac.uk/info/14011/writing/106/academic_writing</a:t>
            </a:r>
            <a:r>
              <a:rPr lang="en-GB" dirty="0"/>
              <a:t>)</a:t>
            </a:r>
          </a:p>
          <a:p>
            <a:pPr marL="0" indent="0">
              <a:buNone/>
            </a:pPr>
            <a:endParaRPr lang="en-US" dirty="0"/>
          </a:p>
        </p:txBody>
      </p:sp>
    </p:spTree>
    <p:extLst>
      <p:ext uri="{BB962C8B-B14F-4D97-AF65-F5344CB8AC3E}">
        <p14:creationId xmlns:p14="http://schemas.microsoft.com/office/powerpoint/2010/main" val="782896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0448-6661-744C-968C-52750C310975}"/>
              </a:ext>
            </a:extLst>
          </p:cNvPr>
          <p:cNvSpPr>
            <a:spLocks noGrp="1"/>
          </p:cNvSpPr>
          <p:nvPr>
            <p:ph type="title"/>
          </p:nvPr>
        </p:nvSpPr>
        <p:spPr>
          <a:xfrm>
            <a:off x="2683933" y="107527"/>
            <a:ext cx="9905999" cy="1360898"/>
          </a:xfrm>
        </p:spPr>
        <p:txBody>
          <a:bodyPr/>
          <a:lstStyle/>
          <a:p>
            <a:r>
              <a:rPr lang="en-US" dirty="0"/>
              <a:t>Academic Reading Skills</a:t>
            </a:r>
          </a:p>
        </p:txBody>
      </p:sp>
      <p:sp>
        <p:nvSpPr>
          <p:cNvPr id="3" name="Content Placeholder 2">
            <a:extLst>
              <a:ext uri="{FF2B5EF4-FFF2-40B4-BE49-F238E27FC236}">
                <a16:creationId xmlns:a16="http://schemas.microsoft.com/office/drawing/2014/main" id="{FBDD0868-7E8C-064C-8674-F086886FCC0D}"/>
              </a:ext>
            </a:extLst>
          </p:cNvPr>
          <p:cNvSpPr>
            <a:spLocks noGrp="1"/>
          </p:cNvSpPr>
          <p:nvPr>
            <p:ph idx="1"/>
          </p:nvPr>
        </p:nvSpPr>
        <p:spPr>
          <a:xfrm>
            <a:off x="1481666" y="1239865"/>
            <a:ext cx="9905999" cy="4737602"/>
          </a:xfrm>
        </p:spPr>
        <p:txBody>
          <a:bodyPr>
            <a:normAutofit fontScale="85000" lnSpcReduction="20000"/>
          </a:bodyPr>
          <a:lstStyle/>
          <a:p>
            <a:pPr marL="0" indent="0">
              <a:buNone/>
            </a:pPr>
            <a:r>
              <a:rPr lang="en-US" dirty="0">
                <a:latin typeface="Times New Roman" panose="02020603050405020304" pitchFamily="18" charset="0"/>
                <a:cs typeface="Times New Roman" panose="02020603050405020304" pitchFamily="18" charset="0"/>
              </a:rPr>
              <a:t>Reading is a day-to-day life skill that we all possess, however there are different levels of reading, we can read for enjoyment, or we can read to learn.</a:t>
            </a:r>
          </a:p>
          <a:p>
            <a:pPr marL="0" indent="0">
              <a:buNone/>
            </a:pPr>
            <a:r>
              <a:rPr lang="en-US" dirty="0">
                <a:latin typeface="Times New Roman" panose="02020603050405020304" pitchFamily="18" charset="0"/>
                <a:cs typeface="Times New Roman" panose="02020603050405020304" pitchFamily="18" charset="0"/>
              </a:rPr>
              <a:t>Reading may not be enjoyable for some, but its critical that we all possess the skill to read. </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However, when we read “academically” it means we are able to adapt and pinpoint specific texts of information “note taking”. </a:t>
            </a:r>
          </a:p>
          <a:p>
            <a:pPr marL="0" indent="0">
              <a:buNone/>
            </a:pPr>
            <a:r>
              <a:rPr lang="en-US" dirty="0">
                <a:latin typeface="Times New Roman" panose="02020603050405020304" pitchFamily="18" charset="0"/>
                <a:cs typeface="Times New Roman" panose="02020603050405020304" pitchFamily="18" charset="0"/>
              </a:rPr>
              <a:t>“According to a study published on The Peak Performance Centre”</a:t>
            </a:r>
          </a:p>
          <a:p>
            <a:pPr marL="0" indent="0">
              <a:buNone/>
            </a:pPr>
            <a:r>
              <a:rPr lang="en-US" dirty="0">
                <a:latin typeface="Times New Roman" panose="02020603050405020304" pitchFamily="18" charset="0"/>
                <a:cs typeface="Times New Roman" panose="02020603050405020304" pitchFamily="18" charset="0"/>
              </a:rPr>
              <a:t>The three stages of memory play a pivotal role in the process of information. When we use our senses we perceive the information in a matter of microseconds, this information is then stored in out short-term memory. When we “rehearse” this information it is then converted into our long-term memory, making it accessible for future use. That’s why it is so important that we revise.</a:t>
            </a:r>
          </a:p>
          <a:p>
            <a:pPr marL="0" indent="0">
              <a:buNone/>
            </a:pPr>
            <a:endParaRPr lang="en-US" dirty="0"/>
          </a:p>
          <a:p>
            <a:pPr marL="0" indent="0">
              <a:buNone/>
            </a:pPr>
            <a:endParaRPr lang="en-US" dirty="0"/>
          </a:p>
          <a:p>
            <a:pPr marL="0" indent="0">
              <a:buNone/>
            </a:pPr>
            <a:r>
              <a:rPr lang="en-GB" u="sng" dirty="0">
                <a:hlinkClick r:id="rId3"/>
              </a:rPr>
              <a:t>https://thepeakperformancecenter.com/educational-learning/learning/memory/stages-of-memory/</a:t>
            </a:r>
            <a:endParaRPr lang="en-US" dirty="0"/>
          </a:p>
        </p:txBody>
      </p:sp>
    </p:spTree>
    <p:extLst>
      <p:ext uri="{BB962C8B-B14F-4D97-AF65-F5344CB8AC3E}">
        <p14:creationId xmlns:p14="http://schemas.microsoft.com/office/powerpoint/2010/main" val="4189245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B672A-936C-1C40-BF8C-A445A9D9248B}"/>
              </a:ext>
            </a:extLst>
          </p:cNvPr>
          <p:cNvSpPr>
            <a:spLocks noGrp="1"/>
          </p:cNvSpPr>
          <p:nvPr>
            <p:ph type="title"/>
          </p:nvPr>
        </p:nvSpPr>
        <p:spPr/>
        <p:txBody>
          <a:bodyPr/>
          <a:lstStyle/>
          <a:p>
            <a:r>
              <a:rPr lang="en-US" dirty="0"/>
              <a:t>Academic Reading Skills in Youth Work </a:t>
            </a:r>
          </a:p>
        </p:txBody>
      </p:sp>
      <p:sp>
        <p:nvSpPr>
          <p:cNvPr id="3" name="Content Placeholder 2">
            <a:extLst>
              <a:ext uri="{FF2B5EF4-FFF2-40B4-BE49-F238E27FC236}">
                <a16:creationId xmlns:a16="http://schemas.microsoft.com/office/drawing/2014/main" id="{34DEA874-9B40-C447-9FED-9838AE9217F3}"/>
              </a:ext>
            </a:extLst>
          </p:cNvPr>
          <p:cNvSpPr>
            <a:spLocks noGrp="1"/>
          </p:cNvSpPr>
          <p:nvPr>
            <p:ph idx="1"/>
          </p:nvPr>
        </p:nvSpPr>
        <p:spPr/>
        <p:txBody>
          <a:bodyPr>
            <a:normAutofit lnSpcReduction="10000"/>
          </a:bodyPr>
          <a:lstStyle/>
          <a:p>
            <a:pPr marL="0" indent="0">
              <a:lnSpc>
                <a:spcPct val="150000"/>
              </a:lnSpc>
              <a:buNone/>
            </a:pPr>
            <a:r>
              <a:rPr lang="en-US" sz="1200" dirty="0">
                <a:latin typeface="Times New Roman" panose="02020603050405020304" pitchFamily="18" charset="0"/>
                <a:cs typeface="Times New Roman" panose="02020603050405020304" pitchFamily="18" charset="0"/>
              </a:rPr>
              <a:t>Just like university during youth work we will be presented with a whole wealth of information, and it is important that we are able to separate the information into different categories and remember exactly what needs to be remember. </a:t>
            </a:r>
          </a:p>
          <a:p>
            <a:pPr marL="0" indent="0">
              <a:lnSpc>
                <a:spcPct val="150000"/>
              </a:lnSpc>
              <a:buNone/>
            </a:pPr>
            <a:r>
              <a:rPr lang="en-US" sz="1200" dirty="0">
                <a:latin typeface="Times New Roman" panose="02020603050405020304" pitchFamily="18" charset="0"/>
                <a:cs typeface="Times New Roman" panose="02020603050405020304" pitchFamily="18" charset="0"/>
              </a:rPr>
              <a:t>Academic reading can also be taught during youth-work, as its part of a youth-workers tole to educate and help the youth of today,  even if that is teaching them how to academically read and process large amounts of information. </a:t>
            </a:r>
          </a:p>
          <a:p>
            <a:pPr marL="0" indent="0">
              <a:lnSpc>
                <a:spcPct val="150000"/>
              </a:lnSpc>
              <a:buNone/>
            </a:pPr>
            <a:r>
              <a:rPr lang="en-US" sz="1200" dirty="0">
                <a:latin typeface="Times New Roman" panose="02020603050405020304" pitchFamily="18" charset="0"/>
                <a:cs typeface="Times New Roman" panose="02020603050405020304" pitchFamily="18" charset="0"/>
              </a:rPr>
              <a:t>Learning the different reading techniques will play a large role in improving your reading skills</a:t>
            </a:r>
          </a:p>
          <a:p>
            <a:pPr marL="0" indent="0">
              <a:lnSpc>
                <a:spcPct val="150000"/>
              </a:lnSpc>
              <a:buNone/>
            </a:pPr>
            <a:r>
              <a:rPr lang="en-US" sz="1200" dirty="0">
                <a:latin typeface="Times New Roman" panose="02020603050405020304" pitchFamily="18" charset="0"/>
                <a:cs typeface="Times New Roman" panose="02020603050405020304" pitchFamily="18" charset="0"/>
              </a:rPr>
              <a:t>Speed reading: Not the most efficient way of reading a text, however it is the fastest way.</a:t>
            </a:r>
          </a:p>
          <a:p>
            <a:pPr marL="0" indent="0">
              <a:lnSpc>
                <a:spcPct val="150000"/>
              </a:lnSpc>
              <a:buNone/>
            </a:pPr>
            <a:r>
              <a:rPr lang="en-US" sz="1200" dirty="0">
                <a:latin typeface="Times New Roman" panose="02020603050405020304" pitchFamily="18" charset="0"/>
                <a:cs typeface="Times New Roman" panose="02020603050405020304" pitchFamily="18" charset="0"/>
              </a:rPr>
              <a:t>Pacing techniques: By using a pen or ruler you can mark areas of the book so that you can pace yourself and always know where you left off. </a:t>
            </a:r>
          </a:p>
          <a:p>
            <a:pPr marL="0" indent="0">
              <a:lnSpc>
                <a:spcPct val="150000"/>
              </a:lnSpc>
              <a:buNone/>
            </a:pPr>
            <a:r>
              <a:rPr lang="en-US" sz="1200" dirty="0">
                <a:latin typeface="Times New Roman" panose="02020603050405020304" pitchFamily="18" charset="0"/>
                <a:cs typeface="Times New Roman" panose="02020603050405020304" pitchFamily="18" charset="0"/>
              </a:rPr>
              <a:t>Read further: By setting goals on the page you are able to read to a certain point and mark it, and then go back to the beginning and start reading again, but this time reading a little further and marking where you stopped. This can be repeated 3 times. </a:t>
            </a:r>
          </a:p>
          <a:p>
            <a:pPr marL="0" indent="0">
              <a:lnSpc>
                <a:spcPct val="150000"/>
              </a:lnSpc>
              <a:buNone/>
            </a:pPr>
            <a:r>
              <a:rPr lang="en-US" sz="1200" dirty="0">
                <a:latin typeface="Times New Roman" panose="02020603050405020304" pitchFamily="18" charset="0"/>
                <a:cs typeface="Times New Roman" panose="02020603050405020304" pitchFamily="18" charset="0"/>
              </a:rPr>
              <a:t>”These are provided by the university of Sheffield on their academic skills center for reading techniques”</a:t>
            </a:r>
          </a:p>
          <a:p>
            <a:pPr marL="0" indent="0">
              <a:lnSpc>
                <a:spcPct val="150000"/>
              </a:lnSpc>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561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AE75F-5B9A-AA4F-8D8B-15F91518A77C}"/>
              </a:ext>
            </a:extLst>
          </p:cNvPr>
          <p:cNvSpPr>
            <a:spLocks noGrp="1"/>
          </p:cNvSpPr>
          <p:nvPr>
            <p:ph type="title"/>
          </p:nvPr>
        </p:nvSpPr>
        <p:spPr>
          <a:xfrm>
            <a:off x="1142999" y="388205"/>
            <a:ext cx="9905999" cy="846307"/>
          </a:xfrm>
        </p:spPr>
        <p:txBody>
          <a:bodyPr/>
          <a:lstStyle/>
          <a:p>
            <a:pPr algn="ctr"/>
            <a:r>
              <a:rPr lang="en-US" dirty="0"/>
              <a:t>Personal Development </a:t>
            </a:r>
          </a:p>
        </p:txBody>
      </p:sp>
      <p:sp>
        <p:nvSpPr>
          <p:cNvPr id="3" name="Text Placeholder 2">
            <a:extLst>
              <a:ext uri="{FF2B5EF4-FFF2-40B4-BE49-F238E27FC236}">
                <a16:creationId xmlns:a16="http://schemas.microsoft.com/office/drawing/2014/main" id="{97AB8107-A574-D842-98D0-60961C623FB2}"/>
              </a:ext>
            </a:extLst>
          </p:cNvPr>
          <p:cNvSpPr>
            <a:spLocks noGrp="1"/>
          </p:cNvSpPr>
          <p:nvPr>
            <p:ph type="body" idx="1"/>
          </p:nvPr>
        </p:nvSpPr>
        <p:spPr/>
        <p:txBody>
          <a:bodyPr/>
          <a:lstStyle/>
          <a:p>
            <a:pPr algn="ctr"/>
            <a:r>
              <a:rPr lang="en-US" dirty="0"/>
              <a:t>Academic writing</a:t>
            </a:r>
          </a:p>
        </p:txBody>
      </p:sp>
      <p:sp>
        <p:nvSpPr>
          <p:cNvPr id="4" name="Content Placeholder 3">
            <a:extLst>
              <a:ext uri="{FF2B5EF4-FFF2-40B4-BE49-F238E27FC236}">
                <a16:creationId xmlns:a16="http://schemas.microsoft.com/office/drawing/2014/main" id="{673AF184-320B-DB40-A8DE-362EB2CBA403}"/>
              </a:ext>
            </a:extLst>
          </p:cNvPr>
          <p:cNvSpPr>
            <a:spLocks noGrp="1"/>
          </p:cNvSpPr>
          <p:nvPr>
            <p:ph sz="half" idx="2"/>
          </p:nvPr>
        </p:nvSpPr>
        <p:spPr>
          <a:xfrm>
            <a:off x="1143001" y="2864795"/>
            <a:ext cx="4798978" cy="3025304"/>
          </a:xfrm>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As a whole, I personally believe that my writing skills need a lot of improvement, and by being at university it will allow me to change the way that I write. </a:t>
            </a:r>
          </a:p>
          <a:p>
            <a:pPr marL="0" indent="0">
              <a:buNone/>
            </a:pPr>
            <a:r>
              <a:rPr lang="en-US" sz="1200" dirty="0">
                <a:latin typeface="Times New Roman" panose="02020603050405020304" pitchFamily="18" charset="0"/>
                <a:cs typeface="Times New Roman" panose="02020603050405020304" pitchFamily="18" charset="0"/>
              </a:rPr>
              <a:t>I need to develop more confidence in my academic abilities if I am to ever have confidence in doing my work. </a:t>
            </a:r>
          </a:p>
        </p:txBody>
      </p:sp>
      <p:sp>
        <p:nvSpPr>
          <p:cNvPr id="5" name="Text Placeholder 4">
            <a:extLst>
              <a:ext uri="{FF2B5EF4-FFF2-40B4-BE49-F238E27FC236}">
                <a16:creationId xmlns:a16="http://schemas.microsoft.com/office/drawing/2014/main" id="{FEEC2C95-BEDE-4549-BF7B-BE252004A241}"/>
              </a:ext>
            </a:extLst>
          </p:cNvPr>
          <p:cNvSpPr>
            <a:spLocks noGrp="1"/>
          </p:cNvSpPr>
          <p:nvPr>
            <p:ph type="body" sz="quarter" idx="3"/>
          </p:nvPr>
        </p:nvSpPr>
        <p:spPr/>
        <p:txBody>
          <a:bodyPr/>
          <a:lstStyle/>
          <a:p>
            <a:pPr algn="ctr"/>
            <a:r>
              <a:rPr lang="en-US" dirty="0"/>
              <a:t>Academic reading</a:t>
            </a:r>
          </a:p>
        </p:txBody>
      </p:sp>
      <p:sp>
        <p:nvSpPr>
          <p:cNvPr id="6" name="Content Placeholder 5">
            <a:extLst>
              <a:ext uri="{FF2B5EF4-FFF2-40B4-BE49-F238E27FC236}">
                <a16:creationId xmlns:a16="http://schemas.microsoft.com/office/drawing/2014/main" id="{F0BE5442-CD4C-264D-8729-D715B8120F53}"/>
              </a:ext>
            </a:extLst>
          </p:cNvPr>
          <p:cNvSpPr>
            <a:spLocks noGrp="1"/>
          </p:cNvSpPr>
          <p:nvPr>
            <p:ph sz="quarter" idx="4"/>
          </p:nvPr>
        </p:nvSpPr>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Reading is not much of a concern of mine, as I typically love reading books that interest me. </a:t>
            </a:r>
          </a:p>
          <a:p>
            <a:pPr marL="0" indent="0">
              <a:buNone/>
            </a:pPr>
            <a:r>
              <a:rPr lang="en-US" sz="1200" dirty="0">
                <a:latin typeface="Times New Roman" panose="02020603050405020304" pitchFamily="18" charset="0"/>
                <a:cs typeface="Times New Roman" panose="02020603050405020304" pitchFamily="18" charset="0"/>
              </a:rPr>
              <a:t>However, I need to start putting myself where I read for knowledge and not just enjoyment. Doing this will help me develop my academic reading skills. </a:t>
            </a:r>
          </a:p>
        </p:txBody>
      </p:sp>
    </p:spTree>
    <p:extLst>
      <p:ext uri="{BB962C8B-B14F-4D97-AF65-F5344CB8AC3E}">
        <p14:creationId xmlns:p14="http://schemas.microsoft.com/office/powerpoint/2010/main" val="4142034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3482-AD3C-C94C-BCA4-F778383E3339}"/>
              </a:ext>
            </a:extLst>
          </p:cNvPr>
          <p:cNvSpPr>
            <a:spLocks noGrp="1"/>
          </p:cNvSpPr>
          <p:nvPr>
            <p:ph type="title"/>
          </p:nvPr>
        </p:nvSpPr>
        <p:spPr>
          <a:xfrm>
            <a:off x="1143000" y="0"/>
            <a:ext cx="9905999" cy="1360898"/>
          </a:xfrm>
        </p:spPr>
        <p:txBody>
          <a:bodyPr/>
          <a:lstStyle/>
          <a:p>
            <a:pPr algn="ctr"/>
            <a:r>
              <a:rPr lang="en-US" dirty="0"/>
              <a:t>Critical Thinking</a:t>
            </a:r>
          </a:p>
        </p:txBody>
      </p:sp>
      <p:sp>
        <p:nvSpPr>
          <p:cNvPr id="3" name="Content Placeholder 2">
            <a:extLst>
              <a:ext uri="{FF2B5EF4-FFF2-40B4-BE49-F238E27FC236}">
                <a16:creationId xmlns:a16="http://schemas.microsoft.com/office/drawing/2014/main" id="{E18398BD-27DD-944C-B40E-E89D8B80AE19}"/>
              </a:ext>
            </a:extLst>
          </p:cNvPr>
          <p:cNvSpPr>
            <a:spLocks noGrp="1"/>
          </p:cNvSpPr>
          <p:nvPr>
            <p:ph idx="1"/>
          </p:nvPr>
        </p:nvSpPr>
        <p:spPr>
          <a:xfrm>
            <a:off x="1142999" y="1645441"/>
            <a:ext cx="9905999" cy="3567118"/>
          </a:xfrm>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I Love to ask questions, especially if its something that I am interested in. I love the psychology behind critical thinking, however I do not like the “Definition” they use to describe critical thinking. </a:t>
            </a:r>
          </a:p>
          <a:p>
            <a:pPr marL="0" indent="0">
              <a:buNone/>
            </a:pPr>
            <a:r>
              <a:rPr lang="en-US" sz="1200" dirty="0">
                <a:latin typeface="Times New Roman" panose="02020603050405020304" pitchFamily="18" charset="0"/>
                <a:cs typeface="Times New Roman" panose="02020603050405020304" pitchFamily="18" charset="0"/>
              </a:rPr>
              <a:t>Firstly, being open-minded is a must in life, and if we go then critical thinking means that we must believe science, yet the whole point of thinking critically is to think out of the box, making it abstract. If something is abstract, then it doesn’t require “Logic”, so the very definition of critical thinking is wrong. </a:t>
            </a:r>
          </a:p>
          <a:p>
            <a:pPr marL="0" indent="0">
              <a:buNone/>
            </a:pPr>
            <a:r>
              <a:rPr lang="en-US" sz="1200" dirty="0">
                <a:latin typeface="Times New Roman" panose="02020603050405020304" pitchFamily="18" charset="0"/>
                <a:cs typeface="Times New Roman" panose="02020603050405020304" pitchFamily="18" charset="0"/>
              </a:rPr>
              <a:t>Critical thinking is one of my key skills, its something I love about myself, and I don’t feel any need to change the way I do it.</a:t>
            </a:r>
          </a:p>
          <a:p>
            <a:pPr marL="0" indent="0">
              <a:buNone/>
            </a:pPr>
            <a:endParaRPr lang="en-US"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If I was to improve upon this skill then I would need to question more and ask questions. </a:t>
            </a:r>
          </a:p>
        </p:txBody>
      </p:sp>
    </p:spTree>
    <p:extLst>
      <p:ext uri="{BB962C8B-B14F-4D97-AF65-F5344CB8AC3E}">
        <p14:creationId xmlns:p14="http://schemas.microsoft.com/office/powerpoint/2010/main" val="1229195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417CC-07E6-4A47-89DA-588CD9EB7178}"/>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166672B9-DEB8-F649-89FD-4F16F9160C3D}"/>
              </a:ext>
            </a:extLst>
          </p:cNvPr>
          <p:cNvSpPr>
            <a:spLocks noGrp="1"/>
          </p:cNvSpPr>
          <p:nvPr>
            <p:ph idx="1"/>
          </p:nvPr>
        </p:nvSpPr>
        <p:spPr/>
        <p:txBody>
          <a:bodyPr>
            <a:normAutofit fontScale="77500" lnSpcReduction="20000"/>
          </a:bodyPr>
          <a:lstStyle/>
          <a:p>
            <a:pPr marL="0" indent="0">
              <a:buNone/>
            </a:pPr>
            <a:r>
              <a:rPr lang="en-US" sz="1200" dirty="0">
                <a:latin typeface="Times New Roman" panose="02020603050405020304" pitchFamily="18" charset="0"/>
                <a:cs typeface="Times New Roman" panose="02020603050405020304" pitchFamily="18" charset="0"/>
              </a:rPr>
              <a:t>Slide 3:</a:t>
            </a:r>
          </a:p>
          <a:p>
            <a:pPr marL="0" indent="0">
              <a:lnSpc>
                <a:spcPct val="100000"/>
              </a:lnSpc>
              <a:buNone/>
            </a:pPr>
            <a:r>
              <a:rPr lang="en-US" sz="1200" dirty="0">
                <a:latin typeface="Times New Roman" panose="02020603050405020304" pitchFamily="18" charset="0"/>
                <a:cs typeface="Times New Roman" panose="02020603050405020304" pitchFamily="18" charset="0"/>
              </a:rPr>
              <a:t>Youth Employment UK 8</a:t>
            </a:r>
            <a:r>
              <a:rPr lang="en-US" sz="1200" baseline="30000" dirty="0">
                <a:latin typeface="Times New Roman" panose="02020603050405020304" pitchFamily="18" charset="0"/>
                <a:cs typeface="Times New Roman" panose="02020603050405020304" pitchFamily="18" charset="0"/>
              </a:rPr>
              <a:t>th</a:t>
            </a:r>
            <a:r>
              <a:rPr lang="en-US" sz="1200" dirty="0">
                <a:latin typeface="Times New Roman" panose="02020603050405020304" pitchFamily="18" charset="0"/>
                <a:cs typeface="Times New Roman" panose="02020603050405020304" pitchFamily="18" charset="0"/>
              </a:rPr>
              <a:t> September 2019 (</a:t>
            </a:r>
            <a:r>
              <a:rPr lang="en-GB" sz="1200" dirty="0">
                <a:hlinkClick r:id="rId2"/>
              </a:rPr>
              <a:t>https://www.youthemployment.org.uk/critical-thinking-what-is-it-and-how-do-you-do-it/</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Essex Online: The importance of critical thinking (</a:t>
            </a:r>
            <a:r>
              <a:rPr lang="en-GB" sz="1200" dirty="0">
                <a:hlinkClick r:id="rId3"/>
              </a:rPr>
              <a:t>https://online.essex.ac.uk/blog/the-importance-of-critical-thinking/</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Slide 4:</a:t>
            </a:r>
          </a:p>
          <a:p>
            <a:pPr marL="0" indent="0">
              <a:lnSpc>
                <a:spcPct val="100000"/>
              </a:lnSpc>
              <a:buNone/>
            </a:pPr>
            <a:r>
              <a:rPr lang="en-GB" sz="1200" dirty="0">
                <a:latin typeface="Times New Roman" panose="02020603050405020304" pitchFamily="18" charset="0"/>
                <a:cs typeface="Times New Roman" panose="02020603050405020304" pitchFamily="18" charset="0"/>
              </a:rPr>
              <a:t>Empowerment for life “Critical thinking for young people (</a:t>
            </a:r>
            <a:r>
              <a:rPr lang="en-GB" sz="1200" dirty="0">
                <a:hlinkClick r:id="rId4"/>
              </a:rPr>
              <a:t>https://infolit.org.uk/empowered-for-life-critical-thinking-for-young-people/</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Three stages of cognitive development (</a:t>
            </a:r>
            <a:r>
              <a:rPr lang="en-GB" sz="1200" dirty="0">
                <a:hlinkClick r:id="rId5"/>
              </a:rPr>
              <a:t>https://creativityandcriticalthinking.wordpress.com/the-evolution-from-pre-k-to-college/critical-thinking-and-the-three-stages-of-cognitive-development/</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Slide 5 and 6:</a:t>
            </a:r>
          </a:p>
          <a:p>
            <a:pPr marL="0" indent="0">
              <a:lnSpc>
                <a:spcPct val="100000"/>
              </a:lnSpc>
              <a:buNone/>
            </a:pPr>
            <a:r>
              <a:rPr lang="en-GB" sz="1200" dirty="0">
                <a:latin typeface="Times New Roman" panose="02020603050405020304" pitchFamily="18" charset="0"/>
                <a:cs typeface="Times New Roman" panose="02020603050405020304" pitchFamily="18" charset="0"/>
              </a:rPr>
              <a:t>Your dictionary academic writing skills (</a:t>
            </a:r>
            <a:r>
              <a:rPr lang="en-GB" sz="1200" dirty="0">
                <a:hlinkClick r:id="rId6"/>
              </a:rPr>
              <a:t>https://grammar.yourdictionary.com/style-and-usage/academic-writing-skills.html</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Leeds Library Academic writing skills (</a:t>
            </a:r>
            <a:r>
              <a:rPr lang="en-GB" sz="1200" dirty="0">
                <a:hlinkClick r:id="rId7"/>
              </a:rPr>
              <a:t>https://library.leeds.ac.uk/info/14011/writing/106/academic_writing</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Slide 7 and 8:</a:t>
            </a:r>
          </a:p>
          <a:p>
            <a:pPr marL="0" indent="0">
              <a:lnSpc>
                <a:spcPct val="100000"/>
              </a:lnSpc>
              <a:buNone/>
            </a:pPr>
            <a:r>
              <a:rPr lang="en-GB" sz="1200" dirty="0">
                <a:latin typeface="Times New Roman" panose="02020603050405020304" pitchFamily="18" charset="0"/>
                <a:cs typeface="Times New Roman" panose="02020603050405020304" pitchFamily="18" charset="0"/>
              </a:rPr>
              <a:t>English University Academic Reading skills (</a:t>
            </a:r>
            <a:r>
              <a:rPr lang="en-GB" sz="1200" dirty="0">
                <a:hlinkClick r:id="rId8"/>
              </a:rPr>
              <a:t>https://englishforuniversity.com/academic-reading-skills/</a:t>
            </a:r>
            <a:endParaRPr lang="en-GB" sz="1200" dirty="0"/>
          </a:p>
          <a:p>
            <a:pPr marL="0" indent="0">
              <a:lnSpc>
                <a:spcPct val="100000"/>
              </a:lnSpc>
              <a:buNone/>
            </a:pPr>
            <a:r>
              <a:rPr lang="en-GB" sz="1200" dirty="0">
                <a:latin typeface="Times New Roman" panose="02020603050405020304" pitchFamily="18" charset="0"/>
                <a:cs typeface="Times New Roman" panose="02020603050405020304" pitchFamily="18" charset="0"/>
              </a:rPr>
              <a:t>Reading Techniques (</a:t>
            </a:r>
            <a:r>
              <a:rPr lang="en-GB" sz="1400" dirty="0">
                <a:hlinkClick r:id="rId9"/>
              </a:rPr>
              <a:t>https://www.sheffield.ac.uk/ssid/301/study-skills/everyday-skills/reading-techniques</a:t>
            </a:r>
            <a:endParaRPr lang="en-GB" sz="1400" dirty="0"/>
          </a:p>
          <a:p>
            <a:pPr marL="0" indent="0">
              <a:lnSpc>
                <a:spcPct val="100000"/>
              </a:lnSpc>
              <a:buNone/>
            </a:pPr>
            <a:r>
              <a:rPr lang="en-GB" sz="1400" dirty="0">
                <a:latin typeface="Times New Roman" panose="02020603050405020304" pitchFamily="18" charset="0"/>
                <a:cs typeface="Times New Roman" panose="02020603050405020304" pitchFamily="18" charset="0"/>
              </a:rPr>
              <a:t>Peak Performance centre, stages of memory (</a:t>
            </a:r>
            <a:r>
              <a:rPr lang="en-GB" sz="1500" dirty="0">
                <a:hlinkClick r:id="rId10"/>
              </a:rPr>
              <a:t>https://thepeakperformancecenter.com/educational-learning/learning/memory/stages-of-memory/</a:t>
            </a:r>
            <a:endParaRPr lang="en-GB" sz="1500" dirty="0"/>
          </a:p>
          <a:p>
            <a:pPr marL="0" indent="0">
              <a:lnSpc>
                <a:spcPct val="100000"/>
              </a:lnSpc>
              <a:buNone/>
            </a:pPr>
            <a:endParaRPr lang="en-GB" sz="1500" dirty="0">
              <a:latin typeface="Times New Roman" panose="02020603050405020304" pitchFamily="18" charset="0"/>
              <a:cs typeface="Times New Roman" panose="02020603050405020304" pitchFamily="18" charset="0"/>
            </a:endParaRPr>
          </a:p>
          <a:p>
            <a:pPr marL="0" indent="0">
              <a:buNone/>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4122995"/>
      </p:ext>
    </p:extLst>
  </p:cSld>
  <p:clrMapOvr>
    <a:masterClrMapping/>
  </p:clrMapOvr>
</p:sld>
</file>

<file path=ppt/theme/theme1.xml><?xml version="1.0" encoding="utf-8"?>
<a:theme xmlns:a="http://schemas.openxmlformats.org/drawingml/2006/main" name="RegattaVTI">
  <a:themeElements>
    <a:clrScheme name="AnalogousFromLightSeedRightStep">
      <a:dk1>
        <a:srgbClr val="000000"/>
      </a:dk1>
      <a:lt1>
        <a:srgbClr val="FFFFFF"/>
      </a:lt1>
      <a:dk2>
        <a:srgbClr val="3C3122"/>
      </a:dk2>
      <a:lt2>
        <a:srgbClr val="E2E8E6"/>
      </a:lt2>
      <a:accent1>
        <a:srgbClr val="CC90A0"/>
      </a:accent1>
      <a:accent2>
        <a:srgbClr val="C18377"/>
      </a:accent2>
      <a:accent3>
        <a:srgbClr val="C09F74"/>
      </a:accent3>
      <a:accent4>
        <a:srgbClr val="A8A768"/>
      </a:accent4>
      <a:accent5>
        <a:srgbClr val="96AB78"/>
      </a:accent5>
      <a:accent6>
        <a:srgbClr val="7AB16D"/>
      </a:accent6>
      <a:hlink>
        <a:srgbClr val="568F80"/>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7528</TotalTime>
  <Words>2586</Words>
  <Application>Microsoft Macintosh PowerPoint</Application>
  <PresentationFormat>Widescreen</PresentationFormat>
  <Paragraphs>143</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Walbaum Display</vt:lpstr>
      <vt:lpstr>RegattaVTI</vt:lpstr>
      <vt:lpstr>Academic study skills </vt:lpstr>
      <vt:lpstr>Introduction</vt:lpstr>
      <vt:lpstr>Critical Thinking</vt:lpstr>
      <vt:lpstr>Critical Thinking in Youth-Work </vt:lpstr>
      <vt:lpstr>Academic Writing Skills</vt:lpstr>
      <vt:lpstr>Academic Writing Skills in Youth-Work</vt:lpstr>
      <vt:lpstr>Academic Reading Skills</vt:lpstr>
      <vt:lpstr>Academic Reading Skills in Youth Work </vt:lpstr>
      <vt:lpstr>Personal Development </vt:lpstr>
      <vt:lpstr>Critical Thinking</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dc:title>
  <dc:creator>Kayden Thomas (2106794)</dc:creator>
  <cp:lastModifiedBy>Kayden Thomas (2106794)</cp:lastModifiedBy>
  <cp:revision>7</cp:revision>
  <dcterms:created xsi:type="dcterms:W3CDTF">2021-11-16T22:20:29Z</dcterms:created>
  <dcterms:modified xsi:type="dcterms:W3CDTF">2021-11-24T08:23:32Z</dcterms:modified>
</cp:coreProperties>
</file>