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handoutMasterIdLst>
    <p:handoutMasterId r:id="rId31"/>
  </p:handoutMasterIdLst>
  <p:sldIdLst>
    <p:sldId id="258" r:id="rId2"/>
    <p:sldId id="259" r:id="rId3"/>
    <p:sldId id="274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6" r:id="rId13"/>
    <p:sldId id="268" r:id="rId14"/>
    <p:sldId id="275" r:id="rId15"/>
    <p:sldId id="269" r:id="rId16"/>
    <p:sldId id="277" r:id="rId17"/>
    <p:sldId id="278" r:id="rId18"/>
    <p:sldId id="279" r:id="rId19"/>
    <p:sldId id="280" r:id="rId20"/>
    <p:sldId id="281" r:id="rId21"/>
    <p:sldId id="282" r:id="rId22"/>
    <p:sldId id="283" r:id="rId23"/>
    <p:sldId id="284" r:id="rId24"/>
    <p:sldId id="285" r:id="rId25"/>
    <p:sldId id="286" r:id="rId26"/>
    <p:sldId id="273" r:id="rId27"/>
    <p:sldId id="287" r:id="rId28"/>
    <p:sldId id="288" r:id="rId2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4121" autoAdjust="0"/>
  </p:normalViewPr>
  <p:slideViewPr>
    <p:cSldViewPr>
      <p:cViewPr varScale="1">
        <p:scale>
          <a:sx n="58" d="100"/>
          <a:sy n="58" d="100"/>
        </p:scale>
        <p:origin x="1524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D7123D-D547-4A6B-961C-92C914327936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1B1BB3-E097-4A23-A1D0-2A682C1DA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095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6298B847-40C5-48C5-93F3-4430E974E71B}" type="slidenum">
              <a:rPr lang="en-GB" altLang="en-US" smtClean="0"/>
              <a:pPr>
                <a:spcBef>
                  <a:spcPct val="0"/>
                </a:spcBef>
                <a:defRPr/>
              </a:pPr>
              <a:t>1</a:t>
            </a:fld>
            <a:endParaRPr lang="en-GB" altLang="en-US" smtClean="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717161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 smtClean="0">
              <a:ea typeface="ＭＳ Ｐゴシック" pitchFamily="34" charset="-128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E571C704-A9A0-4DE2-9CCD-4FFF78FAF016}" type="slidenum">
              <a:rPr lang="cy-GB" altLang="en-US" smtClean="0"/>
              <a:pPr>
                <a:spcBef>
                  <a:spcPct val="0"/>
                </a:spcBef>
                <a:defRPr/>
              </a:pPr>
              <a:t>2</a:t>
            </a:fld>
            <a:endParaRPr lang="cy-GB" altLang="en-US" smtClean="0"/>
          </a:p>
        </p:txBody>
      </p:sp>
    </p:spTree>
    <p:extLst>
      <p:ext uri="{BB962C8B-B14F-4D97-AF65-F5344CB8AC3E}">
        <p14:creationId xmlns:p14="http://schemas.microsoft.com/office/powerpoint/2010/main" val="38828784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6598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7194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Further details</a:t>
            </a:r>
            <a:r>
              <a:rPr lang="en-GB" baseline="0" dirty="0" smtClean="0"/>
              <a:t> on </a:t>
            </a:r>
            <a:r>
              <a:rPr lang="en-GB" baseline="0" dirty="0" err="1" smtClean="0"/>
              <a:t>Panopto</a:t>
            </a:r>
            <a:r>
              <a:rPr lang="en-GB" baseline="0" dirty="0" smtClean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8516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7920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6767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7840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489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5219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7104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4177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2169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83993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91479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64470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29535670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b="0" i="0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0868915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0935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5776EA2-FCBB-4C5E-8973-2635FAEA6585}" type="slidenum">
              <a:rPr lang="cy-GB" altLang="en-US" sz="1200" smtClean="0">
                <a:latin typeface="Arial" panose="020B0604020202020204" pitchFamily="34" charset="0"/>
              </a:rPr>
              <a:pPr/>
              <a:t>21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001518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DB31CCB-1C57-4F29-9C1C-B1D2EFE0445B}" type="slidenum">
              <a:rPr lang="cy-GB" altLang="en-US" sz="1200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22</a:t>
            </a:fld>
            <a:endParaRPr lang="cy-GB" altLang="en-US" sz="1200" smtClean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354043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smtClean="0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9FA9758-E4AC-4D60-9BFE-58FA3E2ACFA9}" type="slidenum">
              <a:rPr lang="cy-GB" altLang="en-US" sz="1200" smtClean="0">
                <a:latin typeface="Arial" panose="020B0604020202020204" pitchFamily="34" charset="0"/>
              </a:rPr>
              <a:pPr/>
              <a:t>23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13423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60711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53600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198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30/04/2019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g.m.davies@uwtsd.ac.u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mailto:ann.c.davies@uwtsd.ac.uk" TargetMode="External"/><Relationship Id="rId4" Type="http://schemas.openxmlformats.org/officeDocument/2006/relationships/hyperlink" Target="mailto:paul.darby@uwtsd.ac.uk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media.education.gov.uk/MediaFiles/A/0/9/%7bA098ADE7-BA9A-4E18-8802-D8D4B060858D%7dNUTBROWN%20FINAL%20REPORT%20-%20final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C2952CC6-0338-4DB3-B5BB-416EA4BE2AAF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1</a:t>
            </a:fld>
            <a:endParaRPr lang="en-GB" altLang="en-US" sz="1400" smtClean="0">
              <a:ea typeface="ＭＳ Ｐゴシック" pitchFamily="34" charset="-128"/>
            </a:endParaRP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98913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y-GB" b="1" dirty="0" smtClean="0"/>
              <a:t/>
            </a:r>
            <a:br>
              <a:rPr lang="cy-GB" b="1" dirty="0" smtClean="0"/>
            </a:br>
            <a:r>
              <a:rPr lang="cy-GB" b="1" dirty="0"/>
              <a:t/>
            </a:r>
            <a:br>
              <a:rPr lang="cy-GB" b="1" dirty="0"/>
            </a:br>
            <a:r>
              <a:rPr lang="cy-GB" b="1" dirty="0" smtClean="0"/>
              <a:t/>
            </a:r>
            <a:br>
              <a:rPr lang="cy-GB" b="1" dirty="0" smtClean="0"/>
            </a:br>
            <a:r>
              <a:rPr lang="cy-GB" b="1" dirty="0" smtClean="0">
                <a:solidFill>
                  <a:schemeClr val="bg1"/>
                </a:solidFill>
              </a:rPr>
              <a:t>EAEE5002C/EAEE5007C: </a:t>
            </a:r>
            <a:r>
              <a:rPr lang="cy-GB" b="1" dirty="0">
                <a:solidFill>
                  <a:schemeClr val="bg1"/>
                </a:solidFill>
              </a:rPr>
              <a:t>Adfyfyrio ar ddarpariaeth blynyddoedd </a:t>
            </a:r>
            <a:r>
              <a:rPr lang="cy-GB" b="1" dirty="0" smtClean="0">
                <a:solidFill>
                  <a:schemeClr val="bg1"/>
                </a:solidFill>
              </a:rPr>
              <a:t>cynnar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cy-GB" b="1" dirty="0" smtClean="0">
                <a:solidFill>
                  <a:schemeClr val="bg1"/>
                </a:solidFill>
              </a:rPr>
              <a:t>EAEE5002/EAEE5007: </a:t>
            </a:r>
            <a:r>
              <a:rPr lang="cy-GB" b="1" dirty="0">
                <a:solidFill>
                  <a:schemeClr val="bg1"/>
                </a:solidFill>
              </a:rPr>
              <a:t>Reflections on early years provision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 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endParaRPr lang="en-GB" altLang="en-US" dirty="0" smtClean="0">
              <a:solidFill>
                <a:schemeClr val="bg1"/>
              </a:solidFill>
            </a:endParaRPr>
          </a:p>
        </p:txBody>
      </p:sp>
      <p:sp>
        <p:nvSpPr>
          <p:cNvPr id="307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57313" y="5013175"/>
            <a:ext cx="6400800" cy="1080121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 sz="2800" dirty="0" smtClean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b="1" dirty="0" err="1" smtClean="0">
                <a:solidFill>
                  <a:schemeClr val="bg1"/>
                </a:solidFill>
              </a:rPr>
              <a:t>Wythnos</a:t>
            </a:r>
            <a:r>
              <a:rPr lang="en-GB" altLang="en-US" sz="2800" b="1" dirty="0" smtClean="0">
                <a:solidFill>
                  <a:schemeClr val="bg1"/>
                </a:solidFill>
              </a:rPr>
              <a:t> 1 Week 1</a:t>
            </a:r>
          </a:p>
        </p:txBody>
      </p:sp>
    </p:spTree>
    <p:extLst>
      <p:ext uri="{BB962C8B-B14F-4D97-AF65-F5344CB8AC3E}">
        <p14:creationId xmlns:p14="http://schemas.microsoft.com/office/powerpoint/2010/main" val="2963796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altLang="en-US" dirty="0" err="1" smtClean="0"/>
              <a:t>Tîm</a:t>
            </a:r>
            <a:r>
              <a:rPr lang="en-GB" altLang="en-US" dirty="0" smtClean="0"/>
              <a:t> y </a:t>
            </a:r>
            <a:r>
              <a:rPr lang="en-GB" altLang="en-US" dirty="0" err="1" smtClean="0"/>
              <a:t>modiwl</a:t>
            </a:r>
            <a:r>
              <a:rPr lang="en-GB" altLang="en-US" dirty="0"/>
              <a:t> </a:t>
            </a:r>
            <a:r>
              <a:rPr lang="en-GB" altLang="en-US" dirty="0" smtClean="0"/>
              <a:t>   </a:t>
            </a:r>
            <a:r>
              <a:rPr lang="en-GB" altLang="en-US" i="1" dirty="0" smtClean="0"/>
              <a:t>Module team</a:t>
            </a:r>
            <a:endParaRPr lang="en-GB" altLang="en-US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Gwyneth Davies </a:t>
            </a:r>
          </a:p>
          <a:p>
            <a:pPr marL="0" indent="0">
              <a:buFontTx/>
              <a:buNone/>
              <a:defRPr/>
            </a:pPr>
            <a:r>
              <a:rPr lang="en-GB" dirty="0"/>
              <a:t>	</a:t>
            </a:r>
            <a:r>
              <a:rPr lang="en-GB" dirty="0" smtClean="0">
                <a:hlinkClick r:id="rId3"/>
              </a:rPr>
              <a:t>g.m.davies@uwtsd.ac.uk</a:t>
            </a:r>
            <a:endParaRPr lang="en-GB" dirty="0" smtClean="0"/>
          </a:p>
          <a:p>
            <a:pPr>
              <a:defRPr/>
            </a:pPr>
            <a:r>
              <a:rPr lang="en-GB" dirty="0" smtClean="0"/>
              <a:t>Paul Darby </a:t>
            </a:r>
            <a:r>
              <a:rPr lang="en-GB" dirty="0" smtClean="0">
                <a:hlinkClick r:id="rId4"/>
              </a:rPr>
              <a:t>paul.darby@uwtsd.ac.uk</a:t>
            </a:r>
            <a:r>
              <a:rPr lang="en-GB" dirty="0" smtClean="0"/>
              <a:t> </a:t>
            </a:r>
          </a:p>
          <a:p>
            <a:pPr>
              <a:defRPr/>
            </a:pPr>
            <a:r>
              <a:rPr lang="en-GB" dirty="0" smtClean="0"/>
              <a:t>Ann Davies </a:t>
            </a:r>
            <a:r>
              <a:rPr lang="en-GB" dirty="0" smtClean="0">
                <a:hlinkClick r:id="rId5"/>
              </a:rPr>
              <a:t>ann.c.davies@uwtsd.ac.uk</a:t>
            </a:r>
            <a:r>
              <a:rPr lang="en-GB" dirty="0" smtClean="0"/>
              <a:t> </a:t>
            </a:r>
          </a:p>
          <a:p>
            <a:pPr lvl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2471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r>
              <a:rPr lang="en-GB" sz="3200" dirty="0" err="1" smtClean="0"/>
              <a:t>Cysylltiadau</a:t>
            </a:r>
            <a:r>
              <a:rPr lang="en-GB" sz="3200" dirty="0" smtClean="0"/>
              <a:t> NOS EAEE5002/C NOS links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Craidd</a:t>
            </a:r>
            <a:r>
              <a:rPr lang="en-GB" dirty="0"/>
              <a:t>/Core: K28, </a:t>
            </a:r>
            <a:r>
              <a:rPr lang="en-GB" dirty="0" smtClean="0"/>
              <a:t>K29, K30</a:t>
            </a:r>
            <a:endParaRPr lang="en-GB" dirty="0"/>
          </a:p>
          <a:p>
            <a:r>
              <a:rPr lang="en-GB" dirty="0"/>
              <a:t>CCLD0403 P10, P12</a:t>
            </a:r>
          </a:p>
          <a:p>
            <a:r>
              <a:rPr lang="en-GB" dirty="0"/>
              <a:t>CCLD0405 P2, P16</a:t>
            </a:r>
          </a:p>
          <a:p>
            <a:r>
              <a:rPr lang="en-GB" dirty="0"/>
              <a:t>CCLD0407 P7, P8, P11, P12, P13, P26</a:t>
            </a:r>
          </a:p>
          <a:p>
            <a:r>
              <a:rPr lang="en-GB" dirty="0"/>
              <a:t>CCLD0412 </a:t>
            </a:r>
            <a:r>
              <a:rPr lang="en-GB" dirty="0" smtClean="0"/>
              <a:t>P1, P12</a:t>
            </a:r>
            <a:r>
              <a:rPr lang="en-GB" dirty="0"/>
              <a:t>, </a:t>
            </a:r>
            <a:r>
              <a:rPr lang="en-GB" dirty="0" smtClean="0"/>
              <a:t>P13</a:t>
            </a:r>
            <a:endParaRPr lang="en-GB" dirty="0"/>
          </a:p>
          <a:p>
            <a:r>
              <a:rPr lang="en-GB" dirty="0" smtClean="0"/>
              <a:t>CCLD0417 K60, P10</a:t>
            </a:r>
            <a:endParaRPr lang="en-GB" dirty="0"/>
          </a:p>
          <a:p>
            <a:r>
              <a:rPr lang="en-GB" dirty="0"/>
              <a:t>SCH32 1, 2, </a:t>
            </a:r>
            <a:r>
              <a:rPr lang="en-GB" dirty="0" smtClean="0"/>
              <a:t>3, 5</a:t>
            </a:r>
            <a:endParaRPr lang="en-GB" dirty="0"/>
          </a:p>
          <a:p>
            <a:r>
              <a:rPr lang="en-GB" dirty="0"/>
              <a:t>SCDHSC0044 P11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16427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 fontAlgn="base" hangingPunct="0"/>
            <a:r>
              <a:rPr lang="cy-GB" dirty="0"/>
              <a:t>ddangos dealltwriaeth fanwl o </a:t>
            </a:r>
            <a:r>
              <a:rPr lang="cy-GB" dirty="0">
                <a:solidFill>
                  <a:srgbClr val="C00000"/>
                </a:solidFill>
              </a:rPr>
              <a:t>wybodaeth ddamcaniaethol </a:t>
            </a:r>
            <a:r>
              <a:rPr lang="cy-GB" dirty="0"/>
              <a:t>sy’n sail i </a:t>
            </a:r>
            <a:r>
              <a:rPr lang="cy-GB" dirty="0">
                <a:solidFill>
                  <a:srgbClr val="C00000"/>
                </a:solidFill>
              </a:rPr>
              <a:t>arfer effeithiol </a:t>
            </a:r>
            <a:r>
              <a:rPr lang="cy-GB" dirty="0"/>
              <a:t>yn y blynyddoedd cynnar yn cynnwys y defnydd o adfyfyrio fel arf ar gyfer </a:t>
            </a:r>
            <a:r>
              <a:rPr lang="cy-GB" dirty="0">
                <a:solidFill>
                  <a:srgbClr val="C00000"/>
                </a:solidFill>
              </a:rPr>
              <a:t>datblygu a gwella arfer da;</a:t>
            </a:r>
            <a:endParaRPr lang="en-GB" dirty="0">
              <a:solidFill>
                <a:srgbClr val="C00000"/>
              </a:solidFill>
            </a:endParaRPr>
          </a:p>
          <a:p>
            <a:pPr lvl="0" fontAlgn="base" hangingPunct="0"/>
            <a:r>
              <a:rPr lang="cy-GB" dirty="0">
                <a:solidFill>
                  <a:srgbClr val="C00000"/>
                </a:solidFill>
              </a:rPr>
              <a:t>adfyfyrio ar eu profiadau a’u datblygiad eu hunain </a:t>
            </a:r>
            <a:r>
              <a:rPr lang="cy-GB" dirty="0"/>
              <a:t>fel ymarferwyr blynyddoedd cynnar cymwys a darparu </a:t>
            </a:r>
            <a:r>
              <a:rPr lang="cy-GB" dirty="0">
                <a:solidFill>
                  <a:srgbClr val="C00000"/>
                </a:solidFill>
              </a:rPr>
              <a:t>tystiolaeth o ddatblygiad personol a phroffesiynol parhaus,</a:t>
            </a:r>
            <a:r>
              <a:rPr lang="cy-GB" dirty="0"/>
              <a:t> yn cynnwys </a:t>
            </a:r>
            <a:r>
              <a:rPr lang="cy-GB" dirty="0">
                <a:solidFill>
                  <a:srgbClr val="C00000"/>
                </a:solidFill>
              </a:rPr>
              <a:t>modelau adfyfyrio priodol</a:t>
            </a:r>
            <a:r>
              <a:rPr lang="cy-GB" dirty="0"/>
              <a:t>;</a:t>
            </a:r>
            <a:r>
              <a:rPr lang="en-GB" dirty="0"/>
              <a:t> </a:t>
            </a:r>
          </a:p>
          <a:p>
            <a:pPr lvl="0" fontAlgn="base" hangingPunct="0"/>
            <a:r>
              <a:rPr lang="cy-GB" dirty="0"/>
              <a:t>dangos </a:t>
            </a:r>
            <a:r>
              <a:rPr lang="cy-GB" dirty="0">
                <a:solidFill>
                  <a:srgbClr val="C00000"/>
                </a:solidFill>
              </a:rPr>
              <a:t>gwerthfawrogiad beirniadol dyfnach </a:t>
            </a:r>
            <a:r>
              <a:rPr lang="cy-GB" dirty="0"/>
              <a:t>o faterion sy’n ymwneud â darparu </a:t>
            </a:r>
            <a:r>
              <a:rPr lang="cy-GB" dirty="0">
                <a:solidFill>
                  <a:srgbClr val="C00000"/>
                </a:solidFill>
              </a:rPr>
              <a:t>gwasanaethau o ansawdd </a:t>
            </a:r>
            <a:r>
              <a:rPr lang="cy-GB" dirty="0"/>
              <a:t>i blant ifanc;</a:t>
            </a:r>
            <a:endParaRPr lang="en-GB" dirty="0"/>
          </a:p>
          <a:p>
            <a:pPr lvl="0" fontAlgn="base" hangingPunct="0"/>
            <a:r>
              <a:rPr lang="cy-GB" dirty="0"/>
              <a:t>trefnu eu gwybodaeth a’r hyn y maent wedi’i ddysgu drwy </a:t>
            </a:r>
            <a:r>
              <a:rPr lang="cy-GB" dirty="0">
                <a:solidFill>
                  <a:srgbClr val="C00000"/>
                </a:solidFill>
              </a:rPr>
              <a:t>ddefnyddio amrywiaeth o adnoddau gwybodaeth</a:t>
            </a:r>
            <a:r>
              <a:rPr lang="cy-GB" dirty="0"/>
              <a:t>, a chyflwyno’u gwaith ar y </a:t>
            </a:r>
            <a:r>
              <a:rPr lang="cy-GB" dirty="0">
                <a:solidFill>
                  <a:srgbClr val="C00000"/>
                </a:solidFill>
              </a:rPr>
              <a:t>lefel briodol</a:t>
            </a:r>
            <a:r>
              <a:rPr lang="cy-GB" dirty="0"/>
              <a:t>.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01276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 fontAlgn="base" hangingPunct="0"/>
            <a:r>
              <a:rPr lang="en-GB" dirty="0"/>
              <a:t>demonstrate a thorough understanding of the </a:t>
            </a:r>
            <a:r>
              <a:rPr lang="en-GB" dirty="0">
                <a:solidFill>
                  <a:srgbClr val="C00000"/>
                </a:solidFill>
              </a:rPr>
              <a:t>theoretical knowledge</a:t>
            </a:r>
            <a:r>
              <a:rPr lang="en-GB" dirty="0"/>
              <a:t> underpinning effective early years practice including the use of reflection as a tool </a:t>
            </a:r>
            <a:r>
              <a:rPr lang="en-GB" dirty="0">
                <a:solidFill>
                  <a:srgbClr val="C00000"/>
                </a:solidFill>
              </a:rPr>
              <a:t>for developing and enhancing good practice;</a:t>
            </a:r>
          </a:p>
          <a:p>
            <a:pPr lvl="0" fontAlgn="base" hangingPunct="0"/>
            <a:r>
              <a:rPr lang="en-GB" dirty="0">
                <a:solidFill>
                  <a:srgbClr val="C00000"/>
                </a:solidFill>
              </a:rPr>
              <a:t>reflect on their own experiences </a:t>
            </a:r>
            <a:r>
              <a:rPr lang="en-GB" dirty="0"/>
              <a:t>and development as competent early years practitioners and provide </a:t>
            </a:r>
            <a:r>
              <a:rPr lang="en-GB" dirty="0">
                <a:solidFill>
                  <a:srgbClr val="C00000"/>
                </a:solidFill>
              </a:rPr>
              <a:t>evidence of continuing personal and professional development</a:t>
            </a:r>
            <a:r>
              <a:rPr lang="en-GB" dirty="0"/>
              <a:t>, including appropriate </a:t>
            </a:r>
            <a:r>
              <a:rPr lang="en-GB" dirty="0">
                <a:solidFill>
                  <a:srgbClr val="C00000"/>
                </a:solidFill>
              </a:rPr>
              <a:t>models of reflection</a:t>
            </a:r>
            <a:r>
              <a:rPr lang="en-GB" dirty="0"/>
              <a:t>; </a:t>
            </a:r>
          </a:p>
          <a:p>
            <a:pPr lvl="0" fontAlgn="base" hangingPunct="0"/>
            <a:r>
              <a:rPr lang="en-GB" dirty="0"/>
              <a:t>demonstrate a </a:t>
            </a:r>
            <a:r>
              <a:rPr lang="en-GB" dirty="0">
                <a:solidFill>
                  <a:srgbClr val="C00000"/>
                </a:solidFill>
              </a:rPr>
              <a:t>deeper critical appreciation </a:t>
            </a:r>
            <a:r>
              <a:rPr lang="en-GB" dirty="0"/>
              <a:t>of issues involved in providing </a:t>
            </a:r>
            <a:r>
              <a:rPr lang="en-GB" dirty="0">
                <a:solidFill>
                  <a:srgbClr val="C00000"/>
                </a:solidFill>
              </a:rPr>
              <a:t>quality services </a:t>
            </a:r>
            <a:r>
              <a:rPr lang="en-GB" dirty="0"/>
              <a:t>for young children;</a:t>
            </a:r>
          </a:p>
          <a:p>
            <a:pPr lvl="0" fontAlgn="base" hangingPunct="0"/>
            <a:r>
              <a:rPr lang="en-GB" dirty="0"/>
              <a:t>organise their knowledge and learning through use of a </a:t>
            </a:r>
            <a:r>
              <a:rPr lang="en-GB" dirty="0">
                <a:solidFill>
                  <a:srgbClr val="C00000"/>
                </a:solidFill>
              </a:rPr>
              <a:t>range of information resources</a:t>
            </a:r>
            <a:r>
              <a:rPr lang="en-GB" dirty="0"/>
              <a:t>, and present their work at the </a:t>
            </a:r>
            <a:r>
              <a:rPr lang="en-GB" dirty="0">
                <a:solidFill>
                  <a:srgbClr val="C00000"/>
                </a:solidFill>
              </a:rPr>
              <a:t>appropriate level</a:t>
            </a:r>
            <a:r>
              <a:rPr lang="en-GB" dirty="0"/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69040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Asesu</a:t>
            </a:r>
            <a:r>
              <a:rPr lang="en-GB" dirty="0" smtClean="0"/>
              <a:t>      Assessment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600" dirty="0" err="1" smtClean="0"/>
              <a:t>Portffolio</a:t>
            </a:r>
            <a:endParaRPr lang="en-GB" sz="2600" dirty="0" smtClean="0"/>
          </a:p>
          <a:p>
            <a:r>
              <a:rPr lang="en-GB" sz="2600" dirty="0" smtClean="0"/>
              <a:t>4 </a:t>
            </a:r>
            <a:r>
              <a:rPr lang="en-GB" sz="2600" dirty="0" err="1" smtClean="0"/>
              <a:t>elfen</a:t>
            </a:r>
            <a:endParaRPr lang="en-GB" sz="2600" dirty="0" smtClean="0"/>
          </a:p>
          <a:p>
            <a:pPr lvl="1"/>
            <a:r>
              <a:rPr lang="en-GB" dirty="0" err="1" smtClean="0"/>
              <a:t>Cyflwyniad</a:t>
            </a:r>
            <a:r>
              <a:rPr lang="en-GB" dirty="0" smtClean="0"/>
              <a:t> </a:t>
            </a:r>
            <a:r>
              <a:rPr lang="en-GB" dirty="0" err="1" smtClean="0"/>
              <a:t>unigol</a:t>
            </a:r>
            <a:endParaRPr lang="en-GB" dirty="0" smtClean="0"/>
          </a:p>
          <a:p>
            <a:pPr lvl="1"/>
            <a:r>
              <a:rPr lang="en-GB" dirty="0" smtClean="0"/>
              <a:t>Log </a:t>
            </a:r>
            <a:r>
              <a:rPr lang="en-GB" dirty="0" err="1" smtClean="0"/>
              <a:t>adfyfyriol</a:t>
            </a:r>
            <a:endParaRPr lang="en-GB" dirty="0" smtClean="0"/>
          </a:p>
          <a:p>
            <a:pPr lvl="1"/>
            <a:r>
              <a:rPr lang="en-GB" dirty="0" err="1" smtClean="0"/>
              <a:t>Papur</a:t>
            </a:r>
            <a:r>
              <a:rPr lang="en-GB" dirty="0" smtClean="0"/>
              <a:t> </a:t>
            </a:r>
            <a:r>
              <a:rPr lang="en-GB" dirty="0" err="1" smtClean="0"/>
              <a:t>briffio</a:t>
            </a:r>
            <a:endParaRPr lang="en-GB" dirty="0" smtClean="0"/>
          </a:p>
          <a:p>
            <a:pPr lvl="1"/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endParaRPr lang="en-GB" dirty="0" smtClean="0"/>
          </a:p>
          <a:p>
            <a:r>
              <a:rPr lang="en-GB" sz="2600" dirty="0" err="1" smtClean="0"/>
              <a:t>Cyflwyniad</a:t>
            </a:r>
            <a:r>
              <a:rPr lang="en-GB" sz="2600" dirty="0" smtClean="0"/>
              <a:t> </a:t>
            </a:r>
            <a:r>
              <a:rPr lang="en-GB" sz="2600" dirty="0" err="1" smtClean="0"/>
              <a:t>unigol</a:t>
            </a:r>
            <a:r>
              <a:rPr lang="en-GB" sz="2600" dirty="0" smtClean="0"/>
              <a:t> 10.06.19</a:t>
            </a:r>
          </a:p>
          <a:p>
            <a:r>
              <a:rPr lang="en-GB" sz="2600" dirty="0" err="1" smtClean="0"/>
              <a:t>Cyflwyno</a:t>
            </a:r>
            <a:r>
              <a:rPr lang="en-GB" sz="2600" dirty="0" smtClean="0"/>
              <a:t> </a:t>
            </a:r>
            <a:r>
              <a:rPr lang="en-GB" sz="2600" dirty="0" err="1" smtClean="0"/>
              <a:t>elfennau</a:t>
            </a:r>
            <a:r>
              <a:rPr lang="en-GB" sz="2600" dirty="0" smtClean="0"/>
              <a:t> 2,3 a 4 – </a:t>
            </a:r>
            <a:r>
              <a:rPr lang="en-GB" sz="2600" dirty="0" err="1" smtClean="0"/>
              <a:t>Turnitin</a:t>
            </a:r>
            <a:r>
              <a:rPr lang="en-GB" sz="2600" dirty="0" smtClean="0"/>
              <a:t> 16.06.19 23.59</a:t>
            </a:r>
            <a:endParaRPr lang="en-GB" sz="26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600" dirty="0" smtClean="0"/>
              <a:t>Portfolio</a:t>
            </a:r>
          </a:p>
          <a:p>
            <a:r>
              <a:rPr lang="en-GB" sz="2600" dirty="0" smtClean="0"/>
              <a:t>4 elements</a:t>
            </a:r>
          </a:p>
          <a:p>
            <a:pPr lvl="1"/>
            <a:r>
              <a:rPr lang="en-GB" dirty="0" smtClean="0"/>
              <a:t>Individual presentation</a:t>
            </a:r>
          </a:p>
          <a:p>
            <a:pPr lvl="1"/>
            <a:r>
              <a:rPr lang="en-GB" dirty="0" smtClean="0"/>
              <a:t>Reflective log</a:t>
            </a:r>
          </a:p>
          <a:p>
            <a:pPr lvl="1"/>
            <a:r>
              <a:rPr lang="en-GB" dirty="0" smtClean="0"/>
              <a:t>Briefing paper</a:t>
            </a:r>
          </a:p>
          <a:p>
            <a:pPr lvl="1"/>
            <a:r>
              <a:rPr lang="en-GB" dirty="0" smtClean="0"/>
              <a:t>Personal Development Plan</a:t>
            </a:r>
          </a:p>
          <a:p>
            <a:r>
              <a:rPr lang="en-GB" sz="2600" dirty="0" smtClean="0"/>
              <a:t>Individual presentation 10.06.19</a:t>
            </a:r>
          </a:p>
          <a:p>
            <a:r>
              <a:rPr lang="en-GB" sz="2600" dirty="0" smtClean="0"/>
              <a:t>Submit elements 2, 3 and 4 – </a:t>
            </a:r>
            <a:r>
              <a:rPr lang="en-GB" sz="2600" dirty="0" err="1" smtClean="0"/>
              <a:t>Turnitin</a:t>
            </a:r>
            <a:r>
              <a:rPr lang="en-GB" sz="2600" dirty="0" smtClean="0"/>
              <a:t> 16.06.19 23.59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26516856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Elfen</a:t>
            </a:r>
            <a:r>
              <a:rPr lang="en-GB" dirty="0" smtClean="0"/>
              <a:t> 1     Element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392489"/>
          </a:xfrm>
        </p:spPr>
        <p:txBody>
          <a:bodyPr>
            <a:normAutofit/>
          </a:bodyPr>
          <a:lstStyle/>
          <a:p>
            <a:pPr lvl="0"/>
            <a:r>
              <a:rPr lang="cy-GB" dirty="0"/>
              <a:t>Cyflwyniad unigol 5 munud yn gwerthuso 2 fodel adfyfyriol ac yn ystyried </a:t>
            </a:r>
            <a:r>
              <a:rPr lang="cy-GB" dirty="0" smtClean="0"/>
              <a:t>manteision ac anfanteision </a:t>
            </a:r>
            <a:r>
              <a:rPr lang="cy-GB" dirty="0"/>
              <a:t>y naill a’r llall fel adnodd ar gyfer arfer adfyfyriol effeithiol. 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4392489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5 minute individual oral presentation evaluating 2 models of reflection and considering the </a:t>
            </a:r>
            <a:r>
              <a:rPr lang="en-GB" dirty="0" smtClean="0"/>
              <a:t>advantages and disadvantages </a:t>
            </a:r>
            <a:r>
              <a:rPr lang="en-GB" dirty="0"/>
              <a:t>of each as tools for effective reflective practice.  </a:t>
            </a:r>
          </a:p>
        </p:txBody>
      </p:sp>
    </p:spTree>
    <p:extLst>
      <p:ext uri="{BB962C8B-B14F-4D97-AF65-F5344CB8AC3E}">
        <p14:creationId xmlns:p14="http://schemas.microsoft.com/office/powerpoint/2010/main" val="2895705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Elfen</a:t>
            </a:r>
            <a:r>
              <a:rPr lang="en-GB" dirty="0"/>
              <a:t> </a:t>
            </a:r>
            <a:r>
              <a:rPr lang="en-GB" dirty="0" smtClean="0"/>
              <a:t>2     </a:t>
            </a:r>
            <a:r>
              <a:rPr lang="en-GB" dirty="0"/>
              <a:t>Element </a:t>
            </a:r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y-GB" dirty="0"/>
              <a:t>Log adfyfyriol yn manylu eich cyfraniad tuag at weithgaredd yn eich lleoliad; adnabyddwch sut mae’r gweithgaredd hyn wedi helpu datblygu sgiliau, gwerthoedd a gwybodaeth benodol </a:t>
            </a:r>
            <a:r>
              <a:rPr lang="en-GB" dirty="0"/>
              <a:t>(1000 o </a:t>
            </a:r>
            <a:r>
              <a:rPr lang="en-GB" dirty="0" err="1"/>
              <a:t>eiriau</a:t>
            </a:r>
            <a:r>
              <a:rPr lang="en-GB" dirty="0"/>
              <a:t>);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A reflective log detailing your contribution to an activity within your placement; identifying how this activity helped you to develop specific skills, values and knowledge. (1000 words)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32945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Elfen</a:t>
            </a:r>
            <a:r>
              <a:rPr lang="en-GB" dirty="0"/>
              <a:t> </a:t>
            </a:r>
            <a:r>
              <a:rPr lang="en-GB" dirty="0" smtClean="0"/>
              <a:t>3     </a:t>
            </a:r>
            <a:r>
              <a:rPr lang="en-GB" dirty="0"/>
              <a:t>Element </a:t>
            </a:r>
            <a:r>
              <a:rPr lang="en-GB" dirty="0" smtClean="0"/>
              <a:t>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dirty="0"/>
              <a:t>Paratowch bapur briffio ar gyfer ymarferwyr blynyddoedd cynnar am bwysigrwydd arfer adfyfyriol fel dull o gynnal gwasanaethau o safon ar gyfer plant ifanc (2 tudalen A4);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dirty="0"/>
              <a:t>Prepare a briefing paper aimed at early years practitioners about the importance of reflective practice as a means of maintaining quality services for young children. (2 A4 pages)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6747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Elfen</a:t>
            </a:r>
            <a:r>
              <a:rPr lang="en-GB" dirty="0"/>
              <a:t> </a:t>
            </a:r>
            <a:r>
              <a:rPr lang="en-GB" dirty="0" smtClean="0"/>
              <a:t>4     </a:t>
            </a:r>
            <a:r>
              <a:rPr lang="en-GB" dirty="0"/>
              <a:t>Element </a:t>
            </a:r>
            <a:r>
              <a:rPr lang="en-GB" dirty="0" smtClean="0"/>
              <a:t>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dirty="0"/>
              <a:t>Cynllun Datblygiad Personol yn nodi agweddau ar gyfer datblygiad personol a phroffesiynol pellach wedi ei cysylltu a’ch profiadau ar leoliad.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dirty="0"/>
              <a:t>A Personal Development Plan identifying areas for further personal and professional development linked to your placement experiences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59760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adfyfyrio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What is reflection?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Trafodaeth</a:t>
            </a:r>
            <a:r>
              <a:rPr lang="en-GB" dirty="0"/>
              <a:t> </a:t>
            </a:r>
            <a:r>
              <a:rPr lang="en-GB" dirty="0" err="1"/>
              <a:t>grŵp</a:t>
            </a:r>
            <a:endParaRPr lang="en-GB" dirty="0"/>
          </a:p>
          <a:p>
            <a:pPr lvl="1"/>
            <a:r>
              <a:rPr lang="en-GB" dirty="0" err="1" smtClean="0"/>
              <a:t>Pwrpas</a:t>
            </a:r>
            <a:r>
              <a:rPr lang="en-GB" dirty="0" smtClean="0"/>
              <a:t>?</a:t>
            </a:r>
          </a:p>
          <a:p>
            <a:pPr lvl="1"/>
            <a:r>
              <a:rPr lang="en-GB" dirty="0" err="1" smtClean="0"/>
              <a:t>Pryd</a:t>
            </a:r>
            <a:r>
              <a:rPr lang="en-GB" dirty="0" smtClean="0"/>
              <a:t>?</a:t>
            </a:r>
          </a:p>
          <a:p>
            <a:pPr lvl="1"/>
            <a:r>
              <a:rPr lang="en-GB" dirty="0" err="1" smtClean="0"/>
              <a:t>Pwy</a:t>
            </a:r>
            <a:r>
              <a:rPr lang="en-GB" dirty="0" smtClean="0"/>
              <a:t>?</a:t>
            </a:r>
          </a:p>
          <a:p>
            <a:pPr lvl="1"/>
            <a:r>
              <a:rPr lang="en-GB" dirty="0" smtClean="0"/>
              <a:t>Pam?</a:t>
            </a:r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Group discussion</a:t>
            </a:r>
          </a:p>
          <a:p>
            <a:pPr lvl="1"/>
            <a:r>
              <a:rPr lang="en-GB" dirty="0" smtClean="0"/>
              <a:t>Purpose? </a:t>
            </a:r>
          </a:p>
          <a:p>
            <a:pPr lvl="1"/>
            <a:r>
              <a:rPr lang="en-GB" dirty="0" smtClean="0"/>
              <a:t>When?</a:t>
            </a:r>
          </a:p>
          <a:p>
            <a:pPr lvl="1"/>
            <a:r>
              <a:rPr lang="en-GB" dirty="0" smtClean="0"/>
              <a:t>Who?</a:t>
            </a:r>
          </a:p>
          <a:p>
            <a:pPr lvl="1"/>
            <a:r>
              <a:rPr lang="en-GB" dirty="0" smtClean="0"/>
              <a:t>Why?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81024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Adfyfyrio’n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Effective reflection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‘The ability to think critically and creatively.’</a:t>
            </a:r>
          </a:p>
          <a:p>
            <a:pPr marL="0" indent="0">
              <a:buNone/>
            </a:pPr>
            <a:r>
              <a:rPr lang="en-GB" dirty="0" smtClean="0"/>
              <a:t>				</a:t>
            </a:r>
            <a:r>
              <a:rPr lang="en-GB" sz="2800" dirty="0" smtClean="0"/>
              <a:t>(</a:t>
            </a:r>
            <a:r>
              <a:rPr lang="en-GB" sz="2800" dirty="0"/>
              <a:t>Appleby, 2010:8</a:t>
            </a:r>
            <a:r>
              <a:rPr lang="en-GB" sz="2800" dirty="0" smtClean="0"/>
              <a:t>)</a:t>
            </a:r>
          </a:p>
          <a:p>
            <a:r>
              <a:rPr lang="en-GB" dirty="0" smtClean="0"/>
              <a:t>‘Reflecting on practice underpins the work of early years practice.’</a:t>
            </a:r>
          </a:p>
          <a:p>
            <a:pPr marL="0" indent="0">
              <a:buNone/>
            </a:pPr>
            <a:r>
              <a:rPr lang="en-GB" sz="2800" dirty="0" smtClean="0"/>
              <a:t>			(Reed and Canning, 2010:1)</a:t>
            </a:r>
          </a:p>
          <a:p>
            <a:pPr marL="914400" lvl="2" indent="0">
              <a:buNone/>
            </a:pPr>
            <a:r>
              <a:rPr lang="en-GB" dirty="0" smtClean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39276351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adfyfyriol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Reflective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personol</a:t>
            </a:r>
            <a:endParaRPr lang="en-GB" dirty="0"/>
          </a:p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endParaRPr lang="en-GB" dirty="0"/>
          </a:p>
          <a:p>
            <a:r>
              <a:rPr lang="en-GB" dirty="0" err="1"/>
              <a:t>Gwybodaeth</a:t>
            </a:r>
            <a:endParaRPr lang="en-GB" dirty="0"/>
          </a:p>
          <a:p>
            <a:r>
              <a:rPr lang="en-GB" dirty="0" err="1"/>
              <a:t>Sgiliau</a:t>
            </a:r>
            <a:endParaRPr lang="en-GB" dirty="0"/>
          </a:p>
          <a:p>
            <a:r>
              <a:rPr lang="en-GB" dirty="0" err="1"/>
              <a:t>Gwerthoedd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Personal learning</a:t>
            </a:r>
          </a:p>
          <a:p>
            <a:r>
              <a:rPr lang="en-GB" dirty="0" smtClean="0"/>
              <a:t>Professional development</a:t>
            </a:r>
          </a:p>
          <a:p>
            <a:r>
              <a:rPr lang="en-GB" dirty="0" smtClean="0"/>
              <a:t>Knowledge</a:t>
            </a:r>
          </a:p>
          <a:p>
            <a:r>
              <a:rPr lang="en-GB" dirty="0" smtClean="0"/>
              <a:t>Skills</a:t>
            </a:r>
          </a:p>
          <a:p>
            <a:r>
              <a:rPr lang="en-GB" dirty="0" smtClean="0"/>
              <a:t>Values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65203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Dealltwriaeth</a:t>
            </a:r>
            <a:r>
              <a:rPr lang="en-GB" dirty="0" smtClean="0"/>
              <a:t>     Understanding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4000" dirty="0" err="1"/>
              <a:t>Gwybodaeth</a:t>
            </a:r>
            <a:endParaRPr lang="en-GB" sz="4000" dirty="0"/>
          </a:p>
          <a:p>
            <a:r>
              <a:rPr lang="en-GB" sz="4000" dirty="0" err="1"/>
              <a:t>Sgiliau</a:t>
            </a:r>
            <a:endParaRPr lang="en-GB" sz="4000" dirty="0"/>
          </a:p>
          <a:p>
            <a:r>
              <a:rPr lang="en-GB" sz="4000" dirty="0" err="1"/>
              <a:t>Gwerthoedd</a:t>
            </a:r>
            <a:r>
              <a:rPr lang="en-GB" sz="4000" dirty="0"/>
              <a:t>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4000" dirty="0"/>
              <a:t>Knowledge</a:t>
            </a:r>
          </a:p>
          <a:p>
            <a:r>
              <a:rPr lang="en-GB" sz="4000" dirty="0"/>
              <a:t>Skills</a:t>
            </a:r>
          </a:p>
          <a:p>
            <a:r>
              <a:rPr lang="en-GB" sz="4000" dirty="0"/>
              <a:t>Values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59390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adfyfyriol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Reflective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Cryfderau</a:t>
            </a:r>
            <a:r>
              <a:rPr lang="en-GB" dirty="0"/>
              <a:t> </a:t>
            </a:r>
            <a:r>
              <a:rPr lang="en-GB" dirty="0" err="1"/>
              <a:t>academaidd</a:t>
            </a:r>
            <a:endParaRPr lang="en-GB" dirty="0"/>
          </a:p>
          <a:p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academaidd</a:t>
            </a:r>
            <a:endParaRPr lang="en-GB" dirty="0"/>
          </a:p>
          <a:p>
            <a:r>
              <a:rPr lang="en-GB" dirty="0" err="1"/>
              <a:t>Cryfderau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endParaRPr lang="en-GB" dirty="0"/>
          </a:p>
          <a:p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Academic strengths</a:t>
            </a:r>
          </a:p>
          <a:p>
            <a:r>
              <a:rPr lang="en-GB" dirty="0" smtClean="0"/>
              <a:t>Academic challenges</a:t>
            </a:r>
          </a:p>
          <a:p>
            <a:r>
              <a:rPr lang="en-GB" dirty="0" smtClean="0"/>
              <a:t>Professional strengths</a:t>
            </a:r>
          </a:p>
          <a:p>
            <a:r>
              <a:rPr lang="en-GB" dirty="0" smtClean="0"/>
              <a:t>Professional challenges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92700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proffesiynol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Professional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Modylau</a:t>
            </a:r>
            <a:r>
              <a:rPr lang="en-GB" dirty="0" smtClean="0"/>
              <a:t> EAEE4002C + EAEE4008C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/>
              <a:t>p</a:t>
            </a:r>
            <a:r>
              <a:rPr lang="en-GB" dirty="0" err="1" smtClean="0"/>
              <a:t>roffesiynol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pedagogaidd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Modules EAEE4002C + EAEE4008C</a:t>
            </a:r>
          </a:p>
          <a:p>
            <a:r>
              <a:rPr lang="en-GB" dirty="0" smtClean="0"/>
              <a:t>What is professional practice?</a:t>
            </a:r>
          </a:p>
          <a:p>
            <a:r>
              <a:rPr lang="en-GB" dirty="0" smtClean="0"/>
              <a:t>Pedagogical practice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41452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proffesiynol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Professional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Rhinweddau</a:t>
            </a:r>
            <a:endParaRPr lang="en-GB" dirty="0" smtClean="0"/>
          </a:p>
          <a:p>
            <a:r>
              <a:rPr lang="en-GB" dirty="0" err="1" smtClean="0"/>
              <a:t>Cymhwysterau</a:t>
            </a:r>
            <a:endParaRPr lang="en-GB" dirty="0" smtClean="0"/>
          </a:p>
          <a:p>
            <a:r>
              <a:rPr lang="en-GB" dirty="0" err="1" smtClean="0"/>
              <a:t>Profiad</a:t>
            </a:r>
            <a:endParaRPr lang="en-GB" dirty="0" smtClean="0"/>
          </a:p>
          <a:p>
            <a:r>
              <a:rPr lang="en-GB" dirty="0" err="1" smtClean="0"/>
              <a:t>Heriau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Qualities</a:t>
            </a:r>
          </a:p>
          <a:p>
            <a:r>
              <a:rPr lang="en-GB" dirty="0" smtClean="0"/>
              <a:t>Qualifications</a:t>
            </a:r>
          </a:p>
          <a:p>
            <a:r>
              <a:rPr lang="en-GB" dirty="0" smtClean="0"/>
              <a:t>Experience</a:t>
            </a:r>
          </a:p>
          <a:p>
            <a:r>
              <a:rPr lang="en-GB" dirty="0" smtClean="0"/>
              <a:t>Challenges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37311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Adfyfyrio        </a:t>
            </a:r>
            <a:r>
              <a:rPr lang="en-GB" altLang="en-US" i="1" smtClean="0"/>
              <a:t>Reflection</a:t>
            </a:r>
            <a:endParaRPr lang="en-GB" altLang="en-US" smtClean="0"/>
          </a:p>
        </p:txBody>
      </p:sp>
      <p:sp>
        <p:nvSpPr>
          <p:cNvPr id="7170" name="Rectangle 2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altLang="en-US" dirty="0" err="1" smtClean="0"/>
              <a:t>Nodweddion</a:t>
            </a:r>
            <a:r>
              <a:rPr lang="en-GB" altLang="en-US" dirty="0" smtClean="0"/>
              <a:t> o </a:t>
            </a:r>
            <a:r>
              <a:rPr lang="en-GB" altLang="en-US" dirty="0" err="1" smtClean="0"/>
              <a:t>arfer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broffesiynol</a:t>
            </a:r>
            <a:endParaRPr lang="en-GB" altLang="en-US" dirty="0" smtClean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 err="1" smtClean="0"/>
              <a:t>Ymwybodol</a:t>
            </a:r>
            <a:endParaRPr lang="en-GB" altLang="en-US" dirty="0" smtClean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 err="1" smtClean="0"/>
              <a:t>Critigol</a:t>
            </a:r>
            <a:endParaRPr lang="en-GB" altLang="en-US" dirty="0" smtClean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 err="1" smtClean="0"/>
              <a:t>Newidiadau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i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ymarfer</a:t>
            </a:r>
            <a:endParaRPr lang="en-GB" altLang="en-US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i="1" dirty="0" smtClean="0"/>
              <a:t>Characteristics of professional practice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smtClean="0"/>
              <a:t>Conscious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smtClean="0"/>
              <a:t>Critical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smtClean="0"/>
              <a:t>Changes to practice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8989506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343025" y="622300"/>
            <a:ext cx="6935788" cy="1081088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800" smtClean="0"/>
              <a:t>Beth mae ymarferwr adfyfyriol yn gwneud sydd yn wahanol?</a:t>
            </a:r>
            <a:br>
              <a:rPr lang="en-GB" altLang="en-US" sz="2800" smtClean="0"/>
            </a:br>
            <a:r>
              <a:rPr lang="en-GB" altLang="en-US" sz="2800" i="1" smtClean="0"/>
              <a:t>What does a reflective practitioner do that is different ?</a:t>
            </a:r>
            <a:br>
              <a:rPr lang="en-GB" altLang="en-US" sz="2800" i="1" smtClean="0"/>
            </a:br>
            <a:endParaRPr lang="en-GB" altLang="en-US" sz="2800" i="1" smtClean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989138"/>
            <a:ext cx="4165600" cy="410686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sz="2700" smtClean="0"/>
              <a:t>Mae ymarferwr adfyfyriol yn adfyfyrio yn ddwfn ar ei phrofiadau </a:t>
            </a:r>
          </a:p>
          <a:p>
            <a:pPr eaLnBrk="1" hangingPunct="1"/>
            <a:r>
              <a:rPr lang="en-US" altLang="en-US" sz="2700" smtClean="0"/>
              <a:t>Adfyfyrio ar ddysgu personol </a:t>
            </a:r>
          </a:p>
          <a:p>
            <a:pPr eaLnBrk="1" hangingPunct="1"/>
            <a:r>
              <a:rPr lang="en-US" altLang="en-US" sz="2700" smtClean="0"/>
              <a:t>Defnyddio adfyfyrio er mwyn datblygu sgiliau</a:t>
            </a:r>
          </a:p>
          <a:p>
            <a:pPr eaLnBrk="1" hangingPunct="1"/>
            <a:endParaRPr lang="en-US" altLang="en-US" sz="2400" smtClean="0"/>
          </a:p>
          <a:p>
            <a:pPr eaLnBrk="1" hangingPunct="1">
              <a:buFontTx/>
              <a:buNone/>
            </a:pPr>
            <a:endParaRPr lang="en-GB" altLang="en-US" sz="2700" smtClean="0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51375" y="1989138"/>
            <a:ext cx="4241800" cy="410686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i="1" smtClean="0"/>
              <a:t>A reflective practitioner reflects deeply on his/her experiences</a:t>
            </a:r>
          </a:p>
          <a:p>
            <a:pPr eaLnBrk="1" hangingPunct="1"/>
            <a:r>
              <a:rPr lang="en-GB" altLang="en-US" i="1" smtClean="0"/>
              <a:t>Reflects on personal learning</a:t>
            </a:r>
          </a:p>
          <a:p>
            <a:pPr eaLnBrk="1" hangingPunct="1"/>
            <a:r>
              <a:rPr lang="en-GB" altLang="en-US" i="1" smtClean="0"/>
              <a:t>Uses reflection to develop skills</a:t>
            </a:r>
          </a:p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8541274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3600" smtClean="0"/>
              <a:t>Rôl yr ymarferwr blynyddoedd cynnar</a:t>
            </a:r>
            <a:br>
              <a:rPr lang="en-GB" altLang="en-US" sz="3600" smtClean="0"/>
            </a:br>
            <a:r>
              <a:rPr lang="en-GB" altLang="en-US" sz="3600" i="1" smtClean="0"/>
              <a:t>The role of the early years practitioner</a:t>
            </a:r>
            <a:endParaRPr lang="en-GB" altLang="en-US" sz="3600" smtClean="0"/>
          </a:p>
        </p:txBody>
      </p:sp>
      <p:sp>
        <p:nvSpPr>
          <p:cNvPr id="33795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r>
              <a:rPr lang="en-GB" altLang="en-US" smtClean="0"/>
              <a:t>Adfyfyrio</a:t>
            </a:r>
          </a:p>
          <a:p>
            <a:r>
              <a:rPr lang="en-GB" altLang="en-US" smtClean="0"/>
              <a:t>Datblygiad broffesiynol parhaus</a:t>
            </a:r>
          </a:p>
          <a:p>
            <a:r>
              <a:rPr lang="en-GB" altLang="en-US" smtClean="0"/>
              <a:t>Cydweithio ag eraill</a:t>
            </a:r>
          </a:p>
          <a:p>
            <a:r>
              <a:rPr lang="en-GB" altLang="en-US" smtClean="0"/>
              <a:t>Datblygu arbenigedd</a:t>
            </a:r>
          </a:p>
          <a:p>
            <a:endParaRPr lang="en-GB" altLang="en-US" smtClean="0"/>
          </a:p>
        </p:txBody>
      </p:sp>
      <p:sp>
        <p:nvSpPr>
          <p:cNvPr id="33796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i="1" smtClean="0"/>
              <a:t>Reflection</a:t>
            </a:r>
          </a:p>
          <a:p>
            <a:r>
              <a:rPr lang="en-GB" altLang="en-US" i="1" smtClean="0"/>
              <a:t>Continuous professional development</a:t>
            </a:r>
          </a:p>
          <a:p>
            <a:r>
              <a:rPr lang="en-GB" altLang="en-US" i="1" smtClean="0"/>
              <a:t>Working collaboratively</a:t>
            </a:r>
          </a:p>
          <a:p>
            <a:r>
              <a:rPr lang="en-GB" altLang="en-US" i="1" smtClean="0"/>
              <a:t>Developing expertise</a:t>
            </a:r>
          </a:p>
        </p:txBody>
      </p:sp>
    </p:spTree>
    <p:extLst>
      <p:ext uri="{BB962C8B-B14F-4D97-AF65-F5344CB8AC3E}">
        <p14:creationId xmlns:p14="http://schemas.microsoft.com/office/powerpoint/2010/main" val="1095996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 smtClean="0"/>
          </a:p>
        </p:txBody>
      </p:sp>
      <p:sp>
        <p:nvSpPr>
          <p:cNvPr id="19459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>
            <a:normAutofit lnSpcReduction="10000"/>
          </a:bodyPr>
          <a:lstStyle/>
          <a:p>
            <a:r>
              <a:rPr lang="en-GB" altLang="en-US" b="1" dirty="0" smtClean="0"/>
              <a:t>‘If children experience high quality early education and care, this can have a lasting, positive impact on educational outcomes and more…. We know that high quality provision matters and that poor and mediocre provision will not benefit children’.     </a:t>
            </a:r>
            <a:r>
              <a:rPr lang="en-GB" altLang="en-US" sz="2800" b="1" dirty="0" smtClean="0"/>
              <a:t>(</a:t>
            </a:r>
            <a:r>
              <a:rPr lang="en-GB" altLang="en-US" sz="2800" b="1" dirty="0" err="1" smtClean="0"/>
              <a:t>Nutbrown</a:t>
            </a:r>
            <a:r>
              <a:rPr lang="en-GB" altLang="en-US" sz="2800" b="1" dirty="0" smtClean="0"/>
              <a:t>,  2012, pp.12-13).</a:t>
            </a:r>
            <a:endParaRPr lang="en-GB" altLang="en-US" dirty="0" smtClean="0"/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6827605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772400" cy="10795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000" noProof="1" smtClean="0"/>
              <a:t>Dysgu o Brofiad</a:t>
            </a:r>
            <a:br>
              <a:rPr lang="en-GB" altLang="en-US" sz="4000" noProof="1" smtClean="0"/>
            </a:br>
            <a:r>
              <a:rPr lang="en-GB" altLang="en-US" sz="4000" i="1" noProof="1" smtClean="0"/>
              <a:t>Learning From Experience</a:t>
            </a:r>
            <a:r>
              <a:rPr lang="en-GB" altLang="en-US" sz="4000" noProof="1" smtClean="0"/>
              <a:t/>
            </a:r>
            <a:br>
              <a:rPr lang="en-GB" altLang="en-US" sz="4000" noProof="1" smtClean="0"/>
            </a:br>
            <a:endParaRPr lang="en-GB" altLang="en-US" sz="4000" noProof="1" smtClean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noProof="1" smtClean="0"/>
              <a:t>Nid yw adfyfyrio yn nod ynddo’i hun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noProof="1" smtClean="0"/>
              <a:t>Y pwrpas yw dysgu a pharatoi ar gyfer profiadau pellach fel y gallwn weithredu mewn ffyrdd mwy ystyriol a gwybodus.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noProof="1" smtClean="0"/>
              <a:t>Ffyrdd newydd / mwy priodol o wneud pethau</a:t>
            </a:r>
            <a:endParaRPr lang="en-GB" altLang="en-US" sz="2800" noProof="1" smtClean="0"/>
          </a:p>
        </p:txBody>
      </p:sp>
      <p:sp>
        <p:nvSpPr>
          <p:cNvPr id="21508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i="1" noProof="1" smtClean="0"/>
              <a:t>Reflection is not an end in itself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i="1" noProof="1" smtClean="0"/>
              <a:t>The purpose is to learn and prepare for further experiences so we can act in more informed thoughtful ways.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i="1" noProof="1" smtClean="0"/>
              <a:t>New / more appropriate ways of doing things. 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noProof="1" smtClean="0"/>
          </a:p>
        </p:txBody>
      </p:sp>
    </p:spTree>
    <p:extLst>
      <p:ext uri="{BB962C8B-B14F-4D97-AF65-F5344CB8AC3E}">
        <p14:creationId xmlns:p14="http://schemas.microsoft.com/office/powerpoint/2010/main" val="36166098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3600" smtClean="0"/>
              <a:t>Adnabod a mesur</a:t>
            </a:r>
            <a:br>
              <a:rPr lang="en-GB" altLang="en-US" sz="3600" smtClean="0"/>
            </a:br>
            <a:r>
              <a:rPr lang="en-GB" altLang="en-US" sz="3600" i="1" smtClean="0"/>
              <a:t>Recognising and measuring</a:t>
            </a:r>
            <a:endParaRPr lang="en-GB" altLang="en-US" sz="3600" smtClean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pPr>
              <a:defRPr/>
            </a:pPr>
            <a:r>
              <a:rPr lang="en-GB" dirty="0" err="1" smtClean="0"/>
              <a:t>Gweld</a:t>
            </a:r>
            <a:r>
              <a:rPr lang="en-GB" dirty="0" smtClean="0"/>
              <a:t> a </a:t>
            </a:r>
            <a:r>
              <a:rPr lang="en-GB" dirty="0" err="1" smtClean="0"/>
              <a:t>chlywed</a:t>
            </a:r>
            <a:endParaRPr lang="en-GB" dirty="0" smtClean="0"/>
          </a:p>
          <a:p>
            <a:pPr>
              <a:defRPr/>
            </a:pPr>
            <a:r>
              <a:rPr lang="en-GB" dirty="0" err="1" smtClean="0"/>
              <a:t>Arsylwi</a:t>
            </a:r>
            <a:endParaRPr lang="en-GB" dirty="0" smtClean="0"/>
          </a:p>
          <a:p>
            <a:pPr>
              <a:defRPr/>
            </a:pPr>
            <a:r>
              <a:rPr lang="en-GB" dirty="0" err="1" smtClean="0"/>
              <a:t>Dealltwriaeth</a:t>
            </a:r>
            <a:endParaRPr lang="en-GB" dirty="0" smtClean="0"/>
          </a:p>
          <a:p>
            <a:pPr>
              <a:defRPr/>
            </a:pPr>
            <a:r>
              <a:rPr lang="en-GB" dirty="0" err="1" smtClean="0"/>
              <a:t>Lles</a:t>
            </a:r>
            <a:endParaRPr lang="en-GB" dirty="0" smtClean="0"/>
          </a:p>
          <a:p>
            <a:pPr>
              <a:defRPr/>
            </a:pPr>
            <a:r>
              <a:rPr lang="en-GB" dirty="0" err="1" smtClean="0"/>
              <a:t>Datblygiad</a:t>
            </a:r>
            <a:endParaRPr lang="en-GB" dirty="0" smtClean="0"/>
          </a:p>
          <a:p>
            <a:pPr>
              <a:defRPr/>
            </a:pPr>
            <a:r>
              <a:rPr lang="en-GB" dirty="0" err="1" smtClean="0"/>
              <a:t>Deilliannau</a:t>
            </a:r>
            <a:endParaRPr lang="en-GB" dirty="0" smtClean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sp>
        <p:nvSpPr>
          <p:cNvPr id="317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i="1" smtClean="0"/>
              <a:t>Looking and listening</a:t>
            </a:r>
          </a:p>
          <a:p>
            <a:r>
              <a:rPr lang="en-GB" altLang="en-US" i="1" smtClean="0"/>
              <a:t>Observation</a:t>
            </a:r>
          </a:p>
          <a:p>
            <a:r>
              <a:rPr lang="en-GB" altLang="en-US" i="1" smtClean="0"/>
              <a:t>Understanding</a:t>
            </a:r>
          </a:p>
          <a:p>
            <a:r>
              <a:rPr lang="en-GB" altLang="en-US" i="1" smtClean="0"/>
              <a:t>Well-being</a:t>
            </a:r>
          </a:p>
          <a:p>
            <a:r>
              <a:rPr lang="en-GB" altLang="en-US" i="1" smtClean="0"/>
              <a:t>Development </a:t>
            </a:r>
          </a:p>
          <a:p>
            <a:r>
              <a:rPr lang="en-GB" altLang="en-US" i="1" smtClean="0"/>
              <a:t>Outcomes</a:t>
            </a:r>
          </a:p>
          <a:p>
            <a:endParaRPr lang="en-GB" altLang="en-US" i="1" smtClean="0"/>
          </a:p>
          <a:p>
            <a:endParaRPr lang="en-GB" altLang="en-US" i="1" smtClean="0"/>
          </a:p>
        </p:txBody>
      </p:sp>
    </p:spTree>
    <p:extLst>
      <p:ext uri="{BB962C8B-B14F-4D97-AF65-F5344CB8AC3E}">
        <p14:creationId xmlns:p14="http://schemas.microsoft.com/office/powerpoint/2010/main" val="9324773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Elfen</a:t>
            </a:r>
            <a:r>
              <a:rPr lang="en-GB" dirty="0"/>
              <a:t> </a:t>
            </a:r>
            <a:r>
              <a:rPr lang="en-GB" dirty="0" smtClean="0"/>
              <a:t>4 CDP     </a:t>
            </a:r>
            <a:r>
              <a:rPr lang="en-GB" dirty="0"/>
              <a:t>Element </a:t>
            </a:r>
            <a:r>
              <a:rPr lang="en-GB" dirty="0" smtClean="0"/>
              <a:t>4 PDP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Pa </a:t>
            </a:r>
            <a:r>
              <a:rPr lang="en-GB" dirty="0" err="1" smtClean="0"/>
              <a:t>agweddau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datblygu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Which aspects need to be developed?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65019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ymchwil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Research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erthygl</a:t>
            </a:r>
            <a:r>
              <a:rPr lang="en-GB" dirty="0" smtClean="0"/>
              <a:t> </a:t>
            </a:r>
            <a:r>
              <a:rPr lang="en-GB" dirty="0" err="1" smtClean="0"/>
              <a:t>Venninen</a:t>
            </a:r>
            <a:r>
              <a:rPr lang="en-GB" dirty="0" smtClean="0"/>
              <a:t> et al., 2010 </a:t>
            </a:r>
          </a:p>
          <a:p>
            <a:pPr lvl="1"/>
            <a:r>
              <a:rPr lang="en-GB" dirty="0" err="1" smtClean="0"/>
              <a:t>Ar</a:t>
            </a:r>
            <a:r>
              <a:rPr lang="en-GB" dirty="0" smtClean="0"/>
              <a:t> Moodle</a:t>
            </a:r>
          </a:p>
          <a:p>
            <a:pPr lvl="1"/>
            <a:r>
              <a:rPr lang="en-GB" dirty="0" err="1" smtClean="0"/>
              <a:t>Trafod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ddarlith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endParaRPr lang="en-GB" dirty="0" smtClean="0"/>
          </a:p>
          <a:p>
            <a:pPr lvl="1"/>
            <a:r>
              <a:rPr lang="en-GB" dirty="0" err="1" smtClean="0"/>
              <a:t>Ffynhonnell</a:t>
            </a:r>
            <a:r>
              <a:rPr lang="en-GB" dirty="0" smtClean="0"/>
              <a:t> </a:t>
            </a:r>
            <a:r>
              <a:rPr lang="en-GB" dirty="0" err="1" smtClean="0"/>
              <a:t>gellid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gyfeirnodi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portffolio</a:t>
            </a:r>
            <a:r>
              <a:rPr lang="en-GB" dirty="0" smtClean="0"/>
              <a:t> </a:t>
            </a:r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Read </a:t>
            </a:r>
            <a:r>
              <a:rPr lang="en-GB" dirty="0" err="1" smtClean="0"/>
              <a:t>Vennienen</a:t>
            </a:r>
            <a:r>
              <a:rPr lang="en-GB" dirty="0" smtClean="0"/>
              <a:t> et al., 2010</a:t>
            </a:r>
          </a:p>
          <a:p>
            <a:pPr lvl="1"/>
            <a:r>
              <a:rPr lang="en-GB" dirty="0" smtClean="0"/>
              <a:t>On Moodle</a:t>
            </a:r>
          </a:p>
          <a:p>
            <a:pPr lvl="1"/>
            <a:r>
              <a:rPr lang="en-GB" dirty="0" smtClean="0"/>
              <a:t>Discuss in the </a:t>
            </a:r>
            <a:r>
              <a:rPr lang="en-GB" smtClean="0"/>
              <a:t>next lecture </a:t>
            </a:r>
            <a:endParaRPr lang="en-GB" dirty="0" smtClean="0"/>
          </a:p>
          <a:p>
            <a:pPr lvl="1"/>
            <a:r>
              <a:rPr lang="en-GB" dirty="0" smtClean="0"/>
              <a:t>A source that can be referenced in the portfolio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8066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Cyfeiriadau</a:t>
            </a:r>
            <a:r>
              <a:rPr lang="en-GB" dirty="0" smtClean="0"/>
              <a:t>     References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Appleby, K. (2010) </a:t>
            </a:r>
            <a:r>
              <a:rPr lang="en-GB" i="1" dirty="0" smtClean="0"/>
              <a:t>Reflective thinking: reflective practice.</a:t>
            </a:r>
            <a:r>
              <a:rPr lang="en-GB" dirty="0" smtClean="0"/>
              <a:t>  In M. Reed and N. Canning (2010) </a:t>
            </a:r>
            <a:r>
              <a:rPr lang="en-GB" i="1" dirty="0"/>
              <a:t>Reflective practice in the early years.  </a:t>
            </a:r>
            <a:r>
              <a:rPr lang="en-GB" dirty="0"/>
              <a:t>London</a:t>
            </a:r>
            <a:r>
              <a:rPr lang="en-GB" i="1" dirty="0"/>
              <a:t>: </a:t>
            </a:r>
            <a:r>
              <a:rPr lang="en-GB" dirty="0"/>
              <a:t>Sage</a:t>
            </a:r>
            <a:r>
              <a:rPr lang="en-GB" dirty="0" smtClean="0"/>
              <a:t>. Pp.7-23.</a:t>
            </a:r>
            <a:endParaRPr lang="en-GB" dirty="0"/>
          </a:p>
          <a:p>
            <a:r>
              <a:rPr lang="en-GB" dirty="0" smtClean="0"/>
              <a:t>Bolton, G. (2014) </a:t>
            </a:r>
            <a:r>
              <a:rPr lang="en-GB" i="1" dirty="0" smtClean="0"/>
              <a:t>Reflective practice: writing and professional development.</a:t>
            </a:r>
            <a:r>
              <a:rPr lang="en-GB" dirty="0" smtClean="0"/>
              <a:t>  London: Sage.</a:t>
            </a:r>
          </a:p>
        </p:txBody>
      </p:sp>
    </p:spTree>
    <p:extLst>
      <p:ext uri="{BB962C8B-B14F-4D97-AF65-F5344CB8AC3E}">
        <p14:creationId xmlns:p14="http://schemas.microsoft.com/office/powerpoint/2010/main" val="9154642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Cyfeiriadau</a:t>
            </a:r>
            <a:r>
              <a:rPr lang="en-GB" dirty="0" smtClean="0"/>
              <a:t>     References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Lindon</a:t>
            </a:r>
            <a:r>
              <a:rPr lang="en-GB" sz="2800" dirty="0" smtClean="0"/>
              <a:t>, J. (2012) </a:t>
            </a:r>
            <a:r>
              <a:rPr lang="en-GB" sz="2800" i="1" dirty="0" smtClean="0"/>
              <a:t>Reflective practice and early years professionalism.</a:t>
            </a:r>
            <a:r>
              <a:rPr lang="en-GB" sz="2800" dirty="0" smtClean="0"/>
              <a:t> (2</a:t>
            </a:r>
            <a:r>
              <a:rPr lang="en-GB" sz="2800" baseline="30000" dirty="0" smtClean="0"/>
              <a:t>nd</a:t>
            </a:r>
            <a:r>
              <a:rPr lang="en-GB" sz="2800" dirty="0" smtClean="0"/>
              <a:t> Ed.) Hodder Education: Great Britain.</a:t>
            </a:r>
          </a:p>
          <a:p>
            <a:r>
              <a:rPr lang="en-GB" sz="2800" dirty="0"/>
              <a:t>Mitchell, H. and Lloyd, I. (2013) ‘Professionalism – raising the stakes in the Early Years: ‘She’s only going to work with little children,’’ In M. Wild and A. Street (2013) </a:t>
            </a:r>
            <a:r>
              <a:rPr lang="en-GB" sz="2800" i="1" dirty="0"/>
              <a:t>Themes and debates in early childhood.’</a:t>
            </a:r>
            <a:r>
              <a:rPr lang="en-GB" sz="2800" dirty="0"/>
              <a:t> </a:t>
            </a:r>
            <a:r>
              <a:rPr lang="en-GB" sz="2800" dirty="0" err="1"/>
              <a:t>Sage:London</a:t>
            </a:r>
            <a:r>
              <a:rPr lang="en-GB" sz="2800" dirty="0"/>
              <a:t>.  </a:t>
            </a:r>
            <a:r>
              <a:rPr lang="en-GB" sz="2800"/>
              <a:t>pp.126-140.</a:t>
            </a:r>
          </a:p>
          <a:p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8425096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Cyfeiriadau</a:t>
            </a:r>
            <a:r>
              <a:rPr lang="en-GB" dirty="0"/>
              <a:t>    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dirty="0" err="1" smtClean="0"/>
              <a:t>Nutbrown</a:t>
            </a:r>
            <a:r>
              <a:rPr lang="en-GB" sz="2800" dirty="0" smtClean="0"/>
              <a:t>, C. (2012) </a:t>
            </a:r>
            <a:r>
              <a:rPr lang="en-GB" sz="2800" i="1" dirty="0" smtClean="0"/>
              <a:t>Foundations for quality.  Review of early education and childcare qualifications: Final report.</a:t>
            </a:r>
            <a:r>
              <a:rPr lang="en-GB" sz="2800" dirty="0" smtClean="0"/>
              <a:t>  </a:t>
            </a:r>
            <a:r>
              <a:rPr lang="en-GB" sz="2800" dirty="0" smtClean="0">
                <a:hlinkClick r:id="rId2"/>
              </a:rPr>
              <a:t>http://media.education.gov.uk/MediaFiles/A/0/9/%7BA098ADE7-BA9A-4E18-8802-D8D4B060858D%7DNUTBROWN%20FINAL%20REPORT%20-%20final.pdf</a:t>
            </a:r>
            <a:endParaRPr lang="en-GB" sz="2800" dirty="0" smtClean="0"/>
          </a:p>
          <a:p>
            <a:r>
              <a:rPr lang="en-GB" sz="2800" dirty="0"/>
              <a:t>Reed, M. and Canning, N. (2010) </a:t>
            </a:r>
            <a:r>
              <a:rPr lang="en-GB" sz="2800" i="1" dirty="0"/>
              <a:t>Reflective practice in the early years.  </a:t>
            </a:r>
            <a:r>
              <a:rPr lang="en-GB" sz="2800" dirty="0"/>
              <a:t>London</a:t>
            </a:r>
            <a:r>
              <a:rPr lang="en-GB" sz="2800" i="1" dirty="0"/>
              <a:t>: </a:t>
            </a:r>
            <a:r>
              <a:rPr lang="en-GB" sz="2800" dirty="0"/>
              <a:t>Sage</a:t>
            </a:r>
            <a:r>
              <a:rPr lang="en-GB" sz="2800" dirty="0" smtClean="0"/>
              <a:t>.</a:t>
            </a:r>
          </a:p>
          <a:p>
            <a:r>
              <a:rPr lang="en-GB" sz="2800" dirty="0" err="1" smtClean="0"/>
              <a:t>Venninen</a:t>
            </a:r>
            <a:r>
              <a:rPr lang="en-GB" sz="2800" dirty="0"/>
              <a:t>, T., </a:t>
            </a:r>
            <a:r>
              <a:rPr lang="en-GB" sz="2800" dirty="0" err="1"/>
              <a:t>Leinonen</a:t>
            </a:r>
            <a:r>
              <a:rPr lang="en-GB" sz="2800" dirty="0"/>
              <a:t>, M., </a:t>
            </a:r>
            <a:r>
              <a:rPr lang="en-GB" sz="2800" dirty="0" err="1"/>
              <a:t>Ojala</a:t>
            </a:r>
            <a:r>
              <a:rPr lang="en-GB" sz="2800" dirty="0"/>
              <a:t>, M. and </a:t>
            </a:r>
            <a:r>
              <a:rPr lang="en-GB" sz="2800" dirty="0" err="1"/>
              <a:t>Lipponen</a:t>
            </a:r>
            <a:r>
              <a:rPr lang="en-GB" sz="2800" dirty="0"/>
              <a:t>, L.  (2012) ‘Creating conditions for reflective practice in Early Childhood Education</a:t>
            </a:r>
            <a:r>
              <a:rPr lang="en-GB" sz="2800" i="1" dirty="0"/>
              <a:t>.’  International Journal of Child Care and Education Policy, </a:t>
            </a:r>
            <a:r>
              <a:rPr lang="en-GB" sz="2800" dirty="0"/>
              <a:t>6:1, pp.1-15.</a:t>
            </a:r>
          </a:p>
          <a:p>
            <a:endParaRPr lang="en-GB" sz="2800" dirty="0" smtClean="0"/>
          </a:p>
          <a:p>
            <a:endParaRPr lang="en-GB" sz="2800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2286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924</TotalTime>
  <Words>1219</Words>
  <Application>Microsoft Office PowerPoint</Application>
  <PresentationFormat>On-screen Show (4:3)</PresentationFormat>
  <Paragraphs>211</Paragraphs>
  <Slides>28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ＭＳ Ｐゴシック</vt:lpstr>
      <vt:lpstr>Arial</vt:lpstr>
      <vt:lpstr>Calibri</vt:lpstr>
      <vt:lpstr>Myriad Pro</vt:lpstr>
      <vt:lpstr>20140311PresentationUWTSDTemplate</vt:lpstr>
      <vt:lpstr>   EAEE5002C/EAEE5007C: Adfyfyrio ar ddarpariaeth blynyddoedd cynnar  EAEE5002/EAEE5007: Reflections on early years provision   </vt:lpstr>
      <vt:lpstr>Tîm y modiwl    Module team</vt:lpstr>
      <vt:lpstr>Cysylltiadau NOS EAEE5002/C NOS links</vt:lpstr>
      <vt:lpstr>Deilliannau dysgu</vt:lpstr>
      <vt:lpstr>Learning outcomes</vt:lpstr>
      <vt:lpstr>Asesu      Assessment</vt:lpstr>
      <vt:lpstr>Elfen 1     Element 1</vt:lpstr>
      <vt:lpstr>Elfen 2     Element 2</vt:lpstr>
      <vt:lpstr>Elfen 3     Element 3</vt:lpstr>
      <vt:lpstr>Elfen 4     Element 4</vt:lpstr>
      <vt:lpstr>Beth yw adfyfyrio? What is reflection?</vt:lpstr>
      <vt:lpstr>Adfyfyrio’n effeithiol Effective reflection</vt:lpstr>
      <vt:lpstr>Arfer adfyfyriol Reflective practice</vt:lpstr>
      <vt:lpstr>Dealltwriaeth     Understanding</vt:lpstr>
      <vt:lpstr>Tasg adfyfyriol Reflective task</vt:lpstr>
      <vt:lpstr>Datblygiad proffesiynol Professional development</vt:lpstr>
      <vt:lpstr>Arfer proffesiynol Professional practice</vt:lpstr>
      <vt:lpstr>Adfyfyrio        Reflection</vt:lpstr>
      <vt:lpstr>Beth mae ymarferwr adfyfyriol yn gwneud sydd yn wahanol? What does a reflective practitioner do that is different ? </vt:lpstr>
      <vt:lpstr>Rôl yr ymarferwr blynyddoedd cynnar The role of the early years practitioner</vt:lpstr>
      <vt:lpstr>PowerPoint Presentation</vt:lpstr>
      <vt:lpstr>Dysgu o Brofiad Learning From Experience </vt:lpstr>
      <vt:lpstr>Adnabod a mesur Recognising and measuring</vt:lpstr>
      <vt:lpstr>Elfen 4 CDP     Element 4 PDP</vt:lpstr>
      <vt:lpstr>Tasg ymchwil Research task</vt:lpstr>
      <vt:lpstr>Cyfeiriadau     References</vt:lpstr>
      <vt:lpstr>Cyfeiriadau     References</vt:lpstr>
      <vt:lpstr>Cyfeiriadau    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Gwyneth Davies</cp:lastModifiedBy>
  <cp:revision>41</cp:revision>
  <cp:lastPrinted>2017-05-30T09:23:07Z</cp:lastPrinted>
  <dcterms:created xsi:type="dcterms:W3CDTF">2015-04-14T15:21:28Z</dcterms:created>
  <dcterms:modified xsi:type="dcterms:W3CDTF">2019-04-30T08:51:12Z</dcterms:modified>
</cp:coreProperties>
</file>