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72" r:id="rId2"/>
    <p:sldId id="273" r:id="rId3"/>
    <p:sldId id="256" r:id="rId4"/>
    <p:sldId id="257" r:id="rId5"/>
    <p:sldId id="258" r:id="rId6"/>
    <p:sldId id="263" r:id="rId7"/>
    <p:sldId id="268" r:id="rId8"/>
    <p:sldId id="269" r:id="rId9"/>
    <p:sldId id="270" r:id="rId10"/>
    <p:sldId id="271" r:id="rId11"/>
    <p:sldId id="259" r:id="rId12"/>
    <p:sldId id="264" r:id="rId13"/>
    <p:sldId id="260" r:id="rId14"/>
    <p:sldId id="265" r:id="rId15"/>
    <p:sldId id="261" r:id="rId16"/>
    <p:sldId id="266" r:id="rId17"/>
    <p:sldId id="262" r:id="rId18"/>
    <p:sldId id="267" r:id="rId19"/>
    <p:sldId id="274"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8" d="100"/>
          <a:sy n="68" d="100"/>
        </p:scale>
        <p:origin x="1446" y="7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43968BD7-9D2F-4284-8626-B51284B78346}" type="datetimeFigureOut">
              <a:rPr lang="en-US" smtClean="0"/>
              <a:pPr/>
              <a:t>4/27/2018</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31DA95FA-A346-4E89-AB0C-2D84757F99C4}"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3968BD7-9D2F-4284-8626-B51284B78346}" type="datetimeFigureOut">
              <a:rPr lang="en-US" smtClean="0"/>
              <a:pPr/>
              <a:t>4/27/2018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1DA95FA-A346-4E89-AB0C-2D84757F99C4}"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43968BD7-9D2F-4284-8626-B51284B78346}" type="datetimeFigureOut">
              <a:rPr lang="en-US" smtClean="0"/>
              <a:pPr/>
              <a:t>4/27/2018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1DA95FA-A346-4E89-AB0C-2D84757F99C4}"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43968BD7-9D2F-4284-8626-B51284B78346}" type="datetimeFigureOut">
              <a:rPr lang="en-US" smtClean="0"/>
              <a:pPr/>
              <a:t>4/27/2018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1DA95FA-A346-4E89-AB0C-2D84757F99C4}"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43968BD7-9D2F-4284-8626-B51284B78346}" type="datetimeFigureOut">
              <a:rPr lang="en-US" smtClean="0"/>
              <a:pPr/>
              <a:t>4/27/2018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1DA95FA-A346-4E89-AB0C-2D84757F99C4}"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43968BD7-9D2F-4284-8626-B51284B78346}" type="datetimeFigureOut">
              <a:rPr lang="en-US" smtClean="0"/>
              <a:pPr/>
              <a:t>4/27/2018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1DA95FA-A346-4E89-AB0C-2D84757F99C4}"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3968BD7-9D2F-4284-8626-B51284B78346}" type="datetimeFigureOut">
              <a:rPr lang="en-US" smtClean="0"/>
              <a:pPr/>
              <a:t>4/27/2018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1DA95FA-A346-4E89-AB0C-2D84757F99C4}"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43968BD7-9D2F-4284-8626-B51284B78346}" type="datetimeFigureOut">
              <a:rPr lang="en-US" smtClean="0"/>
              <a:pPr/>
              <a:t>4/27/2018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1DA95FA-A346-4E89-AB0C-2D84757F99C4}"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43968BD7-9D2F-4284-8626-B51284B78346}" type="datetimeFigureOut">
              <a:rPr lang="en-US" smtClean="0"/>
              <a:pPr/>
              <a:t>4/27/2018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6356350"/>
            <a:ext cx="609600" cy="365125"/>
          </a:xfrm>
        </p:spPr>
        <p:txBody>
          <a:bodyPr/>
          <a:lstStyle/>
          <a:p>
            <a:fld id="{31DA95FA-A346-4E89-AB0C-2D84757F99C4}" type="slidenum">
              <a:rPr lang="en-US" smtClean="0"/>
              <a:pPr/>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3968BD7-9D2F-4284-8626-B51284B78346}" type="datetimeFigureOut">
              <a:rPr lang="en-US" smtClean="0"/>
              <a:pPr/>
              <a:t>4/27/2018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1DA95FA-A346-4E89-AB0C-2D84757F99C4}"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3968BD7-9D2F-4284-8626-B51284B78346}" type="datetimeFigureOut">
              <a:rPr lang="en-US" smtClean="0"/>
              <a:pPr/>
              <a:t>4/27/2018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1DA95FA-A346-4E89-AB0C-2D84757F99C4}"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43968BD7-9D2F-4284-8626-B51284B78346}" type="datetimeFigureOut">
              <a:rPr lang="en-US" smtClean="0"/>
              <a:pPr/>
              <a:t>4/27/2018</a:t>
            </a:fld>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31DA95FA-A346-4E89-AB0C-2D84757F99C4}" type="slidenum">
              <a:rPr lang="en-US" smtClean="0"/>
              <a:pPr/>
              <a:t>‹#›</a:t>
            </a:fld>
            <a:endParaRPr lang="en-US"/>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9D7DE7F-508F-4CF8-A6E0-1A38C4514D58}"/>
              </a:ext>
            </a:extLst>
          </p:cNvPr>
          <p:cNvSpPr>
            <a:spLocks noGrp="1"/>
          </p:cNvSpPr>
          <p:nvPr>
            <p:ph type="subTitle" idx="1"/>
          </p:nvPr>
        </p:nvSpPr>
        <p:spPr>
          <a:xfrm>
            <a:off x="827088" y="1600200"/>
            <a:ext cx="7561262" cy="4800600"/>
          </a:xfrm>
        </p:spPr>
        <p:txBody>
          <a:bodyPr>
            <a:normAutofit/>
          </a:bodyPr>
          <a:lstStyle/>
          <a:p>
            <a:pPr algn="ctr">
              <a:tabLst>
                <a:tab pos="1701800" algn="l"/>
              </a:tabLst>
            </a:pPr>
            <a:r>
              <a:rPr lang="en-GB" sz="1600" dirty="0">
                <a:solidFill>
                  <a:schemeClr val="tx1"/>
                </a:solidFill>
                <a:latin typeface="Times New Roman" pitchFamily="18" charset="0"/>
                <a:cs typeface="Times New Roman" pitchFamily="18" charset="0"/>
              </a:rPr>
              <a:t>Module Title:</a:t>
            </a:r>
            <a:r>
              <a:rPr lang="en-GB" sz="1600" dirty="0">
                <a:latin typeface="Times New Roman" pitchFamily="18" charset="0"/>
                <a:cs typeface="Times New Roman" pitchFamily="18" charset="0"/>
              </a:rPr>
              <a:t> </a:t>
            </a:r>
          </a:p>
          <a:p>
            <a:pPr algn="ctr">
              <a:tabLst>
                <a:tab pos="1701800" algn="l"/>
              </a:tabLst>
            </a:pPr>
            <a:r>
              <a:rPr lang="en-GB" sz="1600" b="1" dirty="0">
                <a:solidFill>
                  <a:schemeClr val="tx1"/>
                </a:solidFill>
                <a:latin typeface="Times New Roman" pitchFamily="18" charset="0"/>
                <a:cs typeface="Times New Roman" pitchFamily="18" charset="0"/>
              </a:rPr>
              <a:t>Pathway Project 1: SUSTAINABILITY AND GLOBAL CITIZENSHIP</a:t>
            </a:r>
          </a:p>
          <a:p>
            <a:pPr algn="l">
              <a:tabLst>
                <a:tab pos="1701800" algn="l"/>
              </a:tabLst>
            </a:pPr>
            <a:endParaRPr lang="en-GB" sz="1600" dirty="0">
              <a:solidFill>
                <a:schemeClr val="tx1"/>
              </a:solidFill>
              <a:latin typeface="Times New Roman" pitchFamily="18" charset="0"/>
              <a:cs typeface="Times New Roman" pitchFamily="18" charset="0"/>
            </a:endParaRPr>
          </a:p>
          <a:p>
            <a:pPr algn="ctr">
              <a:tabLst>
                <a:tab pos="1701800" algn="l"/>
              </a:tabLst>
            </a:pPr>
            <a:r>
              <a:rPr lang="en-GB" sz="1600" dirty="0">
                <a:solidFill>
                  <a:schemeClr val="tx1"/>
                </a:solidFill>
                <a:latin typeface="Times New Roman" pitchFamily="18" charset="0"/>
                <a:cs typeface="Times New Roman" pitchFamily="18" charset="0"/>
              </a:rPr>
              <a:t>Module Number: </a:t>
            </a:r>
            <a:r>
              <a:rPr lang="en-GB" sz="1600" b="1" dirty="0">
                <a:solidFill>
                  <a:schemeClr val="tx1"/>
                </a:solidFill>
                <a:latin typeface="Times New Roman" pitchFamily="18" charset="0"/>
                <a:cs typeface="Times New Roman" pitchFamily="18" charset="0"/>
              </a:rPr>
              <a:t>EMPL4013</a:t>
            </a:r>
          </a:p>
          <a:p>
            <a:pPr algn="l">
              <a:tabLst>
                <a:tab pos="1701800" algn="l"/>
              </a:tabLst>
              <a:defRPr/>
            </a:pPr>
            <a:endParaRPr lang="en-GB" sz="1600" dirty="0">
              <a:solidFill>
                <a:schemeClr val="tx1"/>
              </a:solidFill>
              <a:latin typeface="Times New Roman" pitchFamily="18" charset="0"/>
              <a:cs typeface="Times New Roman" pitchFamily="18" charset="0"/>
            </a:endParaRPr>
          </a:p>
          <a:p>
            <a:pPr algn="ctr">
              <a:tabLst>
                <a:tab pos="1701800" algn="l"/>
              </a:tabLst>
              <a:defRPr/>
            </a:pPr>
            <a:r>
              <a:rPr lang="en-GB" sz="1600" dirty="0">
                <a:solidFill>
                  <a:schemeClr val="tx1"/>
                </a:solidFill>
                <a:latin typeface="Times New Roman" pitchFamily="18" charset="0"/>
                <a:cs typeface="Times New Roman" pitchFamily="18" charset="0"/>
              </a:rPr>
              <a:t>Assignment Title: </a:t>
            </a:r>
          </a:p>
          <a:p>
            <a:pPr algn="ctr">
              <a:tabLst>
                <a:tab pos="1701800" algn="l"/>
              </a:tabLst>
              <a:defRPr/>
            </a:pPr>
            <a:r>
              <a:rPr lang="en-US" altLang="ko-KR" sz="1600" b="1" dirty="0">
                <a:solidFill>
                  <a:schemeClr val="tx1"/>
                </a:solidFill>
                <a:latin typeface="Times New Roman" pitchFamily="18" charset="0"/>
                <a:ea typeface="맑은 고딕" pitchFamily="50" charset="-127"/>
                <a:cs typeface="Times New Roman" pitchFamily="18" charset="0"/>
              </a:rPr>
              <a:t>Max Snacks Bar</a:t>
            </a:r>
          </a:p>
          <a:p>
            <a:pPr algn="ctr">
              <a:tabLst>
                <a:tab pos="1701800" algn="l"/>
              </a:tabLst>
              <a:defRPr/>
            </a:pPr>
            <a:endParaRPr lang="en-GB" sz="1600" dirty="0">
              <a:latin typeface="Times New Roman" pitchFamily="18" charset="0"/>
              <a:cs typeface="Times New Roman" pitchFamily="18" charset="0"/>
            </a:endParaRPr>
          </a:p>
          <a:p>
            <a:pPr algn="ctr">
              <a:tabLst>
                <a:tab pos="1701800" algn="l"/>
              </a:tabLst>
              <a:defRPr/>
            </a:pPr>
            <a:r>
              <a:rPr lang="en-GB" sz="1600" dirty="0">
                <a:latin typeface="Times New Roman" pitchFamily="18" charset="0"/>
                <a:cs typeface="Times New Roman" pitchFamily="18" charset="0"/>
              </a:rPr>
              <a:t>Tutors Name:  </a:t>
            </a:r>
          </a:p>
          <a:p>
            <a:pPr algn="ctr">
              <a:tabLst>
                <a:tab pos="1701800" algn="l"/>
              </a:tabLst>
              <a:defRPr/>
            </a:pPr>
            <a:r>
              <a:rPr lang="en-GB" sz="1600" b="1" dirty="0">
                <a:latin typeface="Times New Roman" pitchFamily="18" charset="0"/>
                <a:cs typeface="Times New Roman" pitchFamily="18" charset="0"/>
              </a:rPr>
              <a:t>Miguel Martins</a:t>
            </a:r>
          </a:p>
          <a:p>
            <a:pPr algn="l">
              <a:tabLst>
                <a:tab pos="1701800" algn="l"/>
              </a:tabLst>
              <a:defRPr/>
            </a:pPr>
            <a:endParaRPr lang="en-US" altLang="ko-KR" sz="1600" b="1" dirty="0">
              <a:solidFill>
                <a:schemeClr val="tx1"/>
              </a:solidFill>
              <a:latin typeface="Times New Roman" pitchFamily="18" charset="0"/>
              <a:ea typeface="맑은 고딕" pitchFamily="50" charset="-127"/>
              <a:cs typeface="Times New Roman" pitchFamily="18" charset="0"/>
            </a:endParaRPr>
          </a:p>
          <a:p>
            <a:pPr algn="l">
              <a:tabLst>
                <a:tab pos="1701800" algn="l"/>
              </a:tabLst>
              <a:defRPr/>
            </a:pPr>
            <a:r>
              <a:rPr lang="en-US" altLang="ko-KR" sz="1600" b="1" dirty="0">
                <a:solidFill>
                  <a:schemeClr val="tx1"/>
                </a:solidFill>
                <a:latin typeface="Times New Roman" pitchFamily="18" charset="0"/>
                <a:ea typeface="맑은 고딕" pitchFamily="50" charset="-127"/>
                <a:cs typeface="Times New Roman" pitchFamily="18" charset="0"/>
              </a:rPr>
              <a:t>Student name and number:</a:t>
            </a:r>
          </a:p>
          <a:p>
            <a:pPr marL="358775" indent="-358775" algn="l">
              <a:buFont typeface="+mj-lt"/>
              <a:buAutoNum type="arabicPeriod"/>
              <a:tabLst>
                <a:tab pos="3322638" algn="l"/>
                <a:tab pos="3495675" algn="l"/>
              </a:tabLst>
              <a:defRPr/>
            </a:pPr>
            <a:r>
              <a:rPr lang="en-GB" sz="1600" b="1" dirty="0" err="1">
                <a:solidFill>
                  <a:schemeClr val="tx1"/>
                </a:solidFill>
                <a:latin typeface="Times New Roman" pitchFamily="18" charset="0"/>
                <a:cs typeface="Times New Roman" pitchFamily="18" charset="0"/>
              </a:rPr>
              <a:t>Resna</a:t>
            </a:r>
            <a:r>
              <a:rPr lang="en-GB" sz="1600" b="1" dirty="0">
                <a:solidFill>
                  <a:schemeClr val="tx1"/>
                </a:solidFill>
                <a:latin typeface="Times New Roman" pitchFamily="18" charset="0"/>
                <a:cs typeface="Times New Roman" pitchFamily="18" charset="0"/>
              </a:rPr>
              <a:t> Begum ....................... 	1605337</a:t>
            </a:r>
            <a:endParaRPr lang="en-GB" sz="1600" dirty="0">
              <a:solidFill>
                <a:schemeClr val="tx1"/>
              </a:solidFill>
              <a:latin typeface="Times New Roman" pitchFamily="18" charset="0"/>
              <a:cs typeface="Times New Roman" pitchFamily="18" charset="0"/>
            </a:endParaRPr>
          </a:p>
          <a:p>
            <a:pPr marL="358775" indent="-358775" algn="l">
              <a:buFont typeface="+mj-lt"/>
              <a:buAutoNum type="arabicPeriod"/>
              <a:tabLst>
                <a:tab pos="3322638" algn="l"/>
                <a:tab pos="3495675" algn="l"/>
              </a:tabLst>
            </a:pPr>
            <a:r>
              <a:rPr lang="en-GB" sz="1600" b="1" dirty="0">
                <a:latin typeface="Times New Roman" pitchFamily="18" charset="0"/>
                <a:cs typeface="Times New Roman" pitchFamily="18" charset="0"/>
              </a:rPr>
              <a:t>Mohammed Mansur Ahmed ..	1605328</a:t>
            </a:r>
          </a:p>
          <a:p>
            <a:pPr marL="358775" indent="-358775" algn="l">
              <a:buFont typeface="+mj-lt"/>
              <a:buAutoNum type="arabicPeriod"/>
              <a:tabLst>
                <a:tab pos="3322638" algn="l"/>
                <a:tab pos="3495675" algn="l"/>
              </a:tabLst>
            </a:pPr>
            <a:r>
              <a:rPr lang="en-GB" sz="1600" b="1" dirty="0">
                <a:solidFill>
                  <a:schemeClr val="tx1"/>
                </a:solidFill>
                <a:latin typeface="Times New Roman" pitchFamily="18" charset="0"/>
                <a:cs typeface="Times New Roman" pitchFamily="18" charset="0"/>
              </a:rPr>
              <a:t>Sabina </a:t>
            </a:r>
            <a:r>
              <a:rPr lang="en-GB" sz="1600" b="1" dirty="0" err="1">
                <a:solidFill>
                  <a:schemeClr val="tx1"/>
                </a:solidFill>
                <a:latin typeface="Times New Roman" pitchFamily="18" charset="0"/>
                <a:cs typeface="Times New Roman" pitchFamily="18" charset="0"/>
              </a:rPr>
              <a:t>Yasmin</a:t>
            </a:r>
            <a:r>
              <a:rPr lang="en-GB" sz="1600" b="1" dirty="0">
                <a:solidFill>
                  <a:schemeClr val="tx1"/>
                </a:solidFill>
                <a:latin typeface="Times New Roman" pitchFamily="18" charset="0"/>
                <a:cs typeface="Times New Roman" pitchFamily="18" charset="0"/>
              </a:rPr>
              <a:t> .....................	1605225</a:t>
            </a:r>
            <a:endParaRPr lang="en-GB" sz="1600" dirty="0">
              <a:solidFill>
                <a:schemeClr val="tx1"/>
              </a:solidFill>
              <a:latin typeface="Times New Roman" pitchFamily="18" charset="0"/>
              <a:cs typeface="Times New Roman" pitchFamily="18" charset="0"/>
            </a:endParaRPr>
          </a:p>
          <a:p>
            <a:pPr marL="358775" indent="-358775" algn="l">
              <a:buFont typeface="+mj-lt"/>
              <a:buAutoNum type="arabicPeriod"/>
              <a:tabLst>
                <a:tab pos="3322638" algn="l"/>
                <a:tab pos="3495675" algn="l"/>
              </a:tabLst>
            </a:pPr>
            <a:r>
              <a:rPr lang="en-GB" sz="1600" b="1" dirty="0" err="1">
                <a:solidFill>
                  <a:schemeClr val="tx1"/>
                </a:solidFill>
                <a:latin typeface="Times New Roman" pitchFamily="18" charset="0"/>
                <a:cs typeface="Times New Roman" pitchFamily="18" charset="0"/>
              </a:rPr>
              <a:t>Mosammet</a:t>
            </a:r>
            <a:r>
              <a:rPr lang="en-GB" sz="1600" b="1" dirty="0">
                <a:solidFill>
                  <a:schemeClr val="tx1"/>
                </a:solidFill>
                <a:latin typeface="Times New Roman" pitchFamily="18" charset="0"/>
                <a:cs typeface="Times New Roman" pitchFamily="18" charset="0"/>
              </a:rPr>
              <a:t> Begum .............	1605311</a:t>
            </a:r>
            <a:endParaRPr lang="en-GB" sz="1600" dirty="0">
              <a:solidFill>
                <a:schemeClr val="tx1"/>
              </a:solidFill>
              <a:latin typeface="Times New Roman" pitchFamily="18" charset="0"/>
              <a:cs typeface="Times New Roman" pitchFamily="18" charset="0"/>
            </a:endParaRPr>
          </a:p>
          <a:p>
            <a:pPr eaLnBrk="1" hangingPunct="1">
              <a:buFont typeface="Arial" charset="0"/>
              <a:buNone/>
              <a:defRPr/>
            </a:pPr>
            <a:endParaRPr lang="en-GB" sz="2400" dirty="0"/>
          </a:p>
          <a:p>
            <a:pPr eaLnBrk="1" hangingPunct="1">
              <a:buFont typeface="Arial" charset="0"/>
              <a:buNone/>
              <a:defRPr/>
            </a:pPr>
            <a:endParaRPr lang="en-GB" sz="2400" dirty="0"/>
          </a:p>
          <a:p>
            <a:pPr eaLnBrk="1" hangingPunct="1">
              <a:buFont typeface="Arial" charset="0"/>
              <a:buNone/>
              <a:defRPr/>
            </a:pPr>
            <a:endParaRPr lang="en-GB" sz="2400" dirty="0"/>
          </a:p>
        </p:txBody>
      </p:sp>
      <p:pic>
        <p:nvPicPr>
          <p:cNvPr id="5" name="Picture 4" descr="UWTSD-Logolrg.png"/>
          <p:cNvPicPr>
            <a:picLocks noChangeAspect="1"/>
          </p:cNvPicPr>
          <p:nvPr/>
        </p:nvPicPr>
        <p:blipFill>
          <a:blip r:embed="rId2"/>
          <a:srcRect r="63333"/>
          <a:stretch>
            <a:fillRect/>
          </a:stretch>
        </p:blipFill>
        <p:spPr>
          <a:xfrm>
            <a:off x="43392" y="76200"/>
            <a:ext cx="3385608" cy="1074145"/>
          </a:xfrm>
          <a:prstGeom prst="rect">
            <a:avLst/>
          </a:prstGeom>
        </p:spPr>
      </p:pic>
      <p:sp>
        <p:nvSpPr>
          <p:cNvPr id="7" name="TextBox 6"/>
          <p:cNvSpPr txBox="1"/>
          <p:nvPr/>
        </p:nvSpPr>
        <p:spPr>
          <a:xfrm>
            <a:off x="7467600" y="6400800"/>
            <a:ext cx="1676400" cy="307777"/>
          </a:xfrm>
          <a:prstGeom prst="rect">
            <a:avLst/>
          </a:prstGeom>
          <a:noFill/>
        </p:spPr>
        <p:txBody>
          <a:bodyPr wrap="square" rtlCol="0">
            <a:spAutoFit/>
          </a:bodyPr>
          <a:lstStyle/>
          <a:p>
            <a:pPr algn="r"/>
            <a:r>
              <a:rPr lang="en-GB" sz="1400" i="1" dirty="0"/>
              <a:t>April 2018</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066800"/>
            <a:ext cx="8229600" cy="5257800"/>
          </a:xfrm>
        </p:spPr>
        <p:txBody>
          <a:bodyPr>
            <a:normAutofit lnSpcReduction="10000"/>
          </a:bodyPr>
          <a:lstStyle/>
          <a:p>
            <a:pPr marL="457200" indent="-457200">
              <a:buNone/>
              <a:tabLst>
                <a:tab pos="3322638" algn="l"/>
                <a:tab pos="3495675" algn="l"/>
              </a:tabLst>
              <a:defRPr/>
            </a:pPr>
            <a:r>
              <a:rPr lang="en-GB" sz="2400" b="1" dirty="0" err="1">
                <a:latin typeface="Times New Roman" pitchFamily="18" charset="0"/>
                <a:cs typeface="Times New Roman" pitchFamily="18" charset="0"/>
              </a:rPr>
              <a:t>Resna</a:t>
            </a:r>
            <a:r>
              <a:rPr lang="en-GB" sz="2400" b="1" dirty="0">
                <a:latin typeface="Times New Roman" pitchFamily="18" charset="0"/>
                <a:cs typeface="Times New Roman" pitchFamily="18" charset="0"/>
              </a:rPr>
              <a:t> Begum:</a:t>
            </a:r>
          </a:p>
          <a:p>
            <a:pPr marL="358775" indent="-358775">
              <a:buNone/>
              <a:tabLst>
                <a:tab pos="3322638" algn="l"/>
                <a:tab pos="3495675" algn="l"/>
              </a:tabLst>
              <a:defRPr/>
            </a:pPr>
            <a:r>
              <a:rPr lang="en-US" sz="2400" dirty="0">
                <a:latin typeface="Times New Roman" pitchFamily="18" charset="0"/>
                <a:cs typeface="Times New Roman" pitchFamily="18" charset="0"/>
              </a:rPr>
              <a:t>	Introduction, Sustainability and Global Citizenship</a:t>
            </a:r>
          </a:p>
          <a:p>
            <a:pPr marL="358775" indent="-358775">
              <a:buNone/>
              <a:tabLst>
                <a:tab pos="3322638" algn="l"/>
                <a:tab pos="3495675" algn="l"/>
              </a:tabLst>
              <a:defRPr/>
            </a:pPr>
            <a:endParaRPr lang="en-GB" sz="2400" dirty="0">
              <a:latin typeface="Times New Roman" pitchFamily="18" charset="0"/>
              <a:cs typeface="Times New Roman" pitchFamily="18" charset="0"/>
            </a:endParaRPr>
          </a:p>
          <a:p>
            <a:pPr marL="457200" indent="-457200">
              <a:buNone/>
              <a:tabLst>
                <a:tab pos="3322638" algn="l"/>
                <a:tab pos="3495675" algn="l"/>
              </a:tabLst>
            </a:pPr>
            <a:r>
              <a:rPr lang="en-GB" sz="2400" b="1" dirty="0">
                <a:latin typeface="Times New Roman" pitchFamily="18" charset="0"/>
                <a:cs typeface="Times New Roman" pitchFamily="18" charset="0"/>
              </a:rPr>
              <a:t>Mohammed Mansur Ahmed:</a:t>
            </a:r>
          </a:p>
          <a:p>
            <a:pPr marL="358775" indent="0">
              <a:buNone/>
              <a:tabLst>
                <a:tab pos="3322638" algn="l"/>
                <a:tab pos="3495675" algn="l"/>
              </a:tabLst>
            </a:pPr>
            <a:r>
              <a:rPr lang="en-US" sz="2400" dirty="0">
                <a:latin typeface="Times New Roman" pitchFamily="18" charset="0"/>
                <a:cs typeface="Times New Roman" pitchFamily="18" charset="0"/>
              </a:rPr>
              <a:t>Leadership and Entrepreneurship, Types of Leadership, Types of Entrepreneurship, The Relationship between Leadership and Entrepreneurship</a:t>
            </a:r>
          </a:p>
          <a:p>
            <a:pPr marL="358775" indent="0">
              <a:buNone/>
              <a:tabLst>
                <a:tab pos="3322638" algn="l"/>
                <a:tab pos="3495675" algn="l"/>
              </a:tabLst>
            </a:pPr>
            <a:endParaRPr lang="en-GB" sz="2400" dirty="0">
              <a:latin typeface="Times New Roman" pitchFamily="18" charset="0"/>
              <a:cs typeface="Times New Roman" pitchFamily="18" charset="0"/>
            </a:endParaRPr>
          </a:p>
          <a:p>
            <a:pPr marL="358775" indent="-358775">
              <a:buNone/>
              <a:tabLst>
                <a:tab pos="3322638" algn="l"/>
                <a:tab pos="3495675" algn="l"/>
              </a:tabLst>
            </a:pPr>
            <a:r>
              <a:rPr lang="en-GB" sz="2400" b="1" dirty="0">
                <a:latin typeface="Times New Roman" pitchFamily="18" charset="0"/>
                <a:cs typeface="Times New Roman" pitchFamily="18" charset="0"/>
              </a:rPr>
              <a:t>Sabina </a:t>
            </a:r>
            <a:r>
              <a:rPr lang="en-GB" sz="2400" b="1" dirty="0" err="1">
                <a:latin typeface="Times New Roman" pitchFamily="18" charset="0"/>
                <a:cs typeface="Times New Roman" pitchFamily="18" charset="0"/>
              </a:rPr>
              <a:t>Yasmin</a:t>
            </a:r>
            <a:r>
              <a:rPr lang="en-GB" sz="2400" b="1" dirty="0">
                <a:latin typeface="Times New Roman" pitchFamily="18" charset="0"/>
                <a:cs typeface="Times New Roman" pitchFamily="18" charset="0"/>
              </a:rPr>
              <a:t>:</a:t>
            </a:r>
          </a:p>
          <a:p>
            <a:pPr marL="358775" indent="-358775">
              <a:buNone/>
              <a:tabLst>
                <a:tab pos="3322638" algn="l"/>
                <a:tab pos="3495675" algn="l"/>
              </a:tabLst>
            </a:pPr>
            <a:r>
              <a:rPr lang="en-US" sz="2400" dirty="0">
                <a:latin typeface="Times New Roman" pitchFamily="18" charset="0"/>
                <a:cs typeface="Times New Roman" pitchFamily="18" charset="0"/>
              </a:rPr>
              <a:t>	Community participation</a:t>
            </a:r>
          </a:p>
          <a:p>
            <a:pPr marL="358775" indent="-358775">
              <a:buNone/>
              <a:tabLst>
                <a:tab pos="3322638" algn="l"/>
                <a:tab pos="3495675" algn="l"/>
              </a:tabLst>
            </a:pPr>
            <a:endParaRPr lang="en-GB" sz="2400" dirty="0">
              <a:latin typeface="Times New Roman" pitchFamily="18" charset="0"/>
              <a:cs typeface="Times New Roman" pitchFamily="18" charset="0"/>
            </a:endParaRPr>
          </a:p>
          <a:p>
            <a:pPr marL="358775" indent="-358775">
              <a:buNone/>
              <a:tabLst>
                <a:tab pos="3322638" algn="l"/>
                <a:tab pos="3495675" algn="l"/>
              </a:tabLst>
            </a:pPr>
            <a:r>
              <a:rPr lang="en-GB" sz="2400" b="1" dirty="0" err="1">
                <a:latin typeface="Times New Roman" pitchFamily="18" charset="0"/>
                <a:cs typeface="Times New Roman" pitchFamily="18" charset="0"/>
              </a:rPr>
              <a:t>Mosammet</a:t>
            </a:r>
            <a:r>
              <a:rPr lang="en-GB" sz="2400" b="1" dirty="0">
                <a:latin typeface="Times New Roman" pitchFamily="18" charset="0"/>
                <a:cs typeface="Times New Roman" pitchFamily="18" charset="0"/>
              </a:rPr>
              <a:t> Begum:</a:t>
            </a:r>
          </a:p>
          <a:p>
            <a:pPr marL="358775" indent="-358775">
              <a:buNone/>
              <a:tabLst>
                <a:tab pos="3322638" algn="l"/>
                <a:tab pos="3495675" algn="l"/>
              </a:tabLst>
            </a:pPr>
            <a:r>
              <a:rPr lang="en-US" sz="2400" dirty="0">
                <a:latin typeface="Times New Roman" pitchFamily="18" charset="0"/>
                <a:cs typeface="Times New Roman" pitchFamily="18" charset="0"/>
              </a:rPr>
              <a:t>	General Findings, Conclusion</a:t>
            </a:r>
            <a:endParaRPr lang="en-GB" sz="2400" dirty="0">
              <a:latin typeface="Times New Roman" pitchFamily="18" charset="0"/>
              <a:cs typeface="Times New Roman"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381000"/>
            <a:ext cx="7772400" cy="3810000"/>
          </a:xfrm>
        </p:spPr>
        <p:txBody>
          <a:bodyPr/>
          <a:lstStyle/>
          <a:p>
            <a:r>
              <a:rPr lang="en-US" dirty="0"/>
              <a:t>Max Snacks Bar</a:t>
            </a:r>
            <a:br>
              <a:rPr lang="en-US" dirty="0"/>
            </a:br>
            <a:r>
              <a:rPr lang="en-US" dirty="0"/>
              <a:t>Pathway Project 1</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704088"/>
            <a:ext cx="8229600" cy="1143000"/>
          </a:xfrm>
        </p:spPr>
        <p:txBody>
          <a:bodyPr/>
          <a:lstStyle/>
          <a:p>
            <a:r>
              <a:rPr lang="en-US" dirty="0">
                <a:latin typeface="Times New Roman" pitchFamily="18" charset="0"/>
                <a:cs typeface="Times New Roman" pitchFamily="18" charset="0"/>
              </a:rPr>
              <a:t>Introduction</a:t>
            </a:r>
          </a:p>
        </p:txBody>
      </p:sp>
      <p:sp>
        <p:nvSpPr>
          <p:cNvPr id="3" name="Content Placeholder 2"/>
          <p:cNvSpPr>
            <a:spLocks noGrp="1"/>
          </p:cNvSpPr>
          <p:nvPr>
            <p:ph idx="1"/>
          </p:nvPr>
        </p:nvSpPr>
        <p:spPr>
          <a:xfrm>
            <a:off x="457200" y="2133600"/>
            <a:ext cx="8229600" cy="4191000"/>
          </a:xfrm>
        </p:spPr>
        <p:txBody>
          <a:bodyPr>
            <a:normAutofit/>
          </a:bodyPr>
          <a:lstStyle/>
          <a:p>
            <a:pPr algn="just"/>
            <a:r>
              <a:rPr lang="en-US" dirty="0">
                <a:latin typeface="Times New Roman" pitchFamily="18" charset="0"/>
                <a:cs typeface="Times New Roman" pitchFamily="18" charset="0"/>
              </a:rPr>
              <a:t>To start a business an entrepreneur has to consider a lot of factors and study the environment thoroughly enabling to plan properly and take steps to make sure that  the company is able to function properly for a long time. In this case we will talk about </a:t>
            </a:r>
            <a:r>
              <a:rPr lang="en-US" dirty="0" err="1">
                <a:latin typeface="Times New Roman" pitchFamily="18" charset="0"/>
                <a:cs typeface="Times New Roman" pitchFamily="18" charset="0"/>
              </a:rPr>
              <a:t>globalisation</a:t>
            </a:r>
            <a:r>
              <a:rPr lang="en-US" dirty="0">
                <a:latin typeface="Times New Roman" pitchFamily="18" charset="0"/>
                <a:cs typeface="Times New Roman" pitchFamily="18" charset="0"/>
              </a:rPr>
              <a:t>, sustainability, social responsibility and so on that allows companies to sustain and expand in the long run.</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990600"/>
            <a:ext cx="8229600" cy="1143000"/>
          </a:xfrm>
        </p:spPr>
        <p:txBody>
          <a:bodyPr>
            <a:normAutofit fontScale="90000"/>
          </a:bodyPr>
          <a:lstStyle/>
          <a:p>
            <a:r>
              <a:rPr lang="en-US" dirty="0">
                <a:latin typeface="Times New Roman" pitchFamily="18" charset="0"/>
                <a:cs typeface="Times New Roman" pitchFamily="18" charset="0"/>
              </a:rPr>
              <a:t>‘Sustainability and Global Citizenship’</a:t>
            </a:r>
          </a:p>
        </p:txBody>
      </p:sp>
      <p:sp>
        <p:nvSpPr>
          <p:cNvPr id="3" name="Content Placeholder 2"/>
          <p:cNvSpPr>
            <a:spLocks noGrp="1"/>
          </p:cNvSpPr>
          <p:nvPr>
            <p:ph idx="1"/>
          </p:nvPr>
        </p:nvSpPr>
        <p:spPr>
          <a:xfrm>
            <a:off x="457200" y="2316480"/>
            <a:ext cx="8229600" cy="3855720"/>
          </a:xfrm>
        </p:spPr>
        <p:txBody>
          <a:bodyPr>
            <a:normAutofit/>
          </a:bodyPr>
          <a:lstStyle/>
          <a:p>
            <a:r>
              <a:rPr lang="en-US" dirty="0">
                <a:latin typeface="Times New Roman" pitchFamily="18" charset="0"/>
                <a:cs typeface="Times New Roman" pitchFamily="18" charset="0"/>
              </a:rPr>
              <a:t>To be sustainable in the restaurant industry  in UK, companies like Max Snacks Bar has to struggle a lot as the fast food business is a competitive one. And to ensure sustainability, the company has to make sure that the long run needs are satisfied, for example taking care of the needs of the customers so that they keep coming back.  Being environmentally sustainable in this case can mean avoiding the use of plastic.</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914400"/>
            <a:ext cx="8229600" cy="1143000"/>
          </a:xfrm>
        </p:spPr>
        <p:txBody>
          <a:bodyPr>
            <a:normAutofit fontScale="90000"/>
          </a:bodyPr>
          <a:lstStyle/>
          <a:p>
            <a:r>
              <a:rPr lang="en-US" dirty="0">
                <a:latin typeface="Times New Roman" pitchFamily="18" charset="0"/>
                <a:cs typeface="Times New Roman" pitchFamily="18" charset="0"/>
              </a:rPr>
              <a:t>‘Sustainability and Global Citizenship’</a:t>
            </a:r>
          </a:p>
        </p:txBody>
      </p:sp>
      <p:sp>
        <p:nvSpPr>
          <p:cNvPr id="3" name="Content Placeholder 2"/>
          <p:cNvSpPr>
            <a:spLocks noGrp="1"/>
          </p:cNvSpPr>
          <p:nvPr>
            <p:ph idx="1"/>
          </p:nvPr>
        </p:nvSpPr>
        <p:spPr>
          <a:xfrm>
            <a:off x="457200" y="2164080"/>
            <a:ext cx="8229600" cy="4389120"/>
          </a:xfrm>
        </p:spPr>
        <p:txBody>
          <a:bodyPr>
            <a:normAutofit lnSpcReduction="10000"/>
          </a:bodyPr>
          <a:lstStyle/>
          <a:p>
            <a:pPr algn="just"/>
            <a:r>
              <a:rPr lang="en-US" dirty="0">
                <a:latin typeface="Times New Roman" pitchFamily="18" charset="0"/>
                <a:cs typeface="Times New Roman" pitchFamily="18" charset="0"/>
              </a:rPr>
              <a:t>Being a global citizen  is a part of CSR of the company as this make sure that the new fast food products have a vested interest in this company as they are environment friendly. Also being environment friendly is a modern trend and if companies like Max Snacks Bar can ensure that all their activities are directed to the interest of the nature  and they are  abiding by all the civic responsibility then more customers are bound to come. Being a global citizen in this case can mean standing  up for the rights of the refugees (World Travel and Tourism Council (WTTC): Annual report-2014).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533400"/>
            <a:ext cx="8229600" cy="1143000"/>
          </a:xfrm>
        </p:spPr>
        <p:txBody>
          <a:bodyPr>
            <a:normAutofit fontScale="90000"/>
          </a:bodyPr>
          <a:lstStyle/>
          <a:p>
            <a:r>
              <a:rPr lang="en-US" dirty="0">
                <a:latin typeface="Times New Roman" pitchFamily="18" charset="0"/>
                <a:cs typeface="Times New Roman" pitchFamily="18" charset="0"/>
              </a:rPr>
              <a:t>Leadership and Entrepreneurship</a:t>
            </a:r>
          </a:p>
        </p:txBody>
      </p:sp>
      <p:sp>
        <p:nvSpPr>
          <p:cNvPr id="3" name="Content Placeholder 2"/>
          <p:cNvSpPr>
            <a:spLocks noGrp="1"/>
          </p:cNvSpPr>
          <p:nvPr>
            <p:ph idx="1"/>
          </p:nvPr>
        </p:nvSpPr>
        <p:spPr/>
        <p:txBody>
          <a:bodyPr>
            <a:normAutofit fontScale="92500" lnSpcReduction="10000"/>
          </a:bodyPr>
          <a:lstStyle/>
          <a:p>
            <a:pPr marL="531813" indent="-531813" algn="just">
              <a:buFont typeface="Wingdings" pitchFamily="2" charset="2"/>
              <a:buChar char="v"/>
            </a:pPr>
            <a:r>
              <a:rPr lang="en-US" b="1" dirty="0">
                <a:latin typeface="Times New Roman" pitchFamily="18" charset="0"/>
                <a:cs typeface="Times New Roman" pitchFamily="18" charset="0"/>
              </a:rPr>
              <a:t>Leadership</a:t>
            </a:r>
            <a:r>
              <a:rPr lang="en-US" dirty="0">
                <a:latin typeface="Times New Roman" pitchFamily="18" charset="0"/>
                <a:cs typeface="Times New Roman" pitchFamily="18" charset="0"/>
              </a:rPr>
              <a:t>:</a:t>
            </a:r>
          </a:p>
          <a:p>
            <a:pPr marL="531813" indent="0" algn="just">
              <a:buNone/>
            </a:pPr>
            <a:r>
              <a:rPr lang="en-US" dirty="0">
                <a:latin typeface="Times New Roman" pitchFamily="18" charset="0"/>
                <a:cs typeface="Times New Roman" pitchFamily="18" charset="0"/>
              </a:rPr>
              <a:t>A leader has the ability to influence the individuals or a group. A leader is also able to provide guidance to the group and make necessary decisions for the group members. A leader is responsible for creating a vision which the individual or the group could work on to achieve. An effective leader is able to maintain proper communication with the team members.</a:t>
            </a:r>
          </a:p>
          <a:p>
            <a:pPr marL="531813" indent="-531813" algn="just">
              <a:buFont typeface="Wingdings" pitchFamily="2" charset="2"/>
              <a:buChar char="v"/>
            </a:pPr>
            <a:r>
              <a:rPr lang="en-US" b="1" dirty="0">
                <a:latin typeface="Times New Roman" pitchFamily="18" charset="0"/>
                <a:cs typeface="Times New Roman" pitchFamily="18" charset="0"/>
              </a:rPr>
              <a:t>Entrepreneurship</a:t>
            </a:r>
            <a:r>
              <a:rPr lang="en-US" dirty="0">
                <a:latin typeface="Times New Roman" pitchFamily="18" charset="0"/>
                <a:cs typeface="Times New Roman" pitchFamily="18" charset="0"/>
              </a:rPr>
              <a:t>:</a:t>
            </a:r>
          </a:p>
          <a:p>
            <a:pPr marL="531813" indent="0" algn="just">
              <a:buNone/>
            </a:pPr>
            <a:r>
              <a:rPr lang="en-US" dirty="0">
                <a:latin typeface="Times New Roman" pitchFamily="18" charset="0"/>
                <a:cs typeface="Times New Roman" pitchFamily="18" charset="0"/>
              </a:rPr>
              <a:t>The entrepreneurship is an action by the entrepreneur who comes up with new business idea and initiates the development of the business for profit.</a:t>
            </a:r>
          </a:p>
          <a:p>
            <a:pPr>
              <a:buNone/>
            </a:pPr>
            <a:endParaRPr lang="en-US" dirty="0">
              <a:latin typeface="Times New Roman" pitchFamily="18" charset="0"/>
              <a:cs typeface="Times New Roman"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704088"/>
            <a:ext cx="8229600" cy="1143000"/>
          </a:xfrm>
        </p:spPr>
        <p:txBody>
          <a:bodyPr/>
          <a:lstStyle/>
          <a:p>
            <a:r>
              <a:rPr lang="en-US" dirty="0">
                <a:latin typeface="Times New Roman" pitchFamily="18" charset="0"/>
                <a:cs typeface="Times New Roman" pitchFamily="18" charset="0"/>
              </a:rPr>
              <a:t>Types of Leadership</a:t>
            </a:r>
          </a:p>
        </p:txBody>
      </p:sp>
      <p:sp>
        <p:nvSpPr>
          <p:cNvPr id="3" name="Content Placeholder 2"/>
          <p:cNvSpPr>
            <a:spLocks noGrp="1"/>
          </p:cNvSpPr>
          <p:nvPr>
            <p:ph idx="1"/>
          </p:nvPr>
        </p:nvSpPr>
        <p:spPr/>
        <p:txBody>
          <a:bodyPr>
            <a:normAutofit fontScale="77500" lnSpcReduction="20000"/>
          </a:bodyPr>
          <a:lstStyle/>
          <a:p>
            <a:pPr algn="just"/>
            <a:r>
              <a:rPr lang="en-US" b="1" dirty="0">
                <a:latin typeface="Times New Roman" pitchFamily="18" charset="0"/>
                <a:cs typeface="Times New Roman" pitchFamily="18" charset="0"/>
              </a:rPr>
              <a:t>Autocratic Leadership</a:t>
            </a:r>
          </a:p>
          <a:p>
            <a:pPr marL="273050" indent="-6350" algn="just">
              <a:buNone/>
            </a:pPr>
            <a:r>
              <a:rPr lang="en-US" dirty="0">
                <a:latin typeface="Times New Roman" pitchFamily="18" charset="0"/>
                <a:cs typeface="Times New Roman" pitchFamily="18" charset="0"/>
              </a:rPr>
              <a:t>With this type of leadership, the leaders take the ultimate control of the operations and they do not feel the need to get the feedback from the employees.</a:t>
            </a:r>
          </a:p>
          <a:p>
            <a:pPr algn="just"/>
            <a:r>
              <a:rPr lang="en-US" b="1" dirty="0">
                <a:latin typeface="Times New Roman" pitchFamily="18" charset="0"/>
                <a:cs typeface="Times New Roman" pitchFamily="18" charset="0"/>
              </a:rPr>
              <a:t>Laissez-Faire Leadership</a:t>
            </a:r>
          </a:p>
          <a:p>
            <a:pPr marL="273050" indent="-6350" algn="just">
              <a:buNone/>
            </a:pPr>
            <a:r>
              <a:rPr lang="en-US" dirty="0">
                <a:latin typeface="Times New Roman" pitchFamily="18" charset="0"/>
                <a:cs typeface="Times New Roman" pitchFamily="18" charset="0"/>
              </a:rPr>
              <a:t>With this type of leadership, the leaders do not feel the need to control over the operations and it is assumed that the employees are experienced enough to handle the operations. </a:t>
            </a:r>
          </a:p>
          <a:p>
            <a:pPr algn="just"/>
            <a:r>
              <a:rPr lang="en-US" b="1" dirty="0">
                <a:latin typeface="Times New Roman" pitchFamily="18" charset="0"/>
                <a:cs typeface="Times New Roman" pitchFamily="18" charset="0"/>
              </a:rPr>
              <a:t>Directive Leadership</a:t>
            </a:r>
          </a:p>
          <a:p>
            <a:pPr marL="273050" indent="-6350" algn="just">
              <a:buNone/>
            </a:pPr>
            <a:r>
              <a:rPr lang="en-US" dirty="0">
                <a:latin typeface="Times New Roman" pitchFamily="18" charset="0"/>
                <a:cs typeface="Times New Roman" pitchFamily="18" charset="0"/>
              </a:rPr>
              <a:t>With this type of leadership, the leaders give direction to the employees on how the operations needs to be done to help them effectively do their jobs.</a:t>
            </a:r>
          </a:p>
          <a:p>
            <a:pPr algn="just"/>
            <a:r>
              <a:rPr lang="en-US" b="1" dirty="0">
                <a:latin typeface="Times New Roman" pitchFamily="18" charset="0"/>
                <a:cs typeface="Times New Roman" pitchFamily="18" charset="0"/>
              </a:rPr>
              <a:t>Democratic Leadership</a:t>
            </a:r>
          </a:p>
          <a:p>
            <a:pPr marL="273050" indent="-6350" algn="just">
              <a:buNone/>
            </a:pPr>
            <a:r>
              <a:rPr lang="en-US" dirty="0">
                <a:latin typeface="Times New Roman" pitchFamily="18" charset="0"/>
                <a:cs typeface="Times New Roman" pitchFamily="18" charset="0"/>
              </a:rPr>
              <a:t>With this type of leadership, the leaders delegate authority </a:t>
            </a:r>
            <a:r>
              <a:rPr lang="en-US">
                <a:latin typeface="Times New Roman" pitchFamily="18" charset="0"/>
                <a:cs typeface="Times New Roman" pitchFamily="18" charset="0"/>
              </a:rPr>
              <a:t>as well as </a:t>
            </a:r>
            <a:r>
              <a:rPr lang="en-US" dirty="0">
                <a:latin typeface="Times New Roman" pitchFamily="18" charset="0"/>
                <a:cs typeface="Times New Roman" pitchFamily="18" charset="0"/>
              </a:rPr>
              <a:t>encourage group members to take a more participative role in the </a:t>
            </a:r>
            <a:r>
              <a:rPr lang="en-US">
                <a:latin typeface="Times New Roman" pitchFamily="18" charset="0"/>
                <a:cs typeface="Times New Roman" pitchFamily="18" charset="0"/>
              </a:rPr>
              <a:t>decision-making process.</a:t>
            </a:r>
            <a:endParaRPr lang="en-US" dirty="0">
              <a:latin typeface="Times New Roman" pitchFamily="18" charset="0"/>
              <a:cs typeface="Times New Roman"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704088"/>
            <a:ext cx="8229600" cy="1143000"/>
          </a:xfrm>
        </p:spPr>
        <p:txBody>
          <a:bodyPr/>
          <a:lstStyle/>
          <a:p>
            <a:r>
              <a:rPr lang="en-US" dirty="0">
                <a:latin typeface="Times New Roman" pitchFamily="18" charset="0"/>
                <a:cs typeface="Times New Roman" pitchFamily="18" charset="0"/>
              </a:rPr>
              <a:t>Types of Entrepreneurship</a:t>
            </a:r>
          </a:p>
        </p:txBody>
      </p:sp>
      <p:sp>
        <p:nvSpPr>
          <p:cNvPr id="3" name="Content Placeholder 2"/>
          <p:cNvSpPr>
            <a:spLocks noGrp="1"/>
          </p:cNvSpPr>
          <p:nvPr>
            <p:ph idx="1"/>
          </p:nvPr>
        </p:nvSpPr>
        <p:spPr/>
        <p:txBody>
          <a:bodyPr>
            <a:normAutofit lnSpcReduction="10000"/>
          </a:bodyPr>
          <a:lstStyle/>
          <a:p>
            <a:pPr algn="just"/>
            <a:r>
              <a:rPr lang="en-US" dirty="0">
                <a:latin typeface="Times New Roman" pitchFamily="18" charset="0"/>
                <a:cs typeface="Times New Roman" pitchFamily="18" charset="0"/>
              </a:rPr>
              <a:t>Small Business Entrepreneurship</a:t>
            </a:r>
          </a:p>
          <a:p>
            <a:pPr marL="273050" indent="-6350" algn="just">
              <a:buNone/>
            </a:pPr>
            <a:r>
              <a:rPr lang="en-US" dirty="0">
                <a:latin typeface="Times New Roman" pitchFamily="18" charset="0"/>
                <a:cs typeface="Times New Roman" pitchFamily="18" charset="0"/>
              </a:rPr>
              <a:t>		This is related to the small businesses.</a:t>
            </a:r>
          </a:p>
          <a:p>
            <a:pPr algn="just">
              <a:buNone/>
            </a:pPr>
            <a:endParaRPr lang="en-US" dirty="0">
              <a:latin typeface="Times New Roman" pitchFamily="18" charset="0"/>
              <a:cs typeface="Times New Roman" pitchFamily="18" charset="0"/>
            </a:endParaRPr>
          </a:p>
          <a:p>
            <a:pPr algn="just"/>
            <a:r>
              <a:rPr lang="en-US" dirty="0">
                <a:latin typeface="Times New Roman" pitchFamily="18" charset="0"/>
                <a:cs typeface="Times New Roman" pitchFamily="18" charset="0"/>
              </a:rPr>
              <a:t>Large Business Entrepreneurship</a:t>
            </a:r>
          </a:p>
          <a:p>
            <a:pPr marL="273050" indent="-6350" algn="just">
              <a:buNone/>
            </a:pPr>
            <a:r>
              <a:rPr lang="en-US" dirty="0">
                <a:latin typeface="Times New Roman" pitchFamily="18" charset="0"/>
                <a:cs typeface="Times New Roman" pitchFamily="18" charset="0"/>
              </a:rPr>
              <a:t>		This indicates the large businesses.</a:t>
            </a:r>
          </a:p>
          <a:p>
            <a:pPr algn="just">
              <a:buNone/>
            </a:pPr>
            <a:endParaRPr lang="en-US" dirty="0">
              <a:latin typeface="Times New Roman" pitchFamily="18" charset="0"/>
              <a:cs typeface="Times New Roman" pitchFamily="18" charset="0"/>
            </a:endParaRPr>
          </a:p>
          <a:p>
            <a:pPr algn="just"/>
            <a:r>
              <a:rPr lang="en-US" dirty="0">
                <a:latin typeface="Times New Roman" pitchFamily="18" charset="0"/>
                <a:cs typeface="Times New Roman" pitchFamily="18" charset="0"/>
              </a:rPr>
              <a:t>Social Entrepreneurship</a:t>
            </a:r>
          </a:p>
          <a:p>
            <a:pPr marL="890588" indent="-890588" algn="just">
              <a:buNone/>
            </a:pPr>
            <a:r>
              <a:rPr lang="en-US" dirty="0">
                <a:latin typeface="Times New Roman" pitchFamily="18" charset="0"/>
                <a:cs typeface="Times New Roman" pitchFamily="18" charset="0"/>
              </a:rPr>
              <a:t>		This is the businesses which are based on the products that are developed to solve the social needs and problems.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374648"/>
            <a:ext cx="8534400" cy="758952"/>
          </a:xfrm>
        </p:spPr>
        <p:txBody>
          <a:bodyPr>
            <a:normAutofit fontScale="90000"/>
          </a:bodyPr>
          <a:lstStyle/>
          <a:p>
            <a:r>
              <a:rPr lang="en-US" dirty="0">
                <a:latin typeface="Times New Roman" pitchFamily="18" charset="0"/>
                <a:cs typeface="Times New Roman" pitchFamily="18" charset="0"/>
              </a:rPr>
              <a:t>The Relationship between Leadership and Entrepreneurship</a:t>
            </a:r>
          </a:p>
        </p:txBody>
      </p:sp>
      <p:sp>
        <p:nvSpPr>
          <p:cNvPr id="3" name="Content Placeholder 2"/>
          <p:cNvSpPr>
            <a:spLocks noGrp="1"/>
          </p:cNvSpPr>
          <p:nvPr>
            <p:ph idx="1"/>
          </p:nvPr>
        </p:nvSpPr>
        <p:spPr>
          <a:xfrm>
            <a:off x="457200" y="2286000"/>
            <a:ext cx="8229600" cy="4038600"/>
          </a:xfrm>
        </p:spPr>
        <p:txBody>
          <a:bodyPr>
            <a:normAutofit lnSpcReduction="10000"/>
          </a:bodyPr>
          <a:lstStyle/>
          <a:p>
            <a:pPr marL="0" indent="0">
              <a:buNone/>
            </a:pPr>
            <a:r>
              <a:rPr lang="en-US" dirty="0">
                <a:latin typeface="Times New Roman" pitchFamily="18" charset="0"/>
                <a:cs typeface="Times New Roman" pitchFamily="18" charset="0"/>
              </a:rPr>
              <a:t>Entrepreneurship is the action by the entrepreneurs related to the development of new businesses. On the other hand, leadership is the action by the leaders related to providing guidance and motivation the employees. </a:t>
            </a:r>
          </a:p>
          <a:p>
            <a:pPr marL="0" indent="0">
              <a:buNone/>
            </a:pPr>
            <a:endParaRPr lang="en-US" dirty="0">
              <a:latin typeface="Times New Roman" pitchFamily="18" charset="0"/>
              <a:cs typeface="Times New Roman" pitchFamily="18" charset="0"/>
            </a:endParaRPr>
          </a:p>
          <a:p>
            <a:pPr marL="0" indent="0">
              <a:buNone/>
            </a:pPr>
            <a:r>
              <a:rPr lang="en-US" dirty="0">
                <a:latin typeface="Times New Roman" pitchFamily="18" charset="0"/>
                <a:cs typeface="Times New Roman" pitchFamily="18" charset="0"/>
              </a:rPr>
              <a:t>These two factors are related because the entrepreneur starts the business and acts as the leaders to create the vision for the employees so that they could work for achieving the business objectives that the entrepreneur planned as the business objectives.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8229600" cy="1143000"/>
          </a:xfrm>
        </p:spPr>
        <p:txBody>
          <a:bodyPr>
            <a:normAutofit fontScale="90000"/>
          </a:bodyPr>
          <a:lstStyle/>
          <a:p>
            <a:r>
              <a:rPr lang="en-US" dirty="0">
                <a:latin typeface="Times New Roman" pitchFamily="18" charset="0"/>
                <a:cs typeface="Times New Roman" pitchFamily="18" charset="0"/>
              </a:rPr>
              <a:t>Leadership and Entrepreneurship</a:t>
            </a:r>
          </a:p>
        </p:txBody>
      </p:sp>
      <p:sp>
        <p:nvSpPr>
          <p:cNvPr id="3" name="Content Placeholder 2"/>
          <p:cNvSpPr>
            <a:spLocks noGrp="1"/>
          </p:cNvSpPr>
          <p:nvPr>
            <p:ph idx="1"/>
          </p:nvPr>
        </p:nvSpPr>
        <p:spPr>
          <a:xfrm>
            <a:off x="457200" y="2087880"/>
            <a:ext cx="8229600" cy="4389120"/>
          </a:xfrm>
        </p:spPr>
        <p:txBody>
          <a:bodyPr/>
          <a:lstStyle/>
          <a:p>
            <a:r>
              <a:rPr lang="en-US" dirty="0">
                <a:latin typeface="Times New Roman" pitchFamily="18" charset="0"/>
                <a:cs typeface="Times New Roman" pitchFamily="18" charset="0"/>
              </a:rPr>
              <a:t>In case of companies like  the Max Snacks Bar it is of the utmost importance that  the leadership style is democratic as it allows the entrepreneur or the leader to take advice from young  minds whose ideas are  alike to that of their customers as they are of the same age and follow the same trend (</a:t>
            </a:r>
            <a:r>
              <a:rPr lang="en-US" i="1" dirty="0">
                <a:latin typeface="Times New Roman" pitchFamily="18" charset="0"/>
                <a:cs typeface="Times New Roman" pitchFamily="18" charset="0"/>
              </a:rPr>
              <a:t>Payne, 2014</a:t>
            </a:r>
            <a:r>
              <a:rPr lang="en-US" dirty="0">
                <a:latin typeface="Times New Roman" pitchFamily="18" charset="0"/>
                <a:cs typeface="Times New Roman" pitchFamily="18" charset="0"/>
              </a:rPr>
              <a:t>). </a:t>
            </a:r>
          </a:p>
          <a:p>
            <a:endParaRPr lang="en-US" dirty="0">
              <a:latin typeface="Times New Roman" pitchFamily="18" charset="0"/>
              <a:cs typeface="Times New Roman" pitchFamily="18" charset="0"/>
            </a:endParaRPr>
          </a:p>
          <a:p>
            <a:r>
              <a:rPr lang="en-US" dirty="0">
                <a:latin typeface="Times New Roman" pitchFamily="18" charset="0"/>
                <a:cs typeface="Times New Roman" pitchFamily="18" charset="0"/>
              </a:rPr>
              <a:t>A democratic  leadership style will also help the entrepreneur to create an affable relation with the workers and draw the best out of the  employees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533400"/>
            <a:ext cx="8229600" cy="1143000"/>
          </a:xfrm>
        </p:spPr>
        <p:txBody>
          <a:bodyPr>
            <a:normAutofit fontScale="90000"/>
          </a:bodyPr>
          <a:lstStyle/>
          <a:p>
            <a:r>
              <a:rPr lang="en-US" dirty="0">
                <a:latin typeface="Times New Roman" pitchFamily="18" charset="0"/>
                <a:cs typeface="Times New Roman" pitchFamily="18" charset="0"/>
              </a:rPr>
              <a:t>Leadership and Entrepreneurship</a:t>
            </a:r>
          </a:p>
        </p:txBody>
      </p:sp>
      <p:sp>
        <p:nvSpPr>
          <p:cNvPr id="3" name="Content Placeholder 2"/>
          <p:cNvSpPr>
            <a:spLocks noGrp="1"/>
          </p:cNvSpPr>
          <p:nvPr>
            <p:ph idx="1"/>
          </p:nvPr>
        </p:nvSpPr>
        <p:spPr/>
        <p:txBody>
          <a:bodyPr/>
          <a:lstStyle/>
          <a:p>
            <a:r>
              <a:rPr lang="en-US" dirty="0">
                <a:latin typeface="Times New Roman" pitchFamily="18" charset="0"/>
                <a:cs typeface="Times New Roman" pitchFamily="18" charset="0"/>
              </a:rPr>
              <a:t>There are a lot of relationship between the leaders and the entrepreneurship, take for example  they both has to be the ones to take risk and at the same time face responsibility for example  selection of the  location for the food shop.</a:t>
            </a:r>
          </a:p>
          <a:p>
            <a:endParaRPr lang="en-US" dirty="0">
              <a:latin typeface="Times New Roman" pitchFamily="18" charset="0"/>
              <a:cs typeface="Times New Roman" pitchFamily="18" charset="0"/>
            </a:endParaRPr>
          </a:p>
          <a:p>
            <a:r>
              <a:rPr lang="en-US" dirty="0">
                <a:latin typeface="Times New Roman" pitchFamily="18" charset="0"/>
                <a:cs typeface="Times New Roman" pitchFamily="18" charset="0"/>
              </a:rPr>
              <a:t>They have to be the initiators of activates and at the same time they have to be innovative to cut cost and draw in more crown like low cost advertisement  online.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8229600" cy="1143000"/>
          </a:xfrm>
        </p:spPr>
        <p:txBody>
          <a:bodyPr/>
          <a:lstStyle/>
          <a:p>
            <a:r>
              <a:rPr lang="en-US" dirty="0">
                <a:latin typeface="Times New Roman" pitchFamily="18" charset="0"/>
                <a:cs typeface="Times New Roman" pitchFamily="18" charset="0"/>
              </a:rPr>
              <a:t>Community participation</a:t>
            </a:r>
          </a:p>
        </p:txBody>
      </p:sp>
      <p:sp>
        <p:nvSpPr>
          <p:cNvPr id="3" name="Content Placeholder 2"/>
          <p:cNvSpPr>
            <a:spLocks noGrp="1"/>
          </p:cNvSpPr>
          <p:nvPr>
            <p:ph idx="1"/>
          </p:nvPr>
        </p:nvSpPr>
        <p:spPr>
          <a:xfrm>
            <a:off x="457200" y="2057400"/>
            <a:ext cx="8229600" cy="4267200"/>
          </a:xfrm>
        </p:spPr>
        <p:txBody>
          <a:bodyPr/>
          <a:lstStyle/>
          <a:p>
            <a:r>
              <a:rPr lang="en-US" dirty="0">
                <a:latin typeface="Times New Roman" pitchFamily="18" charset="0"/>
                <a:cs typeface="Times New Roman" pitchFamily="18" charset="0"/>
              </a:rPr>
              <a:t>Being a part of the community says a lot about a company as it means the company is here to stay and be a part of the daily life of the people of the community and in this case Max Snacks Bar can sponsor the  local football team  as it is one of the most beloved sports in UK and most people can relate to it and remember the name of the sponsor (</a:t>
            </a:r>
            <a:r>
              <a:rPr lang="en-US" dirty="0" err="1">
                <a:latin typeface="Times New Roman" pitchFamily="18" charset="0"/>
                <a:cs typeface="Times New Roman" pitchFamily="18" charset="0"/>
              </a:rPr>
              <a:t>Goetsch</a:t>
            </a:r>
            <a:r>
              <a:rPr lang="en-US" dirty="0">
                <a:latin typeface="Times New Roman" pitchFamily="18" charset="0"/>
                <a:cs typeface="Times New Roman" pitchFamily="18" charset="0"/>
              </a:rPr>
              <a:t>, 2014).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609600"/>
            <a:ext cx="8229600" cy="1143000"/>
          </a:xfrm>
        </p:spPr>
        <p:txBody>
          <a:bodyPr/>
          <a:lstStyle/>
          <a:p>
            <a:r>
              <a:rPr lang="en-US" dirty="0">
                <a:latin typeface="Times New Roman" pitchFamily="18" charset="0"/>
                <a:cs typeface="Times New Roman" pitchFamily="18" charset="0"/>
              </a:rPr>
              <a:t>Community participation</a:t>
            </a:r>
          </a:p>
        </p:txBody>
      </p:sp>
      <p:sp>
        <p:nvSpPr>
          <p:cNvPr id="3" name="Content Placeholder 2"/>
          <p:cNvSpPr>
            <a:spLocks noGrp="1"/>
          </p:cNvSpPr>
          <p:nvPr>
            <p:ph idx="1"/>
          </p:nvPr>
        </p:nvSpPr>
        <p:spPr/>
        <p:txBody>
          <a:bodyPr/>
          <a:lstStyle/>
          <a:p>
            <a:pPr marL="0" indent="0">
              <a:buNone/>
            </a:pPr>
            <a:r>
              <a:rPr lang="en-US" dirty="0">
                <a:latin typeface="Times New Roman" pitchFamily="18" charset="0"/>
                <a:cs typeface="Times New Roman" pitchFamily="18" charset="0"/>
              </a:rPr>
              <a:t>The benefits of community participation are  immense and they are :</a:t>
            </a:r>
          </a:p>
          <a:p>
            <a:r>
              <a:rPr lang="en-US" dirty="0">
                <a:latin typeface="Times New Roman" pitchFamily="18" charset="0"/>
                <a:cs typeface="Times New Roman" pitchFamily="18" charset="0"/>
              </a:rPr>
              <a:t>Being relatable</a:t>
            </a:r>
          </a:p>
          <a:p>
            <a:r>
              <a:rPr lang="en-US" dirty="0">
                <a:latin typeface="Times New Roman" pitchFamily="18" charset="0"/>
                <a:cs typeface="Times New Roman" pitchFamily="18" charset="0"/>
              </a:rPr>
              <a:t>Support for the  customers and the community</a:t>
            </a:r>
          </a:p>
          <a:p>
            <a:r>
              <a:rPr lang="en-US" dirty="0">
                <a:latin typeface="Times New Roman" pitchFamily="18" charset="0"/>
                <a:cs typeface="Times New Roman" pitchFamily="18" charset="0"/>
              </a:rPr>
              <a:t>Becoming a household name</a:t>
            </a:r>
          </a:p>
          <a:p>
            <a:r>
              <a:rPr lang="en-US" dirty="0">
                <a:latin typeface="Times New Roman" pitchFamily="18" charset="0"/>
                <a:cs typeface="Times New Roman" pitchFamily="18" charset="0"/>
              </a:rPr>
              <a:t>Contributing to the society increases exposure</a:t>
            </a:r>
          </a:p>
          <a:p>
            <a:r>
              <a:rPr lang="en-US" dirty="0">
                <a:latin typeface="Times New Roman" pitchFamily="18" charset="0"/>
                <a:cs typeface="Times New Roman" pitchFamily="18" charset="0"/>
              </a:rPr>
              <a:t>Can take advice from the community and make improvements</a:t>
            </a:r>
          </a:p>
          <a:p>
            <a:r>
              <a:rPr lang="en-US" dirty="0">
                <a:latin typeface="Times New Roman" pitchFamily="18" charset="0"/>
                <a:cs typeface="Times New Roman" pitchFamily="18" charset="0"/>
              </a:rPr>
              <a:t>Being able to have a voice etc.</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457200"/>
            <a:ext cx="8229600" cy="1143000"/>
          </a:xfrm>
        </p:spPr>
        <p:txBody>
          <a:bodyPr/>
          <a:lstStyle/>
          <a:p>
            <a:r>
              <a:rPr lang="en-US" dirty="0">
                <a:latin typeface="Times New Roman" pitchFamily="18" charset="0"/>
                <a:cs typeface="Times New Roman" pitchFamily="18" charset="0"/>
              </a:rPr>
              <a:t>General Findings</a:t>
            </a:r>
          </a:p>
        </p:txBody>
      </p:sp>
      <p:sp>
        <p:nvSpPr>
          <p:cNvPr id="3" name="Content Placeholder 2"/>
          <p:cNvSpPr>
            <a:spLocks noGrp="1"/>
          </p:cNvSpPr>
          <p:nvPr>
            <p:ph idx="1"/>
          </p:nvPr>
        </p:nvSpPr>
        <p:spPr/>
        <p:txBody>
          <a:bodyPr>
            <a:normAutofit lnSpcReduction="10000"/>
          </a:bodyPr>
          <a:lstStyle/>
          <a:p>
            <a:r>
              <a:rPr lang="en-US" dirty="0"/>
              <a:t>From the research that I have conducted I have seen that even  if the market is saturated for fast food companies like  Max Snacks Bar can sustain in the market with the right strategic planning. The market research reveled that if the customers needs can be fulfilled then there will always be customers.</a:t>
            </a:r>
          </a:p>
          <a:p>
            <a:pPr>
              <a:buNone/>
            </a:pPr>
            <a:endParaRPr lang="en-US" dirty="0"/>
          </a:p>
          <a:p>
            <a:pPr algn="just"/>
            <a:r>
              <a:rPr lang="en-US" dirty="0"/>
              <a:t>The surprising fact that was reveled from the research is that a large section of the customers are willing to buy from small food shops in their community to help them and help entrepreneurs in the process.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704088"/>
            <a:ext cx="8229600" cy="1143000"/>
          </a:xfrm>
        </p:spPr>
        <p:txBody>
          <a:bodyPr/>
          <a:lstStyle/>
          <a:p>
            <a:r>
              <a:rPr lang="en-US" dirty="0">
                <a:latin typeface="Times New Roman" pitchFamily="18" charset="0"/>
                <a:cs typeface="Times New Roman" pitchFamily="18" charset="0"/>
              </a:rPr>
              <a:t>General Findings</a:t>
            </a:r>
          </a:p>
        </p:txBody>
      </p:sp>
      <p:sp>
        <p:nvSpPr>
          <p:cNvPr id="3" name="Content Placeholder 2"/>
          <p:cNvSpPr>
            <a:spLocks noGrp="1"/>
          </p:cNvSpPr>
          <p:nvPr>
            <p:ph idx="1"/>
          </p:nvPr>
        </p:nvSpPr>
        <p:spPr>
          <a:xfrm>
            <a:off x="457200" y="2087880"/>
            <a:ext cx="8229600" cy="4389120"/>
          </a:xfrm>
        </p:spPr>
        <p:txBody>
          <a:bodyPr/>
          <a:lstStyle/>
          <a:p>
            <a:r>
              <a:rPr lang="en-US" dirty="0">
                <a:latin typeface="Times New Roman" pitchFamily="18" charset="0"/>
                <a:cs typeface="Times New Roman" pitchFamily="18" charset="0"/>
              </a:rPr>
              <a:t>Working in a group to conduct these researches was a wonderful new experience  as this allowed me to learn how to interact with people of variety and find out ways to lead them.  I have learnt a lot  from this experience and this will help me significantly with the new venture of Max Snacks Bar.</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704088"/>
            <a:ext cx="8229600" cy="1143000"/>
          </a:xfrm>
        </p:spPr>
        <p:txBody>
          <a:bodyPr/>
          <a:lstStyle/>
          <a:p>
            <a:r>
              <a:rPr lang="en-US" dirty="0">
                <a:latin typeface="Times New Roman" pitchFamily="18" charset="0"/>
                <a:cs typeface="Times New Roman" pitchFamily="18" charset="0"/>
              </a:rPr>
              <a:t>Conclusion</a:t>
            </a:r>
          </a:p>
        </p:txBody>
      </p:sp>
      <p:sp>
        <p:nvSpPr>
          <p:cNvPr id="3" name="Content Placeholder 2"/>
          <p:cNvSpPr>
            <a:spLocks noGrp="1"/>
          </p:cNvSpPr>
          <p:nvPr>
            <p:ph idx="1"/>
          </p:nvPr>
        </p:nvSpPr>
        <p:spPr>
          <a:xfrm>
            <a:off x="457200" y="1981200"/>
            <a:ext cx="8229600" cy="4343400"/>
          </a:xfrm>
        </p:spPr>
        <p:txBody>
          <a:bodyPr/>
          <a:lstStyle/>
          <a:p>
            <a:r>
              <a:rPr lang="en-US" dirty="0">
                <a:latin typeface="Times New Roman" pitchFamily="18" charset="0"/>
                <a:cs typeface="Times New Roman" pitchFamily="18" charset="0"/>
              </a:rPr>
              <a:t>To conclude it can be said learning about the people and the community is very essential to start a business as in order to be successful it is essential to know what the people actually want and need and come up with a plan to comply with that.</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704088"/>
            <a:ext cx="8229600" cy="1143000"/>
          </a:xfrm>
        </p:spPr>
        <p:txBody>
          <a:bodyPr/>
          <a:lstStyle/>
          <a:p>
            <a:r>
              <a:rPr lang="en-US" dirty="0">
                <a:latin typeface="Times New Roman" pitchFamily="18" charset="0"/>
                <a:cs typeface="Times New Roman" pitchFamily="18" charset="0"/>
              </a:rPr>
              <a:t>Reference</a:t>
            </a:r>
          </a:p>
        </p:txBody>
      </p:sp>
      <p:sp>
        <p:nvSpPr>
          <p:cNvPr id="3" name="Content Placeholder 2"/>
          <p:cNvSpPr>
            <a:spLocks noGrp="1"/>
          </p:cNvSpPr>
          <p:nvPr>
            <p:ph idx="1"/>
          </p:nvPr>
        </p:nvSpPr>
        <p:spPr/>
        <p:txBody>
          <a:bodyPr/>
          <a:lstStyle/>
          <a:p>
            <a:r>
              <a:rPr lang="en-US" dirty="0">
                <a:latin typeface="Times New Roman" pitchFamily="18" charset="0"/>
                <a:cs typeface="Times New Roman" pitchFamily="18" charset="0"/>
              </a:rPr>
              <a:t>World Travel and Tourism Council (WTTC): Annual report (2014): The Economic Impact of Travel and Tourism 2014.</a:t>
            </a:r>
          </a:p>
          <a:p>
            <a:r>
              <a:rPr lang="en-US" dirty="0" err="1">
                <a:latin typeface="Times New Roman" pitchFamily="18" charset="0"/>
                <a:cs typeface="Times New Roman" pitchFamily="18" charset="0"/>
              </a:rPr>
              <a:t>Goetsch</a:t>
            </a:r>
            <a:r>
              <a:rPr lang="en-US" dirty="0">
                <a:latin typeface="Times New Roman" pitchFamily="18" charset="0"/>
                <a:cs typeface="Times New Roman" pitchFamily="18" charset="0"/>
              </a:rPr>
              <a:t>, D.L. (2014) Quality management for organizational excellence. Pearson</a:t>
            </a:r>
          </a:p>
          <a:p>
            <a:r>
              <a:rPr lang="en-US" i="1" dirty="0">
                <a:latin typeface="Times New Roman" pitchFamily="18" charset="0"/>
                <a:cs typeface="Times New Roman" pitchFamily="18" charset="0"/>
              </a:rPr>
              <a:t>Payne, M., (2014) Modern social work theory. Palgrave Macmillan.</a:t>
            </a:r>
            <a:endParaRPr lang="en-US" dirty="0">
              <a:latin typeface="Times New Roman" pitchFamily="18" charset="0"/>
              <a:cs typeface="Times New Roman" pitchFamily="18" charset="0"/>
            </a:endParaRPr>
          </a:p>
          <a:p>
            <a:endParaRPr lang="en-US" dirty="0">
              <a:latin typeface="Times New Roman" pitchFamily="18" charset="0"/>
              <a:cs typeface="Times New Roman" pitchFamily="18" charset="0"/>
            </a:endParaRPr>
          </a:p>
          <a:p>
            <a:endParaRPr lang="en-US" dirty="0">
              <a:latin typeface="Times New Roman" pitchFamily="18" charset="0"/>
              <a:cs typeface="Times New Roman" pitchFamily="18"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28600" y="914400"/>
            <a:ext cx="8230313" cy="536494"/>
          </a:xfrm>
          <a:prstGeom prst="rect">
            <a:avLst/>
          </a:prstGeom>
        </p:spPr>
      </p:pic>
      <p:pic>
        <p:nvPicPr>
          <p:cNvPr id="5" name="Picture 4"/>
          <p:cNvPicPr>
            <a:picLocks noChangeAspect="1"/>
          </p:cNvPicPr>
          <p:nvPr/>
        </p:nvPicPr>
        <p:blipFill>
          <a:blip r:embed="rId3"/>
          <a:stretch>
            <a:fillRect/>
          </a:stretch>
        </p:blipFill>
        <p:spPr>
          <a:xfrm>
            <a:off x="673270" y="1447800"/>
            <a:ext cx="7797460" cy="5230821"/>
          </a:xfrm>
          <a:prstGeom prst="rect">
            <a:avLst/>
          </a:prstGeom>
        </p:spPr>
      </p:pic>
    </p:spTree>
    <p:extLst>
      <p:ext uri="{BB962C8B-B14F-4D97-AF65-F5344CB8AC3E}">
        <p14:creationId xmlns:p14="http://schemas.microsoft.com/office/powerpoint/2010/main" val="104570417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689</TotalTime>
  <Words>1154</Words>
  <Application>Microsoft Office PowerPoint</Application>
  <PresentationFormat>On-screen Show (4:3)</PresentationFormat>
  <Paragraphs>93</Paragraphs>
  <Slides>19</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19</vt:i4>
      </vt:variant>
    </vt:vector>
  </HeadingPairs>
  <TitlesOfParts>
    <vt:vector size="27" baseType="lpstr">
      <vt:lpstr>맑은 고딕</vt:lpstr>
      <vt:lpstr>Arial</vt:lpstr>
      <vt:lpstr>Calibri</vt:lpstr>
      <vt:lpstr>Constantia</vt:lpstr>
      <vt:lpstr>Times New Roman</vt:lpstr>
      <vt:lpstr>Wingdings</vt:lpstr>
      <vt:lpstr>Wingdings 2</vt:lpstr>
      <vt:lpstr>Flow</vt:lpstr>
      <vt:lpstr>PowerPoint Presentation</vt:lpstr>
      <vt:lpstr>PowerPoint Presentation</vt:lpstr>
      <vt:lpstr>Max Snacks Bar Pathway Project 1</vt:lpstr>
      <vt:lpstr>Introduction</vt:lpstr>
      <vt:lpstr>‘Sustainability and Global Citizenship’</vt:lpstr>
      <vt:lpstr>‘Sustainability and Global Citizenship’</vt:lpstr>
      <vt:lpstr>Leadership and Entrepreneurship</vt:lpstr>
      <vt:lpstr>Types of Leadership</vt:lpstr>
      <vt:lpstr>Types of Entrepreneurship</vt:lpstr>
      <vt:lpstr>The Relationship between Leadership and Entrepreneurship</vt:lpstr>
      <vt:lpstr>Leadership and Entrepreneurship</vt:lpstr>
      <vt:lpstr>Leadership and Entrepreneurship</vt:lpstr>
      <vt:lpstr>Community participation</vt:lpstr>
      <vt:lpstr>Community participation</vt:lpstr>
      <vt:lpstr>General Findings</vt:lpstr>
      <vt:lpstr>General Findings</vt:lpstr>
      <vt:lpstr>Conclusion</vt:lpstr>
      <vt:lpstr>Reference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Supreme Cofee</dc:title>
  <dc:creator>dip</dc:creator>
  <cp:lastModifiedBy>saidul hussain</cp:lastModifiedBy>
  <cp:revision>49</cp:revision>
  <dcterms:created xsi:type="dcterms:W3CDTF">2018-04-11T18:14:46Z</dcterms:created>
  <dcterms:modified xsi:type="dcterms:W3CDTF">2018-04-27T10:49:33Z</dcterms:modified>
</cp:coreProperties>
</file>