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4"/>
  </p:sldMasterIdLst>
  <p:sldIdLst>
    <p:sldId id="257" r:id="rId5"/>
    <p:sldId id="260" r:id="rId6"/>
    <p:sldId id="258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3" d="100"/>
          <a:sy n="73" d="100"/>
        </p:scale>
        <p:origin x="404" y="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0622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158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34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660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4736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565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734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084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1025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610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9115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018571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799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6365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8370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4496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4008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781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5F277553-F296-4DFB-BD15-770B47FF2CCF}" type="datetimeFigureOut">
              <a:rPr lang="en-GB" smtClean="0"/>
              <a:t>03/07/2026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291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  <p:sldLayoutId id="2147483721" r:id="rId12"/>
    <p:sldLayoutId id="2147483722" r:id="rId13"/>
    <p:sldLayoutId id="2147483723" r:id="rId14"/>
    <p:sldLayoutId id="2147483724" r:id="rId15"/>
    <p:sldLayoutId id="2147483725" r:id="rId16"/>
    <p:sldLayoutId id="2147483726" r:id="rId17"/>
    <p:sldLayoutId id="2147483727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438912" y="46634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Name: Caroline Zeini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438912" y="139598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Number: 2331122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438912" y="232562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BMHP6029_BIRM – Component 1 – Poster Presentation 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438912" y="3255264"/>
            <a:ext cx="11117362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Title of Poster: Mood Disorder  </a:t>
            </a:r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BFA6F1-3F0A-46E7-CBC2-04EF58DFF56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AD0F603-7662-A479-3264-42E042C6AF20}"/>
              </a:ext>
            </a:extLst>
          </p:cNvPr>
          <p:cNvSpPr/>
          <p:nvPr/>
        </p:nvSpPr>
        <p:spPr>
          <a:xfrm>
            <a:off x="64008" y="476566"/>
            <a:ext cx="3255264" cy="35250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Historical Understanding of Mood Disorders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Mood disorder is the emotional disruption causing severe episodes of depressive disorder (WHO, 2024)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Mood disorders have been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recognised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since ancient times, with early physicians describing conditions similar to depression and mania.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Hippocrates (460–370 BCE) believed depression ("melancholia") resulted from an imbalance of bodily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humours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particularly excess black bile (Jackson, 1986).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During the Middle Ages, mood disorders were often interpreted as spiritual or supernatural conditions rather than medical illnesses.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the 19th century, Emil Kraepelin classified mood disorders scientifically, distinguishing manic-depressive illness from schizophrenia, laying the foundation for modern psychiatric diagnosis (Kraepelin, 1921).</a:t>
            </a:r>
          </a:p>
          <a:p>
            <a:endParaRPr lang="en-US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5DDED07-4727-4D54-525F-8CC33B21693A}"/>
              </a:ext>
            </a:extLst>
          </p:cNvPr>
          <p:cNvSpPr/>
          <p:nvPr/>
        </p:nvSpPr>
        <p:spPr>
          <a:xfrm>
            <a:off x="3383280" y="435246"/>
            <a:ext cx="3877056" cy="299466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Contemporary Understanding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Mood disorders are mental health conditions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characterised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by persistent disturbances in mood that significantly impair daily functioning.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Modern understanding adopts the biopsychosocial model,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recognising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that biological, psychological, and social factors interact to influence the development of mood disorders (Engel, 1977).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Research indicates contributions from: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Genetic vulnerability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Neurochemical imbalances (serotonin, dopamine, norepinephrine)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Brain structure and function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Trauma and adverse childhood experiences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Chronic stress and social disadvantage (WHO, 2022).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57F708E-9B93-DAF6-1B56-DADABD38D90E}"/>
              </a:ext>
            </a:extLst>
          </p:cNvPr>
          <p:cNvSpPr/>
          <p:nvPr/>
        </p:nvSpPr>
        <p:spPr>
          <a:xfrm>
            <a:off x="8272272" y="75438"/>
            <a:ext cx="1426464" cy="76581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Single Episode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21E866F9-F032-4AA3-F2C9-1CA78E24B111}"/>
              </a:ext>
            </a:extLst>
          </p:cNvPr>
          <p:cNvSpPr/>
          <p:nvPr/>
        </p:nvSpPr>
        <p:spPr>
          <a:xfrm>
            <a:off x="8272272" y="736092"/>
            <a:ext cx="1426464" cy="76581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Single Episode</a:t>
            </a:r>
          </a:p>
          <a:p>
            <a:pPr algn="ctr"/>
            <a:endParaRPr lang="en-US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8B91E9A-BA32-4A4C-8F18-FB127B11F9FD}"/>
              </a:ext>
            </a:extLst>
          </p:cNvPr>
          <p:cNvSpPr/>
          <p:nvPr/>
        </p:nvSpPr>
        <p:spPr>
          <a:xfrm>
            <a:off x="7424928" y="356330"/>
            <a:ext cx="1223010" cy="969835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Depressive Disorder Types</a:t>
            </a:r>
            <a:endParaRPr lang="en-US" sz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CB9125A-A03E-237F-BE2F-9DEA6A9D0BF5}"/>
              </a:ext>
            </a:extLst>
          </p:cNvPr>
          <p:cNvSpPr/>
          <p:nvPr/>
        </p:nvSpPr>
        <p:spPr>
          <a:xfrm>
            <a:off x="7324344" y="1597913"/>
            <a:ext cx="2944368" cy="2313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Depressive Disorders as Diagnosed in ICD-11</a:t>
            </a:r>
          </a:p>
          <a:p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the World Health Organization ICD-11, depressive disorders include: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Single Episode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Depressive Disorder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Recurrent Depressive Disorder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Dysthymic Disorder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Mixed Depressive and Anxiety Disorder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Other Specified Depressive Disorders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Unspecified Depressive Disorders (WHO, 2022)</a:t>
            </a:r>
          </a:p>
          <a:p>
            <a:endParaRPr lang="en-US" sz="12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733378E-C6B3-2D91-2F2B-5E21C05AB0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592" y="4272060"/>
            <a:ext cx="3534674" cy="2120804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A2E2B27B-BC36-A355-4AC2-90B775E884F1}"/>
              </a:ext>
            </a:extLst>
          </p:cNvPr>
          <p:cNvSpPr/>
          <p:nvPr/>
        </p:nvSpPr>
        <p:spPr>
          <a:xfrm>
            <a:off x="5001768" y="3451860"/>
            <a:ext cx="940308" cy="8595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5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Major Depressive Disorder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E1C61C84-6E0E-4C90-36C8-D3F9B1E4A2D0}"/>
              </a:ext>
            </a:extLst>
          </p:cNvPr>
          <p:cNvSpPr/>
          <p:nvPr/>
        </p:nvSpPr>
        <p:spPr>
          <a:xfrm>
            <a:off x="5963412" y="3928254"/>
            <a:ext cx="940308" cy="8595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b="1" dirty="0">
                <a:solidFill>
                  <a:schemeClr val="tx1"/>
                </a:solidFill>
              </a:rPr>
              <a:t>Persistent Depressive Disorder</a:t>
            </a:r>
            <a:endParaRPr lang="en-US" b="1" dirty="0">
              <a:solidFill>
                <a:schemeClr val="tx1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ECCF75F-FAB1-E1E2-8510-6798597FBFBD}"/>
              </a:ext>
            </a:extLst>
          </p:cNvPr>
          <p:cNvSpPr/>
          <p:nvPr/>
        </p:nvSpPr>
        <p:spPr>
          <a:xfrm>
            <a:off x="6214872" y="5077206"/>
            <a:ext cx="940308" cy="8595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Bipolar I Disorder</a:t>
            </a:r>
            <a:endParaRPr lang="en-US" sz="6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6F1607A-C63D-75C6-EBCA-026ED1F1382D}"/>
              </a:ext>
            </a:extLst>
          </p:cNvPr>
          <p:cNvSpPr/>
          <p:nvPr/>
        </p:nvSpPr>
        <p:spPr>
          <a:xfrm>
            <a:off x="5471922" y="5936742"/>
            <a:ext cx="940308" cy="8595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Bipolar II Disorder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EFB596DF-CE81-13D6-00E2-D9E729F7BA28}"/>
              </a:ext>
            </a:extLst>
          </p:cNvPr>
          <p:cNvSpPr/>
          <p:nvPr/>
        </p:nvSpPr>
        <p:spPr>
          <a:xfrm>
            <a:off x="4279392" y="5688474"/>
            <a:ext cx="1042416" cy="8595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Cyclothymic Disorder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C3EC97D-CCEB-BFC0-C2EC-FF9A636D361B}"/>
              </a:ext>
            </a:extLst>
          </p:cNvPr>
          <p:cNvSpPr/>
          <p:nvPr/>
        </p:nvSpPr>
        <p:spPr>
          <a:xfrm>
            <a:off x="3703320" y="4818888"/>
            <a:ext cx="940308" cy="8595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Mixed Anxiety and Depressive Disorder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334237B-55EE-EF19-3198-E4A565F2A025}"/>
              </a:ext>
            </a:extLst>
          </p:cNvPr>
          <p:cNvSpPr/>
          <p:nvPr/>
        </p:nvSpPr>
        <p:spPr>
          <a:xfrm>
            <a:off x="3951732" y="3832242"/>
            <a:ext cx="940308" cy="859536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Other specified depressive disorders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FE9300FE-F1AC-D80C-1034-DE0E5120BFEC}"/>
              </a:ext>
            </a:extLst>
          </p:cNvPr>
          <p:cNvSpPr/>
          <p:nvPr/>
        </p:nvSpPr>
        <p:spPr>
          <a:xfrm>
            <a:off x="4709160" y="4610388"/>
            <a:ext cx="1414272" cy="85953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Types of Mood Disorders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AED81DC-9939-A8F3-9817-F21A83BEE97C}"/>
              </a:ext>
            </a:extLst>
          </p:cNvPr>
          <p:cNvSpPr/>
          <p:nvPr/>
        </p:nvSpPr>
        <p:spPr>
          <a:xfrm>
            <a:off x="7337298" y="3941970"/>
            <a:ext cx="2944368" cy="276286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Social, Cultural and Political Influence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Some Social Factors include; poverty, unemployment, social isolation, family conflict, childhood adversity and substance misuse.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Cultural beliefs influence symptom expression and help-seeking.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Mental health stigma reduces access to treatment.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Mental health policies determine access to care.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Funding for mental health services influences treatment availability.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75E50DA-A992-D46E-61D6-99FE6A3721C2}"/>
              </a:ext>
            </a:extLst>
          </p:cNvPr>
          <p:cNvSpPr/>
          <p:nvPr/>
        </p:nvSpPr>
        <p:spPr>
          <a:xfrm>
            <a:off x="10332720" y="724662"/>
            <a:ext cx="1795272" cy="270433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Treatment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Cognitive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Behavioural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Therapy (CBT)Interpersonal Therapy (IPT)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Behavioural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ActivationFamily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Therapy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Regular physical activity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Healthy diet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Adequate sleep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Stress management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support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0ABCCC8-246A-9172-4FBD-F2C2C0C9C5EB}"/>
              </a:ext>
            </a:extLst>
          </p:cNvPr>
          <p:cNvSpPr/>
          <p:nvPr/>
        </p:nvSpPr>
        <p:spPr>
          <a:xfrm>
            <a:off x="10363962" y="3687318"/>
            <a:ext cx="1795272" cy="30175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12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Promote early identification and intervention.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Increase public mental health education to reduce stigma.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Improve access to affordable mental health services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Integrate mental health into primary healthcare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Strengthen community-based support services.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3B486F7-A94C-33A4-A4FA-B11B94C05B9D}"/>
              </a:ext>
            </a:extLst>
          </p:cNvPr>
          <p:cNvSpPr txBox="1"/>
          <p:nvPr/>
        </p:nvSpPr>
        <p:spPr>
          <a:xfrm>
            <a:off x="0" y="65914"/>
            <a:ext cx="6062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MOOD DISORDER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99309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8D49D-1F6E-F0FD-FCD7-89051D655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F92CA-6836-730C-0D3D-598D8BD1D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018" y="1984708"/>
            <a:ext cx="10364452" cy="3574844"/>
          </a:xfrm>
        </p:spPr>
        <p:txBody>
          <a:bodyPr anchor="t">
            <a:normAutofit/>
          </a:bodyPr>
          <a:lstStyle/>
          <a:p>
            <a:r>
              <a:rPr lang="en-US" sz="1200" cap="none" dirty="0"/>
              <a:t>American Psychiatric Association. (2022). </a:t>
            </a:r>
            <a:r>
              <a:rPr lang="en-US" sz="1200" i="1" cap="none" dirty="0"/>
              <a:t>Diagnostic And Statistical Manual Of Mental Disorders</a:t>
            </a:r>
            <a:r>
              <a:rPr lang="en-US" sz="1200" cap="none" dirty="0"/>
              <a:t> (5th Ed., Text Rev.; Dsm-5-tr). American Psychiatric Association.</a:t>
            </a:r>
          </a:p>
          <a:p>
            <a:r>
              <a:rPr lang="en-US" sz="1200" cap="none" dirty="0"/>
              <a:t>Engel, G. L. (1977). The need for a new medical model: A challenge for biomedicine. Science, 196(4286), 129–136.</a:t>
            </a:r>
          </a:p>
          <a:p>
            <a:r>
              <a:rPr lang="en-US" sz="1200" cap="none" dirty="0"/>
              <a:t>Jackson, S. W. (1986). Melancholia and depression: From Hippocratic times to modern times. Yale University Press.</a:t>
            </a:r>
          </a:p>
          <a:p>
            <a:r>
              <a:rPr lang="en-US" sz="1200" cap="none" dirty="0"/>
              <a:t>Kraepelin, E. (1921). Manic-depressive insanity and paranoia. E. &amp; S. Livingstone.</a:t>
            </a:r>
          </a:p>
          <a:p>
            <a:r>
              <a:rPr lang="en-US" sz="1200" cap="none" dirty="0"/>
              <a:t>National Institute for Health and Care Excellence. (2022). Depression in adults: Treatment and management (NG222). NICE.</a:t>
            </a:r>
          </a:p>
          <a:p>
            <a:r>
              <a:rPr lang="en-US" sz="1200" cap="none" dirty="0"/>
              <a:t>World Health Organization. (2022). International Classification of Diseases 11th Revision (ICD-11) for Mortality and Morbidity Statistics. WHO.</a:t>
            </a:r>
            <a:endParaRPr lang="en-GB" sz="1200" cap="none" dirty="0"/>
          </a:p>
        </p:txBody>
      </p:sp>
    </p:spTree>
    <p:extLst>
      <p:ext uri="{BB962C8B-B14F-4D97-AF65-F5344CB8AC3E}">
        <p14:creationId xmlns:p14="http://schemas.microsoft.com/office/powerpoint/2010/main" val="2245730265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17F0BAA444E2C478D04B3C300BA99D3" ma:contentTypeVersion="11" ma:contentTypeDescription="Create a new document." ma:contentTypeScope="" ma:versionID="106979c3d68b023dc5f9b277c5ca3788">
  <xsd:schema xmlns:xsd="http://www.w3.org/2001/XMLSchema" xmlns:xs="http://www.w3.org/2001/XMLSchema" xmlns:p="http://schemas.microsoft.com/office/2006/metadata/properties" xmlns:ns3="d97129d6-5105-44aa-8953-de11b416c376" targetNamespace="http://schemas.microsoft.com/office/2006/metadata/properties" ma:root="true" ma:fieldsID="24cfc626d673bd71ab693dd600646cdc" ns3:_="">
    <xsd:import namespace="d97129d6-5105-44aa-8953-de11b416c37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7129d6-5105-44aa-8953-de11b416c37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97129d6-5105-44aa-8953-de11b416c376" xsi:nil="true"/>
  </documentManagement>
</p:properties>
</file>

<file path=customXml/itemProps1.xml><?xml version="1.0" encoding="utf-8"?>
<ds:datastoreItem xmlns:ds="http://schemas.openxmlformats.org/officeDocument/2006/customXml" ds:itemID="{ADB37A2D-4E67-421C-B480-D7F8E24D010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97129d6-5105-44aa-8953-de11b416c37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A0F88E2-DB57-4EF9-A788-EC3A37824F0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0FDB875-CE50-4284-8E1B-414A86B02F36}">
  <ds:schemaRefs>
    <ds:schemaRef ds:uri="http://purl.org/dc/terms/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http://purl.org/dc/elements/1.1/"/>
    <ds:schemaRef ds:uri="d97129d6-5105-44aa-8953-de11b416c376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0</TotalTime>
  <Words>574</Words>
  <Application>Microsoft Office PowerPoint</Application>
  <PresentationFormat>Widescreen</PresentationFormat>
  <Paragraphs>67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Times New Roman</vt:lpstr>
      <vt:lpstr>Tw Cen MT</vt:lpstr>
      <vt:lpstr>Droplet</vt:lpstr>
      <vt:lpstr>PowerPoint Presentation</vt:lpstr>
      <vt:lpstr>PowerPoint Presentation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Beau Academic</dc:creator>
  <cp:lastModifiedBy>Caroline Zeini (2331122)</cp:lastModifiedBy>
  <cp:revision>4</cp:revision>
  <dcterms:created xsi:type="dcterms:W3CDTF">2024-12-04T18:07:56Z</dcterms:created>
  <dcterms:modified xsi:type="dcterms:W3CDTF">2026-07-03T02:34:08Z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0x010100F17F0BAA444E2C478D04B3C300BA99D3</vt:lpwstr>
  </property>
</Properties>
</file>