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7"/>
  </p:notesMasterIdLst>
  <p:sldIdLst>
    <p:sldId id="260" r:id="rId2"/>
    <p:sldId id="411" r:id="rId3"/>
    <p:sldId id="450" r:id="rId4"/>
    <p:sldId id="445" r:id="rId5"/>
    <p:sldId id="451" r:id="rId6"/>
    <p:sldId id="455" r:id="rId7"/>
    <p:sldId id="453" r:id="rId8"/>
    <p:sldId id="539" r:id="rId9"/>
    <p:sldId id="540" r:id="rId10"/>
    <p:sldId id="537" r:id="rId11"/>
    <p:sldId id="538" r:id="rId12"/>
    <p:sldId id="534" r:id="rId13"/>
    <p:sldId id="535" r:id="rId14"/>
    <p:sldId id="536" r:id="rId15"/>
    <p:sldId id="454" r:id="rId16"/>
    <p:sldId id="456" r:id="rId17"/>
    <p:sldId id="457" r:id="rId18"/>
    <p:sldId id="541" r:id="rId19"/>
    <p:sldId id="542" r:id="rId20"/>
    <p:sldId id="519" r:id="rId21"/>
    <p:sldId id="550" r:id="rId22"/>
    <p:sldId id="530" r:id="rId23"/>
    <p:sldId id="526" r:id="rId24"/>
    <p:sldId id="548" r:id="rId25"/>
    <p:sldId id="520" r:id="rId26"/>
    <p:sldId id="458" r:id="rId27"/>
    <p:sldId id="459" r:id="rId28"/>
    <p:sldId id="460" r:id="rId29"/>
    <p:sldId id="549" r:id="rId30"/>
    <p:sldId id="543" r:id="rId31"/>
    <p:sldId id="551" r:id="rId32"/>
    <p:sldId id="544" r:id="rId33"/>
    <p:sldId id="547" r:id="rId34"/>
    <p:sldId id="533" r:id="rId35"/>
    <p:sldId id="527"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83522" autoAdjust="0"/>
  </p:normalViewPr>
  <p:slideViewPr>
    <p:cSldViewPr snapToGrid="0">
      <p:cViewPr varScale="1">
        <p:scale>
          <a:sx n="95" d="100"/>
          <a:sy n="95" d="100"/>
        </p:scale>
        <p:origin x="113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A8BEF6-E1A1-4F07-AC8E-1F6BC2B7554E}" type="datetimeFigureOut">
              <a:rPr lang="en-GB" smtClean="0"/>
              <a:t>04/10/2024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9EDDDE-A765-4716-BA7C-56729EBBA962}" type="slidenum">
              <a:rPr lang="en-GB" smtClean="0"/>
              <a:t>‹#›</a:t>
            </a:fld>
            <a:endParaRPr lang="en-GB"/>
          </a:p>
        </p:txBody>
      </p:sp>
    </p:spTree>
    <p:extLst>
      <p:ext uri="{BB962C8B-B14F-4D97-AF65-F5344CB8AC3E}">
        <p14:creationId xmlns:p14="http://schemas.microsoft.com/office/powerpoint/2010/main" val="26040847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rorrUq0vRUw"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9EDDDE-A765-4716-BA7C-56729EBBA962}" type="slidenum">
              <a:rPr lang="en-GB" smtClean="0"/>
              <a:t>6</a:t>
            </a:fld>
            <a:endParaRPr lang="en-GB"/>
          </a:p>
        </p:txBody>
      </p:sp>
    </p:spTree>
    <p:extLst>
      <p:ext uri="{BB962C8B-B14F-4D97-AF65-F5344CB8AC3E}">
        <p14:creationId xmlns:p14="http://schemas.microsoft.com/office/powerpoint/2010/main" val="8463137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1F1F1F"/>
                </a:solidFill>
                <a:effectLst/>
                <a:latin typeface="Source Sans Pro" panose="020B0503030403020204" pitchFamily="34" charset="0"/>
              </a:rPr>
              <a:t>Looking beyond the US, The Commonwealth Fund compares 11 developed countries including Australia, New Zealand, Canada, several European countries, and the US. In no case were the results comforting, but the study did show that there was wide variation in error rates. For example, experiencing a medication or a lab error is less common in Switzerland and the United Kingdom, and the highest in the US and New Zealand. Rates of leg amputation in patients with diabetes, an often preventable complication of that disease, are substantially lower in Australia and Sweden and highest in the US and Germany. Overall, the country with the highest preventable number of deaths per thousand inhabitants is the US, and the lowest are France and Australia.</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05653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20772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David" panose="020B0604020202020204" pitchFamily="34" charset="-79"/>
                <a:cs typeface="David" panose="020B0604020202020204" pitchFamily="34" charset="-79"/>
                <a:hlinkClick r:id="rId3">
                  <a:extLst>
                    <a:ext uri="{A12FA001-AC4F-418D-AE19-62706E023703}">
                      <ahyp:hlinkClr xmlns:ahyp="http://schemas.microsoft.com/office/drawing/2018/hyperlinkcolor" val="tx"/>
                    </a:ext>
                  </a:extLst>
                </a:hlinkClick>
              </a:rPr>
              <a:t>Now watch the video and summarize all the point/s in groups</a:t>
            </a:r>
          </a:p>
          <a:p>
            <a:endParaRPr lang="en-US" dirty="0"/>
          </a:p>
        </p:txBody>
      </p:sp>
      <p:sp>
        <p:nvSpPr>
          <p:cNvPr id="4" name="Slide Number Placeholder 3"/>
          <p:cNvSpPr>
            <a:spLocks noGrp="1"/>
          </p:cNvSpPr>
          <p:nvPr>
            <p:ph type="sldNum" sz="quarter" idx="5"/>
          </p:nvPr>
        </p:nvSpPr>
        <p:spPr/>
        <p:txBody>
          <a:bodyPr/>
          <a:lstStyle/>
          <a:p>
            <a:fld id="{8A9EDDDE-A765-4716-BA7C-56729EBBA962}" type="slidenum">
              <a:rPr lang="en-GB" smtClean="0"/>
              <a:t>20</a:t>
            </a:fld>
            <a:endParaRPr lang="en-GB"/>
          </a:p>
        </p:txBody>
      </p:sp>
    </p:spTree>
    <p:extLst>
      <p:ext uri="{BB962C8B-B14F-4D97-AF65-F5344CB8AC3E}">
        <p14:creationId xmlns:p14="http://schemas.microsoft.com/office/powerpoint/2010/main" val="5343752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26</a:t>
            </a:fld>
            <a:endParaRPr lang="en-GB"/>
          </a:p>
        </p:txBody>
      </p:sp>
    </p:spTree>
    <p:extLst>
      <p:ext uri="{BB962C8B-B14F-4D97-AF65-F5344CB8AC3E}">
        <p14:creationId xmlns:p14="http://schemas.microsoft.com/office/powerpoint/2010/main" val="17289916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27</a:t>
            </a:fld>
            <a:endParaRPr lang="en-GB"/>
          </a:p>
        </p:txBody>
      </p:sp>
    </p:spTree>
    <p:extLst>
      <p:ext uri="{BB962C8B-B14F-4D97-AF65-F5344CB8AC3E}">
        <p14:creationId xmlns:p14="http://schemas.microsoft.com/office/powerpoint/2010/main" val="9839502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28</a:t>
            </a:fld>
            <a:endParaRPr lang="en-GB"/>
          </a:p>
        </p:txBody>
      </p:sp>
    </p:spTree>
    <p:extLst>
      <p:ext uri="{BB962C8B-B14F-4D97-AF65-F5344CB8AC3E}">
        <p14:creationId xmlns:p14="http://schemas.microsoft.com/office/powerpoint/2010/main" val="39524092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29</a:t>
            </a:fld>
            <a:endParaRPr lang="en-GB"/>
          </a:p>
        </p:txBody>
      </p:sp>
    </p:spTree>
    <p:extLst>
      <p:ext uri="{BB962C8B-B14F-4D97-AF65-F5344CB8AC3E}">
        <p14:creationId xmlns:p14="http://schemas.microsoft.com/office/powerpoint/2010/main" val="25824817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9EDDDE-A765-4716-BA7C-56729EBBA962}" type="slidenum">
              <a:rPr lang="en-GB" smtClean="0"/>
              <a:t>34</a:t>
            </a:fld>
            <a:endParaRPr lang="en-GB"/>
          </a:p>
        </p:txBody>
      </p:sp>
    </p:spTree>
    <p:extLst>
      <p:ext uri="{BB962C8B-B14F-4D97-AF65-F5344CB8AC3E}">
        <p14:creationId xmlns:p14="http://schemas.microsoft.com/office/powerpoint/2010/main" val="15330883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04/10/2024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151129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014083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124491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6702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683706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84526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0463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8043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355724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477586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724509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04/10/2024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51754533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pollev.com/free_text_polls/qT7KsmNCUHd18QPbQy3q0/respond"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rorrUq0vRUw"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oprah.com/health/how-a-medical-mistake-almost-killed-dennis-quaids-twins/all"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pollev.com/free_text_polls/A42VKOO6ghFqwZFF3G2ek/respond"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asq.org/" TargetMode="External"/><Relationship Id="rId2" Type="http://schemas.openxmlformats.org/officeDocument/2006/relationships/hyperlink" Target="http://www.ihi.org/Pages/default.aspx" TargetMode="External"/><Relationship Id="rId1" Type="http://schemas.openxmlformats.org/officeDocument/2006/relationships/slideLayout" Target="../slideLayouts/slideLayout2.xml"/><Relationship Id="rId4" Type="http://schemas.openxmlformats.org/officeDocument/2006/relationships/hyperlink" Target="http://www.ihi.org/resources/Pages/IHIWhitePapers/GoingLeaninHealthCare.aspx"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0190" y="1446603"/>
            <a:ext cx="10584180"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Quality Assurance and Service Improvements</a:t>
            </a:r>
            <a:br>
              <a:rPr lang="en-GB" sz="3600" b="1" dirty="0">
                <a:solidFill>
                  <a:schemeClr val="bg1"/>
                </a:solidFill>
                <a:latin typeface="Arial" panose="020B0604020202020204" pitchFamily="34" charset="0"/>
                <a:cs typeface="Arial" panose="020B0604020202020204" pitchFamily="34" charset="0"/>
              </a:rPr>
            </a:br>
            <a:r>
              <a:rPr lang="en-US" sz="3600" b="1" dirty="0">
                <a:solidFill>
                  <a:schemeClr val="bg1"/>
                </a:solidFill>
                <a:latin typeface="Arial" panose="020B0604020202020204" pitchFamily="34" charset="0"/>
                <a:cs typeface="Arial" panose="020B0604020202020204" pitchFamily="34" charset="0"/>
              </a:rPr>
              <a:t>(LCHS7006_LON)</a:t>
            </a:r>
            <a:br>
              <a:rPr lang="en-US" sz="3600" b="1" dirty="0">
                <a:solidFill>
                  <a:schemeClr val="bg1"/>
                </a:solidFill>
                <a:latin typeface="Arial" panose="020B0604020202020204" pitchFamily="34" charset="0"/>
                <a:cs typeface="Arial" panose="020B0604020202020204" pitchFamily="34" charset="0"/>
              </a:rPr>
            </a:br>
            <a:br>
              <a:rPr lang="en-GB" sz="3600" b="1" dirty="0">
                <a:solidFill>
                  <a:schemeClr val="bg1"/>
                </a:solidFill>
                <a:latin typeface="Arial" panose="020B0604020202020204" pitchFamily="34" charset="0"/>
                <a:cs typeface="Arial" panose="020B0604020202020204" pitchFamily="34" charset="0"/>
              </a:rPr>
            </a:br>
            <a:br>
              <a:rPr lang="en-GB" sz="3600" b="1" dirty="0">
                <a:solidFill>
                  <a:schemeClr val="bg1"/>
                </a:solidFill>
              </a:rPr>
            </a:br>
            <a:br>
              <a:rPr lang="en-GB" sz="3600" b="1" dirty="0">
                <a:solidFill>
                  <a:schemeClr val="bg1"/>
                </a:solidFill>
              </a:rPr>
            </a:br>
            <a:br>
              <a:rPr lang="en-GB" sz="3600" b="1" dirty="0">
                <a:solidFill>
                  <a:schemeClr val="bg1"/>
                </a:solidFill>
              </a:rPr>
            </a:br>
            <a:endParaRPr lang="en-GB" sz="3200" b="1" dirty="0">
              <a:solidFill>
                <a:schemeClr val="bg1"/>
              </a:solidFill>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63DE40DA-47CD-4349-9D54-BB22EFAEF32A}"/>
              </a:ext>
            </a:extLst>
          </p:cNvPr>
          <p:cNvSpPr/>
          <p:nvPr/>
        </p:nvSpPr>
        <p:spPr>
          <a:xfrm>
            <a:off x="2711624" y="3064605"/>
            <a:ext cx="7200800" cy="1077218"/>
          </a:xfrm>
          <a:prstGeom prst="rect">
            <a:avLst/>
          </a:prstGeom>
        </p:spPr>
        <p:txBody>
          <a:bodyPr wrap="square">
            <a:spAutoFit/>
          </a:bodyPr>
          <a:lstStyle/>
          <a:p>
            <a:pPr algn="ctr"/>
            <a:r>
              <a:rPr lang="en-GB" sz="3200" b="1" i="1" dirty="0">
                <a:solidFill>
                  <a:prstClr val="white"/>
                </a:solidFill>
                <a:latin typeface="Arial" panose="020B0604020202020204" pitchFamily="34" charset="0"/>
                <a:cs typeface="Arial" panose="020B0604020202020204" pitchFamily="34" charset="0"/>
              </a:rPr>
              <a:t>Week 1</a:t>
            </a:r>
          </a:p>
          <a:p>
            <a:pPr algn="ctr"/>
            <a:r>
              <a:rPr lang="en-GB" sz="3200" b="1" i="1" dirty="0">
                <a:solidFill>
                  <a:prstClr val="white"/>
                </a:solidFill>
                <a:latin typeface="Arial" panose="020B0604020202020204" pitchFamily="34" charset="0"/>
                <a:cs typeface="Arial" panose="020B0604020202020204" pitchFamily="34" charset="0"/>
              </a:rPr>
              <a:t>Quality Assurance- Introduction</a:t>
            </a:r>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5D71EB6F-447A-D4F8-8EFC-0B09B0D414FE}"/>
              </a:ext>
            </a:extLst>
          </p:cNvPr>
          <p:cNvSpPr>
            <a:spLocks noGrp="1"/>
          </p:cNvSpPr>
          <p:nvPr>
            <p:ph type="title"/>
          </p:nvPr>
        </p:nvSpPr>
        <p:spPr>
          <a:xfrm>
            <a:off x="3009900" y="1036814"/>
            <a:ext cx="6172200" cy="857250"/>
          </a:xfrm>
        </p:spPr>
        <p:txBody>
          <a:bodyPr/>
          <a:lstStyle/>
          <a:p>
            <a:r>
              <a:rPr lang="en-GB" altLang="en-US" b="1" dirty="0">
                <a:latin typeface="Arial" panose="020B0604020202020204" pitchFamily="34" charset="0"/>
                <a:cs typeface="Arial" panose="020B0604020202020204" pitchFamily="34" charset="0"/>
              </a:rPr>
              <a:t>Getting to Know You!</a:t>
            </a:r>
            <a:endParaRPr lang="en-GB" altLang="en-US" dirty="0"/>
          </a:p>
        </p:txBody>
      </p:sp>
      <p:sp>
        <p:nvSpPr>
          <p:cNvPr id="3" name="Content Placeholder 2">
            <a:extLst>
              <a:ext uri="{FF2B5EF4-FFF2-40B4-BE49-F238E27FC236}">
                <a16:creationId xmlns:a16="http://schemas.microsoft.com/office/drawing/2014/main" id="{C997A58E-B0A4-C836-DCE5-8600E2761163}"/>
              </a:ext>
            </a:extLst>
          </p:cNvPr>
          <p:cNvSpPr>
            <a:spLocks noGrp="1"/>
          </p:cNvSpPr>
          <p:nvPr>
            <p:ph idx="1"/>
          </p:nvPr>
        </p:nvSpPr>
        <p:spPr>
          <a:xfrm>
            <a:off x="2855641" y="2327686"/>
            <a:ext cx="6535341" cy="2937272"/>
          </a:xfrm>
        </p:spPr>
        <p:txBody>
          <a:bodyPr>
            <a:normAutofit fontScale="85000" lnSpcReduction="10000"/>
          </a:bodyPr>
          <a:lstStyle/>
          <a:p>
            <a:pPr>
              <a:defRPr/>
            </a:pPr>
            <a:r>
              <a:rPr lang="en-GB" dirty="0">
                <a:latin typeface="Arial" panose="020B0604020202020204" pitchFamily="34" charset="0"/>
                <a:cs typeface="Arial" panose="020B0604020202020204" pitchFamily="34" charset="0"/>
              </a:rPr>
              <a:t>Lecturer Name     (email: xx@uwtsd.ac.uk)</a:t>
            </a:r>
          </a:p>
          <a:p>
            <a:pPr>
              <a:defRPr/>
            </a:pPr>
            <a:r>
              <a:rPr lang="en-GB" dirty="0">
                <a:latin typeface="Arial" panose="020B0604020202020204" pitchFamily="34" charset="0"/>
                <a:cs typeface="Arial" panose="020B0604020202020204" pitchFamily="34" charset="0"/>
              </a:rPr>
              <a:t>Please tell me…</a:t>
            </a:r>
          </a:p>
          <a:p>
            <a:pPr>
              <a:defRPr/>
            </a:pPr>
            <a:r>
              <a:rPr lang="en-GB" dirty="0">
                <a:latin typeface="Arial" panose="020B0604020202020204" pitchFamily="34" charset="0"/>
                <a:cs typeface="Arial" panose="020B0604020202020204" pitchFamily="34" charset="0"/>
              </a:rPr>
              <a:t>Something interesting about yourself</a:t>
            </a:r>
          </a:p>
          <a:p>
            <a:pPr>
              <a:defRPr/>
            </a:pPr>
            <a:r>
              <a:rPr lang="en-GB" dirty="0">
                <a:latin typeface="Arial" panose="020B0604020202020204" pitchFamily="34" charset="0"/>
                <a:cs typeface="Arial" panose="020B0604020202020204" pitchFamily="34" charset="0"/>
              </a:rPr>
              <a:t>Something you are good at</a:t>
            </a:r>
          </a:p>
          <a:p>
            <a:pPr>
              <a:defRPr/>
            </a:pPr>
            <a:r>
              <a:rPr lang="en-GB" dirty="0">
                <a:latin typeface="Arial" panose="020B0604020202020204" pitchFamily="34" charset="0"/>
                <a:cs typeface="Arial" panose="020B0604020202020204" pitchFamily="34" charset="0"/>
              </a:rPr>
              <a:t>Why you are interested in this module</a:t>
            </a:r>
          </a:p>
          <a:p>
            <a:pPr marL="0" indent="0">
              <a:buNone/>
              <a:defRPr/>
            </a:pPr>
            <a:endParaRPr lang="en-GB" dirty="0"/>
          </a:p>
        </p:txBody>
      </p:sp>
      <p:sp>
        <p:nvSpPr>
          <p:cNvPr id="4" name="Date Placeholder 3">
            <a:extLst>
              <a:ext uri="{FF2B5EF4-FFF2-40B4-BE49-F238E27FC236}">
                <a16:creationId xmlns:a16="http://schemas.microsoft.com/office/drawing/2014/main" id="{15945E9A-6DE5-1867-87B2-7EA314B444E4}"/>
              </a:ext>
            </a:extLst>
          </p:cNvPr>
          <p:cNvSpPr>
            <a:spLocks noGrp="1"/>
          </p:cNvSpPr>
          <p:nvPr>
            <p:ph type="dt" sz="quarter" idx="10"/>
          </p:nvPr>
        </p:nvSpPr>
        <p:spPr/>
        <p:txBody>
          <a:bodyPr/>
          <a:lstStyle/>
          <a:p>
            <a:pPr>
              <a:defRPr/>
            </a:pPr>
            <a:fld id="{A23363D5-02CA-44EF-9922-3A09BEE4841B}" type="datetime1">
              <a:rPr lang="en-GB" altLang="en-US" smtClean="0"/>
              <a:pPr>
                <a:defRPr/>
              </a:pPr>
              <a:t>04/10/2024</a:t>
            </a:fld>
            <a:endParaRPr lang="en-GB" altLang="en-US"/>
          </a:p>
        </p:txBody>
      </p:sp>
      <p:sp>
        <p:nvSpPr>
          <p:cNvPr id="10245" name="Slide Number Placeholder 4">
            <a:extLst>
              <a:ext uri="{FF2B5EF4-FFF2-40B4-BE49-F238E27FC236}">
                <a16:creationId xmlns:a16="http://schemas.microsoft.com/office/drawing/2014/main" id="{36FA9D37-B635-7965-D60F-5AD9D5267C3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a:spcBef>
                <a:spcPct val="0"/>
              </a:spcBef>
              <a:buFontTx/>
              <a:buNone/>
            </a:pPr>
            <a:fld id="{4F1370DE-D382-4EB1-9FFB-9E59018C3081}" type="slidenum">
              <a:rPr lang="en-GB" altLang="en-US" sz="900">
                <a:solidFill>
                  <a:srgbClr val="898989"/>
                </a:solidFill>
              </a:rPr>
              <a:pPr>
                <a:spcBef>
                  <a:spcPct val="0"/>
                </a:spcBef>
                <a:buFontTx/>
                <a:buNone/>
              </a:pPr>
              <a:t>2</a:t>
            </a:fld>
            <a:endParaRPr lang="en-GB" altLang="en-US" sz="900">
              <a:solidFill>
                <a:srgbClr val="898989"/>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2000250" y="1323976"/>
            <a:ext cx="9406890" cy="4337272"/>
          </a:xfrm>
        </p:spPr>
        <p:txBody>
          <a:bodyPr>
            <a:noAutofit/>
          </a:bodyPr>
          <a:lstStyle/>
          <a:p>
            <a:pPr marL="0" indent="0">
              <a:buNone/>
            </a:pPr>
            <a:r>
              <a:rPr lang="en-GB" sz="2000" dirty="0">
                <a:latin typeface="Arial" panose="020B0604020202020204" pitchFamily="34" charset="0"/>
                <a:cs typeface="Arial" panose="020B0604020202020204" pitchFamily="34" charset="0"/>
              </a:rPr>
              <a:t>Upon successful completion of this module, students should be able to: </a:t>
            </a:r>
          </a:p>
          <a:p>
            <a:pPr marL="0" indent="0">
              <a:buNone/>
            </a:pPr>
            <a:endParaRPr lang="en-GB" sz="2000" dirty="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2000" dirty="0">
                <a:latin typeface="Arial" panose="020B0604020202020204" pitchFamily="34" charset="0"/>
                <a:ea typeface="Arial" panose="020B0604020202020204" pitchFamily="34" charset="0"/>
                <a:cs typeface="Arial" panose="020B0604020202020204" pitchFamily="34" charset="0"/>
              </a:rPr>
              <a:t></a:t>
            </a: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Critically analyse </a:t>
            </a:r>
            <a:r>
              <a:rPr lang="en-GB" sz="2000" b="1" dirty="0">
                <a:solidFill>
                  <a:srgbClr val="000000"/>
                </a:solidFill>
                <a:latin typeface="Arial" panose="020B0604020202020204" pitchFamily="34" charset="0"/>
                <a:ea typeface="Arial" panose="020B0604020202020204" pitchFamily="34" charset="0"/>
                <a:cs typeface="Arial" panose="020B0604020202020204" pitchFamily="34" charset="0"/>
              </a:rPr>
              <a:t>theories and approaches </a:t>
            </a: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to the </a:t>
            </a:r>
            <a:r>
              <a:rPr lang="en-GB" sz="2000" b="1" dirty="0">
                <a:solidFill>
                  <a:srgbClr val="000000"/>
                </a:solidFill>
                <a:latin typeface="Arial" panose="020B0604020202020204" pitchFamily="34" charset="0"/>
                <a:ea typeface="Arial" panose="020B0604020202020204" pitchFamily="34" charset="0"/>
                <a:cs typeface="Arial" panose="020B0604020202020204" pitchFamily="34" charset="0"/>
              </a:rPr>
              <a:t>management of quality</a:t>
            </a: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 and </a:t>
            </a:r>
            <a:r>
              <a:rPr lang="en-GB" sz="2000" b="1" dirty="0">
                <a:solidFill>
                  <a:srgbClr val="000000"/>
                </a:solidFill>
                <a:latin typeface="Arial" panose="020B0604020202020204" pitchFamily="34" charset="0"/>
                <a:ea typeface="Arial" panose="020B0604020202020204" pitchFamily="34" charset="0"/>
                <a:cs typeface="Arial" panose="020B0604020202020204" pitchFamily="34" charset="0"/>
              </a:rPr>
              <a:t>implementation of service improvement </a:t>
            </a: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within health and social care. </a:t>
            </a:r>
            <a:endParaRPr lang="en-GB" sz="2000" dirty="0">
              <a:latin typeface="Arial" panose="020B0604020202020204" pitchFamily="34" charset="0"/>
              <a:ea typeface="Calibri" panose="020F0502020204030204" pitchFamily="34" charset="0"/>
              <a:cs typeface="Arial" panose="020B0604020202020204" pitchFamily="34" charset="0"/>
            </a:endParaRPr>
          </a:p>
          <a:p>
            <a:pPr lvl="0" algn="just">
              <a:lnSpc>
                <a:spcPct val="115000"/>
              </a:lnSpc>
              <a:buFont typeface="Wingdings" panose="05000000000000000000" pitchFamily="2" charset="2"/>
              <a:buChar char="§"/>
            </a:pP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Critically </a:t>
            </a:r>
            <a:r>
              <a:rPr lang="en-GB" sz="2000" b="1" dirty="0">
                <a:solidFill>
                  <a:srgbClr val="000000"/>
                </a:solidFill>
                <a:latin typeface="Arial" panose="020B0604020202020204" pitchFamily="34" charset="0"/>
                <a:ea typeface="Arial" panose="020B0604020202020204" pitchFamily="34" charset="0"/>
                <a:cs typeface="Arial" panose="020B0604020202020204" pitchFamily="34" charset="0"/>
              </a:rPr>
              <a:t>explore health reforms</a:t>
            </a: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 and national and local </a:t>
            </a:r>
            <a:r>
              <a:rPr lang="en-GB" sz="2000" b="1" dirty="0">
                <a:solidFill>
                  <a:srgbClr val="000000"/>
                </a:solidFill>
                <a:latin typeface="Arial" panose="020B0604020202020204" pitchFamily="34" charset="0"/>
                <a:ea typeface="Arial" panose="020B0604020202020204" pitchFamily="34" charset="0"/>
                <a:cs typeface="Arial" panose="020B0604020202020204" pitchFamily="34" charset="0"/>
              </a:rPr>
              <a:t>policy</a:t>
            </a: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 issues affecting the </a:t>
            </a:r>
            <a:r>
              <a:rPr lang="en-GB" sz="2000" b="1" dirty="0">
                <a:solidFill>
                  <a:srgbClr val="000000"/>
                </a:solidFill>
                <a:latin typeface="Arial" panose="020B0604020202020204" pitchFamily="34" charset="0"/>
                <a:ea typeface="Arial" panose="020B0604020202020204" pitchFamily="34" charset="0"/>
                <a:cs typeface="Arial" panose="020B0604020202020204" pitchFamily="34" charset="0"/>
              </a:rPr>
              <a:t>health and care sector </a:t>
            </a: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by demonstrating the </a:t>
            </a:r>
            <a:r>
              <a:rPr lang="en-GB" sz="2000" b="1" dirty="0">
                <a:solidFill>
                  <a:srgbClr val="000000"/>
                </a:solidFill>
                <a:latin typeface="Arial" panose="020B0604020202020204" pitchFamily="34" charset="0"/>
                <a:ea typeface="Arial" panose="020B0604020202020204" pitchFamily="34" charset="0"/>
                <a:cs typeface="Arial" panose="020B0604020202020204" pitchFamily="34" charset="0"/>
              </a:rPr>
              <a:t>impact</a:t>
            </a: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 these have on service provision.</a:t>
            </a:r>
            <a:endParaRPr lang="en-GB" sz="2000" dirty="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buFont typeface="Wingdings" panose="05000000000000000000" pitchFamily="2" charset="2"/>
              <a:buChar char="§"/>
            </a:pP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Critically analyse the </a:t>
            </a:r>
            <a:r>
              <a:rPr lang="en-GB" sz="2000" b="1" dirty="0">
                <a:solidFill>
                  <a:srgbClr val="000000"/>
                </a:solidFill>
                <a:latin typeface="Arial" panose="020B0604020202020204" pitchFamily="34" charset="0"/>
                <a:ea typeface="Arial" panose="020B0604020202020204" pitchFamily="34" charset="0"/>
                <a:cs typeface="Arial" panose="020B0604020202020204" pitchFamily="34" charset="0"/>
              </a:rPr>
              <a:t>management of quality</a:t>
            </a: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 </a:t>
            </a:r>
            <a:r>
              <a:rPr lang="en-GB" sz="2000" b="1" dirty="0">
                <a:solidFill>
                  <a:srgbClr val="000000"/>
                </a:solidFill>
                <a:latin typeface="Arial" panose="020B0604020202020204" pitchFamily="34" charset="0"/>
                <a:ea typeface="Arial" panose="020B0604020202020204" pitchFamily="34" charset="0"/>
                <a:cs typeface="Arial" panose="020B0604020202020204" pitchFamily="34" charset="0"/>
              </a:rPr>
              <a:t>service improvement </a:t>
            </a: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and </a:t>
            </a:r>
            <a:r>
              <a:rPr lang="en-GB" sz="2000" b="1" dirty="0">
                <a:solidFill>
                  <a:srgbClr val="000000"/>
                </a:solidFill>
                <a:latin typeface="Arial" panose="020B0604020202020204" pitchFamily="34" charset="0"/>
                <a:ea typeface="Arial" panose="020B0604020202020204" pitchFamily="34" charset="0"/>
                <a:cs typeface="Arial" panose="020B0604020202020204" pitchFamily="34" charset="0"/>
              </a:rPr>
              <a:t>theories</a:t>
            </a:r>
            <a:r>
              <a:rPr lang="en-GB" sz="2000" dirty="0">
                <a:solidFill>
                  <a:srgbClr val="000000"/>
                </a:solidFill>
                <a:latin typeface="Arial" panose="020B0604020202020204" pitchFamily="34" charset="0"/>
                <a:ea typeface="Arial" panose="020B0604020202020204" pitchFamily="34" charset="0"/>
                <a:cs typeface="Arial" panose="020B0604020202020204" pitchFamily="34" charset="0"/>
              </a:rPr>
              <a:t> and tools to effectively design services for a sustainable future. </a:t>
            </a:r>
            <a:endParaRPr lang="en-GB" sz="2000" dirty="0">
              <a:latin typeface="Arial" panose="020B0604020202020204" pitchFamily="34" charset="0"/>
              <a:ea typeface="Calibri" panose="020F0502020204030204" pitchFamily="34" charset="0"/>
              <a:cs typeface="Arial" panose="020B0604020202020204" pitchFamily="34" charset="0"/>
            </a:endParaRPr>
          </a:p>
          <a:p>
            <a:pPr lvl="0" algn="just" rtl="0">
              <a:lnSpc>
                <a:spcPct val="115000"/>
              </a:lnSpc>
              <a:buFont typeface="Wingdings" panose="05000000000000000000" pitchFamily="2" charset="2"/>
              <a:buChar char="§"/>
            </a:pPr>
            <a:endParaRPr lang="en-GB" sz="1800" dirty="0">
              <a:latin typeface="Arial" panose="020B0604020202020204" pitchFamily="34" charset="0"/>
              <a:ea typeface="Arial" panose="020B0604020202020204" pitchFamily="34" charset="0"/>
              <a:cs typeface="Arial" panose="020B0604020202020204" pitchFamily="34" charset="0"/>
            </a:endParaRPr>
          </a:p>
          <a:p>
            <a:pPr marL="0" indent="0">
              <a:buNone/>
            </a:pPr>
            <a:endParaRPr lang="en-GB" sz="1800" dirty="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The module aims overall to develop student to explore quality </a:t>
            </a:r>
            <a:r>
              <a:rPr lang="en-GB" sz="2600" b="1" dirty="0">
                <a:latin typeface="Arial" panose="020B0604020202020204" pitchFamily="34" charset="0"/>
                <a:cs typeface="Arial" panose="020B0604020202020204" pitchFamily="34" charset="0"/>
              </a:rPr>
              <a:t>assurance theory and factors </a:t>
            </a:r>
            <a:r>
              <a:rPr lang="en-GB" sz="2600" dirty="0">
                <a:latin typeface="Arial" panose="020B0604020202020204" pitchFamily="34" charset="0"/>
                <a:cs typeface="Arial" panose="020B0604020202020204" pitchFamily="34" charset="0"/>
              </a:rPr>
              <a:t>that influence the delivery of quality service user care and affect implementation of quality control measures.</a:t>
            </a:r>
          </a:p>
          <a:p>
            <a:pPr>
              <a:buFont typeface="Wingdings" panose="05000000000000000000" pitchFamily="2" charset="2"/>
              <a:buChar char="§"/>
            </a:pPr>
            <a:endParaRPr lang="en-GB" sz="26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To develop the </a:t>
            </a:r>
            <a:r>
              <a:rPr lang="en-GB" sz="2600" b="1" dirty="0">
                <a:latin typeface="Arial" panose="020B0604020202020204" pitchFamily="34" charset="0"/>
                <a:cs typeface="Arial" panose="020B0604020202020204" pitchFamily="34" charset="0"/>
              </a:rPr>
              <a:t>necessary service improvement knowledge and skills </a:t>
            </a:r>
            <a:r>
              <a:rPr lang="en-GB" sz="2600" dirty="0">
                <a:latin typeface="Arial" panose="020B0604020202020204" pitchFamily="34" charset="0"/>
                <a:cs typeface="Arial" panose="020B0604020202020204" pitchFamily="34" charset="0"/>
              </a:rPr>
              <a:t>while being able to apply a critical perspective related to policy and change within their area of service delivery.</a:t>
            </a:r>
          </a:p>
        </p:txBody>
      </p:sp>
    </p:spTree>
    <p:extLst>
      <p:ext uri="{BB962C8B-B14F-4D97-AF65-F5344CB8AC3E}">
        <p14:creationId xmlns:p14="http://schemas.microsoft.com/office/powerpoint/2010/main" val="2933632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US" sz="2400" dirty="0">
                <a:latin typeface="Arial" panose="020B0604020202020204" pitchFamily="34" charset="0"/>
                <a:cs typeface="Arial" panose="020B0604020202020204" pitchFamily="34" charset="0"/>
              </a:rPr>
              <a:t>To understand about </a:t>
            </a:r>
            <a:r>
              <a:rPr lang="en-US" sz="2400" b="1" dirty="0">
                <a:latin typeface="Arial" panose="020B0604020202020204" pitchFamily="34" charset="0"/>
                <a:cs typeface="Arial" panose="020B0604020202020204" pitchFamily="34" charset="0"/>
              </a:rPr>
              <a:t>Quality Assurance </a:t>
            </a:r>
            <a:r>
              <a:rPr lang="en-US" sz="2400" dirty="0">
                <a:latin typeface="Arial" panose="020B0604020202020204" pitchFamily="34" charset="0"/>
                <a:cs typeface="Arial" panose="020B0604020202020204" pitchFamily="34" charset="0"/>
              </a:rPr>
              <a:t>and </a:t>
            </a:r>
            <a:r>
              <a:rPr lang="en-US" sz="2400" b="1" dirty="0">
                <a:latin typeface="Arial" panose="020B0604020202020204" pitchFamily="34" charset="0"/>
                <a:cs typeface="Arial" panose="020B0604020202020204" pitchFamily="34" charset="0"/>
              </a:rPr>
              <a:t>Quality Improvement </a:t>
            </a:r>
            <a:r>
              <a:rPr lang="en-US" sz="2400" dirty="0">
                <a:latin typeface="Arial" panose="020B0604020202020204" pitchFamily="34" charset="0"/>
                <a:cs typeface="Arial" panose="020B0604020202020204" pitchFamily="34" charset="0"/>
              </a:rPr>
              <a:t>and differenced between them.</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To understand different </a:t>
            </a:r>
            <a:r>
              <a:rPr lang="en-US" sz="2400" b="1" dirty="0">
                <a:latin typeface="Arial" panose="020B0604020202020204" pitchFamily="34" charset="0"/>
                <a:cs typeface="Arial" panose="020B0604020202020204" pitchFamily="34" charset="0"/>
              </a:rPr>
              <a:t>Quality Assurance theories and approaches </a:t>
            </a:r>
            <a:r>
              <a:rPr lang="en-US" sz="2400" dirty="0">
                <a:latin typeface="Arial" panose="020B0604020202020204" pitchFamily="34" charset="0"/>
                <a:cs typeface="Arial" panose="020B0604020202020204" pitchFamily="34" charset="0"/>
              </a:rPr>
              <a:t>and how they relate to public health and social care.</a:t>
            </a: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AA256-7E4F-82DD-CF09-7055516B77BC}"/>
              </a:ext>
            </a:extLst>
          </p:cNvPr>
          <p:cNvSpPr>
            <a:spLocks noGrp="1"/>
          </p:cNvSpPr>
          <p:nvPr>
            <p:ph type="title"/>
          </p:nvPr>
        </p:nvSpPr>
        <p:spPr/>
        <p:txBody>
          <a:bodyPr>
            <a:normAutofit/>
          </a:bodyPr>
          <a:lstStyle/>
          <a:p>
            <a:r>
              <a:rPr lang="en-GB" b="1" i="1" dirty="0"/>
              <a:t>Ice breaker</a:t>
            </a:r>
            <a:endParaRPr lang="en-GB" b="1" dirty="0"/>
          </a:p>
        </p:txBody>
      </p:sp>
      <p:sp>
        <p:nvSpPr>
          <p:cNvPr id="3" name="Content Placeholder 2">
            <a:extLst>
              <a:ext uri="{FF2B5EF4-FFF2-40B4-BE49-F238E27FC236}">
                <a16:creationId xmlns:a16="http://schemas.microsoft.com/office/drawing/2014/main" id="{20DF2BE3-07A4-12D3-35D0-86FB2605A8F3}"/>
              </a:ext>
            </a:extLst>
          </p:cNvPr>
          <p:cNvSpPr>
            <a:spLocks noGrp="1"/>
          </p:cNvSpPr>
          <p:nvPr>
            <p:ph idx="1"/>
          </p:nvPr>
        </p:nvSpPr>
        <p:spPr>
          <a:xfrm>
            <a:off x="609600" y="1470484"/>
            <a:ext cx="10972800" cy="3917032"/>
          </a:xfrm>
        </p:spPr>
        <p:txBody>
          <a:bodyPr/>
          <a:lstStyle/>
          <a:p>
            <a:pPr marL="0" indent="0" algn="ctr">
              <a:buNone/>
            </a:pPr>
            <a:endParaRPr lang="en-US" b="0" i="1" dirty="0">
              <a:solidFill>
                <a:srgbClr val="1F1F1F"/>
              </a:solidFill>
              <a:effectLst/>
              <a:latin typeface="Source Sans Pro" panose="020B0604020202020204" pitchFamily="34" charset="0"/>
            </a:endParaRPr>
          </a:p>
          <a:p>
            <a:pPr marL="0" indent="0" algn="ctr">
              <a:buNone/>
            </a:pPr>
            <a:r>
              <a:rPr lang="en-US" b="0" i="1" dirty="0">
                <a:solidFill>
                  <a:srgbClr val="1F1F1F"/>
                </a:solidFill>
                <a:effectLst/>
                <a:latin typeface="Source Sans Pro" panose="020B0604020202020204" pitchFamily="34" charset="0"/>
              </a:rPr>
              <a:t>“</a:t>
            </a:r>
            <a:r>
              <a:rPr lang="en-US" b="0" i="1" dirty="0">
                <a:solidFill>
                  <a:srgbClr val="1F1F1F"/>
                </a:solidFill>
                <a:effectLst/>
                <a:latin typeface="Arial" panose="020B0604020202020204" pitchFamily="34" charset="0"/>
                <a:cs typeface="Arial" panose="020B0604020202020204" pitchFamily="34" charset="0"/>
              </a:rPr>
              <a:t>Imagine if a loved one went in for surgery to replace a right knee and woke up having had their left knee operated on instead.”</a:t>
            </a:r>
            <a:endParaRPr lang="en-US" b="0" i="1" dirty="0">
              <a:solidFill>
                <a:srgbClr val="333333"/>
              </a:solidFill>
              <a:effectLst/>
              <a:latin typeface="Arial" panose="020B0604020202020204" pitchFamily="34" charset="0"/>
              <a:cs typeface="Arial" panose="020B0604020202020204" pitchFamily="34" charset="0"/>
            </a:endParaRPr>
          </a:p>
          <a:p>
            <a:pPr marL="0" indent="0" algn="ctr">
              <a:buNone/>
            </a:pPr>
            <a:endParaRPr lang="en-GB" i="1" dirty="0"/>
          </a:p>
        </p:txBody>
      </p:sp>
    </p:spTree>
    <p:extLst>
      <p:ext uri="{BB962C8B-B14F-4D97-AF65-F5344CB8AC3E}">
        <p14:creationId xmlns:p14="http://schemas.microsoft.com/office/powerpoint/2010/main" val="14232015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6FDD7-A6ED-E8E1-92D9-471D05696F41}"/>
              </a:ext>
            </a:extLst>
          </p:cNvPr>
          <p:cNvSpPr>
            <a:spLocks noGrp="1"/>
          </p:cNvSpPr>
          <p:nvPr>
            <p:ph type="title"/>
          </p:nvPr>
        </p:nvSpPr>
        <p:spPr/>
        <p:txBody>
          <a:bodyPr>
            <a:normAutofit fontScale="90000"/>
          </a:bodyPr>
          <a:lstStyle/>
          <a:p>
            <a:pPr marL="0" indent="0"/>
            <a:r>
              <a:rPr lang="en-GB" b="1" dirty="0"/>
              <a:t>Quality Assurance in relation to healthcare </a:t>
            </a:r>
          </a:p>
        </p:txBody>
      </p:sp>
      <p:sp>
        <p:nvSpPr>
          <p:cNvPr id="3" name="Content Placeholder 2">
            <a:extLst>
              <a:ext uri="{FF2B5EF4-FFF2-40B4-BE49-F238E27FC236}">
                <a16:creationId xmlns:a16="http://schemas.microsoft.com/office/drawing/2014/main" id="{86D5C763-211A-0781-6915-DA57C4437280}"/>
              </a:ext>
            </a:extLst>
          </p:cNvPr>
          <p:cNvSpPr>
            <a:spLocks noGrp="1"/>
          </p:cNvSpPr>
          <p:nvPr>
            <p:ph idx="1"/>
          </p:nvPr>
        </p:nvSpPr>
        <p:spPr>
          <a:xfrm>
            <a:off x="638287" y="1858385"/>
            <a:ext cx="10972800" cy="3917032"/>
          </a:xfrm>
        </p:spPr>
        <p:txBody>
          <a:bodyPr/>
          <a:lstStyle/>
          <a:p>
            <a:pPr marL="0" indent="0">
              <a:buNone/>
            </a:pPr>
            <a:r>
              <a:rPr lang="en-US" dirty="0">
                <a:latin typeface="Arial" panose="020B0604020202020204" pitchFamily="34" charset="0"/>
                <a:cs typeface="Arial" panose="020B0604020202020204" pitchFamily="34" charset="0"/>
              </a:rPr>
              <a:t>The term "quality assurance" means maintaining a high quality of health care by constantly measuring the effectiveness of the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that provide it.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933139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60E941-EC1C-09EC-0148-CEDDF3930DCE}"/>
              </a:ext>
            </a:extLst>
          </p:cNvPr>
          <p:cNvSpPr>
            <a:spLocks noGrp="1"/>
          </p:cNvSpPr>
          <p:nvPr>
            <p:ph idx="1"/>
          </p:nvPr>
        </p:nvSpPr>
        <p:spPr>
          <a:xfrm>
            <a:off x="609600" y="354330"/>
            <a:ext cx="10972800" cy="5162903"/>
          </a:xfrm>
        </p:spPr>
        <p:txBody>
          <a:bodyPr>
            <a:normAutofit/>
          </a:bodyPr>
          <a:lstStyle/>
          <a:p>
            <a:pPr algn="l"/>
            <a:r>
              <a:rPr lang="en-US" sz="2600" dirty="0">
                <a:latin typeface="Arial" panose="020B0604020202020204" pitchFamily="34" charset="0"/>
                <a:cs typeface="Arial" panose="020B0604020202020204" pitchFamily="34" charset="0"/>
              </a:rPr>
              <a:t>It adheres to the ancient Greek dictum of, "First do no harm", and provide the best care possible. </a:t>
            </a:r>
          </a:p>
          <a:p>
            <a:pPr algn="l"/>
            <a:endParaRPr lang="en-US" sz="2600" dirty="0">
              <a:latin typeface="Arial" panose="020B0604020202020204" pitchFamily="34" charset="0"/>
              <a:cs typeface="Arial" panose="020B0604020202020204" pitchFamily="34" charset="0"/>
            </a:endParaRPr>
          </a:p>
          <a:p>
            <a:r>
              <a:rPr lang="en-US" sz="2600" dirty="0">
                <a:latin typeface="Arial" panose="020B0604020202020204" pitchFamily="34" charset="0"/>
                <a:cs typeface="Arial" panose="020B0604020202020204" pitchFamily="34" charset="0"/>
              </a:rPr>
              <a:t>More than 237 million medication errors are made every year in England - BMJ Quality &amp; Safety.</a:t>
            </a:r>
          </a:p>
          <a:p>
            <a:endParaRPr lang="en-US" sz="2600" dirty="0">
              <a:latin typeface="Arial" panose="020B0604020202020204" pitchFamily="34" charset="0"/>
              <a:cs typeface="Arial" panose="020B0604020202020204" pitchFamily="34" charset="0"/>
            </a:endParaRPr>
          </a:p>
          <a:p>
            <a:r>
              <a:rPr lang="en-US" sz="2600" dirty="0">
                <a:latin typeface="Arial" panose="020B0604020202020204" pitchFamily="34" charset="0"/>
                <a:cs typeface="Arial" panose="020B0604020202020204" pitchFamily="34" charset="0"/>
              </a:rPr>
              <a:t>More than 1700 lives every year - BMJ Quality &amp; Safety.</a:t>
            </a:r>
          </a:p>
          <a:p>
            <a:pPr marL="0" indent="0">
              <a:buNone/>
            </a:pPr>
            <a:endParaRPr lang="en-US" sz="2600" dirty="0">
              <a:latin typeface="Arial" panose="020B0604020202020204" pitchFamily="34" charset="0"/>
              <a:cs typeface="Arial" panose="020B0604020202020204" pitchFamily="34" charset="0"/>
            </a:endParaRPr>
          </a:p>
          <a:p>
            <a:r>
              <a:rPr lang="en-US" sz="2600" dirty="0">
                <a:latin typeface="Arial" panose="020B0604020202020204" pitchFamily="34" charset="0"/>
                <a:cs typeface="Arial" panose="020B0604020202020204" pitchFamily="34" charset="0"/>
              </a:rPr>
              <a:t>More recent evidence suggests that the situation has improved in many areas, but overall, the improvement is still only marginal.</a:t>
            </a:r>
          </a:p>
          <a:p>
            <a:endParaRPr lang="en-US" sz="2800" dirty="0">
              <a:latin typeface="Arial" panose="020B0604020202020204" pitchFamily="34" charset="0"/>
              <a:cs typeface="Arial" panose="020B0604020202020204" pitchFamily="34" charset="0"/>
            </a:endParaRPr>
          </a:p>
          <a:p>
            <a:endParaRPr lang="en-US" sz="2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6860344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649D9-3976-A117-7ED8-1B63D170944D}"/>
              </a:ext>
            </a:extLst>
          </p:cNvPr>
          <p:cNvSpPr>
            <a:spLocks noGrp="1"/>
          </p:cNvSpPr>
          <p:nvPr>
            <p:ph type="title"/>
          </p:nvPr>
        </p:nvSpPr>
        <p:spPr/>
        <p:txBody>
          <a:bodyPr/>
          <a:lstStyle/>
          <a:p>
            <a:r>
              <a:rPr lang="en-US" b="1" dirty="0"/>
              <a:t>Major types of errors</a:t>
            </a:r>
            <a:endParaRPr lang="en-GB" b="1" dirty="0"/>
          </a:p>
        </p:txBody>
      </p:sp>
      <p:sp>
        <p:nvSpPr>
          <p:cNvPr id="3" name="Content Placeholder 2">
            <a:extLst>
              <a:ext uri="{FF2B5EF4-FFF2-40B4-BE49-F238E27FC236}">
                <a16:creationId xmlns:a16="http://schemas.microsoft.com/office/drawing/2014/main" id="{8D81938E-496A-11FF-C933-79E53B004ACB}"/>
              </a:ext>
            </a:extLst>
          </p:cNvPr>
          <p:cNvSpPr>
            <a:spLocks noGrp="1"/>
          </p:cNvSpPr>
          <p:nvPr>
            <p:ph idx="1"/>
          </p:nvPr>
        </p:nvSpPr>
        <p:spPr/>
        <p:txBody>
          <a:bodyPr>
            <a:normAutofit/>
          </a:bodyPr>
          <a:lstStyle/>
          <a:p>
            <a:r>
              <a:rPr lang="en-US" sz="2800" dirty="0">
                <a:latin typeface="Arial" panose="020B0604020202020204" pitchFamily="34" charset="0"/>
                <a:cs typeface="Arial" panose="020B0604020202020204" pitchFamily="34" charset="0"/>
              </a:rPr>
              <a:t>Errors of omission occur as a result of actions not taken.</a:t>
            </a:r>
            <a:r>
              <a:rPr lang="en-US" dirty="0">
                <a:latin typeface="Arial" panose="020B0604020202020204" pitchFamily="34" charset="0"/>
                <a:cs typeface="Arial" panose="020B0604020202020204" pitchFamily="34" charset="0"/>
              </a:rPr>
              <a:t>  </a:t>
            </a:r>
          </a:p>
          <a:p>
            <a:pPr lvl="1"/>
            <a:r>
              <a:rPr lang="en-US" sz="2400" dirty="0">
                <a:latin typeface="Arial" panose="020B0604020202020204" pitchFamily="34" charset="0"/>
                <a:cs typeface="Arial" panose="020B0604020202020204" pitchFamily="34" charset="0"/>
              </a:rPr>
              <a:t>not strapping a patient into a wheelchair </a:t>
            </a:r>
          </a:p>
          <a:p>
            <a:pPr lvl="1"/>
            <a:r>
              <a:rPr lang="en-US" sz="2400" dirty="0">
                <a:latin typeface="Arial" panose="020B0604020202020204" pitchFamily="34" charset="0"/>
                <a:cs typeface="Arial" panose="020B0604020202020204" pitchFamily="34" charset="0"/>
              </a:rPr>
              <a:t>not stabilizing a gurney prior to patient transfer.</a:t>
            </a:r>
          </a:p>
          <a:p>
            <a:r>
              <a:rPr lang="en-US" sz="2800" dirty="0">
                <a:latin typeface="Arial" panose="020B0604020202020204" pitchFamily="34" charset="0"/>
                <a:cs typeface="Arial" panose="020B0604020202020204" pitchFamily="34" charset="0"/>
              </a:rPr>
              <a:t>Errors of the commission occur as a result of the wrong action taken. </a:t>
            </a:r>
            <a:r>
              <a:rPr lang="en-US" dirty="0">
                <a:latin typeface="Arial" panose="020B0604020202020204" pitchFamily="34" charset="0"/>
                <a:cs typeface="Arial" panose="020B0604020202020204" pitchFamily="34" charset="0"/>
              </a:rPr>
              <a:t> </a:t>
            </a:r>
          </a:p>
          <a:p>
            <a:pPr lvl="1"/>
            <a:r>
              <a:rPr lang="en-US" sz="2400" dirty="0">
                <a:latin typeface="Arial" panose="020B0604020202020204" pitchFamily="34" charset="0"/>
                <a:cs typeface="Arial" panose="020B0604020202020204" pitchFamily="34" charset="0"/>
              </a:rPr>
              <a:t>administering a medication to which a patient has a known allergy </a:t>
            </a:r>
          </a:p>
          <a:p>
            <a:pPr lvl="1"/>
            <a:r>
              <a:rPr lang="en-US" sz="2400" dirty="0">
                <a:latin typeface="Arial" panose="020B0604020202020204" pitchFamily="34" charset="0"/>
                <a:cs typeface="Arial" panose="020B0604020202020204" pitchFamily="34" charset="0"/>
              </a:rPr>
              <a:t>not labeling a laboratory specimen that is subsequently ascribed to the wrong patient.</a:t>
            </a:r>
          </a:p>
          <a:p>
            <a:pPr algn="l"/>
            <a:endParaRPr lang="en-US" b="0" i="0" dirty="0">
              <a:solidFill>
                <a:srgbClr val="333333"/>
              </a:solidFill>
              <a:effectLst/>
              <a:latin typeface="OpenSans"/>
            </a:endParaRPr>
          </a:p>
          <a:p>
            <a:endParaRPr lang="en-GB" dirty="0"/>
          </a:p>
        </p:txBody>
      </p:sp>
    </p:spTree>
    <p:extLst>
      <p:ext uri="{BB962C8B-B14F-4D97-AF65-F5344CB8AC3E}">
        <p14:creationId xmlns:p14="http://schemas.microsoft.com/office/powerpoint/2010/main" val="3773991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0E84C-659F-09B1-2832-1E5F9B8E0D03}"/>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57529992-A68C-E44F-18BC-F91DB6CAAE50}"/>
              </a:ext>
            </a:extLst>
          </p:cNvPr>
          <p:cNvSpPr>
            <a:spLocks noGrp="1"/>
          </p:cNvSpPr>
          <p:nvPr>
            <p:ph idx="1"/>
          </p:nvPr>
        </p:nvSpPr>
        <p:spPr/>
        <p:txBody>
          <a:bodyPr/>
          <a:lstStyle/>
          <a:p>
            <a:r>
              <a:rPr lang="en-US" b="0" i="0" dirty="0">
                <a:solidFill>
                  <a:srgbClr val="1F1F1F"/>
                </a:solidFill>
                <a:effectLst/>
                <a:latin typeface="Source Sans Pro" panose="020B0503030403020204" pitchFamily="34" charset="0"/>
              </a:rPr>
              <a:t>Why do we have such unacceptable rate of medical errors and poor quality?</a:t>
            </a:r>
          </a:p>
          <a:p>
            <a:endParaRPr lang="en-US" dirty="0">
              <a:solidFill>
                <a:srgbClr val="1F1F1F"/>
              </a:solidFill>
              <a:latin typeface="Source Sans Pro" panose="020B0503030403020204" pitchFamily="34" charset="0"/>
            </a:endParaRPr>
          </a:p>
          <a:p>
            <a:pPr marL="0" indent="0">
              <a:buNone/>
            </a:pPr>
            <a:endParaRPr lang="en-GB" dirty="0"/>
          </a:p>
        </p:txBody>
      </p:sp>
    </p:spTree>
    <p:extLst>
      <p:ext uri="{BB962C8B-B14F-4D97-AF65-F5344CB8AC3E}">
        <p14:creationId xmlns:p14="http://schemas.microsoft.com/office/powerpoint/2010/main" val="11573712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0A456-FBDE-1713-FE70-926CBD872783}"/>
              </a:ext>
            </a:extLst>
          </p:cNvPr>
          <p:cNvSpPr>
            <a:spLocks noGrp="1"/>
          </p:cNvSpPr>
          <p:nvPr>
            <p:ph type="title"/>
          </p:nvPr>
        </p:nvSpPr>
        <p:spPr/>
        <p:txBody>
          <a:bodyPr>
            <a:normAutofit fontScale="90000"/>
          </a:bodyPr>
          <a:lstStyle/>
          <a:p>
            <a:r>
              <a:rPr lang="en-US" b="1" dirty="0">
                <a:solidFill>
                  <a:srgbClr val="1F1F1F"/>
                </a:solidFill>
                <a:latin typeface="Source Sans Pro" panose="020B0503030403020204" pitchFamily="34" charset="0"/>
              </a:rPr>
              <a:t>Why such unacceptable rate of medical errors</a:t>
            </a:r>
            <a:endParaRPr lang="en-GB" b="1" dirty="0"/>
          </a:p>
        </p:txBody>
      </p:sp>
      <p:sp>
        <p:nvSpPr>
          <p:cNvPr id="3" name="Content Placeholder 2">
            <a:extLst>
              <a:ext uri="{FF2B5EF4-FFF2-40B4-BE49-F238E27FC236}">
                <a16:creationId xmlns:a16="http://schemas.microsoft.com/office/drawing/2014/main" id="{DE0A36D6-1282-551A-9F22-BBCD541FF915}"/>
              </a:ext>
            </a:extLst>
          </p:cNvPr>
          <p:cNvSpPr>
            <a:spLocks noGrp="1"/>
          </p:cNvSpPr>
          <p:nvPr>
            <p:ph idx="1"/>
          </p:nvPr>
        </p:nvSpPr>
        <p:spPr/>
        <p:txBody>
          <a:bodyPr>
            <a:normAutofit lnSpcReduction="10000"/>
          </a:bodyPr>
          <a:lstStyle/>
          <a:p>
            <a:pPr algn="l"/>
            <a:r>
              <a:rPr lang="en-US" dirty="0">
                <a:latin typeface="Arial" panose="020B0604020202020204" pitchFamily="34" charset="0"/>
                <a:cs typeface="Arial" panose="020B0604020202020204" pitchFamily="34" charset="0"/>
              </a:rPr>
              <a:t>Empiric studies of quality and safety suggest it is because we have not paid sufficient attention to :</a:t>
            </a:r>
          </a:p>
          <a:p>
            <a:pPr algn="l"/>
            <a:endParaRPr lang="en-US" dirty="0">
              <a:latin typeface="Arial" panose="020B0604020202020204" pitchFamily="34" charset="0"/>
              <a:cs typeface="Arial" panose="020B0604020202020204" pitchFamily="34" charset="0"/>
            </a:endParaRPr>
          </a:p>
          <a:p>
            <a:pPr marL="742950" lvl="2" indent="-342900">
              <a:buFont typeface="Courier New" panose="02070309020205020404" pitchFamily="49" charset="0"/>
              <a:buChar char="o"/>
            </a:pPr>
            <a:r>
              <a:rPr lang="en-US" dirty="0">
                <a:latin typeface="Arial" panose="020B0604020202020204" pitchFamily="34" charset="0"/>
                <a:cs typeface="Arial" panose="020B0604020202020204" pitchFamily="34" charset="0"/>
              </a:rPr>
              <a:t>building quality and safety into the technologies and the systems that we use. </a:t>
            </a:r>
          </a:p>
          <a:p>
            <a:pPr marL="742950" lvl="2" indent="-342900">
              <a:buFont typeface="Courier New" panose="02070309020205020404" pitchFamily="49" charset="0"/>
              <a:buChar char="o"/>
            </a:pPr>
            <a:endParaRPr lang="en-US" dirty="0">
              <a:latin typeface="Arial" panose="020B0604020202020204" pitchFamily="34" charset="0"/>
              <a:cs typeface="Arial" panose="020B0604020202020204" pitchFamily="34" charset="0"/>
            </a:endParaRPr>
          </a:p>
          <a:p>
            <a:pPr marL="742950" lvl="2" indent="-342900">
              <a:buFont typeface="Courier New" panose="02070309020205020404" pitchFamily="49" charset="0"/>
              <a:buChar char="o"/>
            </a:pPr>
            <a:r>
              <a:rPr lang="en-US" dirty="0">
                <a:latin typeface="Arial" panose="020B0604020202020204" pitchFamily="34" charset="0"/>
                <a:cs typeface="Arial" panose="020B0604020202020204" pitchFamily="34" charset="0"/>
              </a:rPr>
              <a:t>the education of those of us who provide the care. </a:t>
            </a:r>
          </a:p>
          <a:p>
            <a:pPr marL="742950" lvl="2" indent="-342900">
              <a:buFont typeface="Courier New" panose="02070309020205020404" pitchFamily="49" charset="0"/>
              <a:buChar char="o"/>
            </a:pPr>
            <a:endParaRPr lang="en-US" dirty="0">
              <a:latin typeface="Arial" panose="020B0604020202020204" pitchFamily="34" charset="0"/>
              <a:cs typeface="Arial" panose="020B0604020202020204" pitchFamily="34" charset="0"/>
            </a:endParaRPr>
          </a:p>
          <a:p>
            <a:pPr marL="742950" lvl="2" indent="-342900">
              <a:buFont typeface="Courier New" panose="02070309020205020404" pitchFamily="49" charset="0"/>
              <a:buChar char="o"/>
            </a:pPr>
            <a:r>
              <a:rPr lang="en-US" dirty="0">
                <a:latin typeface="Arial" panose="020B0604020202020204" pitchFamily="34" charset="0"/>
                <a:cs typeface="Arial" panose="020B0604020202020204" pitchFamily="34" charset="0"/>
              </a:rPr>
              <a:t>measuring, monitoring, and improving quality and safety. </a:t>
            </a:r>
          </a:p>
          <a:p>
            <a:endParaRPr lang="en-GB" dirty="0"/>
          </a:p>
        </p:txBody>
      </p:sp>
    </p:spTree>
    <p:extLst>
      <p:ext uri="{BB962C8B-B14F-4D97-AF65-F5344CB8AC3E}">
        <p14:creationId xmlns:p14="http://schemas.microsoft.com/office/powerpoint/2010/main" val="13472967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6095E-A093-7ED6-3CFA-E93A4FDF3232}"/>
              </a:ext>
            </a:extLst>
          </p:cNvPr>
          <p:cNvSpPr>
            <a:spLocks noGrp="1"/>
          </p:cNvSpPr>
          <p:nvPr>
            <p:ph type="title"/>
          </p:nvPr>
        </p:nvSpPr>
        <p:spPr/>
        <p:txBody>
          <a:bodyPr/>
          <a:lstStyle/>
          <a:p>
            <a:r>
              <a:rPr lang="en-GB" b="1" dirty="0"/>
              <a:t>Activity</a:t>
            </a:r>
            <a:endParaRPr lang="en-GB" dirty="0"/>
          </a:p>
        </p:txBody>
      </p:sp>
      <p:sp>
        <p:nvSpPr>
          <p:cNvPr id="3" name="Content Placeholder 2">
            <a:extLst>
              <a:ext uri="{FF2B5EF4-FFF2-40B4-BE49-F238E27FC236}">
                <a16:creationId xmlns:a16="http://schemas.microsoft.com/office/drawing/2014/main" id="{0320D295-8C5E-0287-F4CA-1286DBF02121}"/>
              </a:ext>
            </a:extLst>
          </p:cNvPr>
          <p:cNvSpPr>
            <a:spLocks noGrp="1"/>
          </p:cNvSpPr>
          <p:nvPr>
            <p:ph idx="1"/>
          </p:nvPr>
        </p:nvSpPr>
        <p:spPr/>
        <p:txBody>
          <a:bodyPr/>
          <a:lstStyle/>
          <a:p>
            <a:r>
              <a:rPr lang="en-US" sz="3200" dirty="0">
                <a:latin typeface="Arial" panose="020B0604020202020204" pitchFamily="34" charset="0"/>
                <a:cs typeface="Arial" panose="020B0604020202020204" pitchFamily="34" charset="0"/>
              </a:rPr>
              <a:t>Quality Assurance </a:t>
            </a:r>
            <a:r>
              <a:rPr lang="en-US" dirty="0">
                <a:latin typeface="Arial" panose="020B0604020202020204" pitchFamily="34" charset="0"/>
                <a:cs typeface="Arial" panose="020B0604020202020204" pitchFamily="34" charset="0"/>
              </a:rPr>
              <a:t>VS </a:t>
            </a:r>
            <a:r>
              <a:rPr lang="en-US" sz="3200" dirty="0">
                <a:latin typeface="Arial" panose="020B0604020202020204" pitchFamily="34" charset="0"/>
                <a:cs typeface="Arial" panose="020B0604020202020204" pitchFamily="34" charset="0"/>
              </a:rPr>
              <a:t>Quality Improvement</a:t>
            </a:r>
          </a:p>
          <a:p>
            <a:endParaRPr lang="en-US" dirty="0">
              <a:latin typeface="Arial" panose="020B0604020202020204" pitchFamily="34" charset="0"/>
              <a:cs typeface="Arial" panose="020B0604020202020204" pitchFamily="34" charset="0"/>
            </a:endParaRPr>
          </a:p>
          <a:p>
            <a:endParaRPr lang="en-US" sz="3200"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8277693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C89EF-3F10-23AB-8377-60A511B589CC}"/>
              </a:ext>
            </a:extLst>
          </p:cNvPr>
          <p:cNvSpPr>
            <a:spLocks noGrp="1"/>
          </p:cNvSpPr>
          <p:nvPr>
            <p:ph type="title"/>
          </p:nvPr>
        </p:nvSpPr>
        <p:spPr/>
        <p:txBody>
          <a:bodyPr>
            <a:normAutofit fontScale="90000"/>
          </a:bodyPr>
          <a:lstStyle/>
          <a:p>
            <a:r>
              <a:rPr lang="en-US" sz="4400" b="1" dirty="0">
                <a:latin typeface="Arial" panose="020B0604020202020204" pitchFamily="34" charset="0"/>
                <a:cs typeface="Arial" panose="020B0604020202020204" pitchFamily="34" charset="0"/>
              </a:rPr>
              <a:t>Quality Assurance </a:t>
            </a:r>
            <a:r>
              <a:rPr lang="en-US" b="1" dirty="0">
                <a:latin typeface="Arial" panose="020B0604020202020204" pitchFamily="34" charset="0"/>
                <a:cs typeface="Arial" panose="020B0604020202020204" pitchFamily="34" charset="0"/>
              </a:rPr>
              <a:t>VS </a:t>
            </a:r>
            <a:r>
              <a:rPr lang="en-US" sz="4400" b="1" dirty="0">
                <a:latin typeface="Arial" panose="020B0604020202020204" pitchFamily="34" charset="0"/>
                <a:cs typeface="Arial" panose="020B0604020202020204" pitchFamily="34" charset="0"/>
              </a:rPr>
              <a:t>Quality Improvement</a:t>
            </a:r>
            <a:br>
              <a:rPr lang="en-US" sz="4400"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0615EC8D-2F20-1F00-807B-320B221B5524}"/>
              </a:ext>
            </a:extLst>
          </p:cNvPr>
          <p:cNvSpPr>
            <a:spLocks noGrp="1"/>
          </p:cNvSpPr>
          <p:nvPr>
            <p:ph idx="1"/>
          </p:nvPr>
        </p:nvSpPr>
        <p:spPr>
          <a:xfrm>
            <a:off x="339090" y="1523330"/>
            <a:ext cx="5985510" cy="3917032"/>
          </a:xfrm>
        </p:spPr>
        <p:txBody>
          <a:bodyPr>
            <a:normAutofit/>
          </a:bodyPr>
          <a:lstStyle/>
          <a:p>
            <a:r>
              <a:rPr lang="en-US" sz="2400" dirty="0">
                <a:solidFill>
                  <a:srgbClr val="222222"/>
                </a:solidFill>
                <a:latin typeface="Arial" panose="020B0604020202020204" pitchFamily="34" charset="0"/>
                <a:cs typeface="Arial" panose="020B0604020202020204" pitchFamily="34" charset="0"/>
              </a:rPr>
              <a:t>Quality Assurance (QA) measures compliance against certain required standards. </a:t>
            </a:r>
          </a:p>
          <a:p>
            <a:endParaRPr lang="en-US" sz="2400" dirty="0">
              <a:solidFill>
                <a:srgbClr val="222222"/>
              </a:solidFill>
              <a:latin typeface="Arial" panose="020B0604020202020204" pitchFamily="34" charset="0"/>
              <a:cs typeface="Arial" panose="020B0604020202020204" pitchFamily="34" charset="0"/>
            </a:endParaRPr>
          </a:p>
          <a:p>
            <a:r>
              <a:rPr lang="en-US" sz="2400" dirty="0">
                <a:solidFill>
                  <a:srgbClr val="222222"/>
                </a:solidFill>
                <a:latin typeface="Arial" panose="020B0604020202020204" pitchFamily="34" charset="0"/>
                <a:cs typeface="Arial" panose="020B0604020202020204" pitchFamily="34" charset="0"/>
              </a:rPr>
              <a:t>It is typically focusing on individuals</a:t>
            </a:r>
            <a:r>
              <a:rPr lang="en-US" b="0" i="0" dirty="0">
                <a:solidFill>
                  <a:srgbClr val="222222"/>
                </a:solidFill>
                <a:effectLst/>
                <a:latin typeface="Arial" panose="020B0604020202020204" pitchFamily="34" charset="0"/>
                <a:cs typeface="Arial" panose="020B0604020202020204" pitchFamily="34" charset="0"/>
              </a:rPr>
              <a:t> </a:t>
            </a:r>
          </a:p>
          <a:p>
            <a:endParaRPr lang="en-US" dirty="0">
              <a:solidFill>
                <a:srgbClr val="222222"/>
              </a:solidFill>
              <a:latin typeface="Arial" panose="020B0604020202020204" pitchFamily="34" charset="0"/>
              <a:cs typeface="Arial" panose="020B0604020202020204" pitchFamily="34" charset="0"/>
            </a:endParaRPr>
          </a:p>
          <a:p>
            <a:r>
              <a:rPr lang="en-US" sz="2400" dirty="0">
                <a:solidFill>
                  <a:srgbClr val="222222"/>
                </a:solidFill>
                <a:latin typeface="Arial" panose="020B0604020202020204" pitchFamily="34" charset="0"/>
                <a:cs typeface="Arial" panose="020B0604020202020204" pitchFamily="34" charset="0"/>
              </a:rPr>
              <a:t>Tends to be defensive</a:t>
            </a:r>
            <a:endParaRPr lang="en-GB" sz="2400" dirty="0">
              <a:solidFill>
                <a:srgbClr val="222222"/>
              </a:solidFill>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050AC35D-A895-4327-88EA-512D6157198D}"/>
              </a:ext>
            </a:extLst>
          </p:cNvPr>
          <p:cNvSpPr txBox="1">
            <a:spLocks/>
          </p:cNvSpPr>
          <p:nvPr/>
        </p:nvSpPr>
        <p:spPr>
          <a:xfrm>
            <a:off x="6057900" y="1417638"/>
            <a:ext cx="6134100" cy="391703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400" dirty="0">
                <a:solidFill>
                  <a:srgbClr val="222222"/>
                </a:solidFill>
                <a:latin typeface="Arial" panose="020B0604020202020204" pitchFamily="34" charset="0"/>
                <a:cs typeface="Arial" panose="020B0604020202020204" pitchFamily="34" charset="0"/>
              </a:rPr>
              <a:t>Quality Improvement (QI) is a continuous improvement process focused on processes and systems</a:t>
            </a:r>
          </a:p>
          <a:p>
            <a:endParaRPr lang="en-US" sz="2400" dirty="0">
              <a:solidFill>
                <a:srgbClr val="222222"/>
              </a:solidFill>
              <a:latin typeface="Arial" panose="020B0604020202020204" pitchFamily="34" charset="0"/>
              <a:cs typeface="Arial" panose="020B0604020202020204" pitchFamily="34" charset="0"/>
            </a:endParaRPr>
          </a:p>
          <a:p>
            <a:r>
              <a:rPr lang="en-US" sz="2400" dirty="0">
                <a:solidFill>
                  <a:srgbClr val="222222"/>
                </a:solidFill>
                <a:latin typeface="Arial" panose="020B0604020202020204" pitchFamily="34" charset="0"/>
                <a:cs typeface="Arial" panose="020B0604020202020204" pitchFamily="34" charset="0"/>
              </a:rPr>
              <a:t>It is typically focusing on patient care</a:t>
            </a:r>
          </a:p>
          <a:p>
            <a:endParaRPr lang="en-US" sz="2400" dirty="0">
              <a:solidFill>
                <a:srgbClr val="222222"/>
              </a:solidFill>
              <a:latin typeface="Arial" panose="020B0604020202020204" pitchFamily="34" charset="0"/>
              <a:cs typeface="Arial" panose="020B0604020202020204" pitchFamily="34" charset="0"/>
            </a:endParaRPr>
          </a:p>
          <a:p>
            <a:r>
              <a:rPr lang="en-US" sz="2400" dirty="0">
                <a:solidFill>
                  <a:srgbClr val="222222"/>
                </a:solidFill>
                <a:latin typeface="Arial" panose="020B0604020202020204" pitchFamily="34" charset="0"/>
                <a:cs typeface="Arial" panose="020B0604020202020204" pitchFamily="34" charset="0"/>
              </a:rPr>
              <a:t>Tends to be a proactive and preventative approach to improve processes and systems</a:t>
            </a:r>
          </a:p>
        </p:txBody>
      </p:sp>
    </p:spTree>
    <p:extLst>
      <p:ext uri="{BB962C8B-B14F-4D97-AF65-F5344CB8AC3E}">
        <p14:creationId xmlns:p14="http://schemas.microsoft.com/office/powerpoint/2010/main" val="32518529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FEBE1-F24E-83CB-BA6E-09885554E6ED}"/>
              </a:ext>
            </a:extLst>
          </p:cNvPr>
          <p:cNvSpPr>
            <a:spLocks noGrp="1"/>
          </p:cNvSpPr>
          <p:nvPr>
            <p:ph type="title"/>
          </p:nvPr>
        </p:nvSpPr>
        <p:spPr/>
        <p:txBody>
          <a:bodyPr>
            <a:normAutofit fontScale="90000"/>
          </a:bodyPr>
          <a:lstStyle/>
          <a:p>
            <a:r>
              <a:rPr lang="en-US" sz="4400" b="1" dirty="0">
                <a:latin typeface="Arial" panose="020B0604020202020204" pitchFamily="34" charset="0"/>
                <a:cs typeface="Arial" panose="020B0604020202020204" pitchFamily="34" charset="0"/>
              </a:rPr>
              <a:t>Quality Assurance </a:t>
            </a:r>
            <a:r>
              <a:rPr lang="en-US" b="1" dirty="0">
                <a:latin typeface="Arial" panose="020B0604020202020204" pitchFamily="34" charset="0"/>
                <a:cs typeface="Arial" panose="020B0604020202020204" pitchFamily="34" charset="0"/>
              </a:rPr>
              <a:t>VS </a:t>
            </a:r>
            <a:r>
              <a:rPr lang="en-US" sz="4400" b="1" dirty="0">
                <a:latin typeface="Arial" panose="020B0604020202020204" pitchFamily="34" charset="0"/>
                <a:cs typeface="Arial" panose="020B0604020202020204" pitchFamily="34" charset="0"/>
              </a:rPr>
              <a:t>Quality Improvement</a:t>
            </a:r>
            <a:endParaRPr lang="en-GB" dirty="0"/>
          </a:p>
        </p:txBody>
      </p:sp>
      <p:pic>
        <p:nvPicPr>
          <p:cNvPr id="4" name="Content Placeholder 3">
            <a:extLst>
              <a:ext uri="{FF2B5EF4-FFF2-40B4-BE49-F238E27FC236}">
                <a16:creationId xmlns:a16="http://schemas.microsoft.com/office/drawing/2014/main" id="{6B01A2D5-63BA-7614-84CA-9B09219F3098}"/>
              </a:ext>
            </a:extLst>
          </p:cNvPr>
          <p:cNvPicPr>
            <a:picLocks noGrp="1" noChangeAspect="1"/>
          </p:cNvPicPr>
          <p:nvPr>
            <p:ph idx="1"/>
          </p:nvPr>
        </p:nvPicPr>
        <p:blipFill>
          <a:blip r:embed="rId2"/>
          <a:stretch>
            <a:fillRect/>
          </a:stretch>
        </p:blipFill>
        <p:spPr>
          <a:xfrm>
            <a:off x="3543446" y="1276346"/>
            <a:ext cx="5105107" cy="4305307"/>
          </a:xfrm>
          <a:prstGeom prst="rect">
            <a:avLst/>
          </a:prstGeom>
        </p:spPr>
      </p:pic>
    </p:spTree>
    <p:extLst>
      <p:ext uri="{BB962C8B-B14F-4D97-AF65-F5344CB8AC3E}">
        <p14:creationId xmlns:p14="http://schemas.microsoft.com/office/powerpoint/2010/main" val="2405920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1586D-833A-3C4D-47FE-7F39973339D9}"/>
              </a:ext>
            </a:extLst>
          </p:cNvPr>
          <p:cNvSpPr>
            <a:spLocks noGrp="1"/>
          </p:cNvSpPr>
          <p:nvPr>
            <p:ph type="title"/>
          </p:nvPr>
        </p:nvSpPr>
        <p:spPr/>
        <p:txBody>
          <a:bodyPr>
            <a:normAutofit/>
          </a:bodyPr>
          <a:lstStyle/>
          <a:p>
            <a:r>
              <a:rPr lang="en-GB" b="1" i="0" dirty="0">
                <a:solidFill>
                  <a:srgbClr val="1F1F1F"/>
                </a:solidFill>
                <a:effectLst/>
                <a:latin typeface="Arial" panose="020B0604020202020204" pitchFamily="34" charset="0"/>
                <a:cs typeface="Arial" panose="020B0604020202020204" pitchFamily="34" charset="0"/>
              </a:rPr>
              <a:t>The Unsettling Facts</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50C82FD-8EE8-2304-C37D-3C5239C2CBAC}"/>
              </a:ext>
            </a:extLst>
          </p:cNvPr>
          <p:cNvSpPr>
            <a:spLocks noGrp="1"/>
          </p:cNvSpPr>
          <p:nvPr>
            <p:ph idx="1"/>
          </p:nvPr>
        </p:nvSpPr>
        <p:spPr/>
        <p:txBody>
          <a:bodyPr>
            <a:normAutofit fontScale="77500" lnSpcReduction="20000"/>
          </a:bodyPr>
          <a:lstStyle/>
          <a:p>
            <a:r>
              <a:rPr lang="en-US" dirty="0">
                <a:solidFill>
                  <a:srgbClr val="1F1F1F"/>
                </a:solidFill>
                <a:latin typeface="Arial" panose="020B0604020202020204" pitchFamily="34" charset="0"/>
                <a:cs typeface="Arial" panose="020B0604020202020204" pitchFamily="34" charset="0"/>
              </a:rPr>
              <a:t>In England 237 million mistakes occur at some point in the medication process. </a:t>
            </a:r>
          </a:p>
          <a:p>
            <a:endParaRPr lang="en-US" dirty="0">
              <a:solidFill>
                <a:srgbClr val="1F1F1F"/>
              </a:solidFill>
              <a:latin typeface="Arial" panose="020B0604020202020204" pitchFamily="34" charset="0"/>
              <a:cs typeface="Arial" panose="020B0604020202020204" pitchFamily="34" charset="0"/>
            </a:endParaRPr>
          </a:p>
          <a:p>
            <a:r>
              <a:rPr lang="en-US" dirty="0">
                <a:solidFill>
                  <a:srgbClr val="1F1F1F"/>
                </a:solidFill>
                <a:latin typeface="Arial" panose="020B0604020202020204" pitchFamily="34" charset="0"/>
                <a:cs typeface="Arial" panose="020B0604020202020204" pitchFamily="34" charset="0"/>
              </a:rPr>
              <a:t>Out of the 237 million medication errors that occur per year in England, the largest proportion occurs in care homes (41.7%).</a:t>
            </a:r>
          </a:p>
          <a:p>
            <a:endParaRPr lang="en-US" dirty="0">
              <a:solidFill>
                <a:srgbClr val="1F1F1F"/>
              </a:solidFill>
              <a:latin typeface="Arial" panose="020B0604020202020204" pitchFamily="34" charset="0"/>
              <a:cs typeface="Arial" panose="020B0604020202020204" pitchFamily="34" charset="0"/>
            </a:endParaRPr>
          </a:p>
          <a:p>
            <a:r>
              <a:rPr lang="en-US" dirty="0">
                <a:solidFill>
                  <a:srgbClr val="1F1F1F"/>
                </a:solidFill>
                <a:latin typeface="Arial" panose="020B0604020202020204" pitchFamily="34" charset="0"/>
                <a:cs typeface="Arial" panose="020B0604020202020204" pitchFamily="34" charset="0"/>
              </a:rPr>
              <a:t>Residents in care homes take an average of 7.2 medicines per day. </a:t>
            </a:r>
          </a:p>
          <a:p>
            <a:r>
              <a:rPr lang="en-US" dirty="0">
                <a:solidFill>
                  <a:srgbClr val="1F1F1F"/>
                </a:solidFill>
                <a:latin typeface="Arial" panose="020B0604020202020204" pitchFamily="34" charset="0"/>
                <a:cs typeface="Arial" panose="020B0604020202020204" pitchFamily="34" charset="0"/>
              </a:rPr>
              <a:t>With each additional medicine comes an increased risk of errors in prescription, monitoring, dispensing or administration, adverse drug reactions, impaired medicines adherence and compromised quality of life for patients.</a:t>
            </a:r>
            <a:endParaRPr lang="en-US" b="0" i="0" dirty="0">
              <a:solidFill>
                <a:srgbClr val="333333"/>
              </a:solidFill>
              <a:effectLst/>
              <a:latin typeface="OpenSans"/>
            </a:endParaRPr>
          </a:p>
          <a:p>
            <a:endParaRPr lang="en-GB" dirty="0"/>
          </a:p>
        </p:txBody>
      </p:sp>
    </p:spTree>
    <p:extLst>
      <p:ext uri="{BB962C8B-B14F-4D97-AF65-F5344CB8AC3E}">
        <p14:creationId xmlns:p14="http://schemas.microsoft.com/office/powerpoint/2010/main" val="19618227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F81A0-06AC-88D2-0CA8-726F424E88C1}"/>
              </a:ext>
            </a:extLst>
          </p:cNvPr>
          <p:cNvSpPr>
            <a:spLocks noGrp="1"/>
          </p:cNvSpPr>
          <p:nvPr>
            <p:ph type="title"/>
          </p:nvPr>
        </p:nvSpPr>
        <p:spPr>
          <a:xfrm>
            <a:off x="609600" y="274638"/>
            <a:ext cx="10972800" cy="820353"/>
          </a:xfrm>
        </p:spPr>
        <p:txBody>
          <a:bodyPr/>
          <a:lstStyle/>
          <a:p>
            <a:r>
              <a:rPr lang="en-GB" dirty="0"/>
              <a:t>Medical errors </a:t>
            </a:r>
          </a:p>
        </p:txBody>
      </p:sp>
      <p:pic>
        <p:nvPicPr>
          <p:cNvPr id="5" name="Content Placeholder 4">
            <a:extLst>
              <a:ext uri="{FF2B5EF4-FFF2-40B4-BE49-F238E27FC236}">
                <a16:creationId xmlns:a16="http://schemas.microsoft.com/office/drawing/2014/main" id="{C8D05894-658A-1F78-EB7E-B719D3E53D8A}"/>
              </a:ext>
            </a:extLst>
          </p:cNvPr>
          <p:cNvPicPr>
            <a:picLocks noGrp="1" noChangeAspect="1"/>
          </p:cNvPicPr>
          <p:nvPr>
            <p:ph idx="1"/>
          </p:nvPr>
        </p:nvPicPr>
        <p:blipFill>
          <a:blip r:embed="rId3"/>
          <a:stretch>
            <a:fillRect/>
          </a:stretch>
        </p:blipFill>
        <p:spPr>
          <a:xfrm>
            <a:off x="1714501" y="1094991"/>
            <a:ext cx="8197924" cy="4609083"/>
          </a:xfrm>
        </p:spPr>
      </p:pic>
    </p:spTree>
    <p:extLst>
      <p:ext uri="{BB962C8B-B14F-4D97-AF65-F5344CB8AC3E}">
        <p14:creationId xmlns:p14="http://schemas.microsoft.com/office/powerpoint/2010/main" val="2894585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2DE6B914-6A91-3E37-D4C0-370A675B5112}"/>
              </a:ext>
            </a:extLst>
          </p:cNvPr>
          <p:cNvSpPr>
            <a:spLocks noGrp="1"/>
          </p:cNvSpPr>
          <p:nvPr>
            <p:ph type="title"/>
          </p:nvPr>
        </p:nvSpPr>
        <p:spPr>
          <a:xfrm>
            <a:off x="1981200" y="274638"/>
            <a:ext cx="8229600" cy="1143000"/>
          </a:xfrm>
        </p:spPr>
        <p:txBody>
          <a:bodyPr/>
          <a:lstStyle/>
          <a:p>
            <a:r>
              <a:rPr lang="en-US" dirty="0"/>
              <a:t>OECD Health data 2015</a:t>
            </a:r>
          </a:p>
        </p:txBody>
      </p:sp>
      <p:pic>
        <p:nvPicPr>
          <p:cNvPr id="5" name="Content Placeholder 4">
            <a:extLst>
              <a:ext uri="{FF2B5EF4-FFF2-40B4-BE49-F238E27FC236}">
                <a16:creationId xmlns:a16="http://schemas.microsoft.com/office/drawing/2014/main" id="{0A91F9E8-BF1F-0B68-4FB3-59B988EFBFAE}"/>
              </a:ext>
            </a:extLst>
          </p:cNvPr>
          <p:cNvPicPr>
            <a:picLocks noGrp="1" noChangeAspect="1"/>
          </p:cNvPicPr>
          <p:nvPr>
            <p:ph idx="1"/>
          </p:nvPr>
        </p:nvPicPr>
        <p:blipFill rotWithShape="1">
          <a:blip r:embed="rId3"/>
          <a:srcRect r="4501" b="11030"/>
          <a:stretch/>
        </p:blipFill>
        <p:spPr>
          <a:xfrm>
            <a:off x="1703071" y="1126907"/>
            <a:ext cx="8130234" cy="4260609"/>
          </a:xfrm>
          <a:noFill/>
        </p:spPr>
      </p:pic>
    </p:spTree>
    <p:extLst>
      <p:ext uri="{BB962C8B-B14F-4D97-AF65-F5344CB8AC3E}">
        <p14:creationId xmlns:p14="http://schemas.microsoft.com/office/powerpoint/2010/main" val="9228465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43B22-1564-6FB5-F265-D22C41039C79}"/>
              </a:ext>
            </a:extLst>
          </p:cNvPr>
          <p:cNvSpPr>
            <a:spLocks noGrp="1"/>
          </p:cNvSpPr>
          <p:nvPr>
            <p:ph type="title"/>
          </p:nvPr>
        </p:nvSpPr>
        <p:spPr>
          <a:xfrm>
            <a:off x="609600" y="1934217"/>
            <a:ext cx="10972800" cy="1765177"/>
          </a:xfrm>
        </p:spPr>
        <p:txBody>
          <a:bodyPr>
            <a:normAutofit fontScale="90000"/>
          </a:bodyPr>
          <a:lstStyle/>
          <a:p>
            <a:r>
              <a:rPr lang="en-US" b="0" i="0" dirty="0">
                <a:solidFill>
                  <a:srgbClr val="1F1F1F"/>
                </a:solidFill>
                <a:effectLst/>
                <a:latin typeface="Source Sans Pro" panose="020B0503030403020204" pitchFamily="34" charset="0"/>
              </a:rPr>
              <a:t>So why has improvement in safety and </a:t>
            </a:r>
            <a:br>
              <a:rPr lang="en-US" b="0" i="0" dirty="0">
                <a:solidFill>
                  <a:srgbClr val="333333"/>
                </a:solidFill>
                <a:effectLst/>
                <a:latin typeface="OpenSans"/>
              </a:rPr>
            </a:br>
            <a:r>
              <a:rPr lang="en-US" b="0" i="0" dirty="0">
                <a:solidFill>
                  <a:srgbClr val="1F1F1F"/>
                </a:solidFill>
                <a:effectLst/>
                <a:latin typeface="Source Sans Pro" panose="020B0503030403020204" pitchFamily="34" charset="0"/>
              </a:rPr>
              <a:t>quality of healthcare lagged behind than seen in other areas?</a:t>
            </a:r>
            <a:br>
              <a:rPr lang="en-US" b="0" i="0" dirty="0">
                <a:solidFill>
                  <a:srgbClr val="333333"/>
                </a:solidFill>
                <a:effectLst/>
                <a:latin typeface="OpenSans"/>
              </a:rPr>
            </a:br>
            <a:endParaRPr lang="en-GB" b="1" dirty="0"/>
          </a:p>
        </p:txBody>
      </p:sp>
      <p:sp>
        <p:nvSpPr>
          <p:cNvPr id="3" name="Content Placeholder 2">
            <a:extLst>
              <a:ext uri="{FF2B5EF4-FFF2-40B4-BE49-F238E27FC236}">
                <a16:creationId xmlns:a16="http://schemas.microsoft.com/office/drawing/2014/main" id="{119D0682-C60B-CC67-0EFC-1EC695ADDA51}"/>
              </a:ext>
            </a:extLst>
          </p:cNvPr>
          <p:cNvSpPr>
            <a:spLocks noGrp="1"/>
          </p:cNvSpPr>
          <p:nvPr>
            <p:ph idx="1"/>
          </p:nvPr>
        </p:nvSpPr>
        <p:spPr>
          <a:xfrm>
            <a:off x="609600" y="1740878"/>
            <a:ext cx="10972800" cy="3917032"/>
          </a:xfrm>
        </p:spPr>
        <p:txBody>
          <a:bodyPr/>
          <a:lstStyle/>
          <a:p>
            <a:endParaRPr lang="en-GB" b="0" i="0" dirty="0">
              <a:solidFill>
                <a:srgbClr val="000000"/>
              </a:solidFill>
              <a:effectLst/>
              <a:latin typeface="Source Sans Pro" panose="020B0503030403020204" pitchFamily="34" charset="0"/>
              <a:hlinkClick r:id="rId2"/>
            </a:endParaRPr>
          </a:p>
          <a:p>
            <a:endParaRPr lang="en-GB" dirty="0"/>
          </a:p>
          <a:p>
            <a:endParaRPr lang="en-GB" dirty="0"/>
          </a:p>
        </p:txBody>
      </p:sp>
    </p:spTree>
    <p:extLst>
      <p:ext uri="{BB962C8B-B14F-4D97-AF65-F5344CB8AC3E}">
        <p14:creationId xmlns:p14="http://schemas.microsoft.com/office/powerpoint/2010/main" val="16186881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13435-9212-D624-D5AC-AE267BDBCCB1}"/>
              </a:ext>
            </a:extLst>
          </p:cNvPr>
          <p:cNvSpPr>
            <a:spLocks noGrp="1"/>
          </p:cNvSpPr>
          <p:nvPr>
            <p:ph type="title"/>
          </p:nvPr>
        </p:nvSpPr>
        <p:spPr/>
        <p:txBody>
          <a:bodyPr/>
          <a:lstStyle/>
          <a:p>
            <a:r>
              <a:rPr lang="en-GB" b="1" dirty="0"/>
              <a:t>Reasonable Answers</a:t>
            </a:r>
          </a:p>
        </p:txBody>
      </p:sp>
      <p:sp>
        <p:nvSpPr>
          <p:cNvPr id="3" name="Content Placeholder 2">
            <a:extLst>
              <a:ext uri="{FF2B5EF4-FFF2-40B4-BE49-F238E27FC236}">
                <a16:creationId xmlns:a16="http://schemas.microsoft.com/office/drawing/2014/main" id="{C57CA4B3-F5DF-D4F5-4E5A-8EE53CC45D9E}"/>
              </a:ext>
            </a:extLst>
          </p:cNvPr>
          <p:cNvSpPr>
            <a:spLocks noGrp="1"/>
          </p:cNvSpPr>
          <p:nvPr>
            <p:ph idx="1"/>
          </p:nvPr>
        </p:nvSpPr>
        <p:spPr>
          <a:xfrm>
            <a:off x="609600" y="1417638"/>
            <a:ext cx="10972800" cy="4099595"/>
          </a:xfrm>
        </p:spPr>
        <p:txBody>
          <a:bodyPr/>
          <a:lstStyle/>
          <a:p>
            <a:pPr marL="0" indent="0" algn="l">
              <a:buNone/>
            </a:pPr>
            <a:r>
              <a:rPr lang="en-US" b="0" i="0" dirty="0">
                <a:solidFill>
                  <a:srgbClr val="1F1F1F"/>
                </a:solidFill>
                <a:effectLst/>
                <a:latin typeface="Source Sans Pro" panose="020B0503030403020204" pitchFamily="34" charset="0"/>
              </a:rPr>
              <a:t>Many reasons have been sighted including</a:t>
            </a:r>
          </a:p>
          <a:p>
            <a:pPr algn="l"/>
            <a:r>
              <a:rPr lang="en-US" dirty="0">
                <a:solidFill>
                  <a:srgbClr val="1F1F1F"/>
                </a:solidFill>
                <a:latin typeface="Source Sans Pro" panose="020B0503030403020204" pitchFamily="34" charset="0"/>
              </a:rPr>
              <a:t>C</a:t>
            </a:r>
            <a:r>
              <a:rPr lang="en-US" b="0" i="0" dirty="0">
                <a:solidFill>
                  <a:srgbClr val="1F1F1F"/>
                </a:solidFill>
                <a:effectLst/>
                <a:latin typeface="Source Sans Pro" panose="020B0503030403020204" pitchFamily="34" charset="0"/>
              </a:rPr>
              <a:t>omplexity</a:t>
            </a:r>
            <a:endParaRPr lang="en-US" b="0" i="0" dirty="0">
              <a:solidFill>
                <a:srgbClr val="333333"/>
              </a:solidFill>
              <a:effectLst/>
              <a:latin typeface="OpenSans"/>
            </a:endParaRPr>
          </a:p>
          <a:p>
            <a:pPr algn="l"/>
            <a:r>
              <a:rPr lang="en-US" dirty="0">
                <a:solidFill>
                  <a:srgbClr val="1F1F1F"/>
                </a:solidFill>
                <a:latin typeface="Source Sans Pro" panose="020B0503030403020204" pitchFamily="34" charset="0"/>
              </a:rPr>
              <a:t>F</a:t>
            </a:r>
            <a:r>
              <a:rPr lang="en-US" b="0" i="0" dirty="0">
                <a:solidFill>
                  <a:srgbClr val="1F1F1F"/>
                </a:solidFill>
                <a:effectLst/>
                <a:latin typeface="Source Sans Pro" panose="020B0503030403020204" pitchFamily="34" charset="0"/>
              </a:rPr>
              <a:t>ragmentation of care </a:t>
            </a:r>
          </a:p>
          <a:p>
            <a:pPr algn="l"/>
            <a:r>
              <a:rPr lang="en-US" dirty="0">
                <a:solidFill>
                  <a:srgbClr val="1F1F1F"/>
                </a:solidFill>
                <a:latin typeface="Source Sans Pro" panose="020B0503030403020204" pitchFamily="34" charset="0"/>
              </a:rPr>
              <a:t>T</a:t>
            </a:r>
            <a:r>
              <a:rPr lang="en-US" b="0" i="0" dirty="0">
                <a:solidFill>
                  <a:srgbClr val="1F1F1F"/>
                </a:solidFill>
                <a:effectLst/>
                <a:latin typeface="Source Sans Pro" panose="020B0503030403020204" pitchFamily="34" charset="0"/>
              </a:rPr>
              <a:t>he central role of human interactions </a:t>
            </a:r>
            <a:endParaRPr lang="en-US" dirty="0">
              <a:solidFill>
                <a:srgbClr val="333333"/>
              </a:solidFill>
              <a:latin typeface="OpenSans"/>
            </a:endParaRPr>
          </a:p>
          <a:p>
            <a:pPr algn="l"/>
            <a:r>
              <a:rPr lang="en-US" dirty="0">
                <a:solidFill>
                  <a:srgbClr val="1F1F1F"/>
                </a:solidFill>
                <a:latin typeface="Source Sans Pro" panose="020B0503030403020204" pitchFamily="34" charset="0"/>
              </a:rPr>
              <a:t>T</a:t>
            </a:r>
            <a:r>
              <a:rPr lang="en-US" b="0" i="0" dirty="0">
                <a:solidFill>
                  <a:srgbClr val="1F1F1F"/>
                </a:solidFill>
                <a:effectLst/>
                <a:latin typeface="Source Sans Pro" panose="020B0503030403020204" pitchFamily="34" charset="0"/>
              </a:rPr>
              <a:t>he limited ability of consumers to judge quality of care</a:t>
            </a:r>
          </a:p>
          <a:p>
            <a:pPr algn="l"/>
            <a:r>
              <a:rPr lang="en-US" dirty="0">
                <a:solidFill>
                  <a:srgbClr val="1F1F1F"/>
                </a:solidFill>
                <a:latin typeface="Source Sans Pro" panose="020B0503030403020204" pitchFamily="34" charset="0"/>
              </a:rPr>
              <a:t>P</a:t>
            </a:r>
            <a:r>
              <a:rPr lang="en-US" b="0" i="0" dirty="0">
                <a:solidFill>
                  <a:srgbClr val="1F1F1F"/>
                </a:solidFill>
                <a:effectLst/>
                <a:latin typeface="Source Sans Pro" panose="020B0503030403020204" pitchFamily="34" charset="0"/>
              </a:rPr>
              <a:t>atients' strong belief that their own healthcare providers are infallible.</a:t>
            </a:r>
            <a:endParaRPr lang="en-US" b="0" i="0" dirty="0">
              <a:solidFill>
                <a:srgbClr val="333333"/>
              </a:solidFill>
              <a:effectLst/>
              <a:latin typeface="OpenSans"/>
            </a:endParaRPr>
          </a:p>
          <a:p>
            <a:endParaRPr lang="en-GB" dirty="0"/>
          </a:p>
        </p:txBody>
      </p:sp>
    </p:spTree>
    <p:extLst>
      <p:ext uri="{BB962C8B-B14F-4D97-AF65-F5344CB8AC3E}">
        <p14:creationId xmlns:p14="http://schemas.microsoft.com/office/powerpoint/2010/main" val="9481351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3BA03-FD03-2B03-1CD8-2BEDAE259850}"/>
              </a:ext>
            </a:extLst>
          </p:cNvPr>
          <p:cNvSpPr>
            <a:spLocks noGrp="1"/>
          </p:cNvSpPr>
          <p:nvPr>
            <p:ph type="title"/>
          </p:nvPr>
        </p:nvSpPr>
        <p:spPr/>
        <p:txBody>
          <a:bodyPr/>
          <a:lstStyle/>
          <a:p>
            <a:r>
              <a:rPr lang="en-GB" b="1" dirty="0"/>
              <a:t>Activity: CQC</a:t>
            </a:r>
          </a:p>
        </p:txBody>
      </p:sp>
      <p:sp>
        <p:nvSpPr>
          <p:cNvPr id="3" name="Content Placeholder 2">
            <a:extLst>
              <a:ext uri="{FF2B5EF4-FFF2-40B4-BE49-F238E27FC236}">
                <a16:creationId xmlns:a16="http://schemas.microsoft.com/office/drawing/2014/main" id="{003D3C43-77BC-2516-80EB-6EC292CD4125}"/>
              </a:ext>
            </a:extLst>
          </p:cNvPr>
          <p:cNvSpPr>
            <a:spLocks noGrp="1"/>
          </p:cNvSpPr>
          <p:nvPr>
            <p:ph idx="1"/>
          </p:nvPr>
        </p:nvSpPr>
        <p:spPr/>
        <p:txBody>
          <a:bodyPr/>
          <a:lstStyle/>
          <a:p>
            <a:pPr marL="0" indent="0">
              <a:buNone/>
            </a:pPr>
            <a:endParaRPr lang="en-GB" dirty="0">
              <a:latin typeface="David" panose="020B0604020202020204" pitchFamily="34" charset="-79"/>
              <a:cs typeface="David" panose="020B0604020202020204" pitchFamily="34" charset="-79"/>
              <a:hlinkClick r:id="rId3">
                <a:extLst>
                  <a:ext uri="{A12FA001-AC4F-418D-AE19-62706E023703}">
                    <ahyp:hlinkClr xmlns:ahyp="http://schemas.microsoft.com/office/drawing/2018/hyperlinkcolor" val="tx"/>
                  </a:ext>
                </a:extLst>
              </a:hlinkClick>
            </a:endParaRPr>
          </a:p>
          <a:p>
            <a:r>
              <a:rPr lang="en-GB" dirty="0">
                <a:solidFill>
                  <a:srgbClr val="0000FF"/>
                </a:solidFill>
                <a:hlinkClick r:id="rId3">
                  <a:extLst>
                    <a:ext uri="{A12FA001-AC4F-418D-AE19-62706E023703}">
                      <ahyp:hlinkClr xmlns:ahyp="http://schemas.microsoft.com/office/drawing/2018/hyperlinkcolor" val="tx"/>
                    </a:ext>
                  </a:extLst>
                </a:hlinkClick>
              </a:rPr>
              <a:t>https://www.youtube.com/watch?v=rorrUq0vRUw</a:t>
            </a:r>
            <a:endParaRPr lang="en-GB" dirty="0"/>
          </a:p>
          <a:p>
            <a:endParaRPr lang="en-GB" dirty="0"/>
          </a:p>
        </p:txBody>
      </p:sp>
    </p:spTree>
    <p:extLst>
      <p:ext uri="{BB962C8B-B14F-4D97-AF65-F5344CB8AC3E}">
        <p14:creationId xmlns:p14="http://schemas.microsoft.com/office/powerpoint/2010/main" val="13622738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1E9A7-12C3-483D-A503-7B34BE7F78F7}"/>
              </a:ext>
            </a:extLst>
          </p:cNvPr>
          <p:cNvSpPr>
            <a:spLocks noGrp="1"/>
          </p:cNvSpPr>
          <p:nvPr>
            <p:ph type="title"/>
          </p:nvPr>
        </p:nvSpPr>
        <p:spPr/>
        <p:txBody>
          <a:bodyPr/>
          <a:lstStyle/>
          <a:p>
            <a:r>
              <a:rPr lang="en-US" dirty="0"/>
              <a:t>Discussion from the video</a:t>
            </a:r>
          </a:p>
        </p:txBody>
      </p:sp>
      <p:sp>
        <p:nvSpPr>
          <p:cNvPr id="3" name="Content Placeholder 2">
            <a:extLst>
              <a:ext uri="{FF2B5EF4-FFF2-40B4-BE49-F238E27FC236}">
                <a16:creationId xmlns:a16="http://schemas.microsoft.com/office/drawing/2014/main" id="{C0C2EB23-EAD7-4128-889E-CFF72766BAA3}"/>
              </a:ext>
            </a:extLst>
          </p:cNvPr>
          <p:cNvSpPr>
            <a:spLocks noGrp="1"/>
          </p:cNvSpPr>
          <p:nvPr>
            <p:ph idx="1"/>
          </p:nvPr>
        </p:nvSpPr>
        <p:spPr/>
        <p:txBody>
          <a:bodyPr/>
          <a:lstStyle/>
          <a:p>
            <a:r>
              <a:rPr lang="en-US" dirty="0"/>
              <a:t>How is care defined by CQC?</a:t>
            </a:r>
          </a:p>
          <a:p>
            <a:r>
              <a:rPr lang="en-US" dirty="0"/>
              <a:t>What is the role of CQC?</a:t>
            </a:r>
          </a:p>
          <a:p>
            <a:r>
              <a:rPr lang="en-US" dirty="0"/>
              <a:t>What skills should employees of CQC possess?</a:t>
            </a:r>
          </a:p>
        </p:txBody>
      </p:sp>
    </p:spTree>
    <p:extLst>
      <p:ext uri="{BB962C8B-B14F-4D97-AF65-F5344CB8AC3E}">
        <p14:creationId xmlns:p14="http://schemas.microsoft.com/office/powerpoint/2010/main" val="20122412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35DC7-0757-3F69-75DC-C1D068FEB49D}"/>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3A516D31-C8E2-1EDC-790E-4CE4AFFA41BA}"/>
              </a:ext>
            </a:extLst>
          </p:cNvPr>
          <p:cNvSpPr>
            <a:spLocks noGrp="1"/>
          </p:cNvSpPr>
          <p:nvPr>
            <p:ph idx="1"/>
          </p:nvPr>
        </p:nvSpPr>
        <p:spPr/>
        <p:txBody>
          <a:bodyPr/>
          <a:lstStyle/>
          <a:p>
            <a:r>
              <a:rPr lang="en-GB" dirty="0"/>
              <a:t>What do you mean by Policy?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082262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F8EA5-A034-F294-78E5-5CDB8257EDB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Quality Compliance Systems (QCS)</a:t>
            </a:r>
          </a:p>
        </p:txBody>
      </p:sp>
      <p:sp>
        <p:nvSpPr>
          <p:cNvPr id="3" name="Content Placeholder 2">
            <a:extLst>
              <a:ext uri="{FF2B5EF4-FFF2-40B4-BE49-F238E27FC236}">
                <a16:creationId xmlns:a16="http://schemas.microsoft.com/office/drawing/2014/main" id="{F0096CED-F6BD-4C2E-639D-F2FA2A3BB90C}"/>
              </a:ext>
            </a:extLst>
          </p:cNvPr>
          <p:cNvSpPr>
            <a:spLocks noGrp="1"/>
          </p:cNvSpPr>
          <p:nvPr>
            <p:ph idx="1"/>
          </p:nvPr>
        </p:nvSpPr>
        <p:spPr>
          <a:xfrm>
            <a:off x="742950" y="1211580"/>
            <a:ext cx="10839450" cy="4305653"/>
          </a:xfrm>
        </p:spPr>
        <p:txBody>
          <a:bodyPr>
            <a:normAutofit fontScale="40000" lnSpcReduction="20000"/>
          </a:bodyPr>
          <a:lstStyle/>
          <a:p>
            <a:pPr marL="0" indent="0">
              <a:buNone/>
            </a:pPr>
            <a:endParaRPr lang="en-GB" dirty="0"/>
          </a:p>
          <a:p>
            <a:pPr algn="l" fontAlgn="base"/>
            <a:r>
              <a:rPr lang="en-US" sz="5800" dirty="0">
                <a:solidFill>
                  <a:srgbClr val="1F1F1F"/>
                </a:solidFill>
                <a:latin typeface="Source Sans Pro" panose="020B0503030403020204" pitchFamily="34" charset="0"/>
              </a:rPr>
              <a:t>QCS Care Policies and Procedures are the foundation for every care </a:t>
            </a:r>
            <a:r>
              <a:rPr lang="en-US" sz="5800" dirty="0" err="1">
                <a:solidFill>
                  <a:srgbClr val="1F1F1F"/>
                </a:solidFill>
                <a:latin typeface="Source Sans Pro" panose="020B0503030403020204" pitchFamily="34" charset="0"/>
              </a:rPr>
              <a:t>organisation</a:t>
            </a:r>
            <a:r>
              <a:rPr lang="en-US" sz="5800" dirty="0">
                <a:solidFill>
                  <a:srgbClr val="1F1F1F"/>
                </a:solidFill>
                <a:latin typeface="Source Sans Pro" panose="020B0503030403020204" pitchFamily="34" charset="0"/>
              </a:rPr>
              <a:t> to provide a written expression and present a definitive </a:t>
            </a:r>
            <a:r>
              <a:rPr lang="en-US" sz="5800" dirty="0" err="1">
                <a:solidFill>
                  <a:srgbClr val="1F1F1F"/>
                </a:solidFill>
                <a:latin typeface="Source Sans Pro" panose="020B0503030403020204" pitchFamily="34" charset="0"/>
              </a:rPr>
              <a:t>organisational</a:t>
            </a:r>
            <a:r>
              <a:rPr lang="en-US" sz="5800" dirty="0">
                <a:solidFill>
                  <a:srgbClr val="1F1F1F"/>
                </a:solidFill>
                <a:latin typeface="Source Sans Pro" panose="020B0503030403020204" pitchFamily="34" charset="0"/>
              </a:rPr>
              <a:t> view of how to provide care. </a:t>
            </a:r>
          </a:p>
          <a:p>
            <a:pPr algn="l" fontAlgn="base"/>
            <a:endParaRPr lang="en-US" sz="5800" dirty="0">
              <a:solidFill>
                <a:srgbClr val="1F1F1F"/>
              </a:solidFill>
              <a:latin typeface="Source Sans Pro" panose="020B0503030403020204" pitchFamily="34" charset="0"/>
            </a:endParaRPr>
          </a:p>
          <a:p>
            <a:pPr marL="0" indent="0" algn="l" fontAlgn="base">
              <a:buNone/>
            </a:pPr>
            <a:r>
              <a:rPr lang="en-US" sz="5800" b="1" dirty="0">
                <a:solidFill>
                  <a:srgbClr val="1F1F1F"/>
                </a:solidFill>
                <a:latin typeface="Source Sans Pro" panose="020B0503030403020204" pitchFamily="34" charset="0"/>
              </a:rPr>
              <a:t>QCS Care Policies and Procedures:</a:t>
            </a:r>
          </a:p>
          <a:p>
            <a:pPr algn="l" fontAlgn="base">
              <a:buFont typeface="Arial" panose="020B0604020202020204" pitchFamily="34" charset="0"/>
              <a:buChar char="•"/>
            </a:pPr>
            <a:r>
              <a:rPr lang="en-US" sz="5800" dirty="0">
                <a:solidFill>
                  <a:srgbClr val="1F1F1F"/>
                </a:solidFill>
                <a:latin typeface="Source Sans Pro" panose="020B0503030403020204" pitchFamily="34" charset="0"/>
              </a:rPr>
              <a:t>Provide support mechanisms for holistic clinical, psychological and social care and are based on up to date holistic human rights care philosophy</a:t>
            </a:r>
          </a:p>
          <a:p>
            <a:pPr algn="l" fontAlgn="base">
              <a:buFont typeface="Arial" panose="020B0604020202020204" pitchFamily="34" charset="0"/>
              <a:buChar char="•"/>
            </a:pPr>
            <a:endParaRPr lang="en-US" sz="5800" dirty="0">
              <a:solidFill>
                <a:srgbClr val="1F1F1F"/>
              </a:solidFill>
              <a:latin typeface="Source Sans Pro" panose="020B0503030403020204" pitchFamily="34" charset="0"/>
            </a:endParaRPr>
          </a:p>
          <a:p>
            <a:pPr algn="l" fontAlgn="base">
              <a:buFont typeface="Arial" panose="020B0604020202020204" pitchFamily="34" charset="0"/>
              <a:buChar char="•"/>
            </a:pPr>
            <a:r>
              <a:rPr lang="en-US" sz="5800" dirty="0" err="1">
                <a:solidFill>
                  <a:srgbClr val="1F1F1F"/>
                </a:solidFill>
                <a:latin typeface="Source Sans Pro" panose="020B0503030403020204" pitchFamily="34" charset="0"/>
              </a:rPr>
              <a:t>Minimises</a:t>
            </a:r>
            <a:r>
              <a:rPr lang="en-US" sz="5800" dirty="0">
                <a:solidFill>
                  <a:srgbClr val="1F1F1F"/>
                </a:solidFill>
                <a:latin typeface="Source Sans Pro" panose="020B0503030403020204" pitchFamily="34" charset="0"/>
              </a:rPr>
              <a:t> risk through </a:t>
            </a:r>
            <a:r>
              <a:rPr lang="en-US" sz="5800" dirty="0" err="1">
                <a:solidFill>
                  <a:srgbClr val="1F1F1F"/>
                </a:solidFill>
                <a:latin typeface="Source Sans Pro" panose="020B0503030403020204" pitchFamily="34" charset="0"/>
              </a:rPr>
              <a:t>standardised</a:t>
            </a:r>
            <a:r>
              <a:rPr lang="en-US" sz="5800" dirty="0">
                <a:solidFill>
                  <a:srgbClr val="1F1F1F"/>
                </a:solidFill>
                <a:latin typeface="Source Sans Pro" panose="020B0503030403020204" pitchFamily="34" charset="0"/>
              </a:rPr>
              <a:t> repeatable and consistent practice</a:t>
            </a:r>
          </a:p>
          <a:p>
            <a:pPr algn="l" fontAlgn="base">
              <a:buFont typeface="Arial" panose="020B0604020202020204" pitchFamily="34" charset="0"/>
              <a:buChar char="•"/>
            </a:pPr>
            <a:endParaRPr lang="en-US" sz="5800" dirty="0">
              <a:solidFill>
                <a:srgbClr val="1F1F1F"/>
              </a:solidFill>
              <a:latin typeface="Source Sans Pro" panose="020B0503030403020204" pitchFamily="34" charset="0"/>
            </a:endParaRPr>
          </a:p>
          <a:p>
            <a:pPr algn="l" fontAlgn="base">
              <a:buFont typeface="Arial" panose="020B0604020202020204" pitchFamily="34" charset="0"/>
              <a:buChar char="•"/>
            </a:pPr>
            <a:r>
              <a:rPr lang="en-US" sz="5800" dirty="0">
                <a:solidFill>
                  <a:srgbClr val="1F1F1F"/>
                </a:solidFill>
                <a:latin typeface="Source Sans Pro" panose="020B0503030403020204" pitchFamily="34" charset="0"/>
              </a:rPr>
              <a:t>Supports multi-skilled working, transfer of staff between skill areas and enables staff of all levels of experience to understand any given aspect of care</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5082931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F8EA5-A034-F294-78E5-5CDB8257EDBD}"/>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Quality Compliance Systems (QCS)..</a:t>
            </a:r>
            <a:r>
              <a:rPr lang="en-GB" sz="3200" b="1" dirty="0">
                <a:latin typeface="Arial" panose="020B0604020202020204" pitchFamily="34" charset="0"/>
                <a:cs typeface="Arial" panose="020B0604020202020204" pitchFamily="34" charset="0"/>
              </a:rPr>
              <a:t>2</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0096CED-F6BD-4C2E-639D-F2FA2A3BB90C}"/>
              </a:ext>
            </a:extLst>
          </p:cNvPr>
          <p:cNvSpPr>
            <a:spLocks noGrp="1"/>
          </p:cNvSpPr>
          <p:nvPr>
            <p:ph idx="1"/>
          </p:nvPr>
        </p:nvSpPr>
        <p:spPr>
          <a:xfrm>
            <a:off x="742950" y="1211581"/>
            <a:ext cx="10839450" cy="3840480"/>
          </a:xfrm>
        </p:spPr>
        <p:txBody>
          <a:bodyPr>
            <a:normAutofit/>
          </a:bodyPr>
          <a:lstStyle/>
          <a:p>
            <a:pPr marL="0" indent="0">
              <a:buNone/>
            </a:pPr>
            <a:endParaRPr lang="en-GB" dirty="0"/>
          </a:p>
          <a:p>
            <a:pPr fontAlgn="base"/>
            <a:r>
              <a:rPr lang="en-US" sz="2300" dirty="0">
                <a:solidFill>
                  <a:srgbClr val="1F1F1F"/>
                </a:solidFill>
                <a:latin typeface="Source Sans Pro" panose="020B0503030403020204" pitchFamily="34" charset="0"/>
              </a:rPr>
              <a:t>Fully </a:t>
            </a:r>
            <a:r>
              <a:rPr lang="en-US" sz="2300" dirty="0" err="1">
                <a:solidFill>
                  <a:srgbClr val="1F1F1F"/>
                </a:solidFill>
                <a:latin typeface="Source Sans Pro" panose="020B0503030403020204" pitchFamily="34" charset="0"/>
              </a:rPr>
              <a:t>customisable</a:t>
            </a:r>
            <a:r>
              <a:rPr lang="en-US" sz="2300" dirty="0">
                <a:solidFill>
                  <a:srgbClr val="1F1F1F"/>
                </a:solidFill>
                <a:latin typeface="Source Sans Pro" panose="020B0503030403020204" pitchFamily="34" charset="0"/>
              </a:rPr>
              <a:t> and editable</a:t>
            </a:r>
          </a:p>
          <a:p>
            <a:pPr fontAlgn="base"/>
            <a:r>
              <a:rPr lang="en-US" sz="2300" dirty="0">
                <a:solidFill>
                  <a:srgbClr val="1F1F1F"/>
                </a:solidFill>
                <a:latin typeface="Source Sans Pro" panose="020B0503030403020204" pitchFamily="34" charset="0"/>
              </a:rPr>
              <a:t>Training aid, enabling staff to gain new or refresh existing knowledge easily and prepare for qualification assessment</a:t>
            </a:r>
          </a:p>
          <a:p>
            <a:pPr fontAlgn="base"/>
            <a:r>
              <a:rPr lang="en-US" sz="2300" dirty="0">
                <a:solidFill>
                  <a:srgbClr val="1F1F1F"/>
                </a:solidFill>
                <a:latin typeface="Source Sans Pro" panose="020B0503030403020204" pitchFamily="34" charset="0"/>
              </a:rPr>
              <a:t>Forms the Plan of the Plan-Do-Study-Act quality assurance cycle</a:t>
            </a:r>
          </a:p>
          <a:p>
            <a:pPr fontAlgn="base"/>
            <a:r>
              <a:rPr lang="en-US" sz="2300" dirty="0">
                <a:solidFill>
                  <a:srgbClr val="1F1F1F"/>
                </a:solidFill>
                <a:latin typeface="Source Sans Pro" panose="020B0503030403020204" pitchFamily="34" charset="0"/>
              </a:rPr>
              <a:t>Audit observed outcomes and allow the specification of any changes required to reach required outcomes</a:t>
            </a:r>
          </a:p>
          <a:p>
            <a:pPr fontAlgn="base"/>
            <a:endParaRPr lang="en-GB" sz="3700" dirty="0">
              <a:solidFill>
                <a:srgbClr val="1F1F1F"/>
              </a:solidFill>
              <a:latin typeface="Source Sans Pro" panose="020B0503030403020204" pitchFamily="34" charset="0"/>
            </a:endParaRP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5196746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F3E80-959A-FC99-4A37-3709CF64F178}"/>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Current Policies in QA?</a:t>
            </a:r>
          </a:p>
        </p:txBody>
      </p:sp>
      <p:sp>
        <p:nvSpPr>
          <p:cNvPr id="3" name="Content Placeholder 2">
            <a:extLst>
              <a:ext uri="{FF2B5EF4-FFF2-40B4-BE49-F238E27FC236}">
                <a16:creationId xmlns:a16="http://schemas.microsoft.com/office/drawing/2014/main" id="{D351B957-82F7-210C-998F-5DFEFBB3EF06}"/>
              </a:ext>
            </a:extLst>
          </p:cNvPr>
          <p:cNvSpPr>
            <a:spLocks noGrp="1"/>
          </p:cNvSpPr>
          <p:nvPr>
            <p:ph idx="1"/>
          </p:nvPr>
        </p:nvSpPr>
        <p:spPr/>
        <p:txBody>
          <a:bodyPr>
            <a:normAutofit/>
          </a:bodyPr>
          <a:lstStyle/>
          <a:p>
            <a:r>
              <a:rPr lang="en-US" dirty="0">
                <a:latin typeface="Arial" panose="020B0604020202020204" pitchFamily="34" charset="0"/>
                <a:cs typeface="Arial" panose="020B0604020202020204" pitchFamily="34" charset="0"/>
              </a:rPr>
              <a:t>Customized</a:t>
            </a:r>
            <a:r>
              <a:rPr lang="en-US" b="0" i="0" dirty="0">
                <a:effectLst/>
                <a:latin typeface="Arial" panose="020B0604020202020204" pitchFamily="34" charset="0"/>
                <a:cs typeface="Arial" panose="020B0604020202020204" pitchFamily="34" charset="0"/>
              </a:rPr>
              <a:t> policies and procedures to help you </a:t>
            </a:r>
            <a:r>
              <a:rPr lang="en-US" b="1" i="0" dirty="0">
                <a:effectLst/>
                <a:latin typeface="Arial" panose="020B0604020202020204" pitchFamily="34" charset="0"/>
                <a:cs typeface="Arial" panose="020B0604020202020204" pitchFamily="34" charset="0"/>
              </a:rPr>
              <a:t>comply with regulatory standards</a:t>
            </a:r>
          </a:p>
          <a:p>
            <a:r>
              <a:rPr lang="en-US" b="0" i="0" dirty="0">
                <a:effectLst/>
                <a:latin typeface="Arial" panose="020B0604020202020204" pitchFamily="34" charset="0"/>
                <a:cs typeface="Arial" panose="020B0604020202020204" pitchFamily="34" charset="0"/>
              </a:rPr>
              <a:t>Supports your CQC Compliance under The Care Act 2014 and The Health and Social Care Act 2022</a:t>
            </a:r>
          </a:p>
          <a:p>
            <a:r>
              <a:rPr lang="en-US" b="0" i="0" dirty="0">
                <a:effectLst/>
                <a:latin typeface="Arial" panose="020B0604020202020204" pitchFamily="34" charset="0"/>
                <a:cs typeface="Arial" panose="020B0604020202020204" pitchFamily="34" charset="0"/>
              </a:rPr>
              <a:t>Policies &amp; Procedures are fully customized to you as required by the CQC.</a:t>
            </a:r>
          </a:p>
          <a:p>
            <a:endParaRPr lang="en-US" b="0" i="0" dirty="0">
              <a:solidFill>
                <a:srgbClr val="3E3E3E"/>
              </a:solidFill>
              <a:effectLst/>
              <a:latin typeface="Roboto" panose="020B0604020202020204" pitchFamily="2" charset="0"/>
            </a:endParaRPr>
          </a:p>
          <a:p>
            <a:endParaRPr lang="en-GB" dirty="0"/>
          </a:p>
        </p:txBody>
      </p:sp>
    </p:spTree>
    <p:extLst>
      <p:ext uri="{BB962C8B-B14F-4D97-AF65-F5344CB8AC3E}">
        <p14:creationId xmlns:p14="http://schemas.microsoft.com/office/powerpoint/2010/main" val="4523390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0CFC1-DE40-7E83-7F7B-037901EB40C0}"/>
              </a:ext>
            </a:extLst>
          </p:cNvPr>
          <p:cNvSpPr>
            <a:spLocks noGrp="1"/>
          </p:cNvSpPr>
          <p:nvPr>
            <p:ph type="title"/>
          </p:nvPr>
        </p:nvSpPr>
        <p:spPr/>
        <p:txBody>
          <a:bodyPr/>
          <a:lstStyle/>
          <a:p>
            <a:r>
              <a:rPr lang="en-GB" b="1" i="0" dirty="0">
                <a:solidFill>
                  <a:srgbClr val="1F1F1F"/>
                </a:solidFill>
                <a:effectLst/>
                <a:latin typeface="Source Sans Pro" panose="020B0503030403020204" pitchFamily="34" charset="0"/>
              </a:rPr>
              <a:t>Models for Change</a:t>
            </a:r>
            <a:endParaRPr lang="en-GB" b="1" dirty="0"/>
          </a:p>
        </p:txBody>
      </p:sp>
      <p:sp>
        <p:nvSpPr>
          <p:cNvPr id="3" name="Content Placeholder 2">
            <a:extLst>
              <a:ext uri="{FF2B5EF4-FFF2-40B4-BE49-F238E27FC236}">
                <a16:creationId xmlns:a16="http://schemas.microsoft.com/office/drawing/2014/main" id="{6598F978-4C39-AE3A-ADBB-2F48BF0422F0}"/>
              </a:ext>
            </a:extLst>
          </p:cNvPr>
          <p:cNvSpPr>
            <a:spLocks noGrp="1"/>
          </p:cNvSpPr>
          <p:nvPr>
            <p:ph idx="1"/>
          </p:nvPr>
        </p:nvSpPr>
        <p:spPr/>
        <p:txBody>
          <a:bodyPr>
            <a:normAutofit/>
          </a:bodyPr>
          <a:lstStyle/>
          <a:p>
            <a:pPr marL="0" indent="0">
              <a:buNone/>
            </a:pPr>
            <a:r>
              <a:rPr lang="en-US" dirty="0"/>
              <a:t>In order for an error to be classified as preventable, </a:t>
            </a:r>
          </a:p>
          <a:p>
            <a:r>
              <a:rPr lang="en-US" dirty="0"/>
              <a:t>it must first be identifiable and measurable.</a:t>
            </a:r>
          </a:p>
          <a:p>
            <a:r>
              <a:rPr lang="en-US" dirty="0"/>
              <a:t>Second, modifiable.</a:t>
            </a:r>
          </a:p>
          <a:p>
            <a:r>
              <a:rPr lang="en-US" dirty="0"/>
              <a:t>And third, modification reduces errors.</a:t>
            </a:r>
            <a:endParaRPr lang="en-GB" dirty="0"/>
          </a:p>
        </p:txBody>
      </p:sp>
    </p:spTree>
    <p:extLst>
      <p:ext uri="{BB962C8B-B14F-4D97-AF65-F5344CB8AC3E}">
        <p14:creationId xmlns:p14="http://schemas.microsoft.com/office/powerpoint/2010/main" val="32082118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DC33D-D5AF-37CC-0812-EB8C665DB35A}"/>
              </a:ext>
            </a:extLst>
          </p:cNvPr>
          <p:cNvSpPr>
            <a:spLocks noGrp="1"/>
          </p:cNvSpPr>
          <p:nvPr>
            <p:ph type="title"/>
          </p:nvPr>
        </p:nvSpPr>
        <p:spPr/>
        <p:txBody>
          <a:bodyPr/>
          <a:lstStyle/>
          <a:p>
            <a:r>
              <a:rPr lang="en-GB" dirty="0"/>
              <a:t>Example of an error</a:t>
            </a:r>
          </a:p>
        </p:txBody>
      </p:sp>
      <p:sp>
        <p:nvSpPr>
          <p:cNvPr id="3" name="Content Placeholder 2">
            <a:extLst>
              <a:ext uri="{FF2B5EF4-FFF2-40B4-BE49-F238E27FC236}">
                <a16:creationId xmlns:a16="http://schemas.microsoft.com/office/drawing/2014/main" id="{987DFDCE-AAD8-40AB-FC7F-8050E25A3C01}"/>
              </a:ext>
            </a:extLst>
          </p:cNvPr>
          <p:cNvSpPr>
            <a:spLocks noGrp="1"/>
          </p:cNvSpPr>
          <p:nvPr>
            <p:ph idx="1"/>
          </p:nvPr>
        </p:nvSpPr>
        <p:spPr/>
        <p:txBody>
          <a:bodyPr/>
          <a:lstStyle/>
          <a:p>
            <a:pPr algn="l"/>
            <a:r>
              <a:rPr lang="en-US" b="0" i="0" dirty="0">
                <a:solidFill>
                  <a:srgbClr val="1F1F1F"/>
                </a:solidFill>
                <a:effectLst/>
                <a:latin typeface="Source Sans Pro" panose="020B0503030403020204" pitchFamily="34" charset="0"/>
              </a:rPr>
              <a:t>An example of a clearly preventable error is having two vials of a medication that look the same but have vastly different concentrations of the medication.</a:t>
            </a:r>
            <a:endParaRPr lang="en-US" b="0" i="0" dirty="0">
              <a:solidFill>
                <a:srgbClr val="333333"/>
              </a:solidFill>
              <a:effectLst/>
              <a:latin typeface="OpenSans"/>
            </a:endParaRPr>
          </a:p>
          <a:p>
            <a:endParaRPr lang="en-GB" dirty="0"/>
          </a:p>
        </p:txBody>
      </p:sp>
    </p:spTree>
    <p:extLst>
      <p:ext uri="{BB962C8B-B14F-4D97-AF65-F5344CB8AC3E}">
        <p14:creationId xmlns:p14="http://schemas.microsoft.com/office/powerpoint/2010/main" val="20685132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31C70-932A-23DB-75FB-57B470CD917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D3E89A0-9F70-9F85-7BF2-B72EFE1BE002}"/>
              </a:ext>
            </a:extLst>
          </p:cNvPr>
          <p:cNvSpPr>
            <a:spLocks noGrp="1"/>
          </p:cNvSpPr>
          <p:nvPr>
            <p:ph idx="1"/>
          </p:nvPr>
        </p:nvSpPr>
        <p:spPr/>
        <p:txBody>
          <a:bodyPr/>
          <a:lstStyle/>
          <a:p>
            <a:pPr algn="l"/>
            <a:r>
              <a:rPr lang="en-US" b="0" i="0" dirty="0">
                <a:solidFill>
                  <a:srgbClr val="1F1F1F"/>
                </a:solidFill>
                <a:effectLst/>
                <a:latin typeface="Source Sans Pro" panose="020B0503030403020204" pitchFamily="34" charset="0"/>
              </a:rPr>
              <a:t>In seeking to improve healthcare quality and safety, it is useful to examine successes and failures from other industries. </a:t>
            </a:r>
          </a:p>
          <a:p>
            <a:pPr algn="l"/>
            <a:endParaRPr lang="en-US" dirty="0">
              <a:solidFill>
                <a:srgbClr val="1F1F1F"/>
              </a:solidFill>
              <a:latin typeface="Source Sans Pro" panose="020B0503030403020204" pitchFamily="34" charset="0"/>
            </a:endParaRPr>
          </a:p>
          <a:p>
            <a:pPr algn="l"/>
            <a:r>
              <a:rPr lang="en-US" b="0" i="0" dirty="0">
                <a:solidFill>
                  <a:srgbClr val="1F1F1F"/>
                </a:solidFill>
                <a:effectLst/>
                <a:latin typeface="Source Sans Pro" panose="020B0503030403020204" pitchFamily="34" charset="0"/>
              </a:rPr>
              <a:t>What other industries do you think have significantly improved on their quality?</a:t>
            </a:r>
            <a:endParaRPr lang="en-US" b="0" i="0" dirty="0">
              <a:solidFill>
                <a:srgbClr val="333333"/>
              </a:solidFill>
              <a:effectLst/>
              <a:latin typeface="OpenSans"/>
            </a:endParaRPr>
          </a:p>
          <a:p>
            <a:pPr marL="0" indent="0">
              <a:buNone/>
            </a:pPr>
            <a:endParaRPr lang="en-GB" dirty="0"/>
          </a:p>
        </p:txBody>
      </p:sp>
    </p:spTree>
    <p:extLst>
      <p:ext uri="{BB962C8B-B14F-4D97-AF65-F5344CB8AC3E}">
        <p14:creationId xmlns:p14="http://schemas.microsoft.com/office/powerpoint/2010/main" val="16550256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3E89A0-9F70-9F85-7BF2-B72EFE1BE002}"/>
              </a:ext>
            </a:extLst>
          </p:cNvPr>
          <p:cNvSpPr>
            <a:spLocks noGrp="1"/>
          </p:cNvSpPr>
          <p:nvPr>
            <p:ph idx="1"/>
          </p:nvPr>
        </p:nvSpPr>
        <p:spPr>
          <a:xfrm>
            <a:off x="609600" y="880110"/>
            <a:ext cx="10972800" cy="4637123"/>
          </a:xfrm>
        </p:spPr>
        <p:txBody>
          <a:bodyPr>
            <a:normAutofit/>
          </a:bodyPr>
          <a:lstStyle/>
          <a:p>
            <a:pPr algn="l"/>
            <a:r>
              <a:rPr lang="en-US" sz="2400" dirty="0"/>
              <a:t>In contrast to healthcare, a number of other industries have made major strides by combining technologies engineered from the outset to be safe and effective. </a:t>
            </a:r>
            <a:r>
              <a:rPr lang="en-US" sz="2400" dirty="0" err="1"/>
              <a:t>i.e</a:t>
            </a:r>
            <a:r>
              <a:rPr lang="en-US" sz="2400" dirty="0"/>
              <a:t>  Airlines</a:t>
            </a:r>
          </a:p>
          <a:p>
            <a:pPr algn="l"/>
            <a:endParaRPr lang="en-US" sz="2400" dirty="0"/>
          </a:p>
          <a:p>
            <a:r>
              <a:rPr lang="en-US" sz="2400" dirty="0"/>
              <a:t>The passenger fatalities was </a:t>
            </a:r>
          </a:p>
          <a:p>
            <a:pPr lvl="1"/>
            <a:r>
              <a:rPr lang="en-US" sz="2000" dirty="0"/>
              <a:t>From 2008 to 2017 one fatality per 7.9 million passengers who boarded an airplane, </a:t>
            </a:r>
          </a:p>
          <a:p>
            <a:pPr lvl="1"/>
            <a:r>
              <a:rPr lang="en-US" sz="2000" dirty="0"/>
              <a:t>from 1998 to 2007, it stood at one death per 2.7 million passenger </a:t>
            </a:r>
            <a:r>
              <a:rPr lang="en-US" sz="2000" dirty="0" err="1"/>
              <a:t>boardings</a:t>
            </a:r>
            <a:endParaRPr lang="en-US" sz="2000" dirty="0"/>
          </a:p>
          <a:p>
            <a:pPr lvl="1"/>
            <a:r>
              <a:rPr lang="en-US" sz="2000" dirty="0"/>
              <a:t>1988 and 1997 saw one fatality per 1.3 million </a:t>
            </a:r>
            <a:r>
              <a:rPr lang="en-US" sz="2000" dirty="0" err="1"/>
              <a:t>boardings</a:t>
            </a:r>
            <a:endParaRPr lang="en-US" sz="2000" dirty="0"/>
          </a:p>
          <a:p>
            <a:pPr lvl="1"/>
            <a:r>
              <a:rPr lang="en-US" sz="2100" dirty="0"/>
              <a:t>1978 to 1987, it was one per 750,000 </a:t>
            </a:r>
            <a:r>
              <a:rPr lang="en-US" sz="2100" dirty="0" err="1"/>
              <a:t>boardings</a:t>
            </a:r>
            <a:endParaRPr lang="en-US" sz="2100" dirty="0"/>
          </a:p>
          <a:p>
            <a:pPr lvl="1"/>
            <a:r>
              <a:rPr lang="en-US" sz="2100" dirty="0"/>
              <a:t>1968 and 1977, this narrowed again to one fatality per 350,000 </a:t>
            </a:r>
            <a:r>
              <a:rPr lang="en-US" sz="2100" dirty="0" err="1"/>
              <a:t>boardings</a:t>
            </a:r>
            <a:r>
              <a:rPr lang="en-US" sz="2100" dirty="0"/>
              <a:t>.</a:t>
            </a:r>
          </a:p>
          <a:p>
            <a:endParaRPr lang="en-GB" dirty="0"/>
          </a:p>
        </p:txBody>
      </p:sp>
    </p:spTree>
    <p:extLst>
      <p:ext uri="{BB962C8B-B14F-4D97-AF65-F5344CB8AC3E}">
        <p14:creationId xmlns:p14="http://schemas.microsoft.com/office/powerpoint/2010/main" val="25158695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C3A3C-ED96-FD65-E05B-121F341F342B}"/>
              </a:ext>
            </a:extLst>
          </p:cNvPr>
          <p:cNvSpPr>
            <a:spLocks noGrp="1"/>
          </p:cNvSpPr>
          <p:nvPr>
            <p:ph type="title"/>
          </p:nvPr>
        </p:nvSpPr>
        <p:spPr/>
        <p:txBody>
          <a:bodyPr>
            <a:normAutofit/>
          </a:bodyPr>
          <a:lstStyle/>
          <a:p>
            <a:r>
              <a:rPr lang="en-GB" b="1" dirty="0">
                <a:solidFill>
                  <a:srgbClr val="1F1F1F"/>
                </a:solidFill>
                <a:latin typeface="Source Sans Pro" panose="020B0503030403020204" pitchFamily="34" charset="0"/>
              </a:rPr>
              <a:t>Activity</a:t>
            </a:r>
          </a:p>
        </p:txBody>
      </p:sp>
      <p:sp>
        <p:nvSpPr>
          <p:cNvPr id="3" name="Content Placeholder 2">
            <a:extLst>
              <a:ext uri="{FF2B5EF4-FFF2-40B4-BE49-F238E27FC236}">
                <a16:creationId xmlns:a16="http://schemas.microsoft.com/office/drawing/2014/main" id="{B172AA4F-F442-9007-20D6-90455873462E}"/>
              </a:ext>
            </a:extLst>
          </p:cNvPr>
          <p:cNvSpPr>
            <a:spLocks noGrp="1"/>
          </p:cNvSpPr>
          <p:nvPr>
            <p:ph idx="1"/>
          </p:nvPr>
        </p:nvSpPr>
        <p:spPr/>
        <p:txBody>
          <a:bodyPr/>
          <a:lstStyle/>
          <a:p>
            <a:r>
              <a:rPr lang="en-GB" b="1" dirty="0">
                <a:solidFill>
                  <a:srgbClr val="000000"/>
                </a:solidFill>
                <a:effectLst/>
                <a:latin typeface="museo_sans"/>
              </a:rPr>
              <a:t>Dennis Quaid's Medical Nightmare</a:t>
            </a:r>
          </a:p>
          <a:p>
            <a:pPr marL="0" indent="0">
              <a:buNone/>
            </a:pPr>
            <a:endParaRPr lang="en-GB" dirty="0"/>
          </a:p>
          <a:p>
            <a:r>
              <a:rPr lang="en-GB" dirty="0">
                <a:hlinkClick r:id="rId2"/>
              </a:rPr>
              <a:t>https://www.oprah.com/health/how-a-medical-mistake-almost-killed-dennis-quaids-twins/all</a:t>
            </a:r>
            <a:endParaRPr lang="en-GB" dirty="0"/>
          </a:p>
          <a:p>
            <a:endParaRPr lang="en-GB" dirty="0"/>
          </a:p>
        </p:txBody>
      </p:sp>
    </p:spTree>
    <p:extLst>
      <p:ext uri="{BB962C8B-B14F-4D97-AF65-F5344CB8AC3E}">
        <p14:creationId xmlns:p14="http://schemas.microsoft.com/office/powerpoint/2010/main" val="33844637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B0D23-68AE-4E6D-B430-0F5492F8D5C5}"/>
              </a:ext>
            </a:extLst>
          </p:cNvPr>
          <p:cNvSpPr>
            <a:spLocks noGrp="1"/>
          </p:cNvSpPr>
          <p:nvPr>
            <p:ph type="title"/>
          </p:nvPr>
        </p:nvSpPr>
        <p:spPr/>
        <p:txBody>
          <a:bodyPr/>
          <a:lstStyle/>
          <a:p>
            <a:r>
              <a:rPr lang="en-GB" b="1" dirty="0">
                <a:solidFill>
                  <a:srgbClr val="1F1F1F"/>
                </a:solidFill>
                <a:latin typeface="Source Sans Pro" panose="020B0503030403020204" pitchFamily="34" charset="0"/>
              </a:rPr>
              <a:t>Activity</a:t>
            </a:r>
            <a:endParaRPr lang="en-US" dirty="0"/>
          </a:p>
        </p:txBody>
      </p:sp>
      <p:sp>
        <p:nvSpPr>
          <p:cNvPr id="3" name="Content Placeholder 2">
            <a:extLst>
              <a:ext uri="{FF2B5EF4-FFF2-40B4-BE49-F238E27FC236}">
                <a16:creationId xmlns:a16="http://schemas.microsoft.com/office/drawing/2014/main" id="{D36FB98A-2B80-46C8-A6B3-2083EE4A23B9}"/>
              </a:ext>
            </a:extLst>
          </p:cNvPr>
          <p:cNvSpPr>
            <a:spLocks noGrp="1"/>
          </p:cNvSpPr>
          <p:nvPr>
            <p:ph idx="1"/>
          </p:nvPr>
        </p:nvSpPr>
        <p:spPr/>
        <p:txBody>
          <a:bodyPr/>
          <a:lstStyle/>
          <a:p>
            <a:r>
              <a:rPr lang="en-US" dirty="0"/>
              <a:t>What went wrong?</a:t>
            </a:r>
          </a:p>
          <a:p>
            <a:r>
              <a:rPr lang="en-US" dirty="0"/>
              <a:t>What could have been done to prevent what happened?</a:t>
            </a:r>
          </a:p>
          <a:p>
            <a:r>
              <a:rPr lang="en-US" dirty="0"/>
              <a:t>What needs to happen to prevent future occurrence?</a:t>
            </a:r>
          </a:p>
          <a:p>
            <a:pPr lvl="1"/>
            <a:r>
              <a:rPr lang="en-US" dirty="0"/>
              <a:t>From the hospital admin perspective</a:t>
            </a:r>
          </a:p>
          <a:p>
            <a:pPr lvl="1"/>
            <a:r>
              <a:rPr lang="en-US" dirty="0"/>
              <a:t>Healthcare provider</a:t>
            </a:r>
          </a:p>
          <a:p>
            <a:pPr lvl="1"/>
            <a:r>
              <a:rPr lang="en-US" dirty="0"/>
              <a:t>Parents or patients</a:t>
            </a:r>
          </a:p>
        </p:txBody>
      </p:sp>
    </p:spTree>
    <p:extLst>
      <p:ext uri="{BB962C8B-B14F-4D97-AF65-F5344CB8AC3E}">
        <p14:creationId xmlns:p14="http://schemas.microsoft.com/office/powerpoint/2010/main" val="29559870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0A03D-C121-A5D5-5931-F489A13B9E64}"/>
              </a:ext>
            </a:extLst>
          </p:cNvPr>
          <p:cNvSpPr>
            <a:spLocks noGrp="1"/>
          </p:cNvSpPr>
          <p:nvPr>
            <p:ph type="title"/>
          </p:nvPr>
        </p:nvSpPr>
        <p:spPr>
          <a:xfrm>
            <a:off x="609600" y="2114868"/>
            <a:ext cx="10972800" cy="1143000"/>
          </a:xfrm>
        </p:spPr>
        <p:txBody>
          <a:bodyPr>
            <a:normAutofit fontScale="90000"/>
          </a:bodyPr>
          <a:lstStyle/>
          <a:p>
            <a:r>
              <a:rPr lang="en-US" b="1" i="0" dirty="0">
                <a:solidFill>
                  <a:srgbClr val="4F4F4F"/>
                </a:solidFill>
                <a:effectLst/>
                <a:latin typeface="source-sans-pro"/>
              </a:rPr>
              <a:t>SO how can hospitals eliminate such simple mistake....</a:t>
            </a:r>
            <a:endParaRPr lang="en-GB" dirty="0"/>
          </a:p>
        </p:txBody>
      </p:sp>
      <p:sp>
        <p:nvSpPr>
          <p:cNvPr id="3" name="Content Placeholder 2">
            <a:extLst>
              <a:ext uri="{FF2B5EF4-FFF2-40B4-BE49-F238E27FC236}">
                <a16:creationId xmlns:a16="http://schemas.microsoft.com/office/drawing/2014/main" id="{19A6C4AC-AD36-EDC9-B124-84300B2F25F0}"/>
              </a:ext>
            </a:extLst>
          </p:cNvPr>
          <p:cNvSpPr>
            <a:spLocks noGrp="1"/>
          </p:cNvSpPr>
          <p:nvPr>
            <p:ph idx="1"/>
          </p:nvPr>
        </p:nvSpPr>
        <p:spPr/>
        <p:txBody>
          <a:bodyPr/>
          <a:lstStyle/>
          <a:p>
            <a:endParaRPr lang="en-GB" b="0" i="0" dirty="0">
              <a:solidFill>
                <a:srgbClr val="000000"/>
              </a:solidFill>
              <a:effectLst/>
              <a:latin typeface="Source Sans Pro" panose="020B0503030403020204" pitchFamily="34" charset="0"/>
              <a:hlinkClick r:id="rId2"/>
            </a:endParaRPr>
          </a:p>
          <a:p>
            <a:endParaRPr lang="en-GB" dirty="0">
              <a:solidFill>
                <a:srgbClr val="000000"/>
              </a:solidFill>
              <a:latin typeface="Source Sans Pro" panose="020B0503030403020204" pitchFamily="34" charset="0"/>
              <a:hlinkClick r:id="rId2"/>
            </a:endParaRPr>
          </a:p>
          <a:p>
            <a:endParaRPr lang="en-GB" dirty="0"/>
          </a:p>
        </p:txBody>
      </p:sp>
    </p:spTree>
    <p:extLst>
      <p:ext uri="{BB962C8B-B14F-4D97-AF65-F5344CB8AC3E}">
        <p14:creationId xmlns:p14="http://schemas.microsoft.com/office/powerpoint/2010/main" val="24018307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AB55C-83B7-4614-9AA0-AF287548A855}"/>
              </a:ext>
            </a:extLst>
          </p:cNvPr>
          <p:cNvSpPr>
            <a:spLocks noGrp="1"/>
          </p:cNvSpPr>
          <p:nvPr>
            <p:ph type="title"/>
          </p:nvPr>
        </p:nvSpPr>
        <p:spPr>
          <a:xfrm>
            <a:off x="609600" y="274638"/>
            <a:ext cx="10972800" cy="834072"/>
          </a:xfrm>
        </p:spPr>
        <p:txBody>
          <a:bodyPr>
            <a:normAutofit fontScale="90000"/>
          </a:bodyPr>
          <a:lstStyle/>
          <a:p>
            <a:r>
              <a:rPr lang="en-US" b="1" dirty="0"/>
              <a:t>Quality Improvement Models</a:t>
            </a:r>
            <a:br>
              <a:rPr lang="en-US" dirty="0"/>
            </a:br>
            <a:endParaRPr lang="en-US" dirty="0"/>
          </a:p>
        </p:txBody>
      </p:sp>
      <p:sp>
        <p:nvSpPr>
          <p:cNvPr id="3" name="Content Placeholder 2">
            <a:extLst>
              <a:ext uri="{FF2B5EF4-FFF2-40B4-BE49-F238E27FC236}">
                <a16:creationId xmlns:a16="http://schemas.microsoft.com/office/drawing/2014/main" id="{8164DA12-61C7-4881-9C60-84FD26784F17}"/>
              </a:ext>
            </a:extLst>
          </p:cNvPr>
          <p:cNvSpPr>
            <a:spLocks noGrp="1"/>
          </p:cNvSpPr>
          <p:nvPr>
            <p:ph idx="1"/>
          </p:nvPr>
        </p:nvSpPr>
        <p:spPr>
          <a:xfrm>
            <a:off x="609600" y="1108710"/>
            <a:ext cx="10972800" cy="4408523"/>
          </a:xfrm>
        </p:spPr>
        <p:txBody>
          <a:bodyPr>
            <a:normAutofit fontScale="70000" lnSpcReduction="20000"/>
          </a:bodyPr>
          <a:lstStyle/>
          <a:p>
            <a:pPr marL="0" indent="0">
              <a:buNone/>
            </a:pPr>
            <a:r>
              <a:rPr lang="en-US" dirty="0"/>
              <a:t>Quality improvement models are a systematic, formal framework for establishing QI processes in practice. </a:t>
            </a:r>
          </a:p>
          <a:p>
            <a:pPr marL="0" indent="0">
              <a:buNone/>
            </a:pPr>
            <a:endParaRPr lang="en-US" dirty="0"/>
          </a:p>
          <a:p>
            <a:r>
              <a:rPr lang="en-US" u="sng" dirty="0">
                <a:hlinkClick r:id="rId2"/>
              </a:rPr>
              <a:t>Model for Improvement (Plan-Do-Study-Act [PDSA] cycles)</a:t>
            </a:r>
            <a:r>
              <a:rPr lang="en-US" dirty="0"/>
              <a:t>:  is shorthand for testing a change — by planning it, trying it, observing the results, and acting on what is learned. This is the scientific method, used for action-oriented learning.</a:t>
            </a:r>
          </a:p>
          <a:p>
            <a:endParaRPr lang="en-US" dirty="0"/>
          </a:p>
          <a:p>
            <a:r>
              <a:rPr lang="en-US" u="sng" dirty="0">
                <a:hlinkClick r:id="rId3"/>
              </a:rPr>
              <a:t>Six Sigma</a:t>
            </a:r>
            <a:r>
              <a:rPr lang="en-US" dirty="0"/>
              <a:t>: Six Sigma is a method of improvement that strives to decrease variation and defects.</a:t>
            </a:r>
            <a:br>
              <a:rPr lang="en-US" dirty="0"/>
            </a:br>
            <a:endParaRPr lang="en-US" dirty="0"/>
          </a:p>
          <a:p>
            <a:r>
              <a:rPr lang="en-US" u="sng" dirty="0">
                <a:hlinkClick r:id="rId4"/>
              </a:rPr>
              <a:t>Lean</a:t>
            </a:r>
            <a:r>
              <a:rPr lang="en-US" dirty="0"/>
              <a:t> is an approach that drives out waste and improves efficiency in work processes so that all work adds value.</a:t>
            </a:r>
          </a:p>
          <a:p>
            <a:endParaRPr lang="en-US" dirty="0"/>
          </a:p>
        </p:txBody>
      </p:sp>
    </p:spTree>
    <p:extLst>
      <p:ext uri="{BB962C8B-B14F-4D97-AF65-F5344CB8AC3E}">
        <p14:creationId xmlns:p14="http://schemas.microsoft.com/office/powerpoint/2010/main" val="29451344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BE07F-4E8D-AEBB-4E2A-35E4909AC186}"/>
              </a:ext>
            </a:extLst>
          </p:cNvPr>
          <p:cNvSpPr>
            <a:spLocks noGrp="1"/>
          </p:cNvSpPr>
          <p:nvPr>
            <p:ph type="title"/>
          </p:nvPr>
        </p:nvSpPr>
        <p:spPr/>
        <p:txBody>
          <a:bodyPr/>
          <a:lstStyle/>
          <a:p>
            <a:endParaRPr lang="en-GB"/>
          </a:p>
        </p:txBody>
      </p:sp>
      <p:pic>
        <p:nvPicPr>
          <p:cNvPr id="2050" name="Picture 2" descr="Any Questions stock photos and royalty-free images, vectors and ...">
            <a:extLst>
              <a:ext uri="{FF2B5EF4-FFF2-40B4-BE49-F238E27FC236}">
                <a16:creationId xmlns:a16="http://schemas.microsoft.com/office/drawing/2014/main" id="{79151D5D-1593-2676-9164-25462224183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55313" y="2071688"/>
            <a:ext cx="6681373" cy="2492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11534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84D57-BE75-9535-5762-8604ED5C28E1}"/>
              </a:ext>
            </a:extLst>
          </p:cNvPr>
          <p:cNvSpPr>
            <a:spLocks noGrp="1"/>
          </p:cNvSpPr>
          <p:nvPr>
            <p:ph type="title"/>
          </p:nvPr>
        </p:nvSpPr>
        <p:spPr/>
        <p:txBody>
          <a:bodyPr>
            <a:normAutofit/>
          </a:bodyPr>
          <a:lstStyle/>
          <a:p>
            <a:r>
              <a:rPr lang="en-GB" b="1" dirty="0"/>
              <a:t>References</a:t>
            </a:r>
            <a:endParaRPr lang="en-GB" dirty="0"/>
          </a:p>
        </p:txBody>
      </p:sp>
      <p:sp>
        <p:nvSpPr>
          <p:cNvPr id="3" name="Content Placeholder 2">
            <a:extLst>
              <a:ext uri="{FF2B5EF4-FFF2-40B4-BE49-F238E27FC236}">
                <a16:creationId xmlns:a16="http://schemas.microsoft.com/office/drawing/2014/main" id="{A68BED7B-5E12-EC12-FCAA-E633DF9C25BF}"/>
              </a:ext>
            </a:extLst>
          </p:cNvPr>
          <p:cNvSpPr>
            <a:spLocks noGrp="1"/>
          </p:cNvSpPr>
          <p:nvPr>
            <p:ph idx="1"/>
          </p:nvPr>
        </p:nvSpPr>
        <p:spPr/>
        <p:txBody>
          <a:bodyPr>
            <a:normAutofit fontScale="70000" lnSpcReduction="20000"/>
          </a:bodyPr>
          <a:lstStyle/>
          <a:p>
            <a:pPr algn="l"/>
            <a:r>
              <a:rPr lang="en-GB" b="0" i="0" dirty="0">
                <a:solidFill>
                  <a:srgbClr val="222222"/>
                </a:solidFill>
                <a:effectLst/>
                <a:latin typeface="Arial" panose="020B0604020202020204" pitchFamily="34" charset="0"/>
              </a:rPr>
              <a:t>Jha, A.K., </a:t>
            </a:r>
            <a:r>
              <a:rPr lang="en-GB" b="0" i="0" dirty="0" err="1">
                <a:solidFill>
                  <a:srgbClr val="222222"/>
                </a:solidFill>
                <a:effectLst/>
                <a:latin typeface="Arial" panose="020B0604020202020204" pitchFamily="34" charset="0"/>
              </a:rPr>
              <a:t>Larizgoitia</a:t>
            </a:r>
            <a:r>
              <a:rPr lang="en-GB" b="0" i="0" dirty="0">
                <a:solidFill>
                  <a:srgbClr val="222222"/>
                </a:solidFill>
                <a:effectLst/>
                <a:latin typeface="Arial" panose="020B0604020202020204" pitchFamily="34" charset="0"/>
              </a:rPr>
              <a:t>, I., </a:t>
            </a:r>
            <a:r>
              <a:rPr lang="en-GB" b="0" i="0" dirty="0" err="1">
                <a:solidFill>
                  <a:srgbClr val="222222"/>
                </a:solidFill>
                <a:effectLst/>
                <a:latin typeface="Arial" panose="020B0604020202020204" pitchFamily="34" charset="0"/>
              </a:rPr>
              <a:t>Audera</a:t>
            </a:r>
            <a:r>
              <a:rPr lang="en-GB" b="0" i="0" dirty="0">
                <a:solidFill>
                  <a:srgbClr val="222222"/>
                </a:solidFill>
                <a:effectLst/>
                <a:latin typeface="Arial" panose="020B0604020202020204" pitchFamily="34" charset="0"/>
              </a:rPr>
              <a:t>-Lopez, C., </a:t>
            </a:r>
            <a:r>
              <a:rPr lang="en-GB" b="0" i="0" dirty="0" err="1">
                <a:solidFill>
                  <a:srgbClr val="222222"/>
                </a:solidFill>
                <a:effectLst/>
                <a:latin typeface="Arial" panose="020B0604020202020204" pitchFamily="34" charset="0"/>
              </a:rPr>
              <a:t>Prasopa-Plaizier</a:t>
            </a:r>
            <a:r>
              <a:rPr lang="en-GB" b="0" i="0" dirty="0">
                <a:solidFill>
                  <a:srgbClr val="222222"/>
                </a:solidFill>
                <a:effectLst/>
                <a:latin typeface="Arial" panose="020B0604020202020204" pitchFamily="34" charset="0"/>
              </a:rPr>
              <a:t>, N., Waters, H. and Bates, D.W., 2013. The global burden of unsafe medical care: analytic modelling of observational studies. </a:t>
            </a:r>
            <a:r>
              <a:rPr lang="en-GB" b="0" i="1" dirty="0">
                <a:solidFill>
                  <a:srgbClr val="222222"/>
                </a:solidFill>
                <a:effectLst/>
                <a:latin typeface="Arial" panose="020B0604020202020204" pitchFamily="34" charset="0"/>
              </a:rPr>
              <a:t>BMJ quality &amp; safety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22</a:t>
            </a:r>
            <a:r>
              <a:rPr lang="en-GB" b="0" i="0" dirty="0">
                <a:solidFill>
                  <a:srgbClr val="222222"/>
                </a:solidFill>
                <a:effectLst/>
                <a:latin typeface="Arial" panose="020B0604020202020204" pitchFamily="34" charset="0"/>
              </a:rPr>
              <a:t>(10), pp.809-815.</a:t>
            </a:r>
          </a:p>
          <a:p>
            <a:pPr algn="l"/>
            <a:r>
              <a:rPr lang="en-US" b="0" i="0" dirty="0" err="1">
                <a:solidFill>
                  <a:srgbClr val="222222"/>
                </a:solidFill>
                <a:effectLst/>
                <a:latin typeface="Arial" panose="020B0604020202020204" pitchFamily="34" charset="0"/>
              </a:rPr>
              <a:t>Kapur</a:t>
            </a:r>
            <a:r>
              <a:rPr lang="en-US" b="0" i="0" dirty="0">
                <a:solidFill>
                  <a:srgbClr val="222222"/>
                </a:solidFill>
                <a:effectLst/>
                <a:latin typeface="Arial" panose="020B0604020202020204" pitchFamily="34" charset="0"/>
              </a:rPr>
              <a:t>, N., </a:t>
            </a:r>
            <a:r>
              <a:rPr lang="en-US" b="0" i="0" dirty="0" err="1">
                <a:solidFill>
                  <a:srgbClr val="222222"/>
                </a:solidFill>
                <a:effectLst/>
                <a:latin typeface="Arial" panose="020B0604020202020204" pitchFamily="34" charset="0"/>
              </a:rPr>
              <a:t>Parand</a:t>
            </a:r>
            <a:r>
              <a:rPr lang="en-US" b="0" i="0" dirty="0">
                <a:solidFill>
                  <a:srgbClr val="222222"/>
                </a:solidFill>
                <a:effectLst/>
                <a:latin typeface="Arial" panose="020B0604020202020204" pitchFamily="34" charset="0"/>
              </a:rPr>
              <a:t>, A., Soukup, T., Reader, T. and </a:t>
            </a:r>
            <a:r>
              <a:rPr lang="en-US" b="0" i="0" dirty="0" err="1">
                <a:solidFill>
                  <a:srgbClr val="222222"/>
                </a:solidFill>
                <a:effectLst/>
                <a:latin typeface="Arial" panose="020B0604020202020204" pitchFamily="34" charset="0"/>
              </a:rPr>
              <a:t>Sevdalis</a:t>
            </a:r>
            <a:r>
              <a:rPr lang="en-US" b="0" i="0" dirty="0">
                <a:solidFill>
                  <a:srgbClr val="222222"/>
                </a:solidFill>
                <a:effectLst/>
                <a:latin typeface="Arial" panose="020B0604020202020204" pitchFamily="34" charset="0"/>
              </a:rPr>
              <a:t>, N., 2015. Aviation and healthcare: a comparative review with implications for patient safety. </a:t>
            </a:r>
            <a:r>
              <a:rPr lang="en-US" b="0" i="1" dirty="0">
                <a:solidFill>
                  <a:srgbClr val="222222"/>
                </a:solidFill>
                <a:effectLst/>
                <a:latin typeface="Arial" panose="020B0604020202020204" pitchFamily="34" charset="0"/>
              </a:rPr>
              <a:t>JRSM open</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7</a:t>
            </a:r>
            <a:r>
              <a:rPr lang="en-US" b="0" i="0" dirty="0">
                <a:solidFill>
                  <a:srgbClr val="222222"/>
                </a:solidFill>
                <a:effectLst/>
                <a:latin typeface="Arial" panose="020B0604020202020204" pitchFamily="34" charset="0"/>
              </a:rPr>
              <a:t>(1), p.2054270415616548.</a:t>
            </a:r>
          </a:p>
          <a:p>
            <a:pPr algn="l"/>
            <a:r>
              <a:rPr lang="en-US" b="0" i="0" dirty="0">
                <a:solidFill>
                  <a:srgbClr val="222222"/>
                </a:solidFill>
                <a:effectLst/>
                <a:latin typeface="Arial" panose="020B0604020202020204" pitchFamily="34" charset="0"/>
              </a:rPr>
              <a:t>James, J.T., 2013. A new, evidence-based estimate of patient harms associated with hospital care. </a:t>
            </a:r>
            <a:r>
              <a:rPr lang="en-US" b="0" i="1" dirty="0">
                <a:solidFill>
                  <a:srgbClr val="222222"/>
                </a:solidFill>
                <a:effectLst/>
                <a:latin typeface="Arial" panose="020B0604020202020204" pitchFamily="34" charset="0"/>
              </a:rPr>
              <a:t>Journal of patient safety</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9</a:t>
            </a:r>
            <a:r>
              <a:rPr lang="en-US" b="0" i="0" dirty="0">
                <a:solidFill>
                  <a:srgbClr val="222222"/>
                </a:solidFill>
                <a:effectLst/>
                <a:latin typeface="Arial" panose="020B0604020202020204" pitchFamily="34" charset="0"/>
              </a:rPr>
              <a:t>(3), pp.122-128.</a:t>
            </a:r>
          </a:p>
          <a:p>
            <a:pPr algn="l"/>
            <a:r>
              <a:rPr lang="en-GB" b="0" i="0" dirty="0" err="1">
                <a:solidFill>
                  <a:srgbClr val="222222"/>
                </a:solidFill>
                <a:effectLst/>
                <a:latin typeface="Arial" panose="020B0604020202020204" pitchFamily="34" charset="0"/>
              </a:rPr>
              <a:t>Hübner</a:t>
            </a:r>
            <a:r>
              <a:rPr lang="en-GB" b="0" i="0" dirty="0">
                <a:solidFill>
                  <a:srgbClr val="222222"/>
                </a:solidFill>
                <a:effectLst/>
                <a:latin typeface="Arial" panose="020B0604020202020204" pitchFamily="34" charset="0"/>
              </a:rPr>
              <a:t>, N.O., </a:t>
            </a:r>
            <a:r>
              <a:rPr lang="en-GB" b="0" i="0" dirty="0" err="1">
                <a:solidFill>
                  <a:srgbClr val="222222"/>
                </a:solidFill>
                <a:effectLst/>
                <a:latin typeface="Arial" panose="020B0604020202020204" pitchFamily="34" charset="0"/>
              </a:rPr>
              <a:t>Flessa</a:t>
            </a:r>
            <a:r>
              <a:rPr lang="en-GB" b="0" i="0" dirty="0">
                <a:solidFill>
                  <a:srgbClr val="222222"/>
                </a:solidFill>
                <a:effectLst/>
                <a:latin typeface="Arial" panose="020B0604020202020204" pitchFamily="34" charset="0"/>
              </a:rPr>
              <a:t>, S., </a:t>
            </a:r>
            <a:r>
              <a:rPr lang="en-GB" b="0" i="0" dirty="0" err="1">
                <a:solidFill>
                  <a:srgbClr val="222222"/>
                </a:solidFill>
                <a:effectLst/>
                <a:latin typeface="Arial" panose="020B0604020202020204" pitchFamily="34" charset="0"/>
              </a:rPr>
              <a:t>Haak</a:t>
            </a:r>
            <a:r>
              <a:rPr lang="en-GB" b="0" i="0" dirty="0">
                <a:solidFill>
                  <a:srgbClr val="222222"/>
                </a:solidFill>
                <a:effectLst/>
                <a:latin typeface="Arial" panose="020B0604020202020204" pitchFamily="34" charset="0"/>
              </a:rPr>
              <a:t>, J., Wilke, F., </a:t>
            </a:r>
            <a:r>
              <a:rPr lang="en-GB" b="0" i="0" dirty="0" err="1">
                <a:solidFill>
                  <a:srgbClr val="222222"/>
                </a:solidFill>
                <a:effectLst/>
                <a:latin typeface="Arial" panose="020B0604020202020204" pitchFamily="34" charset="0"/>
              </a:rPr>
              <a:t>Hübner</a:t>
            </a:r>
            <a:r>
              <a:rPr lang="en-GB" b="0" i="0" dirty="0">
                <a:solidFill>
                  <a:srgbClr val="222222"/>
                </a:solidFill>
                <a:effectLst/>
                <a:latin typeface="Arial" panose="020B0604020202020204" pitchFamily="34" charset="0"/>
              </a:rPr>
              <a:t>, C., </a:t>
            </a:r>
            <a:r>
              <a:rPr lang="en-GB" b="0" i="0" dirty="0" err="1">
                <a:solidFill>
                  <a:srgbClr val="222222"/>
                </a:solidFill>
                <a:effectLst/>
                <a:latin typeface="Arial" panose="020B0604020202020204" pitchFamily="34" charset="0"/>
              </a:rPr>
              <a:t>Dahms</a:t>
            </a:r>
            <a:r>
              <a:rPr lang="en-GB" b="0" i="0" dirty="0">
                <a:solidFill>
                  <a:srgbClr val="222222"/>
                </a:solidFill>
                <a:effectLst/>
                <a:latin typeface="Arial" panose="020B0604020202020204" pitchFamily="34" charset="0"/>
              </a:rPr>
              <a:t>, C., Hoffmann, W. and Kramer, A., 2011. Can the hazard assessment and critical control points (HACCP) system be used to design process-based hygiene concepts?. </a:t>
            </a:r>
            <a:r>
              <a:rPr lang="en-GB" b="0" i="1" dirty="0">
                <a:solidFill>
                  <a:srgbClr val="222222"/>
                </a:solidFill>
                <a:effectLst/>
                <a:latin typeface="Arial" panose="020B0604020202020204" pitchFamily="34" charset="0"/>
              </a:rPr>
              <a:t>GMS </a:t>
            </a:r>
            <a:r>
              <a:rPr lang="en-GB" b="0" i="1" dirty="0" err="1">
                <a:solidFill>
                  <a:srgbClr val="222222"/>
                </a:solidFill>
                <a:effectLst/>
                <a:latin typeface="Arial" panose="020B0604020202020204" pitchFamily="34" charset="0"/>
              </a:rPr>
              <a:t>Krankenhaushygiene</a:t>
            </a:r>
            <a:r>
              <a:rPr lang="en-GB" b="0" i="1" dirty="0">
                <a:solidFill>
                  <a:srgbClr val="222222"/>
                </a:solidFill>
                <a:effectLst/>
                <a:latin typeface="Arial" panose="020B0604020202020204" pitchFamily="34" charset="0"/>
              </a:rPr>
              <a:t> </a:t>
            </a:r>
            <a:r>
              <a:rPr lang="en-GB" b="0" i="1" dirty="0" err="1">
                <a:solidFill>
                  <a:srgbClr val="222222"/>
                </a:solidFill>
                <a:effectLst/>
                <a:latin typeface="Arial" panose="020B0604020202020204" pitchFamily="34" charset="0"/>
              </a:rPr>
              <a:t>interdisziplinär</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6</a:t>
            </a:r>
            <a:r>
              <a:rPr lang="en-GB" b="0" i="0" dirty="0">
                <a:solidFill>
                  <a:srgbClr val="222222"/>
                </a:solidFill>
                <a:effectLst/>
                <a:latin typeface="Arial" panose="020B0604020202020204" pitchFamily="34" charset="0"/>
              </a:rPr>
              <a:t>(1).</a:t>
            </a:r>
            <a:endParaRPr lang="en-GB" dirty="0"/>
          </a:p>
        </p:txBody>
      </p:sp>
    </p:spTree>
    <p:extLst>
      <p:ext uri="{BB962C8B-B14F-4D97-AF65-F5344CB8AC3E}">
        <p14:creationId xmlns:p14="http://schemas.microsoft.com/office/powerpoint/2010/main" val="371070026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1727</Words>
  <Application>Microsoft Office PowerPoint</Application>
  <PresentationFormat>Widescreen</PresentationFormat>
  <Paragraphs>174</Paragraphs>
  <Slides>35</Slides>
  <Notes>9</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35</vt:i4>
      </vt:variant>
    </vt:vector>
  </HeadingPairs>
  <TitlesOfParts>
    <vt:vector size="47" baseType="lpstr">
      <vt:lpstr>museo_sans</vt:lpstr>
      <vt:lpstr>Myriad Pro</vt:lpstr>
      <vt:lpstr>OpenSans</vt:lpstr>
      <vt:lpstr>source-sans-pro</vt:lpstr>
      <vt:lpstr>Arial</vt:lpstr>
      <vt:lpstr>Calibri</vt:lpstr>
      <vt:lpstr>Courier New</vt:lpstr>
      <vt:lpstr>David</vt:lpstr>
      <vt:lpstr>Roboto</vt:lpstr>
      <vt:lpstr>Source Sans Pro</vt:lpstr>
      <vt:lpstr>Wingdings</vt:lpstr>
      <vt:lpstr>20140311PresentationUWTSDTemplate</vt:lpstr>
      <vt:lpstr>    Quality Assurance and Service Improvements (LCHS7006_LON)     </vt:lpstr>
      <vt:lpstr>Getting to Know You!</vt:lpstr>
      <vt:lpstr>Learning outcomes</vt:lpstr>
      <vt:lpstr>Module Summary</vt:lpstr>
      <vt:lpstr>Aims of the Session</vt:lpstr>
      <vt:lpstr>Ice breaker</vt:lpstr>
      <vt:lpstr>Quality Assurance in relation to healthcare </vt:lpstr>
      <vt:lpstr>PowerPoint Presentation</vt:lpstr>
      <vt:lpstr>Major types of errors</vt:lpstr>
      <vt:lpstr>Activity</vt:lpstr>
      <vt:lpstr>Why such unacceptable rate of medical errors</vt:lpstr>
      <vt:lpstr>Activity</vt:lpstr>
      <vt:lpstr>Quality Assurance VS Quality Improvement </vt:lpstr>
      <vt:lpstr>Quality Assurance VS Quality Improvement</vt:lpstr>
      <vt:lpstr>The Unsettling Facts</vt:lpstr>
      <vt:lpstr>Medical errors </vt:lpstr>
      <vt:lpstr>OECD Health data 2015</vt:lpstr>
      <vt:lpstr>So why has improvement in safety and  quality of healthcare lagged behind than seen in other areas? </vt:lpstr>
      <vt:lpstr>Reasonable Answers</vt:lpstr>
      <vt:lpstr>Activity: CQC</vt:lpstr>
      <vt:lpstr>Discussion from the video</vt:lpstr>
      <vt:lpstr>Activity</vt:lpstr>
      <vt:lpstr>Quality Compliance Systems (QCS)</vt:lpstr>
      <vt:lpstr>Quality Compliance Systems (QCS)..2</vt:lpstr>
      <vt:lpstr>Current Policies in QA?</vt:lpstr>
      <vt:lpstr>Models for Change</vt:lpstr>
      <vt:lpstr>Example of an error</vt:lpstr>
      <vt:lpstr>PowerPoint Presentation</vt:lpstr>
      <vt:lpstr>PowerPoint Presentation</vt:lpstr>
      <vt:lpstr>Activity</vt:lpstr>
      <vt:lpstr>Activity</vt:lpstr>
      <vt:lpstr>SO how can hospitals eliminate such simple mistake....</vt:lpstr>
      <vt:lpstr>Quality Improvement Models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Assurance and Service Improvements     Dr Fahad Khan</dc:title>
  <dc:creator>Fahad Khan</dc:creator>
  <cp:lastModifiedBy>Diola Bijlhout</cp:lastModifiedBy>
  <cp:revision>63</cp:revision>
  <dcterms:created xsi:type="dcterms:W3CDTF">2023-01-07T09:57:05Z</dcterms:created>
  <dcterms:modified xsi:type="dcterms:W3CDTF">2024-10-04T14:38:43Z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a321a15a-c71d-40d3-b0cd-3b0ec0033fdd_Enabled">
    <vt:lpwstr>true</vt:lpwstr>
  </property>
  <property fmtid="{D5CDD505-2E9C-101B-9397-08002B2CF9AE}" pid="3" name="MSIP_Label_a321a15a-c71d-40d3-b0cd-3b0ec0033fdd_SetDate">
    <vt:lpwstr>2024-06-13T06:33:36Z</vt:lpwstr>
  </property>
  <property fmtid="{D5CDD505-2E9C-101B-9397-08002B2CF9AE}" pid="4" name="MSIP_Label_a321a15a-c71d-40d3-b0cd-3b0ec0033fdd_Method">
    <vt:lpwstr>Standard</vt:lpwstr>
  </property>
  <property fmtid="{D5CDD505-2E9C-101B-9397-08002B2CF9AE}" pid="5" name="MSIP_Label_a321a15a-c71d-40d3-b0cd-3b0ec0033fdd_Name">
    <vt:lpwstr>Restricted</vt:lpwstr>
  </property>
  <property fmtid="{D5CDD505-2E9C-101B-9397-08002B2CF9AE}" pid="6" name="MSIP_Label_a321a15a-c71d-40d3-b0cd-3b0ec0033fdd_SiteId">
    <vt:lpwstr>f89944b7-4a4e-4ea7-9156-3299f3411647</vt:lpwstr>
  </property>
  <property fmtid="{D5CDD505-2E9C-101B-9397-08002B2CF9AE}" pid="7" name="MSIP_Label_a321a15a-c71d-40d3-b0cd-3b0ec0033fdd_ActionId">
    <vt:lpwstr>d2bd8fe2-6444-4112-a0e2-bf7412eee6d0</vt:lpwstr>
  </property>
  <property fmtid="{D5CDD505-2E9C-101B-9397-08002B2CF9AE}" pid="8" name="MSIP_Label_a321a15a-c71d-40d3-b0cd-3b0ec0033fdd_ContentBits">
    <vt:lpwstr>0</vt:lpwstr>
  </property>
</Properties>
</file>