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79" r:id="rId9"/>
    <p:sldId id="280" r:id="rId10"/>
    <p:sldId id="263" r:id="rId11"/>
    <p:sldId id="264" r:id="rId12"/>
    <p:sldId id="265" r:id="rId13"/>
    <p:sldId id="266" r:id="rId14"/>
    <p:sldId id="273" r:id="rId15"/>
    <p:sldId id="274" r:id="rId16"/>
    <p:sldId id="275" r:id="rId17"/>
    <p:sldId id="276" r:id="rId18"/>
    <p:sldId id="277" r:id="rId19"/>
    <p:sldId id="278" r:id="rId20"/>
    <p:sldId id="272" r:id="rId21"/>
    <p:sldId id="270" r:id="rId22"/>
    <p:sldId id="27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316F6D-8299-48C1-9A05-DEC3778FD452}"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DA6C55AA-A5B1-4F2E-9CF3-4968129EC0B8}">
      <dgm:prSet phldrT="[Text]"/>
      <dgm:spPr/>
      <dgm:t>
        <a:bodyPr/>
        <a:lstStyle/>
        <a:p>
          <a:r>
            <a:rPr lang="en-US" dirty="0"/>
            <a:t>COMPROMISING</a:t>
          </a:r>
        </a:p>
      </dgm:t>
    </dgm:pt>
    <dgm:pt modelId="{7ABCBB82-04B4-408D-BE91-BC8831077CFE}" type="parTrans" cxnId="{F489F97B-D3C8-4D63-8FED-79B1D53AF108}">
      <dgm:prSet/>
      <dgm:spPr/>
      <dgm:t>
        <a:bodyPr/>
        <a:lstStyle/>
        <a:p>
          <a:endParaRPr lang="en-US"/>
        </a:p>
      </dgm:t>
    </dgm:pt>
    <dgm:pt modelId="{2A9DEC57-21C0-4596-BD51-27052B43E2C8}" type="sibTrans" cxnId="{F489F97B-D3C8-4D63-8FED-79B1D53AF108}">
      <dgm:prSet/>
      <dgm:spPr/>
      <dgm:t>
        <a:bodyPr/>
        <a:lstStyle/>
        <a:p>
          <a:endParaRPr lang="en-US"/>
        </a:p>
      </dgm:t>
    </dgm:pt>
    <dgm:pt modelId="{21FF1E3F-A5A6-46FC-8FD0-CFA2EBA44548}">
      <dgm:prSet phldrT="[Text]"/>
      <dgm:spPr/>
      <dgm:t>
        <a:bodyPr/>
        <a:lstStyle/>
        <a:p>
          <a:r>
            <a:rPr lang="en-US" dirty="0"/>
            <a:t>COMPETING</a:t>
          </a:r>
        </a:p>
      </dgm:t>
    </dgm:pt>
    <dgm:pt modelId="{1D07FD3F-7D18-48FD-916E-488742E76670}" type="parTrans" cxnId="{6336880C-A652-41CB-910B-1456E0992C16}">
      <dgm:prSet/>
      <dgm:spPr/>
      <dgm:t>
        <a:bodyPr/>
        <a:lstStyle/>
        <a:p>
          <a:endParaRPr lang="en-US"/>
        </a:p>
      </dgm:t>
    </dgm:pt>
    <dgm:pt modelId="{03DC0174-B944-4A0E-B594-6DE06F65C407}" type="sibTrans" cxnId="{6336880C-A652-41CB-910B-1456E0992C16}">
      <dgm:prSet/>
      <dgm:spPr/>
      <dgm:t>
        <a:bodyPr/>
        <a:lstStyle/>
        <a:p>
          <a:endParaRPr lang="en-US"/>
        </a:p>
      </dgm:t>
    </dgm:pt>
    <dgm:pt modelId="{B042574C-50F5-48AA-849B-E98121453AFC}">
      <dgm:prSet phldrT="[Text]"/>
      <dgm:spPr/>
      <dgm:t>
        <a:bodyPr/>
        <a:lstStyle/>
        <a:p>
          <a:r>
            <a:rPr lang="en-US" dirty="0"/>
            <a:t>COLLABORATING</a:t>
          </a:r>
        </a:p>
      </dgm:t>
    </dgm:pt>
    <dgm:pt modelId="{F1A675BA-9D45-4B33-A684-42ED4CA1F238}" type="parTrans" cxnId="{F1BE0016-B372-4F15-8624-F3CC802AF3D2}">
      <dgm:prSet/>
      <dgm:spPr/>
      <dgm:t>
        <a:bodyPr/>
        <a:lstStyle/>
        <a:p>
          <a:endParaRPr lang="en-US"/>
        </a:p>
      </dgm:t>
    </dgm:pt>
    <dgm:pt modelId="{32992923-1670-4FA4-8CEB-9E8F586A6FB1}" type="sibTrans" cxnId="{F1BE0016-B372-4F15-8624-F3CC802AF3D2}">
      <dgm:prSet/>
      <dgm:spPr/>
      <dgm:t>
        <a:bodyPr/>
        <a:lstStyle/>
        <a:p>
          <a:endParaRPr lang="en-US"/>
        </a:p>
      </dgm:t>
    </dgm:pt>
    <dgm:pt modelId="{FD5BD71E-C5BF-4372-A28E-C418B214B723}">
      <dgm:prSet phldrT="[Text]"/>
      <dgm:spPr/>
      <dgm:t>
        <a:bodyPr/>
        <a:lstStyle/>
        <a:p>
          <a:r>
            <a:rPr lang="en-US" dirty="0"/>
            <a:t>AVOIDING</a:t>
          </a:r>
        </a:p>
      </dgm:t>
    </dgm:pt>
    <dgm:pt modelId="{576FF47B-D86A-46F5-A257-F9E57FFCE001}" type="parTrans" cxnId="{B553EB6F-C94C-4877-B480-C35B7C02CFF3}">
      <dgm:prSet/>
      <dgm:spPr/>
      <dgm:t>
        <a:bodyPr/>
        <a:lstStyle/>
        <a:p>
          <a:endParaRPr lang="en-US"/>
        </a:p>
      </dgm:t>
    </dgm:pt>
    <dgm:pt modelId="{6D4F9CD2-3484-4CDF-992D-41156AD498F0}" type="sibTrans" cxnId="{B553EB6F-C94C-4877-B480-C35B7C02CFF3}">
      <dgm:prSet/>
      <dgm:spPr/>
      <dgm:t>
        <a:bodyPr/>
        <a:lstStyle/>
        <a:p>
          <a:endParaRPr lang="en-US"/>
        </a:p>
      </dgm:t>
    </dgm:pt>
    <dgm:pt modelId="{31CF9E86-ABAA-4718-8535-E9759B612882}">
      <dgm:prSet phldrT="[Text]"/>
      <dgm:spPr/>
      <dgm:t>
        <a:bodyPr/>
        <a:lstStyle/>
        <a:p>
          <a:r>
            <a:rPr lang="en-US" dirty="0"/>
            <a:t>ACCOMMODATING</a:t>
          </a:r>
        </a:p>
      </dgm:t>
    </dgm:pt>
    <dgm:pt modelId="{CE108CEB-4C6A-4692-8031-B315121C2445}" type="parTrans" cxnId="{E128DB10-05F1-4118-BC1F-378314189915}">
      <dgm:prSet/>
      <dgm:spPr/>
      <dgm:t>
        <a:bodyPr/>
        <a:lstStyle/>
        <a:p>
          <a:endParaRPr lang="en-US"/>
        </a:p>
      </dgm:t>
    </dgm:pt>
    <dgm:pt modelId="{E138998A-985F-4656-9A88-973601AC683F}" type="sibTrans" cxnId="{E128DB10-05F1-4118-BC1F-378314189915}">
      <dgm:prSet/>
      <dgm:spPr/>
      <dgm:t>
        <a:bodyPr/>
        <a:lstStyle/>
        <a:p>
          <a:endParaRPr lang="en-US"/>
        </a:p>
      </dgm:t>
    </dgm:pt>
    <dgm:pt modelId="{4F8457E0-ADA7-447F-A0FA-4A4264BF9873}" type="pres">
      <dgm:prSet presAssocID="{58316F6D-8299-48C1-9A05-DEC3778FD452}" presName="diagram" presStyleCnt="0">
        <dgm:presLayoutVars>
          <dgm:chMax val="1"/>
          <dgm:dir/>
          <dgm:animLvl val="ctr"/>
          <dgm:resizeHandles val="exact"/>
        </dgm:presLayoutVars>
      </dgm:prSet>
      <dgm:spPr/>
    </dgm:pt>
    <dgm:pt modelId="{417B7302-3C6A-4A70-AEF1-C7705A2F2AA0}" type="pres">
      <dgm:prSet presAssocID="{58316F6D-8299-48C1-9A05-DEC3778FD452}" presName="matrix" presStyleCnt="0"/>
      <dgm:spPr/>
    </dgm:pt>
    <dgm:pt modelId="{A8129D04-1882-41DC-BD4E-A0B4382070C3}" type="pres">
      <dgm:prSet presAssocID="{58316F6D-8299-48C1-9A05-DEC3778FD452}" presName="tile1" presStyleLbl="node1" presStyleIdx="0" presStyleCnt="4" custLinFactNeighborX="-977" custLinFactNeighborY="-209"/>
      <dgm:spPr/>
    </dgm:pt>
    <dgm:pt modelId="{2D1AB666-1DBF-4F63-BE99-F37701ECA2D2}" type="pres">
      <dgm:prSet presAssocID="{58316F6D-8299-48C1-9A05-DEC3778FD452}" presName="tile1text" presStyleLbl="node1" presStyleIdx="0" presStyleCnt="4">
        <dgm:presLayoutVars>
          <dgm:chMax val="0"/>
          <dgm:chPref val="0"/>
          <dgm:bulletEnabled val="1"/>
        </dgm:presLayoutVars>
      </dgm:prSet>
      <dgm:spPr/>
    </dgm:pt>
    <dgm:pt modelId="{15B38D22-FF05-44E8-963C-1E5B94446F60}" type="pres">
      <dgm:prSet presAssocID="{58316F6D-8299-48C1-9A05-DEC3778FD452}" presName="tile2" presStyleLbl="node1" presStyleIdx="1" presStyleCnt="4" custLinFactNeighborX="-1316" custLinFactNeighborY="432"/>
      <dgm:spPr/>
    </dgm:pt>
    <dgm:pt modelId="{18CB3013-44F8-41AB-AE7E-5BDA20B40B9D}" type="pres">
      <dgm:prSet presAssocID="{58316F6D-8299-48C1-9A05-DEC3778FD452}" presName="tile2text" presStyleLbl="node1" presStyleIdx="1" presStyleCnt="4">
        <dgm:presLayoutVars>
          <dgm:chMax val="0"/>
          <dgm:chPref val="0"/>
          <dgm:bulletEnabled val="1"/>
        </dgm:presLayoutVars>
      </dgm:prSet>
      <dgm:spPr/>
    </dgm:pt>
    <dgm:pt modelId="{FBCDDF29-AEC7-435B-9F55-58F33CF06107}" type="pres">
      <dgm:prSet presAssocID="{58316F6D-8299-48C1-9A05-DEC3778FD452}" presName="tile3" presStyleLbl="node1" presStyleIdx="2" presStyleCnt="4"/>
      <dgm:spPr/>
    </dgm:pt>
    <dgm:pt modelId="{E732E532-1F80-458B-973A-062A723EC7D0}" type="pres">
      <dgm:prSet presAssocID="{58316F6D-8299-48C1-9A05-DEC3778FD452}" presName="tile3text" presStyleLbl="node1" presStyleIdx="2" presStyleCnt="4">
        <dgm:presLayoutVars>
          <dgm:chMax val="0"/>
          <dgm:chPref val="0"/>
          <dgm:bulletEnabled val="1"/>
        </dgm:presLayoutVars>
      </dgm:prSet>
      <dgm:spPr/>
    </dgm:pt>
    <dgm:pt modelId="{7A0F7DB6-AE40-46AC-9BA9-22349AB86B12}" type="pres">
      <dgm:prSet presAssocID="{58316F6D-8299-48C1-9A05-DEC3778FD452}" presName="tile4" presStyleLbl="node1" presStyleIdx="3" presStyleCnt="4" custScaleY="99912" custLinFactNeighborX="-1316" custLinFactNeighborY="-764"/>
      <dgm:spPr/>
    </dgm:pt>
    <dgm:pt modelId="{3147C2F4-58B9-446A-A22A-B8617DC55D44}" type="pres">
      <dgm:prSet presAssocID="{58316F6D-8299-48C1-9A05-DEC3778FD452}" presName="tile4text" presStyleLbl="node1" presStyleIdx="3" presStyleCnt="4">
        <dgm:presLayoutVars>
          <dgm:chMax val="0"/>
          <dgm:chPref val="0"/>
          <dgm:bulletEnabled val="1"/>
        </dgm:presLayoutVars>
      </dgm:prSet>
      <dgm:spPr/>
    </dgm:pt>
    <dgm:pt modelId="{406EB18B-618D-4D37-807B-650091890607}" type="pres">
      <dgm:prSet presAssocID="{58316F6D-8299-48C1-9A05-DEC3778FD452}" presName="centerTile" presStyleLbl="fgShp" presStyleIdx="0" presStyleCnt="1">
        <dgm:presLayoutVars>
          <dgm:chMax val="0"/>
          <dgm:chPref val="0"/>
        </dgm:presLayoutVars>
      </dgm:prSet>
      <dgm:spPr/>
    </dgm:pt>
  </dgm:ptLst>
  <dgm:cxnLst>
    <dgm:cxn modelId="{247A0106-9848-4F9C-A1C9-BF73B6BEE29E}" type="presOf" srcId="{DA6C55AA-A5B1-4F2E-9CF3-4968129EC0B8}" destId="{406EB18B-618D-4D37-807B-650091890607}" srcOrd="0" destOrd="0" presId="urn:microsoft.com/office/officeart/2005/8/layout/matrix1"/>
    <dgm:cxn modelId="{10259B07-8E54-4795-9D29-34FD062DA4E6}" type="presOf" srcId="{B042574C-50F5-48AA-849B-E98121453AFC}" destId="{18CB3013-44F8-41AB-AE7E-5BDA20B40B9D}" srcOrd="1" destOrd="0" presId="urn:microsoft.com/office/officeart/2005/8/layout/matrix1"/>
    <dgm:cxn modelId="{6336880C-A652-41CB-910B-1456E0992C16}" srcId="{DA6C55AA-A5B1-4F2E-9CF3-4968129EC0B8}" destId="{21FF1E3F-A5A6-46FC-8FD0-CFA2EBA44548}" srcOrd="0" destOrd="0" parTransId="{1D07FD3F-7D18-48FD-916E-488742E76670}" sibTransId="{03DC0174-B944-4A0E-B594-6DE06F65C407}"/>
    <dgm:cxn modelId="{E128DB10-05F1-4118-BC1F-378314189915}" srcId="{DA6C55AA-A5B1-4F2E-9CF3-4968129EC0B8}" destId="{31CF9E86-ABAA-4718-8535-E9759B612882}" srcOrd="3" destOrd="0" parTransId="{CE108CEB-4C6A-4692-8031-B315121C2445}" sibTransId="{E138998A-985F-4656-9A88-973601AC683F}"/>
    <dgm:cxn modelId="{F1BE0016-B372-4F15-8624-F3CC802AF3D2}" srcId="{DA6C55AA-A5B1-4F2E-9CF3-4968129EC0B8}" destId="{B042574C-50F5-48AA-849B-E98121453AFC}" srcOrd="1" destOrd="0" parTransId="{F1A675BA-9D45-4B33-A684-42ED4CA1F238}" sibTransId="{32992923-1670-4FA4-8CEB-9E8F586A6FB1}"/>
    <dgm:cxn modelId="{A3073F6A-9EAF-4824-94BD-182D5F4D7D2E}" type="presOf" srcId="{58316F6D-8299-48C1-9A05-DEC3778FD452}" destId="{4F8457E0-ADA7-447F-A0FA-4A4264BF9873}" srcOrd="0" destOrd="0" presId="urn:microsoft.com/office/officeart/2005/8/layout/matrix1"/>
    <dgm:cxn modelId="{B553EB6F-C94C-4877-B480-C35B7C02CFF3}" srcId="{DA6C55AA-A5B1-4F2E-9CF3-4968129EC0B8}" destId="{FD5BD71E-C5BF-4372-A28E-C418B214B723}" srcOrd="2" destOrd="0" parTransId="{576FF47B-D86A-46F5-A257-F9E57FFCE001}" sibTransId="{6D4F9CD2-3484-4CDF-992D-41156AD498F0}"/>
    <dgm:cxn modelId="{F489F97B-D3C8-4D63-8FED-79B1D53AF108}" srcId="{58316F6D-8299-48C1-9A05-DEC3778FD452}" destId="{DA6C55AA-A5B1-4F2E-9CF3-4968129EC0B8}" srcOrd="0" destOrd="0" parTransId="{7ABCBB82-04B4-408D-BE91-BC8831077CFE}" sibTransId="{2A9DEC57-21C0-4596-BD51-27052B43E2C8}"/>
    <dgm:cxn modelId="{BC1D648C-1CF7-4A4F-8DEB-F931435150D1}" type="presOf" srcId="{31CF9E86-ABAA-4718-8535-E9759B612882}" destId="{7A0F7DB6-AE40-46AC-9BA9-22349AB86B12}" srcOrd="0" destOrd="0" presId="urn:microsoft.com/office/officeart/2005/8/layout/matrix1"/>
    <dgm:cxn modelId="{FCCF8795-2F69-4F36-B785-5B787EE6CF5E}" type="presOf" srcId="{21FF1E3F-A5A6-46FC-8FD0-CFA2EBA44548}" destId="{A8129D04-1882-41DC-BD4E-A0B4382070C3}" srcOrd="0" destOrd="0" presId="urn:microsoft.com/office/officeart/2005/8/layout/matrix1"/>
    <dgm:cxn modelId="{B5AE2EA7-88B3-48AC-9896-CAA47900EE5D}" type="presOf" srcId="{FD5BD71E-C5BF-4372-A28E-C418B214B723}" destId="{FBCDDF29-AEC7-435B-9F55-58F33CF06107}" srcOrd="0" destOrd="0" presId="urn:microsoft.com/office/officeart/2005/8/layout/matrix1"/>
    <dgm:cxn modelId="{1B6B97EA-5DFB-4817-8C43-DE2A8C4A32C5}" type="presOf" srcId="{21FF1E3F-A5A6-46FC-8FD0-CFA2EBA44548}" destId="{2D1AB666-1DBF-4F63-BE99-F37701ECA2D2}" srcOrd="1" destOrd="0" presId="urn:microsoft.com/office/officeart/2005/8/layout/matrix1"/>
    <dgm:cxn modelId="{3201CAF2-6DC5-433F-AE9E-B4D7E3B33683}" type="presOf" srcId="{31CF9E86-ABAA-4718-8535-E9759B612882}" destId="{3147C2F4-58B9-446A-A22A-B8617DC55D44}" srcOrd="1" destOrd="0" presId="urn:microsoft.com/office/officeart/2005/8/layout/matrix1"/>
    <dgm:cxn modelId="{38C576FB-F5DA-457B-BB9C-4557D3B0684B}" type="presOf" srcId="{B042574C-50F5-48AA-849B-E98121453AFC}" destId="{15B38D22-FF05-44E8-963C-1E5B94446F60}" srcOrd="0" destOrd="0" presId="urn:microsoft.com/office/officeart/2005/8/layout/matrix1"/>
    <dgm:cxn modelId="{07BF06FC-4521-4749-8EC1-8449C9439A57}" type="presOf" srcId="{FD5BD71E-C5BF-4372-A28E-C418B214B723}" destId="{E732E532-1F80-458B-973A-062A723EC7D0}" srcOrd="1" destOrd="0" presId="urn:microsoft.com/office/officeart/2005/8/layout/matrix1"/>
    <dgm:cxn modelId="{F027EB95-5D4A-4FA4-9AEB-DE082BF69C80}" type="presParOf" srcId="{4F8457E0-ADA7-447F-A0FA-4A4264BF9873}" destId="{417B7302-3C6A-4A70-AEF1-C7705A2F2AA0}" srcOrd="0" destOrd="0" presId="urn:microsoft.com/office/officeart/2005/8/layout/matrix1"/>
    <dgm:cxn modelId="{EA84C676-6E65-4ECE-B659-496556414594}" type="presParOf" srcId="{417B7302-3C6A-4A70-AEF1-C7705A2F2AA0}" destId="{A8129D04-1882-41DC-BD4E-A0B4382070C3}" srcOrd="0" destOrd="0" presId="urn:microsoft.com/office/officeart/2005/8/layout/matrix1"/>
    <dgm:cxn modelId="{869A6F2B-6C61-4011-BFDB-8AF7EA51619A}" type="presParOf" srcId="{417B7302-3C6A-4A70-AEF1-C7705A2F2AA0}" destId="{2D1AB666-1DBF-4F63-BE99-F37701ECA2D2}" srcOrd="1" destOrd="0" presId="urn:microsoft.com/office/officeart/2005/8/layout/matrix1"/>
    <dgm:cxn modelId="{8128F17F-5F94-45C1-BE4C-47ABDBA91E57}" type="presParOf" srcId="{417B7302-3C6A-4A70-AEF1-C7705A2F2AA0}" destId="{15B38D22-FF05-44E8-963C-1E5B94446F60}" srcOrd="2" destOrd="0" presId="urn:microsoft.com/office/officeart/2005/8/layout/matrix1"/>
    <dgm:cxn modelId="{90F16FF5-76B1-4B6B-9440-78AF194FF40C}" type="presParOf" srcId="{417B7302-3C6A-4A70-AEF1-C7705A2F2AA0}" destId="{18CB3013-44F8-41AB-AE7E-5BDA20B40B9D}" srcOrd="3" destOrd="0" presId="urn:microsoft.com/office/officeart/2005/8/layout/matrix1"/>
    <dgm:cxn modelId="{265D94DD-A828-4D07-9E3D-31633EDB4D75}" type="presParOf" srcId="{417B7302-3C6A-4A70-AEF1-C7705A2F2AA0}" destId="{FBCDDF29-AEC7-435B-9F55-58F33CF06107}" srcOrd="4" destOrd="0" presId="urn:microsoft.com/office/officeart/2005/8/layout/matrix1"/>
    <dgm:cxn modelId="{FC005B57-E4EF-4D39-B0C3-4AFACED8EE1A}" type="presParOf" srcId="{417B7302-3C6A-4A70-AEF1-C7705A2F2AA0}" destId="{E732E532-1F80-458B-973A-062A723EC7D0}" srcOrd="5" destOrd="0" presId="urn:microsoft.com/office/officeart/2005/8/layout/matrix1"/>
    <dgm:cxn modelId="{9C8A7130-5314-4907-AD54-5F269959E313}" type="presParOf" srcId="{417B7302-3C6A-4A70-AEF1-C7705A2F2AA0}" destId="{7A0F7DB6-AE40-46AC-9BA9-22349AB86B12}" srcOrd="6" destOrd="0" presId="urn:microsoft.com/office/officeart/2005/8/layout/matrix1"/>
    <dgm:cxn modelId="{3BC578D5-30C8-4836-81DA-04CCCDEDF0D2}" type="presParOf" srcId="{417B7302-3C6A-4A70-AEF1-C7705A2F2AA0}" destId="{3147C2F4-58B9-446A-A22A-B8617DC55D44}" srcOrd="7" destOrd="0" presId="urn:microsoft.com/office/officeart/2005/8/layout/matrix1"/>
    <dgm:cxn modelId="{2356C1D9-A774-42B3-8D8F-C20CE032833B}" type="presParOf" srcId="{4F8457E0-ADA7-447F-A0FA-4A4264BF9873}" destId="{406EB18B-618D-4D37-807B-65009189060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29D04-1882-41DC-BD4E-A0B4382070C3}">
      <dsp:nvSpPr>
        <dsp:cNvPr id="0" name=""/>
        <dsp:cNvSpPr/>
      </dsp:nvSpPr>
      <dsp:spPr>
        <a:xfrm rot="16200000">
          <a:off x="1849777" y="-1849777"/>
          <a:ext cx="1175785" cy="4875339"/>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dirty="0"/>
            <a:t>COMPETING</a:t>
          </a:r>
        </a:p>
      </dsp:txBody>
      <dsp:txXfrm rot="5400000">
        <a:off x="0" y="0"/>
        <a:ext cx="4875339" cy="881838"/>
      </dsp:txXfrm>
    </dsp:sp>
    <dsp:sp modelId="{15B38D22-FF05-44E8-963C-1E5B94446F60}">
      <dsp:nvSpPr>
        <dsp:cNvPr id="0" name=""/>
        <dsp:cNvSpPr/>
      </dsp:nvSpPr>
      <dsp:spPr>
        <a:xfrm>
          <a:off x="4811179" y="5079"/>
          <a:ext cx="4875339" cy="1175785"/>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dirty="0"/>
            <a:t>COLLABORATING</a:t>
          </a:r>
        </a:p>
      </dsp:txBody>
      <dsp:txXfrm>
        <a:off x="4811179" y="5079"/>
        <a:ext cx="4875339" cy="881838"/>
      </dsp:txXfrm>
    </dsp:sp>
    <dsp:sp modelId="{FBCDDF29-AEC7-435B-9F55-58F33CF06107}">
      <dsp:nvSpPr>
        <dsp:cNvPr id="0" name=""/>
        <dsp:cNvSpPr/>
      </dsp:nvSpPr>
      <dsp:spPr>
        <a:xfrm rot="10800000">
          <a:off x="0" y="1175785"/>
          <a:ext cx="4875339" cy="1175785"/>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dirty="0"/>
            <a:t>AVOIDING</a:t>
          </a:r>
        </a:p>
      </dsp:txBody>
      <dsp:txXfrm rot="10800000">
        <a:off x="0" y="1469731"/>
        <a:ext cx="4875339" cy="881838"/>
      </dsp:txXfrm>
    </dsp:sp>
    <dsp:sp modelId="{7A0F7DB6-AE40-46AC-9BA9-22349AB86B12}">
      <dsp:nvSpPr>
        <dsp:cNvPr id="0" name=""/>
        <dsp:cNvSpPr/>
      </dsp:nvSpPr>
      <dsp:spPr>
        <a:xfrm rot="5400000">
          <a:off x="6661473" y="-682974"/>
          <a:ext cx="1174750" cy="4875339"/>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dirty="0"/>
            <a:t>ACCOMMODATING</a:t>
          </a:r>
        </a:p>
      </dsp:txBody>
      <dsp:txXfrm rot="-5400000">
        <a:off x="4811179" y="1461007"/>
        <a:ext cx="4875339" cy="881062"/>
      </dsp:txXfrm>
    </dsp:sp>
    <dsp:sp modelId="{406EB18B-618D-4D37-807B-650091890607}">
      <dsp:nvSpPr>
        <dsp:cNvPr id="0" name=""/>
        <dsp:cNvSpPr/>
      </dsp:nvSpPr>
      <dsp:spPr>
        <a:xfrm>
          <a:off x="3412737" y="881838"/>
          <a:ext cx="2925203" cy="587892"/>
        </a:xfrm>
        <a:prstGeom prst="roundRect">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COMPROMISING</a:t>
          </a:r>
        </a:p>
      </dsp:txBody>
      <dsp:txXfrm>
        <a:off x="3441436" y="910537"/>
        <a:ext cx="2867805" cy="53049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5D2BA-1DB1-4A39-9821-4E284FF82B0E}" type="datetimeFigureOut">
              <a:rPr lang="en-US" smtClean="0"/>
              <a:t>12/16/2019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629530-91A3-443F-BFCD-BFB9D2C61173}" type="slidenum">
              <a:rPr lang="en-US" smtClean="0"/>
              <a:t>‹#›</a:t>
            </a:fld>
            <a:endParaRPr lang="en-US"/>
          </a:p>
        </p:txBody>
      </p:sp>
    </p:spTree>
    <p:extLst>
      <p:ext uri="{BB962C8B-B14F-4D97-AF65-F5344CB8AC3E}">
        <p14:creationId xmlns:p14="http://schemas.microsoft.com/office/powerpoint/2010/main" val="3368919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16A1B-37F6-49B2-B391-83B4993C7214}" type="slidenum">
              <a:rPr lang="en-GB" smtClean="0"/>
              <a:t>10</a:t>
            </a:fld>
            <a:endParaRPr lang="en-GB"/>
          </a:p>
        </p:txBody>
      </p:sp>
    </p:spTree>
    <p:extLst>
      <p:ext uri="{BB962C8B-B14F-4D97-AF65-F5344CB8AC3E}">
        <p14:creationId xmlns:p14="http://schemas.microsoft.com/office/powerpoint/2010/main" val="3066029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16A1B-37F6-49B2-B391-83B4993C7214}" type="slidenum">
              <a:rPr lang="en-GB" smtClean="0"/>
              <a:t>13</a:t>
            </a:fld>
            <a:endParaRPr lang="en-GB"/>
          </a:p>
        </p:txBody>
      </p:sp>
    </p:spTree>
    <p:extLst>
      <p:ext uri="{BB962C8B-B14F-4D97-AF65-F5344CB8AC3E}">
        <p14:creationId xmlns:p14="http://schemas.microsoft.com/office/powerpoint/2010/main" val="1891955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12/16/2019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12/16/2019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leadershipfreak.wordpress.com/2012/05/18/5-reasons-we-argue-when-we-agre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hilosophicaldisquisitions.blogspot.com/2016/12/why-communication-is-needed-for-consent.html" TargetMode="External"/><Relationship Id="rId2" Type="http://schemas.openxmlformats.org/officeDocument/2006/relationships/image" Target="../media/image13.jpg"/><Relationship Id="rId1" Type="http://schemas.openxmlformats.org/officeDocument/2006/relationships/slideLayout" Target="../slideLayouts/slideLayout3.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johnwiechecki/2325629366/" TargetMode="External"/><Relationship Id="rId2" Type="http://schemas.openxmlformats.org/officeDocument/2006/relationships/image" Target="../media/image14.jp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pixabay.com/en/people-hand-health-handshake-woman-3152585/"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mindtools.com/pages/article/newTMM_79.htm" TargetMode="External"/><Relationship Id="rId2" Type="http://schemas.openxmlformats.org/officeDocument/2006/relationships/hyperlink" Target="https://www.google.com/search?q=team+work&amp;rlz=1C1GCEB_enGB880GB880&amp;source=lnms&amp;tbm=isch&amp;sa=X&amp;ved=2ahUKEwjU3Lji5rnmAhVDlFwKHeLgDkAQ_AUoAXoECBMQAw&amp;biw=929&amp;bih=932#imgrc=VV_bqUYi5V0siM:" TargetMode="External"/><Relationship Id="rId1" Type="http://schemas.openxmlformats.org/officeDocument/2006/relationships/slideLayout" Target="../slideLayouts/slideLayout2.xml"/><Relationship Id="rId4" Type="http://schemas.openxmlformats.org/officeDocument/2006/relationships/hyperlink" Target="https://www.brighthubpm.com/resource-management/95564-ten-ways-to-halt-conflicts-with-project-team-member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3941-A642-4355-8DE6-370A61A81131}"/>
              </a:ext>
            </a:extLst>
          </p:cNvPr>
          <p:cNvSpPr>
            <a:spLocks noGrp="1"/>
          </p:cNvSpPr>
          <p:nvPr>
            <p:ph type="ctrTitle"/>
          </p:nvPr>
        </p:nvSpPr>
        <p:spPr>
          <a:xfrm>
            <a:off x="8184397" y="2512969"/>
            <a:ext cx="3489569" cy="2396681"/>
          </a:xfrm>
        </p:spPr>
        <p:txBody>
          <a:bodyPr>
            <a:noAutofit/>
          </a:bodyPr>
          <a:lstStyle/>
          <a:p>
            <a:r>
              <a:rPr lang="en-US" sz="1800" dirty="0"/>
              <a:t>Presentation on TEAM WORKING AND COMMUNICATION               Presented </a:t>
            </a:r>
            <a:r>
              <a:rPr lang="en-US" sz="1800" dirty="0" err="1"/>
              <a:t>to:Afzal</a:t>
            </a:r>
            <a:r>
              <a:rPr lang="en-US" sz="1800" dirty="0"/>
              <a:t> </a:t>
            </a:r>
            <a:r>
              <a:rPr lang="en-US" sz="1800" dirty="0" err="1"/>
              <a:t>sayed</a:t>
            </a:r>
            <a:r>
              <a:rPr lang="en-US" sz="1800" dirty="0"/>
              <a:t> </a:t>
            </a:r>
            <a:r>
              <a:rPr lang="en-US" sz="1800" dirty="0" err="1"/>
              <a:t>munna</a:t>
            </a:r>
            <a:br>
              <a:rPr lang="en-US" sz="1800" dirty="0"/>
            </a:br>
            <a:r>
              <a:rPr lang="en-US" sz="1800" dirty="0"/>
              <a:t>                                                                                                                    presented by: Costel Adrian </a:t>
            </a:r>
            <a:r>
              <a:rPr lang="en-US" sz="1800" dirty="0" err="1"/>
              <a:t>danaila</a:t>
            </a:r>
            <a:r>
              <a:rPr lang="en-US" sz="1800" dirty="0"/>
              <a:t> 1817992 TEAM LEADER</a:t>
            </a:r>
            <a:br>
              <a:rPr lang="en-US" sz="1800" dirty="0"/>
            </a:br>
            <a:r>
              <a:rPr lang="en-US" sz="1800" dirty="0"/>
              <a:t>                                                                                                                                           </a:t>
            </a:r>
            <a:r>
              <a:rPr lang="en-US" sz="1800" dirty="0" err="1"/>
              <a:t>simona</a:t>
            </a:r>
            <a:r>
              <a:rPr lang="en-US" sz="1800" dirty="0"/>
              <a:t> </a:t>
            </a:r>
            <a:r>
              <a:rPr lang="en-US" sz="1800" dirty="0" err="1"/>
              <a:t>nicoleta</a:t>
            </a:r>
            <a:r>
              <a:rPr lang="en-US" sz="1800" dirty="0"/>
              <a:t> </a:t>
            </a:r>
            <a:r>
              <a:rPr lang="en-US" sz="1800" dirty="0" err="1"/>
              <a:t>chirica</a:t>
            </a:r>
            <a:r>
              <a:rPr lang="en-US" sz="1800" dirty="0"/>
              <a:t>   1817122</a:t>
            </a:r>
            <a:br>
              <a:rPr lang="en-US" sz="1800" dirty="0"/>
            </a:br>
            <a:r>
              <a:rPr lang="en-US" sz="1800" dirty="0"/>
              <a:t>                                                                                                                                           Alexandra </a:t>
            </a:r>
            <a:r>
              <a:rPr lang="en-US" sz="1800" dirty="0" err="1"/>
              <a:t>beldea</a:t>
            </a:r>
            <a:r>
              <a:rPr lang="en-US" sz="1800" dirty="0"/>
              <a:t> 1817995</a:t>
            </a:r>
            <a:br>
              <a:rPr lang="en-US" sz="1800" dirty="0"/>
            </a:br>
            <a:r>
              <a:rPr lang="en-US" sz="1800" dirty="0"/>
              <a:t>                                                                                                                                            Andrei Stefan       1817991 </a:t>
            </a:r>
            <a:br>
              <a:rPr lang="en-US" sz="1800" dirty="0"/>
            </a:br>
            <a:r>
              <a:rPr lang="en-US" sz="1800" dirty="0"/>
              <a:t>                                                                                                                                            Roxana </a:t>
            </a:r>
            <a:r>
              <a:rPr lang="en-US" sz="1800" dirty="0" err="1"/>
              <a:t>brebenel</a:t>
            </a:r>
            <a:r>
              <a:rPr lang="en-US" sz="1800" dirty="0"/>
              <a:t>  1818216</a:t>
            </a:r>
          </a:p>
        </p:txBody>
      </p:sp>
      <p:sp>
        <p:nvSpPr>
          <p:cNvPr id="72" name="Round Diagonal Corner Rectangle 6">
            <a:extLst>
              <a:ext uri="{FF2B5EF4-FFF2-40B4-BE49-F238E27FC236}">
                <a16:creationId xmlns:a16="http://schemas.microsoft.com/office/drawing/2014/main" id="{4A78E7AC-5969-4CC5-AE8A-829FDA047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person, indoor, table, sitting&#10;&#10;Description automatically generated">
            <a:extLst>
              <a:ext uri="{FF2B5EF4-FFF2-40B4-BE49-F238E27FC236}">
                <a16:creationId xmlns:a16="http://schemas.microsoft.com/office/drawing/2014/main" id="{D42EDFC8-E6F4-4AE8-8C34-310AA7DA67B5}"/>
              </a:ext>
            </a:extLst>
          </p:cNvPr>
          <p:cNvPicPr>
            <a:picLocks noChangeAspect="1"/>
          </p:cNvPicPr>
          <p:nvPr/>
        </p:nvPicPr>
        <p:blipFill rotWithShape="1">
          <a:blip r:embed="rId3"/>
          <a:srcRect l="12457" r="12430" b="2"/>
          <a:stretch/>
        </p:blipFill>
        <p:spPr>
          <a:xfrm>
            <a:off x="1118988" y="1136606"/>
            <a:ext cx="6112382" cy="4577297"/>
          </a:xfrm>
          <a:prstGeom prst="rect">
            <a:avLst/>
          </a:prstGeom>
        </p:spPr>
      </p:pic>
    </p:spTree>
    <p:extLst>
      <p:ext uri="{BB962C8B-B14F-4D97-AF65-F5344CB8AC3E}">
        <p14:creationId xmlns:p14="http://schemas.microsoft.com/office/powerpoint/2010/main" val="81339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E8DB-E7F7-46C2-B1B3-C2E98434E507}"/>
              </a:ext>
            </a:extLst>
          </p:cNvPr>
          <p:cNvSpPr>
            <a:spLocks noGrp="1"/>
          </p:cNvSpPr>
          <p:nvPr>
            <p:ph type="title"/>
          </p:nvPr>
        </p:nvSpPr>
        <p:spPr/>
        <p:txBody>
          <a:bodyPr>
            <a:normAutofit/>
          </a:bodyPr>
          <a:lstStyle/>
          <a:p>
            <a:br>
              <a:rPr lang="en-US" dirty="0"/>
            </a:br>
            <a:endParaRPr lang="en-US" dirty="0"/>
          </a:p>
        </p:txBody>
      </p:sp>
      <p:pic>
        <p:nvPicPr>
          <p:cNvPr id="5" name="Content Placeholder 4" descr="A picture containing indoor, birthday, cake, table&#10;&#10;Description automatically generated">
            <a:extLst>
              <a:ext uri="{FF2B5EF4-FFF2-40B4-BE49-F238E27FC236}">
                <a16:creationId xmlns:a16="http://schemas.microsoft.com/office/drawing/2014/main" id="{FECDFBA6-D569-47CD-A3D6-C075B035F754}"/>
              </a:ext>
            </a:extLst>
          </p:cNvPr>
          <p:cNvPicPr>
            <a:picLocks noGrp="1" noChangeAspect="1"/>
          </p:cNvPicPr>
          <p:nvPr>
            <p:ph idx="1"/>
          </p:nvPr>
        </p:nvPicPr>
        <p:blipFill>
          <a:blip r:embed="rId2"/>
          <a:stretch>
            <a:fillRect/>
          </a:stretch>
        </p:blipFill>
        <p:spPr>
          <a:xfrm>
            <a:off x="6458565" y="805539"/>
            <a:ext cx="5461120" cy="4124200"/>
          </a:xfrm>
        </p:spPr>
      </p:pic>
      <p:sp>
        <p:nvSpPr>
          <p:cNvPr id="6" name="Rectangle 5">
            <a:extLst>
              <a:ext uri="{FF2B5EF4-FFF2-40B4-BE49-F238E27FC236}">
                <a16:creationId xmlns:a16="http://schemas.microsoft.com/office/drawing/2014/main" id="{D39110AD-A0B2-4D7D-A5B2-39F90C01C089}"/>
              </a:ext>
            </a:extLst>
          </p:cNvPr>
          <p:cNvSpPr/>
          <p:nvPr/>
        </p:nvSpPr>
        <p:spPr>
          <a:xfrm>
            <a:off x="422978" y="1357803"/>
            <a:ext cx="4948338" cy="5016758"/>
          </a:xfrm>
          <a:prstGeom prst="rect">
            <a:avLst/>
          </a:prstGeom>
        </p:spPr>
        <p:txBody>
          <a:bodyPr wrap="square">
            <a:spAutoFit/>
          </a:bodyPr>
          <a:lstStyle/>
          <a:p>
            <a:r>
              <a:rPr lang="en-US" sz="3200" dirty="0"/>
              <a:t>It boosts productivity. </a:t>
            </a:r>
            <a:br>
              <a:rPr lang="en-US" sz="3200" dirty="0"/>
            </a:br>
            <a:r>
              <a:rPr lang="en-US" sz="3200" dirty="0"/>
              <a:t>It provides a support network.</a:t>
            </a:r>
            <a:br>
              <a:rPr lang="en-US" sz="3200" dirty="0"/>
            </a:br>
            <a:r>
              <a:rPr lang="en-US" sz="3200" dirty="0"/>
              <a:t>It encourages innovation,         </a:t>
            </a:r>
          </a:p>
          <a:p>
            <a:r>
              <a:rPr lang="en-US" sz="3200" dirty="0"/>
              <a:t>It improve morale. </a:t>
            </a:r>
            <a:br>
              <a:rPr lang="en-US" sz="3200" dirty="0"/>
            </a:br>
            <a:r>
              <a:rPr lang="en-US" sz="3200" dirty="0"/>
              <a:t>Improve service .</a:t>
            </a:r>
            <a:br>
              <a:rPr lang="en-US" sz="3200" dirty="0"/>
            </a:br>
            <a:r>
              <a:rPr lang="en-US" sz="3200" dirty="0"/>
              <a:t>It teaches conflict resolution skills. </a:t>
            </a:r>
            <a:br>
              <a:rPr lang="en-US" sz="3200" dirty="0"/>
            </a:br>
            <a:r>
              <a:rPr lang="en-US" sz="3200" dirty="0"/>
              <a:t>Learning from each other .</a:t>
            </a:r>
            <a:br>
              <a:rPr lang="en-US" sz="3200" dirty="0"/>
            </a:br>
            <a:r>
              <a:rPr lang="en-US" sz="3200" dirty="0"/>
              <a:t>Improve communication skill.</a:t>
            </a:r>
          </a:p>
        </p:txBody>
      </p:sp>
      <p:sp>
        <p:nvSpPr>
          <p:cNvPr id="3" name="Rectangle 2">
            <a:extLst>
              <a:ext uri="{FF2B5EF4-FFF2-40B4-BE49-F238E27FC236}">
                <a16:creationId xmlns:a16="http://schemas.microsoft.com/office/drawing/2014/main" id="{ACCF1D87-D936-40DC-AC55-DD3B2B761F12}"/>
              </a:ext>
            </a:extLst>
          </p:cNvPr>
          <p:cNvSpPr/>
          <p:nvPr/>
        </p:nvSpPr>
        <p:spPr>
          <a:xfrm>
            <a:off x="422978" y="640135"/>
            <a:ext cx="5898153" cy="646331"/>
          </a:xfrm>
          <a:prstGeom prst="rect">
            <a:avLst/>
          </a:prstGeom>
        </p:spPr>
        <p:txBody>
          <a:bodyPr wrap="none">
            <a:spAutoFit/>
          </a:bodyPr>
          <a:lstStyle/>
          <a:p>
            <a:r>
              <a:rPr lang="en-US" sz="3600" dirty="0"/>
              <a:t>BENEFITS OF TEAM WORKING</a:t>
            </a:r>
            <a:endParaRPr lang="en-GB" sz="3600" dirty="0"/>
          </a:p>
        </p:txBody>
      </p:sp>
    </p:spTree>
    <p:extLst>
      <p:ext uri="{BB962C8B-B14F-4D97-AF65-F5344CB8AC3E}">
        <p14:creationId xmlns:p14="http://schemas.microsoft.com/office/powerpoint/2010/main" val="105147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F8B2-957F-4590-AADA-0955206722BA}"/>
              </a:ext>
            </a:extLst>
          </p:cNvPr>
          <p:cNvSpPr>
            <a:spLocks noGrp="1"/>
          </p:cNvSpPr>
          <p:nvPr>
            <p:ph type="title"/>
          </p:nvPr>
        </p:nvSpPr>
        <p:spPr>
          <a:xfrm>
            <a:off x="6569957" y="618518"/>
            <a:ext cx="4747088" cy="1478570"/>
          </a:xfrm>
        </p:spPr>
        <p:txBody>
          <a:bodyPr>
            <a:normAutofit/>
          </a:bodyPr>
          <a:lstStyle/>
          <a:p>
            <a:br>
              <a:rPr lang="en-US" sz="1200" dirty="0"/>
            </a:br>
            <a:endParaRPr lang="en-US" sz="1200" dirty="0"/>
          </a:p>
        </p:txBody>
      </p:sp>
      <p:sp>
        <p:nvSpPr>
          <p:cNvPr id="12" name="Round Diagonal Corner Rectangle 9">
            <a:extLst>
              <a:ext uri="{FF2B5EF4-FFF2-40B4-BE49-F238E27FC236}">
                <a16:creationId xmlns:a16="http://schemas.microsoft.com/office/drawing/2014/main" id="{77087EFE-29A9-4EC9-8B82-7519E2983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standing around a table&#10;&#10;Description automatically generated">
            <a:extLst>
              <a:ext uri="{FF2B5EF4-FFF2-40B4-BE49-F238E27FC236}">
                <a16:creationId xmlns:a16="http://schemas.microsoft.com/office/drawing/2014/main" id="{34D9CF3F-80AD-475B-95F2-CA9FE4D89C8B}"/>
              </a:ext>
            </a:extLst>
          </p:cNvPr>
          <p:cNvPicPr>
            <a:picLocks noChangeAspect="1"/>
          </p:cNvPicPr>
          <p:nvPr/>
        </p:nvPicPr>
        <p:blipFill>
          <a:blip r:embed="rId3"/>
          <a:stretch>
            <a:fillRect/>
          </a:stretch>
        </p:blipFill>
        <p:spPr>
          <a:xfrm>
            <a:off x="1118988" y="2133068"/>
            <a:ext cx="4635583" cy="2595926"/>
          </a:xfrm>
          <a:prstGeom prst="rect">
            <a:avLst/>
          </a:prstGeom>
        </p:spPr>
      </p:pic>
      <p:sp>
        <p:nvSpPr>
          <p:cNvPr id="9" name="Content Placeholder 8">
            <a:extLst>
              <a:ext uri="{FF2B5EF4-FFF2-40B4-BE49-F238E27FC236}">
                <a16:creationId xmlns:a16="http://schemas.microsoft.com/office/drawing/2014/main" id="{47D2DC42-C85F-4BFD-ADE5-C6B42D205766}"/>
              </a:ext>
            </a:extLst>
          </p:cNvPr>
          <p:cNvSpPr>
            <a:spLocks noGrp="1"/>
          </p:cNvSpPr>
          <p:nvPr>
            <p:ph idx="1"/>
          </p:nvPr>
        </p:nvSpPr>
        <p:spPr>
          <a:xfrm>
            <a:off x="6569957" y="721895"/>
            <a:ext cx="4747087" cy="5069306"/>
          </a:xfrm>
        </p:spPr>
        <p:txBody>
          <a:bodyPr>
            <a:normAutofit/>
          </a:bodyPr>
          <a:lstStyle/>
          <a:p>
            <a:r>
              <a:rPr lang="en-US" dirty="0"/>
              <a:t>A teamwork environment promotes an atmosphere that fosters friendship and loyalty.</a:t>
            </a:r>
            <a:br>
              <a:rPr lang="en-US" dirty="0"/>
            </a:br>
            <a:r>
              <a:rPr lang="en-US" dirty="0"/>
              <a:t>This close-knit </a:t>
            </a:r>
            <a:r>
              <a:rPr lang="en-US" dirty="0" err="1"/>
              <a:t>relashionships</a:t>
            </a:r>
            <a:r>
              <a:rPr lang="en-US" dirty="0"/>
              <a:t> motivate employees in parallel and align them to work harder, cooperate and be supportive of one other.</a:t>
            </a:r>
            <a:br>
              <a:rPr lang="en-US" dirty="0"/>
            </a:br>
            <a:r>
              <a:rPr lang="en-US" dirty="0"/>
              <a:t>As a team work  be become more effective and productive .</a:t>
            </a:r>
          </a:p>
        </p:txBody>
      </p:sp>
    </p:spTree>
    <p:extLst>
      <p:ext uri="{BB962C8B-B14F-4D97-AF65-F5344CB8AC3E}">
        <p14:creationId xmlns:p14="http://schemas.microsoft.com/office/powerpoint/2010/main" val="588597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2704D-C267-47AB-B935-9796BED36FB0}"/>
              </a:ext>
            </a:extLst>
          </p:cNvPr>
          <p:cNvSpPr>
            <a:spLocks noGrp="1"/>
          </p:cNvSpPr>
          <p:nvPr>
            <p:ph type="title"/>
          </p:nvPr>
        </p:nvSpPr>
        <p:spPr/>
        <p:txBody>
          <a:bodyPr>
            <a:normAutofit fontScale="90000"/>
          </a:bodyPr>
          <a:lstStyle/>
          <a:p>
            <a:r>
              <a:rPr lang="en-US" dirty="0"/>
              <a:t>The core elements of high-performance teams</a:t>
            </a:r>
            <a:br>
              <a:rPr lang="en-US" dirty="0"/>
            </a:br>
            <a:endParaRPr lang="en-US" dirty="0"/>
          </a:p>
        </p:txBody>
      </p:sp>
      <p:sp>
        <p:nvSpPr>
          <p:cNvPr id="3" name="Content Placeholder 2">
            <a:extLst>
              <a:ext uri="{FF2B5EF4-FFF2-40B4-BE49-F238E27FC236}">
                <a16:creationId xmlns:a16="http://schemas.microsoft.com/office/drawing/2014/main" id="{48B886BF-37F7-4EC1-B889-07C37782CBA5}"/>
              </a:ext>
            </a:extLst>
          </p:cNvPr>
          <p:cNvSpPr>
            <a:spLocks noGrp="1"/>
          </p:cNvSpPr>
          <p:nvPr>
            <p:ph idx="1"/>
          </p:nvPr>
        </p:nvSpPr>
        <p:spPr/>
        <p:txBody>
          <a:bodyPr/>
          <a:lstStyle/>
          <a:p>
            <a:r>
              <a:rPr lang="en-US" dirty="0"/>
              <a:t>1. Direction</a:t>
            </a:r>
          </a:p>
          <a:p>
            <a:r>
              <a:rPr lang="en-US" dirty="0"/>
              <a:t>2.Measurable Goals</a:t>
            </a:r>
          </a:p>
          <a:p>
            <a:r>
              <a:rPr lang="en-US" dirty="0"/>
              <a:t>3.Competence</a:t>
            </a:r>
          </a:p>
          <a:p>
            <a:r>
              <a:rPr lang="en-US" dirty="0"/>
              <a:t>4.Communication</a:t>
            </a:r>
          </a:p>
          <a:p>
            <a:r>
              <a:rPr lang="en-US" dirty="0"/>
              <a:t>5.Mutual accountability</a:t>
            </a:r>
          </a:p>
          <a:p>
            <a:r>
              <a:rPr lang="en-US" dirty="0"/>
              <a:t>6.Discipline</a:t>
            </a:r>
          </a:p>
        </p:txBody>
      </p:sp>
      <p:pic>
        <p:nvPicPr>
          <p:cNvPr id="5" name="Picture 4" descr="A close up of a person&#10;&#10;Description automatically generated">
            <a:extLst>
              <a:ext uri="{FF2B5EF4-FFF2-40B4-BE49-F238E27FC236}">
                <a16:creationId xmlns:a16="http://schemas.microsoft.com/office/drawing/2014/main" id="{6127E520-2A8A-46AD-B7F0-FF335E80DED5}"/>
              </a:ext>
            </a:extLst>
          </p:cNvPr>
          <p:cNvPicPr>
            <a:picLocks noChangeAspect="1"/>
          </p:cNvPicPr>
          <p:nvPr/>
        </p:nvPicPr>
        <p:blipFill>
          <a:blip r:embed="rId2"/>
          <a:stretch>
            <a:fillRect/>
          </a:stretch>
        </p:blipFill>
        <p:spPr>
          <a:xfrm>
            <a:off x="4634540" y="1688924"/>
            <a:ext cx="6804805" cy="3957897"/>
          </a:xfrm>
          <a:prstGeom prst="rect">
            <a:avLst/>
          </a:prstGeom>
        </p:spPr>
      </p:pic>
    </p:spTree>
    <p:extLst>
      <p:ext uri="{BB962C8B-B14F-4D97-AF65-F5344CB8AC3E}">
        <p14:creationId xmlns:p14="http://schemas.microsoft.com/office/powerpoint/2010/main" val="3350485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4D779-5CF8-43F8-8CCB-15FEEFE76110}"/>
              </a:ext>
            </a:extLst>
          </p:cNvPr>
          <p:cNvSpPr>
            <a:spLocks noGrp="1"/>
          </p:cNvSpPr>
          <p:nvPr>
            <p:ph type="title"/>
          </p:nvPr>
        </p:nvSpPr>
        <p:spPr/>
        <p:txBody>
          <a:bodyPr>
            <a:normAutofit fontScale="90000"/>
          </a:bodyPr>
          <a:lstStyle/>
          <a:p>
            <a:r>
              <a:rPr lang="en-US" dirty="0"/>
              <a:t>In 1965 </a:t>
            </a:r>
            <a:r>
              <a:rPr lang="en-US" dirty="0" err="1"/>
              <a:t>bruce</a:t>
            </a:r>
            <a:r>
              <a:rPr lang="en-US" dirty="0"/>
              <a:t> </a:t>
            </a:r>
            <a:r>
              <a:rPr lang="en-US" dirty="0" err="1"/>
              <a:t>tuckman</a:t>
            </a:r>
            <a:r>
              <a:rPr lang="en-US" dirty="0"/>
              <a:t> presented a paper outlining this model saying that four </a:t>
            </a:r>
            <a:r>
              <a:rPr lang="en-US" dirty="0" err="1"/>
              <a:t>phASES</a:t>
            </a:r>
            <a:r>
              <a:rPr lang="en-US" dirty="0"/>
              <a:t> WERE NECESSARY FOR A TEAM TO DEVELOP and grow.</a:t>
            </a:r>
          </a:p>
        </p:txBody>
      </p:sp>
      <p:sp>
        <p:nvSpPr>
          <p:cNvPr id="3" name="Content Placeholder 2">
            <a:extLst>
              <a:ext uri="{FF2B5EF4-FFF2-40B4-BE49-F238E27FC236}">
                <a16:creationId xmlns:a16="http://schemas.microsoft.com/office/drawing/2014/main" id="{2427ED4E-0633-45F4-B137-80B9C0C73BB2}"/>
              </a:ext>
            </a:extLst>
          </p:cNvPr>
          <p:cNvSpPr>
            <a:spLocks noGrp="1"/>
          </p:cNvSpPr>
          <p:nvPr>
            <p:ph idx="1"/>
          </p:nvPr>
        </p:nvSpPr>
        <p:spPr/>
        <p:txBody>
          <a:bodyPr/>
          <a:lstStyle/>
          <a:p>
            <a:r>
              <a:rPr lang="en-US" dirty="0"/>
              <a:t>Tuckman`s team helps us understand the stages of development a team goes through at work(but it also applies to group of </a:t>
            </a:r>
            <a:r>
              <a:rPr lang="en-US" dirty="0" err="1"/>
              <a:t>frends,networking,groups,organizations,volunteering</a:t>
            </a:r>
            <a:r>
              <a:rPr lang="en-US" dirty="0"/>
              <a:t>)</a:t>
            </a:r>
          </a:p>
          <a:p>
            <a:r>
              <a:rPr lang="en-US" dirty="0"/>
              <a:t>Tuckman structure`s the team while Belbin gives roles to each person.</a:t>
            </a:r>
          </a:p>
        </p:txBody>
      </p:sp>
      <p:pic>
        <p:nvPicPr>
          <p:cNvPr id="5" name="Picture 4" descr="A person wearing a suit and tie smiling at the camera&#10;&#10;Description automatically generated">
            <a:extLst>
              <a:ext uri="{FF2B5EF4-FFF2-40B4-BE49-F238E27FC236}">
                <a16:creationId xmlns:a16="http://schemas.microsoft.com/office/drawing/2014/main" id="{EF41A649-1E4B-4072-B2C5-534691F66B19}"/>
              </a:ext>
            </a:extLst>
          </p:cNvPr>
          <p:cNvPicPr>
            <a:picLocks noChangeAspect="1"/>
          </p:cNvPicPr>
          <p:nvPr/>
        </p:nvPicPr>
        <p:blipFill>
          <a:blip r:embed="rId2"/>
          <a:stretch>
            <a:fillRect/>
          </a:stretch>
        </p:blipFill>
        <p:spPr>
          <a:xfrm>
            <a:off x="5076890" y="4197666"/>
            <a:ext cx="2200275" cy="2486025"/>
          </a:xfrm>
          <a:prstGeom prst="rect">
            <a:avLst/>
          </a:prstGeom>
        </p:spPr>
      </p:pic>
    </p:spTree>
    <p:extLst>
      <p:ext uri="{BB962C8B-B14F-4D97-AF65-F5344CB8AC3E}">
        <p14:creationId xmlns:p14="http://schemas.microsoft.com/office/powerpoint/2010/main" val="3182476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820E4-748D-435A-9F16-4A2F2ABFAE34}"/>
              </a:ext>
            </a:extLst>
          </p:cNvPr>
          <p:cNvSpPr>
            <a:spLocks noGrp="1"/>
          </p:cNvSpPr>
          <p:nvPr>
            <p:ph type="title"/>
          </p:nvPr>
        </p:nvSpPr>
        <p:spPr/>
        <p:txBody>
          <a:bodyPr/>
          <a:lstStyle/>
          <a:p>
            <a:r>
              <a:rPr lang="en-US" dirty="0"/>
              <a:t>Tuckman`s stages of team development</a:t>
            </a:r>
          </a:p>
        </p:txBody>
      </p:sp>
      <p:pic>
        <p:nvPicPr>
          <p:cNvPr id="5" name="Content Placeholder 4" descr="A close up of text on a white background&#10;&#10;Description automatically generated">
            <a:extLst>
              <a:ext uri="{FF2B5EF4-FFF2-40B4-BE49-F238E27FC236}">
                <a16:creationId xmlns:a16="http://schemas.microsoft.com/office/drawing/2014/main" id="{0314B9E7-9FC0-44BB-ABA0-CA994F3C7F60}"/>
              </a:ext>
            </a:extLst>
          </p:cNvPr>
          <p:cNvPicPr>
            <a:picLocks noGrp="1" noChangeAspect="1"/>
          </p:cNvPicPr>
          <p:nvPr>
            <p:ph idx="1"/>
          </p:nvPr>
        </p:nvPicPr>
        <p:blipFill>
          <a:blip r:embed="rId2"/>
          <a:stretch>
            <a:fillRect/>
          </a:stretch>
        </p:blipFill>
        <p:spPr>
          <a:xfrm>
            <a:off x="1913276" y="2151550"/>
            <a:ext cx="8165443" cy="4658185"/>
          </a:xfrm>
        </p:spPr>
      </p:pic>
    </p:spTree>
    <p:extLst>
      <p:ext uri="{BB962C8B-B14F-4D97-AF65-F5344CB8AC3E}">
        <p14:creationId xmlns:p14="http://schemas.microsoft.com/office/powerpoint/2010/main" val="2002085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F1680-3E2F-47FD-A3EF-0D014C8FE81C}"/>
              </a:ext>
            </a:extLst>
          </p:cNvPr>
          <p:cNvSpPr>
            <a:spLocks noGrp="1"/>
          </p:cNvSpPr>
          <p:nvPr>
            <p:ph type="title"/>
          </p:nvPr>
        </p:nvSpPr>
        <p:spPr>
          <a:xfrm>
            <a:off x="7984046" y="-1018984"/>
            <a:ext cx="4155959" cy="4313209"/>
          </a:xfrm>
        </p:spPr>
        <p:txBody>
          <a:bodyPr anchor="b">
            <a:normAutofit/>
          </a:bodyPr>
          <a:lstStyle/>
          <a:p>
            <a:r>
              <a:rPr lang="en-US" sz="2000" dirty="0"/>
              <a:t>Tuckman teamed up with </a:t>
            </a:r>
            <a:r>
              <a:rPr lang="en-US" sz="2000" dirty="0" err="1"/>
              <a:t>mary</a:t>
            </a:r>
            <a:r>
              <a:rPr lang="en-US" sz="2000" dirty="0"/>
              <a:t> </a:t>
            </a:r>
            <a:r>
              <a:rPr lang="en-US" sz="2000" dirty="0" err="1"/>
              <a:t>ann</a:t>
            </a:r>
            <a:r>
              <a:rPr lang="en-US" sz="2000" dirty="0"/>
              <a:t> Jensen in 1977 to add a fifth to the four stages : </a:t>
            </a:r>
            <a:r>
              <a:rPr lang="en-US" sz="2000" i="1" dirty="0"/>
              <a:t>adjourning</a:t>
            </a:r>
          </a:p>
        </p:txBody>
      </p:sp>
      <p:sp>
        <p:nvSpPr>
          <p:cNvPr id="12" name="Round Diagonal Corner Rectangle 11">
            <a:extLst>
              <a:ext uri="{FF2B5EF4-FFF2-40B4-BE49-F238E27FC236}">
                <a16:creationId xmlns:a16="http://schemas.microsoft.com/office/drawing/2014/main" id="{15649ABD-2423-4C83-8F1D-CDC70264C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D8414A7B-075C-48CC-9507-4A43EEC74CD7}"/>
              </a:ext>
            </a:extLst>
          </p:cNvPr>
          <p:cNvPicPr>
            <a:picLocks noChangeAspect="1"/>
          </p:cNvPicPr>
          <p:nvPr/>
        </p:nvPicPr>
        <p:blipFill>
          <a:blip r:embed="rId3"/>
          <a:stretch>
            <a:fillRect/>
          </a:stretch>
        </p:blipFill>
        <p:spPr>
          <a:xfrm>
            <a:off x="1123648" y="1137621"/>
            <a:ext cx="6103062" cy="4577297"/>
          </a:xfrm>
          <a:prstGeom prst="rect">
            <a:avLst/>
          </a:prstGeom>
        </p:spPr>
      </p:pic>
      <p:sp>
        <p:nvSpPr>
          <p:cNvPr id="9" name="Content Placeholder 8">
            <a:extLst>
              <a:ext uri="{FF2B5EF4-FFF2-40B4-BE49-F238E27FC236}">
                <a16:creationId xmlns:a16="http://schemas.microsoft.com/office/drawing/2014/main" id="{15959A4D-C160-4DEE-B115-EC09E0F3A59D}"/>
              </a:ext>
            </a:extLst>
          </p:cNvPr>
          <p:cNvSpPr>
            <a:spLocks noGrp="1"/>
          </p:cNvSpPr>
          <p:nvPr>
            <p:ph idx="1"/>
          </p:nvPr>
        </p:nvSpPr>
        <p:spPr>
          <a:xfrm>
            <a:off x="8544041" y="4931727"/>
            <a:ext cx="3281004" cy="3541714"/>
          </a:xfrm>
        </p:spPr>
        <p:txBody>
          <a:bodyPr>
            <a:normAutofit/>
          </a:bodyPr>
          <a:lstStyle/>
          <a:p>
            <a:endParaRPr lang="en-US" sz="1800" dirty="0"/>
          </a:p>
        </p:txBody>
      </p:sp>
    </p:spTree>
    <p:extLst>
      <p:ext uri="{BB962C8B-B14F-4D97-AF65-F5344CB8AC3E}">
        <p14:creationId xmlns:p14="http://schemas.microsoft.com/office/powerpoint/2010/main" val="868043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0213445-86D4-4F78-AD8F-8FEBBDFA8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2684A60A-182E-419E-B01C-AFDD09191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FFABF1FD-FB5D-4393-B4E5-33B2CE25726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Content Placeholder 4" descr="A screenshot of a cell phone&#10;&#10;Description automatically generated">
            <a:extLst>
              <a:ext uri="{FF2B5EF4-FFF2-40B4-BE49-F238E27FC236}">
                <a16:creationId xmlns:a16="http://schemas.microsoft.com/office/drawing/2014/main" id="{BB5A2B75-3E3B-40EE-BEDD-5CFA4D94B5F6}"/>
              </a:ext>
            </a:extLst>
          </p:cNvPr>
          <p:cNvPicPr>
            <a:picLocks noChangeAspect="1"/>
          </p:cNvPicPr>
          <p:nvPr/>
        </p:nvPicPr>
        <p:blipFill rotWithShape="1">
          <a:blip r:embed="rId4"/>
          <a:srcRect r="1" b="35808"/>
          <a:stretch/>
        </p:blipFill>
        <p:spPr>
          <a:xfrm>
            <a:off x="-5597" y="-121910"/>
            <a:ext cx="12192000" cy="6979910"/>
          </a:xfrm>
          <a:prstGeom prst="rect">
            <a:avLst/>
          </a:prstGeom>
        </p:spPr>
      </p:pic>
      <p:grpSp>
        <p:nvGrpSpPr>
          <p:cNvPr id="16" name="Group 15">
            <a:extLst>
              <a:ext uri="{FF2B5EF4-FFF2-40B4-BE49-F238E27FC236}">
                <a16:creationId xmlns:a16="http://schemas.microsoft.com/office/drawing/2014/main" id="{CDCE4EDB-73B1-4D06-81F5-710CC5298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7" name="Rectangle 16">
              <a:extLst>
                <a:ext uri="{FF2B5EF4-FFF2-40B4-BE49-F238E27FC236}">
                  <a16:creationId xmlns:a16="http://schemas.microsoft.com/office/drawing/2014/main" id="{F63F9314-715E-4710-9A63-CE83056C2FF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6">
              <a:extLst>
                <a:ext uri="{FF2B5EF4-FFF2-40B4-BE49-F238E27FC236}">
                  <a16:creationId xmlns:a16="http://schemas.microsoft.com/office/drawing/2014/main" id="{9B72E135-686E-4210-B69F-210E8CE804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7">
              <a:extLst>
                <a:ext uri="{FF2B5EF4-FFF2-40B4-BE49-F238E27FC236}">
                  <a16:creationId xmlns:a16="http://schemas.microsoft.com/office/drawing/2014/main" id="{7D3B4296-5208-432F-BB64-309668EC4F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Rectangle 19">
              <a:extLst>
                <a:ext uri="{FF2B5EF4-FFF2-40B4-BE49-F238E27FC236}">
                  <a16:creationId xmlns:a16="http://schemas.microsoft.com/office/drawing/2014/main" id="{9B6956C6-AA52-471D-BD31-3ECBA24022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1" name="Freeform 9">
              <a:extLst>
                <a:ext uri="{FF2B5EF4-FFF2-40B4-BE49-F238E27FC236}">
                  <a16:creationId xmlns:a16="http://schemas.microsoft.com/office/drawing/2014/main" id="{53A37D1D-4A71-4995-A6BC-FAE00A570D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0">
              <a:extLst>
                <a:ext uri="{FF2B5EF4-FFF2-40B4-BE49-F238E27FC236}">
                  <a16:creationId xmlns:a16="http://schemas.microsoft.com/office/drawing/2014/main" id="{1893C2F1-17F9-4182-8755-0C15B2889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1">
              <a:extLst>
                <a:ext uri="{FF2B5EF4-FFF2-40B4-BE49-F238E27FC236}">
                  <a16:creationId xmlns:a16="http://schemas.microsoft.com/office/drawing/2014/main" id="{65DD1ACC-FCF5-4D49-B68C-FAE7829FA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2">
              <a:extLst>
                <a:ext uri="{FF2B5EF4-FFF2-40B4-BE49-F238E27FC236}">
                  <a16:creationId xmlns:a16="http://schemas.microsoft.com/office/drawing/2014/main" id="{DF836DE4-2767-4A63-9E03-9963D5EF52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3">
              <a:extLst>
                <a:ext uri="{FF2B5EF4-FFF2-40B4-BE49-F238E27FC236}">
                  <a16:creationId xmlns:a16="http://schemas.microsoft.com/office/drawing/2014/main" id="{916DC85C-58CE-4EBC-BDB4-B04096D65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4">
              <a:extLst>
                <a:ext uri="{FF2B5EF4-FFF2-40B4-BE49-F238E27FC236}">
                  <a16:creationId xmlns:a16="http://schemas.microsoft.com/office/drawing/2014/main" id="{DCFE1B83-4862-4B9A-9CEB-92C0A85754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5">
              <a:extLst>
                <a:ext uri="{FF2B5EF4-FFF2-40B4-BE49-F238E27FC236}">
                  <a16:creationId xmlns:a16="http://schemas.microsoft.com/office/drawing/2014/main" id="{4D246667-16A5-4BA4-903D-561D924ABA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6">
              <a:extLst>
                <a:ext uri="{FF2B5EF4-FFF2-40B4-BE49-F238E27FC236}">
                  <a16:creationId xmlns:a16="http://schemas.microsoft.com/office/drawing/2014/main" id="{7DDB6AF5-B5FD-469E-B20A-8A1E3E799F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7">
              <a:extLst>
                <a:ext uri="{FF2B5EF4-FFF2-40B4-BE49-F238E27FC236}">
                  <a16:creationId xmlns:a16="http://schemas.microsoft.com/office/drawing/2014/main" id="{F70C8148-B4C1-4005-9272-BEFFC7CC76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18">
              <a:extLst>
                <a:ext uri="{FF2B5EF4-FFF2-40B4-BE49-F238E27FC236}">
                  <a16:creationId xmlns:a16="http://schemas.microsoft.com/office/drawing/2014/main" id="{2EE6A2D5-5F0B-4977-A24D-7ACFC2CD45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9">
              <a:extLst>
                <a:ext uri="{FF2B5EF4-FFF2-40B4-BE49-F238E27FC236}">
                  <a16:creationId xmlns:a16="http://schemas.microsoft.com/office/drawing/2014/main" id="{62AF7BF9-EA4A-4568-ACC4-9AE135078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0">
              <a:extLst>
                <a:ext uri="{FF2B5EF4-FFF2-40B4-BE49-F238E27FC236}">
                  <a16:creationId xmlns:a16="http://schemas.microsoft.com/office/drawing/2014/main" id="{C5480B8F-8335-4048-9440-D64B546107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1">
              <a:extLst>
                <a:ext uri="{FF2B5EF4-FFF2-40B4-BE49-F238E27FC236}">
                  <a16:creationId xmlns:a16="http://schemas.microsoft.com/office/drawing/2014/main" id="{C0239026-9B37-48A5-AE01-29B6F948AD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2">
              <a:extLst>
                <a:ext uri="{FF2B5EF4-FFF2-40B4-BE49-F238E27FC236}">
                  <a16:creationId xmlns:a16="http://schemas.microsoft.com/office/drawing/2014/main" id="{072A79A0-61B5-446D-921B-4CC229561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3">
              <a:extLst>
                <a:ext uri="{FF2B5EF4-FFF2-40B4-BE49-F238E27FC236}">
                  <a16:creationId xmlns:a16="http://schemas.microsoft.com/office/drawing/2014/main" id="{7B295262-D1BB-4CC4-AE86-B61841BF2C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4">
              <a:extLst>
                <a:ext uri="{FF2B5EF4-FFF2-40B4-BE49-F238E27FC236}">
                  <a16:creationId xmlns:a16="http://schemas.microsoft.com/office/drawing/2014/main" id="{2EB18505-CD3D-4C25-A04A-BC68371412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5">
              <a:extLst>
                <a:ext uri="{FF2B5EF4-FFF2-40B4-BE49-F238E27FC236}">
                  <a16:creationId xmlns:a16="http://schemas.microsoft.com/office/drawing/2014/main" id="{B7A9AB06-69CB-45EB-A6D2-2C4CBDBFB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6">
              <a:extLst>
                <a:ext uri="{FF2B5EF4-FFF2-40B4-BE49-F238E27FC236}">
                  <a16:creationId xmlns:a16="http://schemas.microsoft.com/office/drawing/2014/main" id="{112A72AB-1E70-4C17-A6F3-E8F925A6BD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27">
              <a:extLst>
                <a:ext uri="{FF2B5EF4-FFF2-40B4-BE49-F238E27FC236}">
                  <a16:creationId xmlns:a16="http://schemas.microsoft.com/office/drawing/2014/main" id="{8F53EAC6-E0BE-4B8D-9093-F4C40F7A4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28">
              <a:extLst>
                <a:ext uri="{FF2B5EF4-FFF2-40B4-BE49-F238E27FC236}">
                  <a16:creationId xmlns:a16="http://schemas.microsoft.com/office/drawing/2014/main" id="{3C4430FB-7419-4488-B9DD-C52172E0B0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9">
              <a:extLst>
                <a:ext uri="{FF2B5EF4-FFF2-40B4-BE49-F238E27FC236}">
                  <a16:creationId xmlns:a16="http://schemas.microsoft.com/office/drawing/2014/main" id="{4A07FED4-C9B2-426D-80F9-3E251D9DB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0">
              <a:extLst>
                <a:ext uri="{FF2B5EF4-FFF2-40B4-BE49-F238E27FC236}">
                  <a16:creationId xmlns:a16="http://schemas.microsoft.com/office/drawing/2014/main" id="{2BE840B1-DE8E-4F4E-978E-195F2FF303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1">
              <a:extLst>
                <a:ext uri="{FF2B5EF4-FFF2-40B4-BE49-F238E27FC236}">
                  <a16:creationId xmlns:a16="http://schemas.microsoft.com/office/drawing/2014/main" id="{970A7C12-E1F6-4063-AA66-96F09C707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2">
              <a:extLst>
                <a:ext uri="{FF2B5EF4-FFF2-40B4-BE49-F238E27FC236}">
                  <a16:creationId xmlns:a16="http://schemas.microsoft.com/office/drawing/2014/main" id="{D92C1000-EC4C-495C-91EC-2EAD35CF46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Rectangle 44">
              <a:extLst>
                <a:ext uri="{FF2B5EF4-FFF2-40B4-BE49-F238E27FC236}">
                  <a16:creationId xmlns:a16="http://schemas.microsoft.com/office/drawing/2014/main" id="{3F7B7324-4CF2-425F-A41A-28B32C0E4C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6" name="Freeform 34">
              <a:extLst>
                <a:ext uri="{FF2B5EF4-FFF2-40B4-BE49-F238E27FC236}">
                  <a16:creationId xmlns:a16="http://schemas.microsoft.com/office/drawing/2014/main" id="{52FB908C-D111-4B49-AD3B-63F1383431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5">
              <a:extLst>
                <a:ext uri="{FF2B5EF4-FFF2-40B4-BE49-F238E27FC236}">
                  <a16:creationId xmlns:a16="http://schemas.microsoft.com/office/drawing/2014/main" id="{C16B5E72-3FED-4E30-B1B0-C12EFEF8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6">
              <a:extLst>
                <a:ext uri="{FF2B5EF4-FFF2-40B4-BE49-F238E27FC236}">
                  <a16:creationId xmlns:a16="http://schemas.microsoft.com/office/drawing/2014/main" id="{CEE94B89-C705-4A0A-93A7-4F3B8981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7">
              <a:extLst>
                <a:ext uri="{FF2B5EF4-FFF2-40B4-BE49-F238E27FC236}">
                  <a16:creationId xmlns:a16="http://schemas.microsoft.com/office/drawing/2014/main" id="{4DB3AE93-70CB-4ACF-8A92-6EA135970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38">
              <a:extLst>
                <a:ext uri="{FF2B5EF4-FFF2-40B4-BE49-F238E27FC236}">
                  <a16:creationId xmlns:a16="http://schemas.microsoft.com/office/drawing/2014/main" id="{70E52CEC-5096-4798-8308-0E6C82FBA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39">
              <a:extLst>
                <a:ext uri="{FF2B5EF4-FFF2-40B4-BE49-F238E27FC236}">
                  <a16:creationId xmlns:a16="http://schemas.microsoft.com/office/drawing/2014/main" id="{F8276397-B2CD-42CA-B986-507EE9D46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0">
              <a:extLst>
                <a:ext uri="{FF2B5EF4-FFF2-40B4-BE49-F238E27FC236}">
                  <a16:creationId xmlns:a16="http://schemas.microsoft.com/office/drawing/2014/main" id="{642D153B-98BD-45E6-847F-1FD763973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1">
              <a:extLst>
                <a:ext uri="{FF2B5EF4-FFF2-40B4-BE49-F238E27FC236}">
                  <a16:creationId xmlns:a16="http://schemas.microsoft.com/office/drawing/2014/main" id="{252AE091-EAD9-455A-86A2-C3291C52F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2">
              <a:extLst>
                <a:ext uri="{FF2B5EF4-FFF2-40B4-BE49-F238E27FC236}">
                  <a16:creationId xmlns:a16="http://schemas.microsoft.com/office/drawing/2014/main" id="{09B8584C-6AFF-4278-9401-5418AA6333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3">
              <a:extLst>
                <a:ext uri="{FF2B5EF4-FFF2-40B4-BE49-F238E27FC236}">
                  <a16:creationId xmlns:a16="http://schemas.microsoft.com/office/drawing/2014/main" id="{C46EBDFA-29FE-431B-B471-A93954E63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4">
              <a:extLst>
                <a:ext uri="{FF2B5EF4-FFF2-40B4-BE49-F238E27FC236}">
                  <a16:creationId xmlns:a16="http://schemas.microsoft.com/office/drawing/2014/main" id="{364709FA-053E-40E4-B749-04095388D2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Rectangle 56">
              <a:extLst>
                <a:ext uri="{FF2B5EF4-FFF2-40B4-BE49-F238E27FC236}">
                  <a16:creationId xmlns:a16="http://schemas.microsoft.com/office/drawing/2014/main" id="{B55D7DE2-227A-41F8-844D-271221B0006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8" name="Freeform 46">
              <a:extLst>
                <a:ext uri="{FF2B5EF4-FFF2-40B4-BE49-F238E27FC236}">
                  <a16:creationId xmlns:a16="http://schemas.microsoft.com/office/drawing/2014/main" id="{972C56D1-4007-4A97-B1DF-7F9D3D1DC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47">
              <a:extLst>
                <a:ext uri="{FF2B5EF4-FFF2-40B4-BE49-F238E27FC236}">
                  <a16:creationId xmlns:a16="http://schemas.microsoft.com/office/drawing/2014/main" id="{5DA56C63-5DD5-455F-8FD5-109691AA42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48">
              <a:extLst>
                <a:ext uri="{FF2B5EF4-FFF2-40B4-BE49-F238E27FC236}">
                  <a16:creationId xmlns:a16="http://schemas.microsoft.com/office/drawing/2014/main" id="{A20F10A4-A054-4A68-BFD1-F2FB28B86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49">
              <a:extLst>
                <a:ext uri="{FF2B5EF4-FFF2-40B4-BE49-F238E27FC236}">
                  <a16:creationId xmlns:a16="http://schemas.microsoft.com/office/drawing/2014/main" id="{48DCF062-2278-4653-9461-CA21537102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0">
              <a:extLst>
                <a:ext uri="{FF2B5EF4-FFF2-40B4-BE49-F238E27FC236}">
                  <a16:creationId xmlns:a16="http://schemas.microsoft.com/office/drawing/2014/main" id="{F6632E64-9102-425C-B537-96DF390275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1">
              <a:extLst>
                <a:ext uri="{FF2B5EF4-FFF2-40B4-BE49-F238E27FC236}">
                  <a16:creationId xmlns:a16="http://schemas.microsoft.com/office/drawing/2014/main" id="{264CEB62-8728-4027-8478-036D0529D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2">
              <a:extLst>
                <a:ext uri="{FF2B5EF4-FFF2-40B4-BE49-F238E27FC236}">
                  <a16:creationId xmlns:a16="http://schemas.microsoft.com/office/drawing/2014/main" id="{61F43665-192D-4262-8159-1E31819CF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3">
              <a:extLst>
                <a:ext uri="{FF2B5EF4-FFF2-40B4-BE49-F238E27FC236}">
                  <a16:creationId xmlns:a16="http://schemas.microsoft.com/office/drawing/2014/main" id="{02ECEA15-55AF-4923-B9D4-FD5C31C3EF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4">
              <a:extLst>
                <a:ext uri="{FF2B5EF4-FFF2-40B4-BE49-F238E27FC236}">
                  <a16:creationId xmlns:a16="http://schemas.microsoft.com/office/drawing/2014/main" id="{DCD329AF-25D7-493E-8D67-A073267131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5">
              <a:extLst>
                <a:ext uri="{FF2B5EF4-FFF2-40B4-BE49-F238E27FC236}">
                  <a16:creationId xmlns:a16="http://schemas.microsoft.com/office/drawing/2014/main" id="{A7DA766F-2273-4AFD-BF7F-06EB3814C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56">
              <a:extLst>
                <a:ext uri="{FF2B5EF4-FFF2-40B4-BE49-F238E27FC236}">
                  <a16:creationId xmlns:a16="http://schemas.microsoft.com/office/drawing/2014/main" id="{9F17779A-AF9E-4C89-9138-937E81F94F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9" name="Freeform 57">
              <a:extLst>
                <a:ext uri="{FF2B5EF4-FFF2-40B4-BE49-F238E27FC236}">
                  <a16:creationId xmlns:a16="http://schemas.microsoft.com/office/drawing/2014/main" id="{DA68E6FB-9F23-463E-83E2-8B56685D0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0" name="Freeform 58">
              <a:extLst>
                <a:ext uri="{FF2B5EF4-FFF2-40B4-BE49-F238E27FC236}">
                  <a16:creationId xmlns:a16="http://schemas.microsoft.com/office/drawing/2014/main" id="{DFBC35F5-3359-42CB-BEA7-882EDCBF16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9" name="Content Placeholder 8">
            <a:extLst>
              <a:ext uri="{FF2B5EF4-FFF2-40B4-BE49-F238E27FC236}">
                <a16:creationId xmlns:a16="http://schemas.microsoft.com/office/drawing/2014/main" id="{87013F99-2BB5-455A-AB44-75432D619C1F}"/>
              </a:ext>
            </a:extLst>
          </p:cNvPr>
          <p:cNvSpPr>
            <a:spLocks noGrp="1"/>
          </p:cNvSpPr>
          <p:nvPr>
            <p:ph idx="1"/>
          </p:nvPr>
        </p:nvSpPr>
        <p:spPr>
          <a:xfrm>
            <a:off x="7962519" y="2249487"/>
            <a:ext cx="3084892" cy="3541714"/>
          </a:xfrm>
        </p:spPr>
        <p:txBody>
          <a:bodyPr>
            <a:normAutofit/>
          </a:bodyPr>
          <a:lstStyle/>
          <a:p>
            <a:endParaRPr lang="en-US" sz="1800"/>
          </a:p>
        </p:txBody>
      </p:sp>
    </p:spTree>
    <p:extLst>
      <p:ext uri="{BB962C8B-B14F-4D97-AF65-F5344CB8AC3E}">
        <p14:creationId xmlns:p14="http://schemas.microsoft.com/office/powerpoint/2010/main" val="3616889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pic>
        <p:nvPicPr>
          <p:cNvPr id="84" name="Picture 2">
            <a:extLst>
              <a:ext uri="{FF2B5EF4-FFF2-40B4-BE49-F238E27FC236}">
                <a16:creationId xmlns:a16="http://schemas.microsoft.com/office/drawing/2014/main" id="{28A3A3B9-997D-4A03-90FD-7BAB2C8E42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86" name="Group 85">
            <a:extLst>
              <a:ext uri="{FF2B5EF4-FFF2-40B4-BE49-F238E27FC236}">
                <a16:creationId xmlns:a16="http://schemas.microsoft.com/office/drawing/2014/main" id="{1FC32202-9DB3-4AA3-84CF-1815EE5B65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87" name="Rectangle 5">
              <a:extLst>
                <a:ext uri="{FF2B5EF4-FFF2-40B4-BE49-F238E27FC236}">
                  <a16:creationId xmlns:a16="http://schemas.microsoft.com/office/drawing/2014/main" id="{610571FD-687E-4644-8056-769F83C33AB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88" name="Freeform 6">
              <a:extLst>
                <a:ext uri="{FF2B5EF4-FFF2-40B4-BE49-F238E27FC236}">
                  <a16:creationId xmlns:a16="http://schemas.microsoft.com/office/drawing/2014/main" id="{6F88B2CF-ADC0-4A56-892C-000F69B18D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7">
              <a:extLst>
                <a:ext uri="{FF2B5EF4-FFF2-40B4-BE49-F238E27FC236}">
                  <a16:creationId xmlns:a16="http://schemas.microsoft.com/office/drawing/2014/main" id="{0E45960F-3218-447D-883A-C08178DE9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Rectangle 8">
              <a:extLst>
                <a:ext uri="{FF2B5EF4-FFF2-40B4-BE49-F238E27FC236}">
                  <a16:creationId xmlns:a16="http://schemas.microsoft.com/office/drawing/2014/main" id="{1F453801-3FA6-4C22-A60E-BD42060BE39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91" name="Freeform 9">
              <a:extLst>
                <a:ext uri="{FF2B5EF4-FFF2-40B4-BE49-F238E27FC236}">
                  <a16:creationId xmlns:a16="http://schemas.microsoft.com/office/drawing/2014/main" id="{BF7A3FDF-EF1E-4416-93D8-BEEC2D2728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10">
              <a:extLst>
                <a:ext uri="{FF2B5EF4-FFF2-40B4-BE49-F238E27FC236}">
                  <a16:creationId xmlns:a16="http://schemas.microsoft.com/office/drawing/2014/main" id="{A0262584-CA5B-40E4-9E09-F706814FB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11">
              <a:extLst>
                <a:ext uri="{FF2B5EF4-FFF2-40B4-BE49-F238E27FC236}">
                  <a16:creationId xmlns:a16="http://schemas.microsoft.com/office/drawing/2014/main" id="{2040526A-3336-4659-98D5-8081420A1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12">
              <a:extLst>
                <a:ext uri="{FF2B5EF4-FFF2-40B4-BE49-F238E27FC236}">
                  <a16:creationId xmlns:a16="http://schemas.microsoft.com/office/drawing/2014/main" id="{A96F4D67-AE70-4F26-936F-33B1EECE1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13">
              <a:extLst>
                <a:ext uri="{FF2B5EF4-FFF2-40B4-BE49-F238E27FC236}">
                  <a16:creationId xmlns:a16="http://schemas.microsoft.com/office/drawing/2014/main" id="{D0286AA7-8949-4283-A576-761C498ED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14">
              <a:extLst>
                <a:ext uri="{FF2B5EF4-FFF2-40B4-BE49-F238E27FC236}">
                  <a16:creationId xmlns:a16="http://schemas.microsoft.com/office/drawing/2014/main" id="{18191F3A-48A8-494E-9F62-D51AFC156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15">
              <a:extLst>
                <a:ext uri="{FF2B5EF4-FFF2-40B4-BE49-F238E27FC236}">
                  <a16:creationId xmlns:a16="http://schemas.microsoft.com/office/drawing/2014/main" id="{768EF614-CED7-4DD9-953A-597F461A6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16">
              <a:extLst>
                <a:ext uri="{FF2B5EF4-FFF2-40B4-BE49-F238E27FC236}">
                  <a16:creationId xmlns:a16="http://schemas.microsoft.com/office/drawing/2014/main" id="{606F1DE5-83D5-4039-9A6D-EB25D3252A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17">
              <a:extLst>
                <a:ext uri="{FF2B5EF4-FFF2-40B4-BE49-F238E27FC236}">
                  <a16:creationId xmlns:a16="http://schemas.microsoft.com/office/drawing/2014/main" id="{C06020DA-FF9F-4FB8-BB32-B9D8EFA39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18">
              <a:extLst>
                <a:ext uri="{FF2B5EF4-FFF2-40B4-BE49-F238E27FC236}">
                  <a16:creationId xmlns:a16="http://schemas.microsoft.com/office/drawing/2014/main" id="{2795D7C4-DFEE-4662-86B5-CFB805A7B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19">
              <a:extLst>
                <a:ext uri="{FF2B5EF4-FFF2-40B4-BE49-F238E27FC236}">
                  <a16:creationId xmlns:a16="http://schemas.microsoft.com/office/drawing/2014/main" id="{81808701-AC94-4B89-BEF0-9ADD3C3EE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20">
              <a:extLst>
                <a:ext uri="{FF2B5EF4-FFF2-40B4-BE49-F238E27FC236}">
                  <a16:creationId xmlns:a16="http://schemas.microsoft.com/office/drawing/2014/main" id="{73B7EF27-3D88-4BBC-B168-39790455BB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21">
              <a:extLst>
                <a:ext uri="{FF2B5EF4-FFF2-40B4-BE49-F238E27FC236}">
                  <a16:creationId xmlns:a16="http://schemas.microsoft.com/office/drawing/2014/main" id="{DB6DF57F-9E1D-4C2B-8018-505EED19D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22">
              <a:extLst>
                <a:ext uri="{FF2B5EF4-FFF2-40B4-BE49-F238E27FC236}">
                  <a16:creationId xmlns:a16="http://schemas.microsoft.com/office/drawing/2014/main" id="{3A927F03-78D5-4416-926D-45A7B7048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23">
              <a:extLst>
                <a:ext uri="{FF2B5EF4-FFF2-40B4-BE49-F238E27FC236}">
                  <a16:creationId xmlns:a16="http://schemas.microsoft.com/office/drawing/2014/main" id="{ADD58AFB-FAF7-4121-B559-BEB9875230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24">
              <a:extLst>
                <a:ext uri="{FF2B5EF4-FFF2-40B4-BE49-F238E27FC236}">
                  <a16:creationId xmlns:a16="http://schemas.microsoft.com/office/drawing/2014/main" id="{68EE3C08-B83B-46C8-9D96-E7FB7EA41A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25">
              <a:extLst>
                <a:ext uri="{FF2B5EF4-FFF2-40B4-BE49-F238E27FC236}">
                  <a16:creationId xmlns:a16="http://schemas.microsoft.com/office/drawing/2014/main" id="{FD021DD5-2C00-4FF3-8DD9-1B39F3C06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26">
              <a:extLst>
                <a:ext uri="{FF2B5EF4-FFF2-40B4-BE49-F238E27FC236}">
                  <a16:creationId xmlns:a16="http://schemas.microsoft.com/office/drawing/2014/main" id="{348C6317-3127-400A-B4A7-48F1DB5DF3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27">
              <a:extLst>
                <a:ext uri="{FF2B5EF4-FFF2-40B4-BE49-F238E27FC236}">
                  <a16:creationId xmlns:a16="http://schemas.microsoft.com/office/drawing/2014/main" id="{3172227C-EC8B-4221-88C4-1D3B4401D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28">
              <a:extLst>
                <a:ext uri="{FF2B5EF4-FFF2-40B4-BE49-F238E27FC236}">
                  <a16:creationId xmlns:a16="http://schemas.microsoft.com/office/drawing/2014/main" id="{5511E763-C729-4F3F-8F23-BA0C2490B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29">
              <a:extLst>
                <a:ext uri="{FF2B5EF4-FFF2-40B4-BE49-F238E27FC236}">
                  <a16:creationId xmlns:a16="http://schemas.microsoft.com/office/drawing/2014/main" id="{561F5B46-071F-45A5-B5CC-F46EDB1AC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30">
              <a:extLst>
                <a:ext uri="{FF2B5EF4-FFF2-40B4-BE49-F238E27FC236}">
                  <a16:creationId xmlns:a16="http://schemas.microsoft.com/office/drawing/2014/main" id="{AED43814-B7B1-4BB4-950C-590667FB19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31">
              <a:extLst>
                <a:ext uri="{FF2B5EF4-FFF2-40B4-BE49-F238E27FC236}">
                  <a16:creationId xmlns:a16="http://schemas.microsoft.com/office/drawing/2014/main" id="{C415CA85-B951-4B2F-9EEA-22EE10728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32">
              <a:extLst>
                <a:ext uri="{FF2B5EF4-FFF2-40B4-BE49-F238E27FC236}">
                  <a16:creationId xmlns:a16="http://schemas.microsoft.com/office/drawing/2014/main" id="{53558B9E-293E-41A2-83C3-9D850825E8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Rectangle 33">
              <a:extLst>
                <a:ext uri="{FF2B5EF4-FFF2-40B4-BE49-F238E27FC236}">
                  <a16:creationId xmlns:a16="http://schemas.microsoft.com/office/drawing/2014/main" id="{88ACCEEA-CE41-4CC3-8DCD-E50BD48D417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6" name="Freeform 34">
              <a:extLst>
                <a:ext uri="{FF2B5EF4-FFF2-40B4-BE49-F238E27FC236}">
                  <a16:creationId xmlns:a16="http://schemas.microsoft.com/office/drawing/2014/main" id="{5E0C103C-AE76-4E6D-BC01-38DE5C5C36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35">
              <a:extLst>
                <a:ext uri="{FF2B5EF4-FFF2-40B4-BE49-F238E27FC236}">
                  <a16:creationId xmlns:a16="http://schemas.microsoft.com/office/drawing/2014/main" id="{64E447C7-C1C5-499C-BFCF-4267C4022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36">
              <a:extLst>
                <a:ext uri="{FF2B5EF4-FFF2-40B4-BE49-F238E27FC236}">
                  <a16:creationId xmlns:a16="http://schemas.microsoft.com/office/drawing/2014/main" id="{11D27CBD-D97C-4C8A-8B9F-12039830E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37">
              <a:extLst>
                <a:ext uri="{FF2B5EF4-FFF2-40B4-BE49-F238E27FC236}">
                  <a16:creationId xmlns:a16="http://schemas.microsoft.com/office/drawing/2014/main" id="{0277E892-FF91-4A92-B6E8-56CD11678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38">
              <a:extLst>
                <a:ext uri="{FF2B5EF4-FFF2-40B4-BE49-F238E27FC236}">
                  <a16:creationId xmlns:a16="http://schemas.microsoft.com/office/drawing/2014/main" id="{754DA1E7-F0A0-493A-853E-948B8381F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39">
              <a:extLst>
                <a:ext uri="{FF2B5EF4-FFF2-40B4-BE49-F238E27FC236}">
                  <a16:creationId xmlns:a16="http://schemas.microsoft.com/office/drawing/2014/main" id="{00F63C47-C769-464A-AA57-B7AEE8CD5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40">
              <a:extLst>
                <a:ext uri="{FF2B5EF4-FFF2-40B4-BE49-F238E27FC236}">
                  <a16:creationId xmlns:a16="http://schemas.microsoft.com/office/drawing/2014/main" id="{7EFBD469-737A-434F-B848-A89333AD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41">
              <a:extLst>
                <a:ext uri="{FF2B5EF4-FFF2-40B4-BE49-F238E27FC236}">
                  <a16:creationId xmlns:a16="http://schemas.microsoft.com/office/drawing/2014/main" id="{4396DA9A-8E7D-445A-B7E0-92D16F1F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42">
              <a:extLst>
                <a:ext uri="{FF2B5EF4-FFF2-40B4-BE49-F238E27FC236}">
                  <a16:creationId xmlns:a16="http://schemas.microsoft.com/office/drawing/2014/main" id="{B3702C58-7DD4-4725-95BD-DF151FF2D2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43">
              <a:extLst>
                <a:ext uri="{FF2B5EF4-FFF2-40B4-BE49-F238E27FC236}">
                  <a16:creationId xmlns:a16="http://schemas.microsoft.com/office/drawing/2014/main" id="{089E3BA3-84FA-412A-8EC1-2C2B57572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44">
              <a:extLst>
                <a:ext uri="{FF2B5EF4-FFF2-40B4-BE49-F238E27FC236}">
                  <a16:creationId xmlns:a16="http://schemas.microsoft.com/office/drawing/2014/main" id="{A6630E8E-3552-44DC-819B-0E2FD08543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Rectangle 45">
              <a:extLst>
                <a:ext uri="{FF2B5EF4-FFF2-40B4-BE49-F238E27FC236}">
                  <a16:creationId xmlns:a16="http://schemas.microsoft.com/office/drawing/2014/main" id="{2705026F-757A-46C6-8C54-39E3487B042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28" name="Freeform 46">
              <a:extLst>
                <a:ext uri="{FF2B5EF4-FFF2-40B4-BE49-F238E27FC236}">
                  <a16:creationId xmlns:a16="http://schemas.microsoft.com/office/drawing/2014/main" id="{124A7C73-AEF0-4334-8873-E7789302A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47">
              <a:extLst>
                <a:ext uri="{FF2B5EF4-FFF2-40B4-BE49-F238E27FC236}">
                  <a16:creationId xmlns:a16="http://schemas.microsoft.com/office/drawing/2014/main" id="{329C97BB-5852-4D46-8DA8-1C087CD374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48">
              <a:extLst>
                <a:ext uri="{FF2B5EF4-FFF2-40B4-BE49-F238E27FC236}">
                  <a16:creationId xmlns:a16="http://schemas.microsoft.com/office/drawing/2014/main" id="{335FCF3A-450B-47A5-BE9D-AE3D309BF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49">
              <a:extLst>
                <a:ext uri="{FF2B5EF4-FFF2-40B4-BE49-F238E27FC236}">
                  <a16:creationId xmlns:a16="http://schemas.microsoft.com/office/drawing/2014/main" id="{9E9E6BCB-71C3-4ED2-B1F4-539AF8FB93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50">
              <a:extLst>
                <a:ext uri="{FF2B5EF4-FFF2-40B4-BE49-F238E27FC236}">
                  <a16:creationId xmlns:a16="http://schemas.microsoft.com/office/drawing/2014/main" id="{C016E9A5-3CFD-4181-BE3C-B2ED7C8A4D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51">
              <a:extLst>
                <a:ext uri="{FF2B5EF4-FFF2-40B4-BE49-F238E27FC236}">
                  <a16:creationId xmlns:a16="http://schemas.microsoft.com/office/drawing/2014/main" id="{472B18E9-A7CC-4AFE-9270-034E35211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52">
              <a:extLst>
                <a:ext uri="{FF2B5EF4-FFF2-40B4-BE49-F238E27FC236}">
                  <a16:creationId xmlns:a16="http://schemas.microsoft.com/office/drawing/2014/main" id="{7E034710-8BA8-4821-8424-C2C42477A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53">
              <a:extLst>
                <a:ext uri="{FF2B5EF4-FFF2-40B4-BE49-F238E27FC236}">
                  <a16:creationId xmlns:a16="http://schemas.microsoft.com/office/drawing/2014/main" id="{AA9C27DD-0841-41D8-88B9-1E20E498B1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54">
              <a:extLst>
                <a:ext uri="{FF2B5EF4-FFF2-40B4-BE49-F238E27FC236}">
                  <a16:creationId xmlns:a16="http://schemas.microsoft.com/office/drawing/2014/main" id="{7AC72B37-137C-43B1-B632-F250FD4F1C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Freeform 55">
              <a:extLst>
                <a:ext uri="{FF2B5EF4-FFF2-40B4-BE49-F238E27FC236}">
                  <a16:creationId xmlns:a16="http://schemas.microsoft.com/office/drawing/2014/main" id="{41100148-06A9-4714-8114-BCEAB1E25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8" name="Freeform 56">
              <a:extLst>
                <a:ext uri="{FF2B5EF4-FFF2-40B4-BE49-F238E27FC236}">
                  <a16:creationId xmlns:a16="http://schemas.microsoft.com/office/drawing/2014/main" id="{7732C5A7-3350-4B61-9B93-42692B1FD7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57">
              <a:extLst>
                <a:ext uri="{FF2B5EF4-FFF2-40B4-BE49-F238E27FC236}">
                  <a16:creationId xmlns:a16="http://schemas.microsoft.com/office/drawing/2014/main" id="{A3ADE33B-8A92-4478-800D-8E1A731AB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58">
              <a:extLst>
                <a:ext uri="{FF2B5EF4-FFF2-40B4-BE49-F238E27FC236}">
                  <a16:creationId xmlns:a16="http://schemas.microsoft.com/office/drawing/2014/main" id="{AA064BDA-F472-40E5-91F0-CC69B60E60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2" name="Group 141">
            <a:extLst>
              <a:ext uri="{FF2B5EF4-FFF2-40B4-BE49-F238E27FC236}">
                <a16:creationId xmlns:a16="http://schemas.microsoft.com/office/drawing/2014/main" id="{6C653143-5AE8-4211-B776-06B4AC264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3" name="Rectangle 142">
              <a:extLst>
                <a:ext uri="{FF2B5EF4-FFF2-40B4-BE49-F238E27FC236}">
                  <a16:creationId xmlns:a16="http://schemas.microsoft.com/office/drawing/2014/main" id="{5EFE863F-5874-436B-B199-2B7F7E983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4" name="Picture 2">
              <a:extLst>
                <a:ext uri="{FF2B5EF4-FFF2-40B4-BE49-F238E27FC236}">
                  <a16:creationId xmlns:a16="http://schemas.microsoft.com/office/drawing/2014/main" id="{3B9EBA0D-67A3-4D11-9B42-FE25160A8B4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FA334F24-A2EE-473F-B0D1-207197661EC4}"/>
              </a:ext>
            </a:extLst>
          </p:cNvPr>
          <p:cNvSpPr>
            <a:spLocks noGrp="1"/>
          </p:cNvSpPr>
          <p:nvPr>
            <p:ph type="title"/>
          </p:nvPr>
        </p:nvSpPr>
        <p:spPr>
          <a:xfrm>
            <a:off x="8203920" y="3992563"/>
            <a:ext cx="3156229" cy="2387600"/>
          </a:xfrm>
        </p:spPr>
        <p:txBody>
          <a:bodyPr vert="horz" lIns="91440" tIns="45720" rIns="91440" bIns="45720" rtlCol="0" anchor="b">
            <a:noAutofit/>
          </a:bodyPr>
          <a:lstStyle/>
          <a:p>
            <a:r>
              <a:rPr lang="en-US" sz="2400" dirty="0"/>
              <a:t>Dr Meredith Belbin studied team-work for many years, and he famously observed that people in teams tend to assume different `team roles`. He defined  a team roles as a tendency to behave , contribute and </a:t>
            </a:r>
            <a:r>
              <a:rPr lang="en-US" sz="2400" dirty="0" err="1"/>
              <a:t>interralate</a:t>
            </a:r>
            <a:r>
              <a:rPr lang="en-US" sz="2400" dirty="0"/>
              <a:t> with others in a particular way and named nine such team roles that underlie team success.</a:t>
            </a:r>
          </a:p>
        </p:txBody>
      </p:sp>
      <p:pic>
        <p:nvPicPr>
          <p:cNvPr id="5" name="Content Placeholder 4" descr="A person wearing a suit and tie&#10;&#10;Description automatically generated">
            <a:extLst>
              <a:ext uri="{FF2B5EF4-FFF2-40B4-BE49-F238E27FC236}">
                <a16:creationId xmlns:a16="http://schemas.microsoft.com/office/drawing/2014/main" id="{CEDC0819-4E65-44FD-B771-0E79805EDDE1}"/>
              </a:ext>
            </a:extLst>
          </p:cNvPr>
          <p:cNvPicPr>
            <a:picLocks noChangeAspect="1"/>
          </p:cNvPicPr>
          <p:nvPr/>
        </p:nvPicPr>
        <p:blipFill rotWithShape="1">
          <a:blip r:embed="rId4"/>
          <a:srcRect l="17339"/>
          <a:stretch/>
        </p:blipFill>
        <p:spPr>
          <a:xfrm>
            <a:off x="-5597" y="10"/>
            <a:ext cx="7558541" cy="6857990"/>
          </a:xfrm>
          <a:prstGeom prst="rect">
            <a:avLst/>
          </a:prstGeom>
        </p:spPr>
      </p:pic>
      <p:grpSp>
        <p:nvGrpSpPr>
          <p:cNvPr id="146" name="Group 145">
            <a:extLst>
              <a:ext uri="{FF2B5EF4-FFF2-40B4-BE49-F238E27FC236}">
                <a16:creationId xmlns:a16="http://schemas.microsoft.com/office/drawing/2014/main" id="{2891FE4B-61A9-42DF-A330-3B56084E1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7" name="Rectangle 5">
              <a:extLst>
                <a:ext uri="{FF2B5EF4-FFF2-40B4-BE49-F238E27FC236}">
                  <a16:creationId xmlns:a16="http://schemas.microsoft.com/office/drawing/2014/main" id="{55C06DF8-16D9-4100-8F19-6138E48784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48" name="Freeform 6">
              <a:extLst>
                <a:ext uri="{FF2B5EF4-FFF2-40B4-BE49-F238E27FC236}">
                  <a16:creationId xmlns:a16="http://schemas.microsoft.com/office/drawing/2014/main" id="{5A220D21-8D78-4507-B06C-3EBF9F90DA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9" name="Freeform 7">
              <a:extLst>
                <a:ext uri="{FF2B5EF4-FFF2-40B4-BE49-F238E27FC236}">
                  <a16:creationId xmlns:a16="http://schemas.microsoft.com/office/drawing/2014/main" id="{A406E0E6-65AD-45FD-BE98-0C4F9B720B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0" name="Rectangle 8">
              <a:extLst>
                <a:ext uri="{FF2B5EF4-FFF2-40B4-BE49-F238E27FC236}">
                  <a16:creationId xmlns:a16="http://schemas.microsoft.com/office/drawing/2014/main" id="{B422238B-037C-4733-9958-315F801300A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1" name="Freeform 9">
              <a:extLst>
                <a:ext uri="{FF2B5EF4-FFF2-40B4-BE49-F238E27FC236}">
                  <a16:creationId xmlns:a16="http://schemas.microsoft.com/office/drawing/2014/main" id="{6894D98B-2AB3-4EE5-9D99-5B55F2EF5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2" name="Freeform 10">
              <a:extLst>
                <a:ext uri="{FF2B5EF4-FFF2-40B4-BE49-F238E27FC236}">
                  <a16:creationId xmlns:a16="http://schemas.microsoft.com/office/drawing/2014/main" id="{6261F6E4-9C94-4CB8-BD31-A52898EC0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3" name="Freeform 11">
              <a:extLst>
                <a:ext uri="{FF2B5EF4-FFF2-40B4-BE49-F238E27FC236}">
                  <a16:creationId xmlns:a16="http://schemas.microsoft.com/office/drawing/2014/main" id="{70AAEE8E-8662-4D53-A5DD-B1F06BB88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4" name="Freeform 12">
              <a:extLst>
                <a:ext uri="{FF2B5EF4-FFF2-40B4-BE49-F238E27FC236}">
                  <a16:creationId xmlns:a16="http://schemas.microsoft.com/office/drawing/2014/main" id="{56556915-24F2-4763-B1C4-5EC4D88B2F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5" name="Freeform 13">
              <a:extLst>
                <a:ext uri="{FF2B5EF4-FFF2-40B4-BE49-F238E27FC236}">
                  <a16:creationId xmlns:a16="http://schemas.microsoft.com/office/drawing/2014/main" id="{7DB216B0-A0C8-4821-8B3A-8586E20D3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6" name="Freeform 14">
              <a:extLst>
                <a:ext uri="{FF2B5EF4-FFF2-40B4-BE49-F238E27FC236}">
                  <a16:creationId xmlns:a16="http://schemas.microsoft.com/office/drawing/2014/main" id="{371F5B52-A9CA-427B-80AF-E3E2FC16B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7" name="Freeform 15">
              <a:extLst>
                <a:ext uri="{FF2B5EF4-FFF2-40B4-BE49-F238E27FC236}">
                  <a16:creationId xmlns:a16="http://schemas.microsoft.com/office/drawing/2014/main" id="{37605C87-6944-464E-9346-ECE05A2F3D8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8" name="Freeform 16">
              <a:extLst>
                <a:ext uri="{FF2B5EF4-FFF2-40B4-BE49-F238E27FC236}">
                  <a16:creationId xmlns:a16="http://schemas.microsoft.com/office/drawing/2014/main" id="{D9B10FBC-A53E-49E5-B4B5-0F1693E74B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9" name="Freeform 17">
              <a:extLst>
                <a:ext uri="{FF2B5EF4-FFF2-40B4-BE49-F238E27FC236}">
                  <a16:creationId xmlns:a16="http://schemas.microsoft.com/office/drawing/2014/main" id="{678A97F0-80A4-4CF6-BA3B-39711CDC8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0" name="Freeform 18">
              <a:extLst>
                <a:ext uri="{FF2B5EF4-FFF2-40B4-BE49-F238E27FC236}">
                  <a16:creationId xmlns:a16="http://schemas.microsoft.com/office/drawing/2014/main" id="{368FE33B-BECA-4569-8935-FDF7682694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1" name="Freeform 19">
              <a:extLst>
                <a:ext uri="{FF2B5EF4-FFF2-40B4-BE49-F238E27FC236}">
                  <a16:creationId xmlns:a16="http://schemas.microsoft.com/office/drawing/2014/main" id="{178FC4D9-8FA2-4D43-88A3-C6CA77F7E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2" name="Freeform 20">
              <a:extLst>
                <a:ext uri="{FF2B5EF4-FFF2-40B4-BE49-F238E27FC236}">
                  <a16:creationId xmlns:a16="http://schemas.microsoft.com/office/drawing/2014/main" id="{A0F5B6D2-8E3D-4AFC-94F6-31D56AE985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3" name="Freeform 21">
              <a:extLst>
                <a:ext uri="{FF2B5EF4-FFF2-40B4-BE49-F238E27FC236}">
                  <a16:creationId xmlns:a16="http://schemas.microsoft.com/office/drawing/2014/main" id="{648A1A6D-A373-4C68-98B1-59E22EE57B8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4" name="Freeform 22">
              <a:extLst>
                <a:ext uri="{FF2B5EF4-FFF2-40B4-BE49-F238E27FC236}">
                  <a16:creationId xmlns:a16="http://schemas.microsoft.com/office/drawing/2014/main" id="{EFAFD9D9-A0EF-401D-8D0E-4ED053C25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5" name="Freeform 23">
              <a:extLst>
                <a:ext uri="{FF2B5EF4-FFF2-40B4-BE49-F238E27FC236}">
                  <a16:creationId xmlns:a16="http://schemas.microsoft.com/office/drawing/2014/main" id="{763EF4A2-514F-4CD3-9ED0-ECA0C408BC3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6" name="Freeform 24">
              <a:extLst>
                <a:ext uri="{FF2B5EF4-FFF2-40B4-BE49-F238E27FC236}">
                  <a16:creationId xmlns:a16="http://schemas.microsoft.com/office/drawing/2014/main" id="{215871AE-0060-4394-8446-D47CF3CAB4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7" name="Freeform 25">
              <a:extLst>
                <a:ext uri="{FF2B5EF4-FFF2-40B4-BE49-F238E27FC236}">
                  <a16:creationId xmlns:a16="http://schemas.microsoft.com/office/drawing/2014/main" id="{C84D0DA4-2C7F-496D-BC3A-5EBB91445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8" name="Freeform 26">
              <a:extLst>
                <a:ext uri="{FF2B5EF4-FFF2-40B4-BE49-F238E27FC236}">
                  <a16:creationId xmlns:a16="http://schemas.microsoft.com/office/drawing/2014/main" id="{38269078-B40F-4714-BCAF-8E557E1BBA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9" name="Freeform 27">
              <a:extLst>
                <a:ext uri="{FF2B5EF4-FFF2-40B4-BE49-F238E27FC236}">
                  <a16:creationId xmlns:a16="http://schemas.microsoft.com/office/drawing/2014/main" id="{E6E24B2B-3723-4CB3-8EC0-0139577C6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0" name="Freeform 28">
              <a:extLst>
                <a:ext uri="{FF2B5EF4-FFF2-40B4-BE49-F238E27FC236}">
                  <a16:creationId xmlns:a16="http://schemas.microsoft.com/office/drawing/2014/main" id="{2073D418-4752-4043-9A9A-922CA28025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1" name="Freeform 29">
              <a:extLst>
                <a:ext uri="{FF2B5EF4-FFF2-40B4-BE49-F238E27FC236}">
                  <a16:creationId xmlns:a16="http://schemas.microsoft.com/office/drawing/2014/main" id="{613EBF6C-3651-4B57-95D5-EED08152E7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2" name="Freeform 30">
              <a:extLst>
                <a:ext uri="{FF2B5EF4-FFF2-40B4-BE49-F238E27FC236}">
                  <a16:creationId xmlns:a16="http://schemas.microsoft.com/office/drawing/2014/main" id="{581AD3B9-AF03-44AE-9437-F99ACF125F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3" name="Freeform 31">
              <a:extLst>
                <a:ext uri="{FF2B5EF4-FFF2-40B4-BE49-F238E27FC236}">
                  <a16:creationId xmlns:a16="http://schemas.microsoft.com/office/drawing/2014/main" id="{9FE2F9BF-9683-41C4-8B67-BD9E8B72F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4" name="Freeform 32">
              <a:extLst>
                <a:ext uri="{FF2B5EF4-FFF2-40B4-BE49-F238E27FC236}">
                  <a16:creationId xmlns:a16="http://schemas.microsoft.com/office/drawing/2014/main" id="{374ABA64-38E0-45C4-8BC9-DAFB9F02D53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5" name="Rectangle 33">
              <a:extLst>
                <a:ext uri="{FF2B5EF4-FFF2-40B4-BE49-F238E27FC236}">
                  <a16:creationId xmlns:a16="http://schemas.microsoft.com/office/drawing/2014/main" id="{DE3A8BCC-3396-43D2-83E7-69FA7109A9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76" name="Freeform 34">
              <a:extLst>
                <a:ext uri="{FF2B5EF4-FFF2-40B4-BE49-F238E27FC236}">
                  <a16:creationId xmlns:a16="http://schemas.microsoft.com/office/drawing/2014/main" id="{B7BD167E-B771-45E0-8B6C-6BBF975FFE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7" name="Freeform 35">
              <a:extLst>
                <a:ext uri="{FF2B5EF4-FFF2-40B4-BE49-F238E27FC236}">
                  <a16:creationId xmlns:a16="http://schemas.microsoft.com/office/drawing/2014/main" id="{69FDD2A7-16E2-4E51-98B5-0D297BC3B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8" name="Freeform 36">
              <a:extLst>
                <a:ext uri="{FF2B5EF4-FFF2-40B4-BE49-F238E27FC236}">
                  <a16:creationId xmlns:a16="http://schemas.microsoft.com/office/drawing/2014/main" id="{D4963E27-1DE7-48C0-A479-7136D899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9" name="Freeform 37">
              <a:extLst>
                <a:ext uri="{FF2B5EF4-FFF2-40B4-BE49-F238E27FC236}">
                  <a16:creationId xmlns:a16="http://schemas.microsoft.com/office/drawing/2014/main" id="{8B12B40F-3DC3-4EB4-97CB-C0ED18FB29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0" name="Freeform 38">
              <a:extLst>
                <a:ext uri="{FF2B5EF4-FFF2-40B4-BE49-F238E27FC236}">
                  <a16:creationId xmlns:a16="http://schemas.microsoft.com/office/drawing/2014/main" id="{B189F9A6-1D5A-4369-B262-0E201E0B4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1" name="Freeform 39">
              <a:extLst>
                <a:ext uri="{FF2B5EF4-FFF2-40B4-BE49-F238E27FC236}">
                  <a16:creationId xmlns:a16="http://schemas.microsoft.com/office/drawing/2014/main" id="{1AE562C3-253B-4C0D-B4F6-3788E45D0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2" name="Freeform 40">
              <a:extLst>
                <a:ext uri="{FF2B5EF4-FFF2-40B4-BE49-F238E27FC236}">
                  <a16:creationId xmlns:a16="http://schemas.microsoft.com/office/drawing/2014/main" id="{37B75FAF-A403-4416-8819-1BA41E8C26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3" name="Freeform 41">
              <a:extLst>
                <a:ext uri="{FF2B5EF4-FFF2-40B4-BE49-F238E27FC236}">
                  <a16:creationId xmlns:a16="http://schemas.microsoft.com/office/drawing/2014/main" id="{133F3EBE-BDAB-4DA9-82F6-B3EEF0CC6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4" name="Freeform 42">
              <a:extLst>
                <a:ext uri="{FF2B5EF4-FFF2-40B4-BE49-F238E27FC236}">
                  <a16:creationId xmlns:a16="http://schemas.microsoft.com/office/drawing/2014/main" id="{112F476B-DBD2-4149-BA6F-DEDAA823F1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5" name="Freeform 43">
              <a:extLst>
                <a:ext uri="{FF2B5EF4-FFF2-40B4-BE49-F238E27FC236}">
                  <a16:creationId xmlns:a16="http://schemas.microsoft.com/office/drawing/2014/main" id="{7CD3DB17-FD49-4367-9459-E250C0725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6" name="Freeform 44">
              <a:extLst>
                <a:ext uri="{FF2B5EF4-FFF2-40B4-BE49-F238E27FC236}">
                  <a16:creationId xmlns:a16="http://schemas.microsoft.com/office/drawing/2014/main" id="{6B9429B2-21CB-49F0-AC65-1B62C5A086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7" name="Rectangle 45">
              <a:extLst>
                <a:ext uri="{FF2B5EF4-FFF2-40B4-BE49-F238E27FC236}">
                  <a16:creationId xmlns:a16="http://schemas.microsoft.com/office/drawing/2014/main" id="{F7D411EA-E62A-4F7A-845B-EF913A6991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8" name="Freeform 46">
              <a:extLst>
                <a:ext uri="{FF2B5EF4-FFF2-40B4-BE49-F238E27FC236}">
                  <a16:creationId xmlns:a16="http://schemas.microsoft.com/office/drawing/2014/main" id="{2C167F54-3037-4CE8-B39C-C58F251F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9" name="Freeform 47">
              <a:extLst>
                <a:ext uri="{FF2B5EF4-FFF2-40B4-BE49-F238E27FC236}">
                  <a16:creationId xmlns:a16="http://schemas.microsoft.com/office/drawing/2014/main" id="{57D211E8-F701-4000-BD38-5226DC7DFE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0" name="Freeform 48">
              <a:extLst>
                <a:ext uri="{FF2B5EF4-FFF2-40B4-BE49-F238E27FC236}">
                  <a16:creationId xmlns:a16="http://schemas.microsoft.com/office/drawing/2014/main" id="{2862ECA4-0570-47EA-B540-1912DFCD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1" name="Freeform 49">
              <a:extLst>
                <a:ext uri="{FF2B5EF4-FFF2-40B4-BE49-F238E27FC236}">
                  <a16:creationId xmlns:a16="http://schemas.microsoft.com/office/drawing/2014/main" id="{C49C807F-44F0-4A52-8D62-1038B1A09E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2" name="Freeform 50">
              <a:extLst>
                <a:ext uri="{FF2B5EF4-FFF2-40B4-BE49-F238E27FC236}">
                  <a16:creationId xmlns:a16="http://schemas.microsoft.com/office/drawing/2014/main" id="{71035AB6-F465-4A2B-A73E-6DFFD89F9A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3" name="Freeform 51">
              <a:extLst>
                <a:ext uri="{FF2B5EF4-FFF2-40B4-BE49-F238E27FC236}">
                  <a16:creationId xmlns:a16="http://schemas.microsoft.com/office/drawing/2014/main" id="{DEC2094E-329B-4F76-843A-19E6ACEA9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4" name="Freeform 52">
              <a:extLst>
                <a:ext uri="{FF2B5EF4-FFF2-40B4-BE49-F238E27FC236}">
                  <a16:creationId xmlns:a16="http://schemas.microsoft.com/office/drawing/2014/main" id="{47030EB8-876C-4010-8B04-F31D73C3F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5" name="Freeform 53">
              <a:extLst>
                <a:ext uri="{FF2B5EF4-FFF2-40B4-BE49-F238E27FC236}">
                  <a16:creationId xmlns:a16="http://schemas.microsoft.com/office/drawing/2014/main" id="{FFA1155F-B738-4412-AB94-68FDD10A78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6" name="Freeform 54">
              <a:extLst>
                <a:ext uri="{FF2B5EF4-FFF2-40B4-BE49-F238E27FC236}">
                  <a16:creationId xmlns:a16="http://schemas.microsoft.com/office/drawing/2014/main" id="{E5AADADE-4A85-4AE7-8DEC-D0E6FB4787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7" name="Freeform 55">
              <a:extLst>
                <a:ext uri="{FF2B5EF4-FFF2-40B4-BE49-F238E27FC236}">
                  <a16:creationId xmlns:a16="http://schemas.microsoft.com/office/drawing/2014/main" id="{65F819B4-4820-47A5-981D-6D26399B8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8" name="Freeform 56">
              <a:extLst>
                <a:ext uri="{FF2B5EF4-FFF2-40B4-BE49-F238E27FC236}">
                  <a16:creationId xmlns:a16="http://schemas.microsoft.com/office/drawing/2014/main" id="{0ED05087-846F-4C1B-9332-9DB0AF46CF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9" name="Freeform 57">
              <a:extLst>
                <a:ext uri="{FF2B5EF4-FFF2-40B4-BE49-F238E27FC236}">
                  <a16:creationId xmlns:a16="http://schemas.microsoft.com/office/drawing/2014/main" id="{615265F9-6E54-4300-ACD7-0BD48ECF6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0" name="Freeform 58">
              <a:extLst>
                <a:ext uri="{FF2B5EF4-FFF2-40B4-BE49-F238E27FC236}">
                  <a16:creationId xmlns:a16="http://schemas.microsoft.com/office/drawing/2014/main" id="{84D144CE-5B21-4CAF-AC2D-C7CE35BCC5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202" name="Group 201">
            <a:extLst>
              <a:ext uri="{FF2B5EF4-FFF2-40B4-BE49-F238E27FC236}">
                <a16:creationId xmlns:a16="http://schemas.microsoft.com/office/drawing/2014/main" id="{7F906381-EE91-4FD9-86DD-DB96444A83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03" name="Freeform 32">
              <a:extLst>
                <a:ext uri="{FF2B5EF4-FFF2-40B4-BE49-F238E27FC236}">
                  <a16:creationId xmlns:a16="http://schemas.microsoft.com/office/drawing/2014/main" id="{B0E51D92-AF8A-4C19-9F4D-2E424A096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4" name="Freeform 33">
              <a:extLst>
                <a:ext uri="{FF2B5EF4-FFF2-40B4-BE49-F238E27FC236}">
                  <a16:creationId xmlns:a16="http://schemas.microsoft.com/office/drawing/2014/main" id="{2506B591-9CB7-4EE1-8CBA-205487532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5" name="Freeform 34">
              <a:extLst>
                <a:ext uri="{FF2B5EF4-FFF2-40B4-BE49-F238E27FC236}">
                  <a16:creationId xmlns:a16="http://schemas.microsoft.com/office/drawing/2014/main" id="{71646847-1C7E-48A7-BB14-C936C25C93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6" name="Freeform 35">
              <a:extLst>
                <a:ext uri="{FF2B5EF4-FFF2-40B4-BE49-F238E27FC236}">
                  <a16:creationId xmlns:a16="http://schemas.microsoft.com/office/drawing/2014/main" id="{6D8B0F3E-13C0-47D8-B26C-E9C284DB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7" name="Freeform 36">
              <a:extLst>
                <a:ext uri="{FF2B5EF4-FFF2-40B4-BE49-F238E27FC236}">
                  <a16:creationId xmlns:a16="http://schemas.microsoft.com/office/drawing/2014/main" id="{218ABFE5-7E6A-4D21-8CCF-4BCB8CAF7D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8" name="Freeform 37">
              <a:extLst>
                <a:ext uri="{FF2B5EF4-FFF2-40B4-BE49-F238E27FC236}">
                  <a16:creationId xmlns:a16="http://schemas.microsoft.com/office/drawing/2014/main" id="{EA77E6D1-CF16-41F5-8C38-81A13118D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9" name="Freeform 38">
              <a:extLst>
                <a:ext uri="{FF2B5EF4-FFF2-40B4-BE49-F238E27FC236}">
                  <a16:creationId xmlns:a16="http://schemas.microsoft.com/office/drawing/2014/main" id="{2E65946D-A459-4DEE-A3B3-B7745E0752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0" name="Freeform 39">
              <a:extLst>
                <a:ext uri="{FF2B5EF4-FFF2-40B4-BE49-F238E27FC236}">
                  <a16:creationId xmlns:a16="http://schemas.microsoft.com/office/drawing/2014/main" id="{60532C1C-A69A-4D99-A36E-6110980A0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1" name="Freeform 40">
              <a:extLst>
                <a:ext uri="{FF2B5EF4-FFF2-40B4-BE49-F238E27FC236}">
                  <a16:creationId xmlns:a16="http://schemas.microsoft.com/office/drawing/2014/main" id="{F4902C81-C6EF-48BD-AD16-F7CA7AE95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2" name="Rectangle 41">
              <a:extLst>
                <a:ext uri="{FF2B5EF4-FFF2-40B4-BE49-F238E27FC236}">
                  <a16:creationId xmlns:a16="http://schemas.microsoft.com/office/drawing/2014/main" id="{6642965B-5129-4F0E-B30B-3EF22BBC317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Tree>
    <p:extLst>
      <p:ext uri="{BB962C8B-B14F-4D97-AF65-F5344CB8AC3E}">
        <p14:creationId xmlns:p14="http://schemas.microsoft.com/office/powerpoint/2010/main" val="1692350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7D725-F8C5-4ED5-8DB4-5CC40C1BF194}"/>
              </a:ext>
            </a:extLst>
          </p:cNvPr>
          <p:cNvSpPr>
            <a:spLocks noGrp="1"/>
          </p:cNvSpPr>
          <p:nvPr>
            <p:ph type="ctrTitle"/>
          </p:nvPr>
        </p:nvSpPr>
        <p:spPr>
          <a:xfrm>
            <a:off x="6802314" y="132522"/>
            <a:ext cx="4645248" cy="2183540"/>
          </a:xfrm>
        </p:spPr>
        <p:txBody>
          <a:bodyPr anchor="b">
            <a:noAutofit/>
          </a:bodyPr>
          <a:lstStyle/>
          <a:p>
            <a:pPr algn="l"/>
            <a:r>
              <a:rPr lang="en-GB" sz="4000" b="1" dirty="0">
                <a:latin typeface="Arial" panose="020B0604020202020204" pitchFamily="34" charset="0"/>
                <a:cs typeface="Arial" panose="020B0604020202020204" pitchFamily="34" charset="0"/>
              </a:rPr>
              <a:t>How to manage conflict in a team</a:t>
            </a:r>
          </a:p>
        </p:txBody>
      </p:sp>
      <p:sp>
        <p:nvSpPr>
          <p:cNvPr id="3" name="Subtitle 2">
            <a:extLst>
              <a:ext uri="{FF2B5EF4-FFF2-40B4-BE49-F238E27FC236}">
                <a16:creationId xmlns:a16="http://schemas.microsoft.com/office/drawing/2014/main" id="{5F8E808E-D661-452B-BDB8-AB771781B630}"/>
              </a:ext>
            </a:extLst>
          </p:cNvPr>
          <p:cNvSpPr>
            <a:spLocks noGrp="1"/>
          </p:cNvSpPr>
          <p:nvPr>
            <p:ph type="subTitle" idx="1"/>
          </p:nvPr>
        </p:nvSpPr>
        <p:spPr>
          <a:xfrm>
            <a:off x="6167848" y="2938914"/>
            <a:ext cx="4869779" cy="4051295"/>
          </a:xfrm>
        </p:spPr>
        <p:txBody>
          <a:bodyPr anchor="t">
            <a:noAutofit/>
          </a:bodyPr>
          <a:lstStyle/>
          <a:p>
            <a:pPr algn="l"/>
            <a:r>
              <a:rPr lang="en-GB" sz="1200" dirty="0">
                <a:solidFill>
                  <a:schemeClr val="tx1"/>
                </a:solidFill>
              </a:rPr>
              <a:t>Conflict is pretty much inevitable when you work in a team. People have different points of view, personalities, beliefs, or </a:t>
            </a:r>
            <a:r>
              <a:rPr lang="en-GB" sz="1200" dirty="0" err="1">
                <a:solidFill>
                  <a:schemeClr val="tx1"/>
                </a:solidFill>
              </a:rPr>
              <a:t>anusual</a:t>
            </a:r>
            <a:r>
              <a:rPr lang="en-GB" sz="1200" dirty="0">
                <a:solidFill>
                  <a:schemeClr val="tx1"/>
                </a:solidFill>
              </a:rPr>
              <a:t> attitudes. Those  differences </a:t>
            </a:r>
            <a:r>
              <a:rPr lang="en-GB" sz="1200" cap="none" dirty="0">
                <a:solidFill>
                  <a:schemeClr val="tx1"/>
                </a:solidFill>
              </a:rPr>
              <a:t>Can </a:t>
            </a:r>
            <a:r>
              <a:rPr lang="en-GB" sz="1200" dirty="0">
                <a:solidFill>
                  <a:schemeClr val="tx1"/>
                </a:solidFill>
              </a:rPr>
              <a:t>easily lead to conflict. How you manage those conflicts is very important for your team, as that can lead to many disadvantages in the workplace. </a:t>
            </a:r>
          </a:p>
          <a:p>
            <a:pPr algn="l"/>
            <a:r>
              <a:rPr lang="en-GB" sz="1200" dirty="0">
                <a:solidFill>
                  <a:schemeClr val="tx1"/>
                </a:solidFill>
              </a:rPr>
              <a:t>People sometimes tend to avoid or ignore it, or even worst, they don't even mention it to a manager or supervisor. Not talking about it is not the solution as that can affect your whole team's effectiveness. It’s evident that conflict has to be deal with it, but the question is how:</a:t>
            </a:r>
          </a:p>
          <a:p>
            <a:pPr algn="l"/>
            <a:r>
              <a:rPr lang="en-GB" sz="1200" dirty="0">
                <a:solidFill>
                  <a:schemeClr val="tx1"/>
                </a:solidFill>
              </a:rPr>
              <a:t>Samsara Tea House is focusing on developing a team where communication is the key. We are trying to create a culture where everyone's opinion is well valued. We let them know they are well appreciated, and that everyone is an essential role of the organization.</a:t>
            </a:r>
          </a:p>
        </p:txBody>
      </p:sp>
      <p:pic>
        <p:nvPicPr>
          <p:cNvPr id="8" name="Picture 7" descr="A person wearing a suit and tie&#10;&#10;Description automatically generated">
            <a:extLst>
              <a:ext uri="{FF2B5EF4-FFF2-40B4-BE49-F238E27FC236}">
                <a16:creationId xmlns:a16="http://schemas.microsoft.com/office/drawing/2014/main" id="{6EF3911F-1C79-40B7-BC29-E3E612BD404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494" r="21530"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9" name="TextBox 8">
            <a:extLst>
              <a:ext uri="{FF2B5EF4-FFF2-40B4-BE49-F238E27FC236}">
                <a16:creationId xmlns:a16="http://schemas.microsoft.com/office/drawing/2014/main" id="{6F4D9443-763D-44B5-B962-6D518F573939}"/>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eadershipfreak.wordpress.com/2012/05/18/5-reasons-we-argue-when-we-agre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696156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15F3C77-D2D9-4D6C-8836-D1A0F8C9016B}"/>
              </a:ext>
            </a:extLst>
          </p:cNvPr>
          <p:cNvSpPr>
            <a:spLocks noGrp="1"/>
          </p:cNvSpPr>
          <p:nvPr>
            <p:ph type="body" idx="1"/>
          </p:nvPr>
        </p:nvSpPr>
        <p:spPr>
          <a:xfrm>
            <a:off x="6600853" y="1093292"/>
            <a:ext cx="4763833" cy="5764707"/>
          </a:xfrm>
        </p:spPr>
        <p:txBody>
          <a:bodyPr vert="horz" lIns="91440" tIns="45720" rIns="91440" bIns="45720" rtlCol="0" anchor="t">
            <a:normAutofit fontScale="70000" lnSpcReduction="20000"/>
          </a:bodyPr>
          <a:lstStyle/>
          <a:p>
            <a:r>
              <a:rPr lang="en-GB" sz="1900" dirty="0">
                <a:solidFill>
                  <a:schemeClr val="tx1"/>
                </a:solidFill>
                <a:latin typeface="Arial" panose="020B0604020202020204" pitchFamily="34" charset="0"/>
                <a:cs typeface="Arial" panose="020B0604020202020204" pitchFamily="34" charset="0"/>
              </a:rPr>
              <a:t>As the person in charge of dealing with the conflict in your team, you always need to be prepared. Maintaining a balance is not very easy; it requires well-developed team working skills and the ability to replace the negative experiences with positives one. Here are some steps we use in Samsara Tea House to avoid conflict:</a:t>
            </a:r>
          </a:p>
          <a:p>
            <a:r>
              <a:rPr lang="en-GB" sz="1900" dirty="0">
                <a:latin typeface="Arial" panose="020B0604020202020204" pitchFamily="34" charset="0"/>
                <a:cs typeface="Arial" panose="020B0604020202020204" pitchFamily="34" charset="0"/>
              </a:rPr>
              <a:t>1. Educate yourselves. As managers, we need to have the right information and always try to keep ourselves update with new ways to handle conflicts in a team.</a:t>
            </a:r>
          </a:p>
          <a:p>
            <a:r>
              <a:rPr lang="en-GB" sz="1900" dirty="0">
                <a:latin typeface="Arial" panose="020B0604020202020204" pitchFamily="34" charset="0"/>
                <a:cs typeface="Arial" panose="020B0604020202020204" pitchFamily="34" charset="0"/>
              </a:rPr>
              <a:t>2. Educate your team. Let your team know this is normal and inevitable but also inform them of how conflicts can be avoid. You can give them the Tuckman stages on team development as an example.</a:t>
            </a:r>
          </a:p>
          <a:p>
            <a:r>
              <a:rPr lang="en-GB" sz="1900" dirty="0">
                <a:latin typeface="Arial" panose="020B0604020202020204" pitchFamily="34" charset="0"/>
                <a:cs typeface="Arial" panose="020B0604020202020204" pitchFamily="34" charset="0"/>
              </a:rPr>
              <a:t>3. Clarify what the disagreement is about. During this process obtain as much information as possible. Try to get to the heart of the conflict by summarizing the areas of agreement and disagreement. Stick with the discussions until you’ve worked through each area of conflict.</a:t>
            </a:r>
            <a:br>
              <a:rPr lang="en-GB" sz="1900" dirty="0">
                <a:latin typeface="Arial" panose="020B0604020202020204" pitchFamily="34" charset="0"/>
                <a:cs typeface="Arial" panose="020B0604020202020204" pitchFamily="34" charset="0"/>
              </a:rPr>
            </a:br>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800" dirty="0">
              <a:solidFill>
                <a:schemeClr val="tx1"/>
              </a:solidFill>
            </a:endParaRPr>
          </a:p>
          <a:p>
            <a:endParaRPr lang="en-US" sz="2000" dirty="0">
              <a:solidFill>
                <a:schemeClr val="tx1"/>
              </a:solidFill>
            </a:endParaRPr>
          </a:p>
        </p:txBody>
      </p:sp>
      <p:pic>
        <p:nvPicPr>
          <p:cNvPr id="5" name="Picture 4" descr="A crowd of people in a room&#10;&#10;Description automatically generated">
            <a:extLst>
              <a:ext uri="{FF2B5EF4-FFF2-40B4-BE49-F238E27FC236}">
                <a16:creationId xmlns:a16="http://schemas.microsoft.com/office/drawing/2014/main" id="{576EF626-9A16-48E4-B2C3-AAC14A5B4E0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530" r="9442" b="2"/>
          <a:stretch/>
        </p:blipFill>
        <p:spPr>
          <a:xfrm>
            <a:off x="68435"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6" name="TextBox 5">
            <a:extLst>
              <a:ext uri="{FF2B5EF4-FFF2-40B4-BE49-F238E27FC236}">
                <a16:creationId xmlns:a16="http://schemas.microsoft.com/office/drawing/2014/main" id="{CBA175B6-CE9C-4FCB-A47B-A134EF9A6F97}"/>
              </a:ext>
            </a:extLst>
          </p:cNvPr>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hilosophicaldisquisitions.blogspot.com/2016/12/why-communication-is-needed-for-consen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8" name="Title 7">
            <a:extLst>
              <a:ext uri="{FF2B5EF4-FFF2-40B4-BE49-F238E27FC236}">
                <a16:creationId xmlns:a16="http://schemas.microsoft.com/office/drawing/2014/main" id="{F95B487C-E22A-4BFF-97BB-E8154086CEB6}"/>
              </a:ext>
            </a:extLst>
          </p:cNvPr>
          <p:cNvSpPr>
            <a:spLocks noGrp="1"/>
          </p:cNvSpPr>
          <p:nvPr>
            <p:ph type="title"/>
          </p:nvPr>
        </p:nvSpPr>
        <p:spPr>
          <a:xfrm>
            <a:off x="6522411" y="487230"/>
            <a:ext cx="5914777" cy="397369"/>
          </a:xfrm>
        </p:spPr>
        <p:txBody>
          <a:bodyPr>
            <a:noAutofit/>
          </a:bodyPr>
          <a:lstStyle/>
          <a:p>
            <a:r>
              <a:rPr lang="en-GB" sz="4000" b="1" dirty="0">
                <a:latin typeface="Arial" panose="020B0604020202020204" pitchFamily="34" charset="0"/>
                <a:cs typeface="Arial" panose="020B0604020202020204" pitchFamily="34" charset="0"/>
              </a:rPr>
              <a:t>Come with a plan</a:t>
            </a:r>
          </a:p>
        </p:txBody>
      </p:sp>
    </p:spTree>
    <p:extLst>
      <p:ext uri="{BB962C8B-B14F-4D97-AF65-F5344CB8AC3E}">
        <p14:creationId xmlns:p14="http://schemas.microsoft.com/office/powerpoint/2010/main" val="2192760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3A5A-D723-4556-9A02-FC95A64013D7}"/>
              </a:ext>
            </a:extLst>
          </p:cNvPr>
          <p:cNvSpPr>
            <a:spLocks noGrp="1"/>
          </p:cNvSpPr>
          <p:nvPr>
            <p:ph type="title"/>
          </p:nvPr>
        </p:nvSpPr>
        <p:spPr>
          <a:xfrm>
            <a:off x="6471916" y="1971257"/>
            <a:ext cx="4767348" cy="6361666"/>
          </a:xfrm>
        </p:spPr>
        <p:txBody>
          <a:bodyPr vert="horz" lIns="91440" tIns="45720" rIns="91440" bIns="45720" rtlCol="0" anchor="b">
            <a:normAutofit fontScale="90000"/>
          </a:bodyPr>
          <a:lstStyle/>
          <a:p>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4. Come with the best solution. Everybody has something in common. Try to approach the situation by reminding your team members things like “what they can agree on in this situation.’’ Or “ what are you hoping to come out of this?’’ This will remind them that they work as a group and encourage them to stick together.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5. Acknowledge the agreed-upon solution. Both sides need to agree and own the responsibility in the resolution of the conflict. As the conversation comes to a close, leave the session with a commitment to implement the plans that you have just created.</a:t>
            </a:r>
            <a:br>
              <a:rPr lang="en-GB" sz="20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pic>
        <p:nvPicPr>
          <p:cNvPr id="4" name="Picture 3" descr="A person with dark hair and a sunset in the background&#10;&#10;Description automatically generated">
            <a:extLst>
              <a:ext uri="{FF2B5EF4-FFF2-40B4-BE49-F238E27FC236}">
                <a16:creationId xmlns:a16="http://schemas.microsoft.com/office/drawing/2014/main" id="{8F308DCC-343C-4023-B229-16410D201C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236" r="25448"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TextBox 4">
            <a:extLst>
              <a:ext uri="{FF2B5EF4-FFF2-40B4-BE49-F238E27FC236}">
                <a16:creationId xmlns:a16="http://schemas.microsoft.com/office/drawing/2014/main" id="{F52A9C51-3A8D-450A-A2C9-05D3F52762CC}"/>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johnwiechecki/232562936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03260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C9BA-6CFA-4FDA-B14A-11EA2759EBEF}"/>
              </a:ext>
            </a:extLst>
          </p:cNvPr>
          <p:cNvSpPr>
            <a:spLocks noGrp="1"/>
          </p:cNvSpPr>
          <p:nvPr>
            <p:ph type="title"/>
          </p:nvPr>
        </p:nvSpPr>
        <p:spPr>
          <a:xfrm>
            <a:off x="6880852" y="3134587"/>
            <a:ext cx="4645250" cy="2889114"/>
          </a:xfrm>
        </p:spPr>
        <p:txBody>
          <a:bodyPr vert="horz" lIns="91440" tIns="45720" rIns="91440" bIns="45720" rtlCol="0" anchor="b">
            <a:noAutofit/>
          </a:bodyPr>
          <a:lstStyle/>
          <a:p>
            <a:r>
              <a:rPr lang="en-US" sz="4000" dirty="0">
                <a:latin typeface="Arial" panose="020B0604020202020204" pitchFamily="34" charset="0"/>
                <a:cs typeface="Arial" panose="020B0604020202020204" pitchFamily="34" charset="0"/>
              </a:rPr>
              <a:t>Conclusion</a:t>
            </a:r>
            <a:r>
              <a:rPr lang="en-US" sz="6000" dirty="0">
                <a:latin typeface="Arial" panose="020B0604020202020204" pitchFamily="34" charset="0"/>
                <a:cs typeface="Arial" panose="020B0604020202020204" pitchFamily="34" charset="0"/>
              </a:rPr>
              <a:t>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Factors like stress, different personalities, poor communication, personal issues, etc., are some of the reasons that can cause a conflict. What we try is always finding ways to create a conflict-free atmosphere, and the best </a:t>
            </a:r>
            <a:r>
              <a:rPr lang="en-GB" sz="1800" dirty="0" err="1">
                <a:latin typeface="Arial" panose="020B0604020202020204" pitchFamily="34" charset="0"/>
                <a:cs typeface="Arial" panose="020B0604020202020204" pitchFamily="34" charset="0"/>
              </a:rPr>
              <a:t>upproach</a:t>
            </a:r>
            <a:r>
              <a:rPr lang="en-GB" sz="1800" dirty="0">
                <a:latin typeface="Arial" panose="020B0604020202020204" pitchFamily="34" charset="0"/>
                <a:cs typeface="Arial" panose="020B0604020202020204" pitchFamily="34" charset="0"/>
              </a:rPr>
              <a:t> is to communicate with each other. In our business, we maintain the same attitude no matter who is involved. As a conclusion, as long as we live among each other, conflict will be part of this life; we only need to learn how to deal with it.</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pic>
        <p:nvPicPr>
          <p:cNvPr id="7" name="Picture 6" descr="A picture containing person, man, bandage, holding&#10;&#10;Description automatically generated">
            <a:extLst>
              <a:ext uri="{FF2B5EF4-FFF2-40B4-BE49-F238E27FC236}">
                <a16:creationId xmlns:a16="http://schemas.microsoft.com/office/drawing/2014/main" id="{587DB4EE-961E-4F6F-956E-D5F76C99957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646" r="19720"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1574474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3164-E10C-4E87-BB8B-E2F21B7BCE63}"/>
              </a:ext>
            </a:extLst>
          </p:cNvPr>
          <p:cNvSpPr>
            <a:spLocks noGrp="1"/>
          </p:cNvSpPr>
          <p:nvPr>
            <p:ph type="title"/>
          </p:nvPr>
        </p:nvSpPr>
        <p:spPr>
          <a:xfrm>
            <a:off x="3865508" y="138545"/>
            <a:ext cx="5102646" cy="471055"/>
          </a:xfrm>
        </p:spPr>
        <p:txBody>
          <a:bodyPr>
            <a:noAutofit/>
          </a:bodyPr>
          <a:lstStyle/>
          <a:p>
            <a:r>
              <a:rPr lang="en-US" sz="3200" dirty="0">
                <a:solidFill>
                  <a:schemeClr val="bg1">
                    <a:lumMod val="95000"/>
                    <a:lumOff val="5000"/>
                  </a:schemeClr>
                </a:solidFill>
                <a:latin typeface="Algerian" panose="04020705040A02060702" pitchFamily="82" charset="0"/>
              </a:rPr>
              <a:t>4/1 Managing conflict</a:t>
            </a:r>
          </a:p>
        </p:txBody>
      </p:sp>
      <p:graphicFrame>
        <p:nvGraphicFramePr>
          <p:cNvPr id="5" name="Content Placeholder 4">
            <a:extLst>
              <a:ext uri="{FF2B5EF4-FFF2-40B4-BE49-F238E27FC236}">
                <a16:creationId xmlns:a16="http://schemas.microsoft.com/office/drawing/2014/main" id="{A12C1166-3517-43EE-A911-A28879122681}"/>
              </a:ext>
            </a:extLst>
          </p:cNvPr>
          <p:cNvGraphicFramePr>
            <a:graphicFrameLocks noGrp="1"/>
          </p:cNvGraphicFramePr>
          <p:nvPr>
            <p:ph idx="1"/>
          </p:nvPr>
        </p:nvGraphicFramePr>
        <p:xfrm>
          <a:off x="852845" y="1077430"/>
          <a:ext cx="9750678" cy="2351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019CEDA-0D3A-4F7E-AA11-BD1A2513E569}"/>
              </a:ext>
            </a:extLst>
          </p:cNvPr>
          <p:cNvSpPr txBox="1"/>
          <p:nvPr/>
        </p:nvSpPr>
        <p:spPr>
          <a:xfrm>
            <a:off x="3865508" y="3589053"/>
            <a:ext cx="3826075" cy="338554"/>
          </a:xfrm>
          <a:prstGeom prst="rect">
            <a:avLst/>
          </a:prstGeom>
          <a:noFill/>
        </p:spPr>
        <p:txBody>
          <a:bodyPr wrap="square" rtlCol="0">
            <a:spAutoFit/>
          </a:bodyPr>
          <a:lstStyle/>
          <a:p>
            <a:r>
              <a:rPr lang="en-US" sz="1600" dirty="0">
                <a:solidFill>
                  <a:schemeClr val="bg1"/>
                </a:solidFill>
              </a:rPr>
              <a:t>IMPORTANCE OF RELATIONSHIP</a:t>
            </a:r>
          </a:p>
        </p:txBody>
      </p:sp>
      <p:sp>
        <p:nvSpPr>
          <p:cNvPr id="7" name="TextBox 6">
            <a:extLst>
              <a:ext uri="{FF2B5EF4-FFF2-40B4-BE49-F238E27FC236}">
                <a16:creationId xmlns:a16="http://schemas.microsoft.com/office/drawing/2014/main" id="{8F577462-706D-4C62-AF91-FB068762B1DF}"/>
              </a:ext>
            </a:extLst>
          </p:cNvPr>
          <p:cNvSpPr txBox="1"/>
          <p:nvPr/>
        </p:nvSpPr>
        <p:spPr>
          <a:xfrm rot="16200000">
            <a:off x="-582265" y="2005936"/>
            <a:ext cx="2100868" cy="584775"/>
          </a:xfrm>
          <a:prstGeom prst="rect">
            <a:avLst/>
          </a:prstGeom>
          <a:noFill/>
        </p:spPr>
        <p:txBody>
          <a:bodyPr wrap="square" rtlCol="0">
            <a:spAutoFit/>
          </a:bodyPr>
          <a:lstStyle/>
          <a:p>
            <a:r>
              <a:rPr lang="en-US" sz="1600" dirty="0">
                <a:solidFill>
                  <a:schemeClr val="bg1"/>
                </a:solidFill>
              </a:rPr>
              <a:t>IMPORTANCE OF ISSUE</a:t>
            </a:r>
          </a:p>
        </p:txBody>
      </p:sp>
      <p:sp>
        <p:nvSpPr>
          <p:cNvPr id="9" name="Rectangle 8">
            <a:extLst>
              <a:ext uri="{FF2B5EF4-FFF2-40B4-BE49-F238E27FC236}">
                <a16:creationId xmlns:a16="http://schemas.microsoft.com/office/drawing/2014/main" id="{CF49F1A1-561B-4636-B567-159B82C6905B}"/>
              </a:ext>
            </a:extLst>
          </p:cNvPr>
          <p:cNvSpPr/>
          <p:nvPr/>
        </p:nvSpPr>
        <p:spPr>
          <a:xfrm>
            <a:off x="606669" y="4559677"/>
            <a:ext cx="11148646" cy="1015663"/>
          </a:xfrm>
          <a:prstGeom prst="rect">
            <a:avLst/>
          </a:prstGeom>
        </p:spPr>
        <p:txBody>
          <a:bodyPr wrap="square">
            <a:spAutoFit/>
          </a:bodyPr>
          <a:lstStyle/>
          <a:p>
            <a:r>
              <a:rPr lang="en-US" sz="2000" dirty="0"/>
              <a:t>Conflict is one of the most widespread phenomena in life, in the process of human communication. This means a disagreement between the ideas, interests and feelings of different people</a:t>
            </a:r>
          </a:p>
        </p:txBody>
      </p:sp>
    </p:spTree>
    <p:extLst>
      <p:ext uri="{BB962C8B-B14F-4D97-AF65-F5344CB8AC3E}">
        <p14:creationId xmlns:p14="http://schemas.microsoft.com/office/powerpoint/2010/main" val="4190370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74FF0-EB85-4A2A-AA8D-F09BF6D8B919}"/>
              </a:ext>
            </a:extLst>
          </p:cNvPr>
          <p:cNvSpPr>
            <a:spLocks noGrp="1"/>
          </p:cNvSpPr>
          <p:nvPr>
            <p:ph idx="1"/>
          </p:nvPr>
        </p:nvSpPr>
        <p:spPr>
          <a:xfrm>
            <a:off x="553915" y="638907"/>
            <a:ext cx="10779369" cy="5228491"/>
          </a:xfrm>
        </p:spPr>
        <p:txBody>
          <a:bodyPr>
            <a:normAutofit fontScale="92500" lnSpcReduction="20000"/>
          </a:bodyPr>
          <a:lstStyle/>
          <a:p>
            <a:pPr marL="0" indent="0">
              <a:buNone/>
            </a:pPr>
            <a:r>
              <a:rPr lang="en-US" dirty="0">
                <a:solidFill>
                  <a:schemeClr val="bg1"/>
                </a:solidFill>
              </a:rPr>
              <a:t>4/2 </a:t>
            </a:r>
          </a:p>
          <a:p>
            <a:pPr marL="0" indent="0">
              <a:buNone/>
            </a:pPr>
            <a:r>
              <a:rPr lang="en-US" dirty="0"/>
              <a:t>According to the model Thomas-Kilmann, each person has a different approach in managing an conflict. It can be solved by the following methods:</a:t>
            </a:r>
          </a:p>
          <a:p>
            <a:pPr>
              <a:buFont typeface="Arial" panose="020B0604020202020204" pitchFamily="34" charset="0"/>
              <a:buChar char="•"/>
            </a:pPr>
            <a:r>
              <a:rPr lang="en-US" dirty="0"/>
              <a:t>Avoiding conflict, trying not to give satisfaction to the other person;</a:t>
            </a:r>
          </a:p>
          <a:p>
            <a:pPr>
              <a:buFont typeface="Arial" panose="020B0604020202020204" pitchFamily="34" charset="0"/>
              <a:buChar char="•"/>
            </a:pPr>
            <a:r>
              <a:rPr lang="en-US" dirty="0"/>
              <a:t>Accommodating, trying to please the other in your favor;</a:t>
            </a:r>
          </a:p>
          <a:p>
            <a:pPr>
              <a:buFont typeface="Arial" panose="020B0604020202020204" pitchFamily="34" charset="0"/>
              <a:buChar char="•"/>
            </a:pPr>
            <a:r>
              <a:rPr lang="en-US" dirty="0"/>
              <a:t>Compromising, trying to find an acceptable solution that only partially satisfies both people's concerns </a:t>
            </a:r>
          </a:p>
          <a:p>
            <a:pPr>
              <a:buFont typeface="Arial" panose="020B0604020202020204" pitchFamily="34" charset="0"/>
              <a:buChar char="•"/>
            </a:pPr>
            <a:r>
              <a:rPr lang="en-US" dirty="0"/>
              <a:t>Competition, trying to satisfy your concerns to the detriment of others;</a:t>
            </a:r>
          </a:p>
          <a:p>
            <a:pPr>
              <a:buFont typeface="Arial" panose="020B0604020202020204" pitchFamily="34" charset="0"/>
              <a:buChar char="•"/>
            </a:pPr>
            <a:r>
              <a:rPr lang="en-US" dirty="0"/>
              <a:t>Collaboration, trying to find a win-win solution, which completely satisfies the concerns of both people.</a:t>
            </a:r>
          </a:p>
          <a:p>
            <a:pPr marL="0" indent="0">
              <a:buNone/>
            </a:pPr>
            <a:r>
              <a:rPr lang="en-US" dirty="0"/>
              <a:t>Besides all these, there are a lot of effective ways to resolve conflicts, but it depends on how you want to end the situation, what you will win and what you want to achieve.</a:t>
            </a:r>
          </a:p>
          <a:p>
            <a:pPr marL="0" indent="0">
              <a:buNone/>
            </a:pPr>
            <a:endParaRPr lang="en-US" dirty="0">
              <a:solidFill>
                <a:schemeClr val="bg1"/>
              </a:solidFill>
            </a:endParaRPr>
          </a:p>
          <a:p>
            <a:endParaRPr lang="en-US" dirty="0"/>
          </a:p>
        </p:txBody>
      </p:sp>
    </p:spTree>
    <p:extLst>
      <p:ext uri="{BB962C8B-B14F-4D97-AF65-F5344CB8AC3E}">
        <p14:creationId xmlns:p14="http://schemas.microsoft.com/office/powerpoint/2010/main" val="2600467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3ACDC1B-063F-4A38-9ADD-C634AF27FB95}"/>
              </a:ext>
            </a:extLst>
          </p:cNvPr>
          <p:cNvSpPr>
            <a:spLocks noGrp="1"/>
          </p:cNvSpPr>
          <p:nvPr>
            <p:ph type="subTitle" idx="1"/>
          </p:nvPr>
        </p:nvSpPr>
        <p:spPr>
          <a:xfrm>
            <a:off x="422031" y="685801"/>
            <a:ext cx="11473962" cy="5055576"/>
          </a:xfrm>
        </p:spPr>
        <p:txBody>
          <a:bodyPr>
            <a:normAutofit/>
          </a:bodyPr>
          <a:lstStyle/>
          <a:p>
            <a:r>
              <a:rPr lang="en-US" cap="none" dirty="0">
                <a:solidFill>
                  <a:schemeClr val="tx1"/>
                </a:solidFill>
              </a:rPr>
              <a:t>4/3  </a:t>
            </a:r>
          </a:p>
          <a:p>
            <a:r>
              <a:rPr lang="en-US" cap="none" dirty="0">
                <a:solidFill>
                  <a:schemeClr val="tx1"/>
                </a:solidFill>
              </a:rPr>
              <a:t>In other ideas, it is not necessarily that all conflicts are negative, because in some cases, two or more people sharing ideas and information together come together to solve a possible problem.</a:t>
            </a:r>
          </a:p>
          <a:p>
            <a:r>
              <a:rPr lang="en-US" cap="none" dirty="0">
                <a:solidFill>
                  <a:schemeClr val="tx1"/>
                </a:solidFill>
              </a:rPr>
              <a:t>In order to resolve a conflict or contradiction between people, it is always necessary to respect each other and the desire of each one to listen to what the person speaking has to say, to know the source of the problem and to respond with a possible solution to the problem being discussed.</a:t>
            </a:r>
          </a:p>
          <a:p>
            <a:r>
              <a:rPr lang="en-US" cap="none" dirty="0">
                <a:solidFill>
                  <a:schemeClr val="tx1"/>
                </a:solidFill>
              </a:rPr>
              <a:t>For more than 30 years organizations and individuals have used the Thomas-Kilmann Conflict Mode Instrument to manage conflict, aid in individual and team development, coach employees, and train leaders. This technical brief provides a description of the development of updated norms for this widely used assessment and shows that the Thomas- Kilmann Instrument can provide a variety of insights into organizations, as well as being a useful tool for organizational conflict interventions. </a:t>
            </a:r>
          </a:p>
        </p:txBody>
      </p:sp>
    </p:spTree>
    <p:extLst>
      <p:ext uri="{BB962C8B-B14F-4D97-AF65-F5344CB8AC3E}">
        <p14:creationId xmlns:p14="http://schemas.microsoft.com/office/powerpoint/2010/main" val="2837141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54E69-C3FB-4AA6-801F-BEC453AF896C}"/>
              </a:ext>
            </a:extLst>
          </p:cNvPr>
          <p:cNvSpPr>
            <a:spLocks noGrp="1"/>
          </p:cNvSpPr>
          <p:nvPr>
            <p:ph type="title"/>
          </p:nvPr>
        </p:nvSpPr>
        <p:spPr>
          <a:xfrm>
            <a:off x="2879080" y="221675"/>
            <a:ext cx="6972300" cy="277090"/>
          </a:xfrm>
        </p:spPr>
        <p:txBody>
          <a:bodyPr>
            <a:normAutofit fontScale="90000"/>
          </a:bodyPr>
          <a:lstStyle/>
          <a:p>
            <a:r>
              <a:rPr lang="en-US" sz="3200" dirty="0">
                <a:solidFill>
                  <a:schemeClr val="bg1"/>
                </a:solidFill>
                <a:latin typeface="Algerian" panose="04020705040A02060702" pitchFamily="82" charset="0"/>
              </a:rPr>
              <a:t>5/1 Successful team development</a:t>
            </a:r>
          </a:p>
        </p:txBody>
      </p:sp>
      <p:sp>
        <p:nvSpPr>
          <p:cNvPr id="3" name="Content Placeholder 2">
            <a:extLst>
              <a:ext uri="{FF2B5EF4-FFF2-40B4-BE49-F238E27FC236}">
                <a16:creationId xmlns:a16="http://schemas.microsoft.com/office/drawing/2014/main" id="{3BA4E782-45AF-4BAC-B8AD-5CAEE3BF5286}"/>
              </a:ext>
            </a:extLst>
          </p:cNvPr>
          <p:cNvSpPr>
            <a:spLocks noGrp="1"/>
          </p:cNvSpPr>
          <p:nvPr>
            <p:ph idx="1"/>
          </p:nvPr>
        </p:nvSpPr>
        <p:spPr>
          <a:xfrm>
            <a:off x="838200" y="1213338"/>
            <a:ext cx="10515600" cy="4963625"/>
          </a:xfrm>
        </p:spPr>
        <p:txBody>
          <a:bodyPr>
            <a:normAutofit fontScale="62500" lnSpcReduction="20000"/>
          </a:bodyPr>
          <a:lstStyle/>
          <a:p>
            <a:pPr marL="0" indent="0">
              <a:buNone/>
            </a:pPr>
            <a:r>
              <a:rPr lang="en-US" dirty="0"/>
              <a:t>To become a successful team it takes a lot of work and cooperation to develop everything according to plan, but there are some other factors such as:</a:t>
            </a:r>
          </a:p>
          <a:p>
            <a:r>
              <a:rPr lang="en-US" dirty="0"/>
              <a:t> Open and direct communication between team members, so that everyone understands clearly and concretely what is to be done;</a:t>
            </a:r>
          </a:p>
          <a:p>
            <a:r>
              <a:rPr lang="en-US" dirty="0"/>
              <a:t>Timely planning of the tasks of each member and the deadline in which they must be performed;</a:t>
            </a:r>
          </a:p>
          <a:p>
            <a:r>
              <a:rPr lang="en-US" dirty="0"/>
              <a:t>Sharing information between team members so that in some cases more members will be needed to complete a task;</a:t>
            </a:r>
          </a:p>
          <a:p>
            <a:r>
              <a:rPr lang="en-US" dirty="0"/>
              <a:t>More friendship and cooperation with each member of the team, so you know who you work with and who you can rely on if you need someone skilled for a certain task;</a:t>
            </a:r>
          </a:p>
          <a:p>
            <a:r>
              <a:rPr lang="en-US" dirty="0"/>
              <a:t>Preparing in the event of a sudden change of the situation and informing the protocols that will be followed because of these changes;</a:t>
            </a:r>
          </a:p>
          <a:p>
            <a:r>
              <a:rPr lang="en-US" dirty="0"/>
              <a:t>Ensuring that all team members know what to do and are physically and morally capable to handle the pressures to come;</a:t>
            </a:r>
          </a:p>
          <a:p>
            <a:r>
              <a:rPr lang="en-US" dirty="0"/>
              <a:t>Sharing new ideas with team members, so that everyone can give their opinion in order to change it, improve it and put it into practice.</a:t>
            </a:r>
          </a:p>
          <a:p>
            <a:r>
              <a:rPr lang="en-US" dirty="0"/>
              <a:t>But one of the most important is that we all need to work together for the same purpose, so that together we can develop and achieve our goals.</a:t>
            </a:r>
          </a:p>
        </p:txBody>
      </p:sp>
    </p:spTree>
    <p:extLst>
      <p:ext uri="{BB962C8B-B14F-4D97-AF65-F5344CB8AC3E}">
        <p14:creationId xmlns:p14="http://schemas.microsoft.com/office/powerpoint/2010/main" val="220704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22EC63-73F3-4C55-99F8-D2768F0AB5E0}"/>
              </a:ext>
            </a:extLst>
          </p:cNvPr>
          <p:cNvSpPr>
            <a:spLocks noGrp="1"/>
          </p:cNvSpPr>
          <p:nvPr>
            <p:ph idx="1"/>
          </p:nvPr>
        </p:nvSpPr>
        <p:spPr>
          <a:xfrm>
            <a:off x="624256" y="641838"/>
            <a:ext cx="10761784" cy="5187461"/>
          </a:xfrm>
        </p:spPr>
        <p:txBody>
          <a:bodyPr>
            <a:noAutofit/>
          </a:bodyPr>
          <a:lstStyle/>
          <a:p>
            <a:pPr marL="0" indent="0">
              <a:buNone/>
            </a:pPr>
            <a:r>
              <a:rPr lang="en-US" sz="2400" dirty="0"/>
              <a:t>5/2</a:t>
            </a:r>
          </a:p>
          <a:p>
            <a:r>
              <a:rPr lang="en-US" sz="2400" dirty="0"/>
              <a:t>Leadership and Motivation.  On the leadership side, the dominant presumption is that leadership effects “average out” across group members. This tends to result in theories that treat the group as an undifferentiated whole, or in theories that focus on individual influence that aggregates to the group level, but there are, of course, exceptions.</a:t>
            </a:r>
          </a:p>
          <a:p>
            <a:r>
              <a:rPr lang="en-US" sz="2400" dirty="0"/>
              <a:t>Continuance and Decline. As teams continue to increasingly form the basic building blocks of organizations, concerns will naturally emerge how to maintain their effectiveness over time. . We need basic research to examine the effects of group longevity on team processes and effectiveness over the long term. </a:t>
            </a:r>
          </a:p>
        </p:txBody>
      </p:sp>
    </p:spTree>
    <p:extLst>
      <p:ext uri="{BB962C8B-B14F-4D97-AF65-F5344CB8AC3E}">
        <p14:creationId xmlns:p14="http://schemas.microsoft.com/office/powerpoint/2010/main" val="3588899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7878B22-4983-4E90-BD94-32193FB9B418}"/>
              </a:ext>
            </a:extLst>
          </p:cNvPr>
          <p:cNvSpPr>
            <a:spLocks noGrp="1"/>
          </p:cNvSpPr>
          <p:nvPr>
            <p:ph type="subTitle" idx="1"/>
          </p:nvPr>
        </p:nvSpPr>
        <p:spPr>
          <a:xfrm>
            <a:off x="468922" y="637442"/>
            <a:ext cx="10990385" cy="5583115"/>
          </a:xfrm>
        </p:spPr>
        <p:txBody>
          <a:bodyPr/>
          <a:lstStyle/>
          <a:p>
            <a:r>
              <a:rPr lang="en-US" cap="none" dirty="0">
                <a:solidFill>
                  <a:schemeClr val="tx1"/>
                </a:solidFill>
              </a:rPr>
              <a:t>5/3</a:t>
            </a:r>
          </a:p>
          <a:p>
            <a:pPr marL="342900" indent="-342900">
              <a:buFont typeface="Wingdings" panose="05000000000000000000" pitchFamily="2" charset="2"/>
              <a:buChar char="Ø"/>
            </a:pPr>
            <a:r>
              <a:rPr lang="en-US" cap="none" dirty="0">
                <a:solidFill>
                  <a:schemeClr val="tx1"/>
                </a:solidFill>
              </a:rPr>
              <a:t>Teams are doing well living in organizations. This reality is pushing the field of industrial and organizational psychology to shift from a science and practice that is primarily focused on the individual level.</a:t>
            </a:r>
          </a:p>
          <a:p>
            <a:pPr marL="342900" indent="-342900">
              <a:buFont typeface="Wingdings" panose="05000000000000000000" pitchFamily="2" charset="2"/>
              <a:buChar char="Ø"/>
            </a:pPr>
            <a:r>
              <a:rPr lang="en-US" cap="none" dirty="0">
                <a:solidFill>
                  <a:schemeClr val="tx1"/>
                </a:solidFill>
              </a:rPr>
              <a:t>Because teams occupy the intersection of the multilevel perspective, they bridge the gap between the individual and the organizational system as a whole. They challenge us to attend to the organizational context, team task, levels, and time. They challenge us to develop new theories, new methodologies, new measurement tools, and new applications, not to just attempt to dust off and generalize our current ones. This creates major challenges for many of our field’s traditional methods but it also creates opportunities for theoretical innovation and advances in practice. Our field has much to learn and much to do, but we are confident that industrial and organizational psychology is capable of meeting the challenge afforded by the organization of work around teams.</a:t>
            </a:r>
          </a:p>
          <a:p>
            <a:endParaRPr lang="en-US" cap="none" dirty="0"/>
          </a:p>
        </p:txBody>
      </p:sp>
    </p:spTree>
    <p:extLst>
      <p:ext uri="{BB962C8B-B14F-4D97-AF65-F5344CB8AC3E}">
        <p14:creationId xmlns:p14="http://schemas.microsoft.com/office/powerpoint/2010/main" val="2486807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D984-7DF6-4EB1-8AC2-834D4AFD655A}"/>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9A2FB75D-1070-475F-A028-01FB961CE0BF}"/>
              </a:ext>
            </a:extLst>
          </p:cNvPr>
          <p:cNvSpPr>
            <a:spLocks noGrp="1"/>
          </p:cNvSpPr>
          <p:nvPr>
            <p:ph idx="1"/>
          </p:nvPr>
        </p:nvSpPr>
        <p:spPr>
          <a:xfrm>
            <a:off x="1001712" y="1658143"/>
            <a:ext cx="9905999" cy="3541714"/>
          </a:xfrm>
        </p:spPr>
        <p:txBody>
          <a:bodyPr>
            <a:noAutofit/>
          </a:bodyPr>
          <a:lstStyle/>
          <a:p>
            <a:r>
              <a:rPr lang="en-GB" sz="1600" dirty="0">
                <a:hlinkClick r:id="rId2">
                  <a:extLst>
                    <a:ext uri="{A12FA001-AC4F-418D-AE19-62706E023703}">
                      <ahyp:hlinkClr xmlns:ahyp="http://schemas.microsoft.com/office/drawing/2018/hyperlinkcolor" val="tx"/>
                    </a:ext>
                  </a:extLst>
                </a:hlinkClick>
              </a:rPr>
              <a:t>https://www.google.com/search?q=team+work&amp;rlz=1C1GCEB_enGB880GB880&amp;source=lnms&amp;tbm=isch&amp;sa=X&amp;ved=2ahUKEwjU3Lji5rnmAhVDlFwKHeLgDkAQ_AUoAXoECBMQAw&amp;biw=929&amp;bih=932#imgrc=VV_bqUYi5V0siM:</a:t>
            </a:r>
            <a:endParaRPr lang="en-GB" sz="1600" dirty="0">
              <a:hlinkClick r:id="rId3">
                <a:extLst>
                  <a:ext uri="{A12FA001-AC4F-418D-AE19-62706E023703}">
                    <ahyp:hlinkClr xmlns:ahyp="http://schemas.microsoft.com/office/drawing/2018/hyperlinkcolor" val="tx"/>
                  </a:ext>
                </a:extLst>
              </a:hlinkClick>
            </a:endParaRPr>
          </a:p>
          <a:p>
            <a:r>
              <a:rPr lang="en-GB" sz="1600" dirty="0">
                <a:hlinkClick r:id="rId3">
                  <a:extLst>
                    <a:ext uri="{A12FA001-AC4F-418D-AE19-62706E023703}">
                      <ahyp:hlinkClr xmlns:ahyp="http://schemas.microsoft.com/office/drawing/2018/hyperlinkcolor" val="tx"/>
                    </a:ext>
                  </a:extLst>
                </a:hlinkClick>
              </a:rPr>
              <a:t>https://www.mindtools.com/pages/article/newTMM_79.htm</a:t>
            </a:r>
            <a:endParaRPr lang="en-GB" sz="1600" dirty="0"/>
          </a:p>
          <a:p>
            <a:r>
              <a:rPr lang="en-GB" sz="1600" dirty="0">
                <a:hlinkClick r:id="rId4">
                  <a:extLst>
                    <a:ext uri="{A12FA001-AC4F-418D-AE19-62706E023703}">
                      <ahyp:hlinkClr xmlns:ahyp="http://schemas.microsoft.com/office/drawing/2018/hyperlinkcolor" val="tx"/>
                    </a:ext>
                  </a:extLst>
                </a:hlinkClick>
              </a:rPr>
              <a:t>https://www.brighthubpm.com/resource-management/95564-ten-ways-to-halt-conflicts-with-project-team-members/</a:t>
            </a:r>
            <a:endParaRPr lang="en-GB" sz="1600" dirty="0"/>
          </a:p>
          <a:p>
            <a:r>
              <a:rPr lang="en-GB" sz="1600" dirty="0"/>
              <a:t>Morgan P.(2017) The business student Guide to study and employability ,London :sage publications LTD.</a:t>
            </a:r>
          </a:p>
          <a:p>
            <a:pPr marL="0" indent="0">
              <a:buNone/>
            </a:pPr>
            <a:r>
              <a:rPr lang="en-US" sz="1600" dirty="0"/>
              <a:t> Thomas, K.W. and Kilmann, R.H. The Thomas-Kilmann Conflict Mode Instrument ( Mountain View, CA:CPP, Inc., 1974);</a:t>
            </a:r>
          </a:p>
          <a:p>
            <a:pPr marL="0" indent="0">
              <a:buNone/>
            </a:pPr>
            <a:r>
              <a:rPr lang="en-US" sz="1600" dirty="0"/>
              <a:t>Kozlowski, J.&amp; Bell. S. (2001) Work Groups and Teams in </a:t>
            </a:r>
            <a:r>
              <a:rPr lang="en-US" sz="1600" dirty="0" err="1"/>
              <a:t>Organisations</a:t>
            </a:r>
            <a:r>
              <a:rPr lang="en-US" sz="1600" dirty="0"/>
              <a:t>, Cornell University;</a:t>
            </a:r>
          </a:p>
          <a:p>
            <a:pPr marL="0" indent="0">
              <a:buNone/>
            </a:pPr>
            <a:r>
              <a:rPr lang="en-US" sz="1600" dirty="0"/>
              <a:t>Hersey, P. and Blanchard, K.H. (1969). Management of Organizational </a:t>
            </a:r>
            <a:r>
              <a:rPr lang="en-US" sz="1600" dirty="0" err="1"/>
              <a:t>Behaviour</a:t>
            </a:r>
            <a:r>
              <a:rPr lang="en-US" sz="1600" dirty="0"/>
              <a:t>- Utilizing Human Resources</a:t>
            </a:r>
            <a:endParaRPr lang="en-GB" sz="1600" dirty="0"/>
          </a:p>
        </p:txBody>
      </p:sp>
    </p:spTree>
    <p:extLst>
      <p:ext uri="{BB962C8B-B14F-4D97-AF65-F5344CB8AC3E}">
        <p14:creationId xmlns:p14="http://schemas.microsoft.com/office/powerpoint/2010/main" val="1808193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1CC5A-796F-4012-AC3C-FCCA8D7475F8}"/>
              </a:ext>
            </a:extLst>
          </p:cNvPr>
          <p:cNvSpPr>
            <a:spLocks noGrp="1"/>
          </p:cNvSpPr>
          <p:nvPr>
            <p:ph type="title"/>
          </p:nvPr>
        </p:nvSpPr>
        <p:spPr/>
        <p:txBody>
          <a:bodyPr/>
          <a:lstStyle/>
          <a:p>
            <a:endParaRPr lang="en-US"/>
          </a:p>
        </p:txBody>
      </p:sp>
      <p:pic>
        <p:nvPicPr>
          <p:cNvPr id="5" name="Content Placeholder 4" descr="A picture containing drawing&#10;&#10;Description automatically generated">
            <a:extLst>
              <a:ext uri="{FF2B5EF4-FFF2-40B4-BE49-F238E27FC236}">
                <a16:creationId xmlns:a16="http://schemas.microsoft.com/office/drawing/2014/main" id="{2EFDCBC7-935A-46CD-B840-92D92926746C}"/>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1445071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76322-D0B9-458E-AB3C-B621C7BB3DB2}"/>
              </a:ext>
            </a:extLst>
          </p:cNvPr>
          <p:cNvSpPr>
            <a:spLocks noGrp="1"/>
          </p:cNvSpPr>
          <p:nvPr>
            <p:ph type="title"/>
          </p:nvPr>
        </p:nvSpPr>
        <p:spPr/>
        <p:txBody>
          <a:bodyPr/>
          <a:lstStyle/>
          <a:p>
            <a:endParaRPr lang="en-US"/>
          </a:p>
        </p:txBody>
      </p:sp>
      <p:pic>
        <p:nvPicPr>
          <p:cNvPr id="5" name="Content Placeholder 4" descr="A picture containing sitting, food, white, mug&#10;&#10;Description automatically generated">
            <a:extLst>
              <a:ext uri="{FF2B5EF4-FFF2-40B4-BE49-F238E27FC236}">
                <a16:creationId xmlns:a16="http://schemas.microsoft.com/office/drawing/2014/main" id="{072B8BEB-917B-4133-BD9C-B747DA309001}"/>
              </a:ext>
            </a:extLst>
          </p:cNvPr>
          <p:cNvPicPr>
            <a:picLocks noGrp="1" noChangeAspect="1"/>
          </p:cNvPicPr>
          <p:nvPr>
            <p:ph idx="1"/>
          </p:nvPr>
        </p:nvPicPr>
        <p:blipFill>
          <a:blip r:embed="rId2"/>
          <a:stretch>
            <a:fillRect/>
          </a:stretch>
        </p:blipFill>
        <p:spPr>
          <a:xfrm>
            <a:off x="0" y="0"/>
            <a:ext cx="12192000" cy="6857999"/>
          </a:xfrm>
        </p:spPr>
      </p:pic>
    </p:spTree>
    <p:extLst>
      <p:ext uri="{BB962C8B-B14F-4D97-AF65-F5344CB8AC3E}">
        <p14:creationId xmlns:p14="http://schemas.microsoft.com/office/powerpoint/2010/main" val="2032787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TotalTime>
  <Words>1993</Words>
  <Application>Microsoft Office PowerPoint</Application>
  <PresentationFormat>Widescreen</PresentationFormat>
  <Paragraphs>82</Paragraphs>
  <Slides>22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Algerian</vt:lpstr>
      <vt:lpstr>Arial</vt:lpstr>
      <vt:lpstr>Calibri</vt:lpstr>
      <vt:lpstr>Tw Cen MT</vt:lpstr>
      <vt:lpstr>Wingdings</vt:lpstr>
      <vt:lpstr>Circuit</vt:lpstr>
      <vt:lpstr>Presentation on TEAM WORKING AND COMMUNICATION               Presented to:Afzal sayed munna                                                                                                                     presented by: Costel Adrian danaila 1817992 TEAM LEADER                                                                                                                                            simona nicoleta chirica   1817122                                                                                                                                            Alexandra beldea 1817995                                                                                                                                             Andrei Stefan       1817991                                                                                                                                              Roxana brebenel  1818216</vt:lpstr>
      <vt:lpstr> </vt:lpstr>
      <vt:lpstr> </vt:lpstr>
      <vt:lpstr>The core elements of high-performance teams </vt:lpstr>
      <vt:lpstr>In 1965 bruce tuckman presented a paper outlining this model saying that four phASES WERE NECESSARY FOR A TEAM TO DEVELOP and grow.</vt:lpstr>
      <vt:lpstr>Tuckman`s stages of team development</vt:lpstr>
      <vt:lpstr>Tuckman teamed up with mary ann Jensen in 1977 to add a fifth to the four stages : adjourning</vt:lpstr>
      <vt:lpstr>PowerPoint Presentation</vt:lpstr>
      <vt:lpstr>Dr Meredith Belbin studied team-work for many years, and he famously observed that people in teams tend to assume different `team roles`. He defined  a team roles as a tendency to behave , contribute and interralate with others in a particular way and named nine such team roles that underlie team success.</vt:lpstr>
      <vt:lpstr>How to manage conflict in a team</vt:lpstr>
      <vt:lpstr>Come with a plan</vt:lpstr>
      <vt:lpstr>    4. Come with the best solution. Everybody has something in common. Try to approach the situation by reminding your team members things like “what they can agree on in this situation.’’ Or “ what are you hoping to come out of this?’’ This will remind them that they work as a group and encourage them to stick together.   5. Acknowledge the agreed-upon solution. Both sides need to agree and own the responsibility in the resolution of the conflict. As the conversation comes to a close, leave the session with a commitment to implement the plans that you have just created.            </vt:lpstr>
      <vt:lpstr>Conclusion   Factors like stress, different personalities, poor communication, personal issues, etc., are some of the reasons that can cause a conflict. What we try is always finding ways to create a conflict-free atmosphere, and the best upproach is to communicate with each other. In our business, we maintain the same attitude no matter who is involved. As a conclusion, as long as we live among each other, conflict will be part of this life; we only need to learn how to deal with it.   </vt:lpstr>
      <vt:lpstr>4/1 Managing conflict</vt:lpstr>
      <vt:lpstr>PowerPoint Presentation</vt:lpstr>
      <vt:lpstr>PowerPoint Presentation</vt:lpstr>
      <vt:lpstr>5/1 Successful team development</vt:lpstr>
      <vt:lpstr>PowerPoint Presentation</vt:lpstr>
      <vt:lpstr>PowerPoint Presentation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TEAM WORKING AND COMMUNICATION               Presented to:Afzal sayed munna                                                                                                                     presented by: Costel Adrian danaila 1817992 TEAM LEADER                                                                                                                                            simona nicoleta chirica   1817122                                                                                                                                            Alexandra beldea 1817995                                                                                                                                             Andrei Stefan       1817991                                                                                                                                              Roxana brebenel  1818216</dc:title>
  <dc:creator>Cristina Antonescu</dc:creator>
  <cp:lastModifiedBy>Cristina Antonescu</cp:lastModifiedBy>
  <cp:revision>12</cp:revision>
  <dcterms:created xsi:type="dcterms:W3CDTF">2019-12-13T10:40:12Z</dcterms:created>
  <dcterms:modified xsi:type="dcterms:W3CDTF">2019-12-16T21:41:49Z</dcterms:modified>
</cp:coreProperties>
</file>