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3267" autoAdjust="0"/>
  </p:normalViewPr>
  <p:slideViewPr>
    <p:cSldViewPr snapToGrid="0" snapToObjects="1">
      <p:cViewPr varScale="1">
        <p:scale>
          <a:sx n="66" d="100"/>
          <a:sy n="66" d="100"/>
        </p:scale>
        <p:origin x="58" y="374"/>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8439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Today I will present my digital forensic investigation report. The case name is QT-AI-2025. This case is about a company called Quantum Tech. Someone tried to steal a secret computer chip design. I will explain what happened, how I found the evidence, and what I recommend.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quick look at what I will cover. First, the case background. Second, the evidence and the method. Third, the key findings, in three parts. Fourth, my conclusion and next steps. And at the end, as a bonus, I will show a full step-by-step demo of a real phone extraction.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me explain the case. Quantum Tech found that someone accessed their secret patent file without permission. This file is called QT-AI-2025. It is a design for a new AI chip. The company suspects Emma, a senior engineer with legal access to the file. They believe Emma tried to sell this secret design to a rival company, NexGen Circuits. Emma used a friend called Joe to find a buyer. Norman was the buyer, working for NexGen. Quantum Tech asked me to check the phones of all three people.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collected three phones. Exhibit one is Emma's Huawei phone. Exhibit two is Joe's Samsung phone. Exhibit three is Norman's Nokia phone. Each phone was bagged, labelled, and photographed before I touched it. I wrote down every person who handled each phone, and the exact time. This is called chain of custody. It proves that no one changed the evidence.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used Cellebrite UFED to copy the data from each phone, without changing anything on it. Then I used Cellebrite Physical Analyzer to read the copy, including chat apps like Facebook and WhatsApp. After copying, the tool created a special code called a hash. This code proves the copy is exact. As you can see, all three phones – Emma's, Joe's, and Norman's – passed this check and are marked Verified.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Emma's phone, I found WhatsApp messages. On 21 August 2024, Emma told Joe she had valuable information about Quantum Tech. She said she wanted to sell it, and asked Joe to find a buyer she could trust. Five days later, Joe said his first meeting did not go well, but he had new contacts.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November, Emma was pressing Joe for an update. Joe replied that he was in final talks, and travelling to Manchester to meet the client. This is proven by a real train ticket, found on Joe's own phone gallery, saved the same week. This is strong evidence, because it comes from the phone's file system, not just a chat message.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important evidence is a Facebook chat between Emma and Norman. Emma used a fake name, Peter Dover, to hide her identity. In this chat, Norman agreed to pay five million pounds into an offshore account. He wanted the stolen design sent in small parts, starting with the most important part, called the head. Emma agreed, and then said, after that we are ghosts, meaning they would disappear.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Norman's phone also gives us evidence. I found a personal photo with GPS location data, proving the phone was in real, personal use by Norman. I also found a locked file called Open.7z inside Norman's WhatsApp folder. It was saved on the very same day as the Facebook deal. This is very likely the first part of the stolen design, sent as proof.</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full timeline of events, from the first message in August 2024 to the final deal in January 2025. Each person had a clear role. Emma was the person who stole the data. Joe was the middleman who found the buyer. Norman was the buyer who agreed to pay for the stolen design. Together, this timeline shows a clear, connected chain of actions across all three phones.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evidence from all three phones tells the same story. It shows a clear plan to steal and sell Quantum Tech's secret design. I recommend four things. First, stop Emma's access to the company files right away. Second, give this report to the police. Third, check Quantum Tech's file logs to confirm what Emma took. Fourth, try to open the locked file Open.7z with legal help.</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 me show you a real extraction, step by step. First, I open Cellebrite UFED and choose File System as the extraction type. Second, I choose where to save the files. Third, I connect the phone and enable USB debugging. Fourth, the tool detects the phone and shows its details, like the model and IMEI number.</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Fifth, I choose what data to extract, for example pictures and documents. Sixth, I confirm the file types and sizes. Seventh, after a few minutes, the extraction finishes successfully, and the tool shows a full summary of every file found. This is the exact same process I used on the three case phones.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I am happy to answer any questions.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731520" y="2331720"/>
            <a:ext cx="10725912" cy="457200"/>
          </a:xfrm>
          <a:prstGeom prst="rect">
            <a:avLst/>
          </a:prstGeom>
          <a:noFill/>
          <a:ln/>
        </p:spPr>
        <p:txBody>
          <a:bodyPr wrap="square" lIns="0" tIns="0" rIns="0" bIns="0" rtlCol="0" anchor="ctr"/>
          <a:lstStyle/>
          <a:p>
            <a:pPr marL="0" indent="0" algn="ctr">
              <a:buNone/>
            </a:pPr>
            <a:r>
              <a:rPr lang="en-US" sz="1400" b="1" kern="0" spc="200" dirty="0">
                <a:solidFill>
                  <a:srgbClr val="6E6E6E"/>
                </a:solidFill>
                <a:latin typeface="Calibri" pitchFamily="34" charset="0"/>
                <a:ea typeface="Calibri" pitchFamily="34" charset="-122"/>
                <a:cs typeface="Calibri" pitchFamily="34" charset="-120"/>
              </a:rPr>
              <a:t>DIGITAL FORENSIC INVESTIGATION REPORT</a:t>
            </a:r>
            <a:endParaRPr lang="en-US" sz="1400" dirty="0"/>
          </a:p>
        </p:txBody>
      </p:sp>
      <p:sp>
        <p:nvSpPr>
          <p:cNvPr id="3" name="Text 1"/>
          <p:cNvSpPr/>
          <p:nvPr/>
        </p:nvSpPr>
        <p:spPr>
          <a:xfrm>
            <a:off x="731520" y="2788920"/>
            <a:ext cx="10725912" cy="1005840"/>
          </a:xfrm>
          <a:prstGeom prst="rect">
            <a:avLst/>
          </a:prstGeom>
          <a:noFill/>
          <a:ln/>
        </p:spPr>
        <p:txBody>
          <a:bodyPr wrap="square" lIns="0" tIns="0" rIns="0" bIns="0" rtlCol="0" anchor="ctr"/>
          <a:lstStyle/>
          <a:p>
            <a:pPr marL="0" indent="0" algn="ctr">
              <a:buNone/>
            </a:pPr>
            <a:r>
              <a:rPr lang="en-US" sz="4400" b="1" dirty="0">
                <a:solidFill>
                  <a:srgbClr val="000000"/>
                </a:solidFill>
                <a:latin typeface="Cambria" pitchFamily="34" charset="0"/>
                <a:ea typeface="Cambria" pitchFamily="34" charset="-122"/>
                <a:cs typeface="Cambria" pitchFamily="34" charset="-120"/>
              </a:rPr>
              <a:t>Case QT-AI-2025</a:t>
            </a:r>
            <a:endParaRPr lang="en-US" sz="4400" dirty="0"/>
          </a:p>
        </p:txBody>
      </p:sp>
      <p:sp>
        <p:nvSpPr>
          <p:cNvPr id="4" name="Text 2"/>
          <p:cNvSpPr/>
          <p:nvPr/>
        </p:nvSpPr>
        <p:spPr>
          <a:xfrm>
            <a:off x="731520" y="3749040"/>
            <a:ext cx="10725912" cy="457200"/>
          </a:xfrm>
          <a:prstGeom prst="rect">
            <a:avLst/>
          </a:prstGeom>
          <a:noFill/>
          <a:ln/>
        </p:spPr>
        <p:txBody>
          <a:bodyPr wrap="square" lIns="0" tIns="0" rIns="0" bIns="0" rtlCol="0" anchor="ctr"/>
          <a:lstStyle/>
          <a:p>
            <a:pPr marL="0" indent="0" algn="ctr">
              <a:buNone/>
            </a:pPr>
            <a:r>
              <a:rPr lang="en-US" sz="1600" i="1" dirty="0">
                <a:solidFill>
                  <a:srgbClr val="404040"/>
                </a:solidFill>
                <a:latin typeface="Calibri" pitchFamily="34" charset="0"/>
                <a:ea typeface="Calibri" pitchFamily="34" charset="-122"/>
                <a:cs typeface="Calibri" pitchFamily="34" charset="-120"/>
              </a:rPr>
              <a:t>Suspected Corporate Espionage and Theft of Trade Secrets – Quantum Tech Ltd.</a:t>
            </a:r>
            <a:endParaRPr lang="en-US" sz="1600" dirty="0"/>
          </a:p>
        </p:txBody>
      </p:sp>
      <p:sp>
        <p:nvSpPr>
          <p:cNvPr id="5" name="Shape 3"/>
          <p:cNvSpPr/>
          <p:nvPr/>
        </p:nvSpPr>
        <p:spPr>
          <a:xfrm>
            <a:off x="5181905" y="4434840"/>
            <a:ext cx="1828800" cy="0"/>
          </a:xfrm>
          <a:prstGeom prst="line">
            <a:avLst/>
          </a:prstGeom>
          <a:noFill/>
          <a:ln w="15875">
            <a:solidFill>
              <a:srgbClr val="D9D9D9"/>
            </a:solidFill>
            <a:prstDash val="solid"/>
          </a:ln>
        </p:spPr>
      </p:sp>
      <p:sp>
        <p:nvSpPr>
          <p:cNvPr id="6" name="Text 4"/>
          <p:cNvSpPr/>
          <p:nvPr/>
        </p:nvSpPr>
        <p:spPr>
          <a:xfrm>
            <a:off x="731520" y="4617720"/>
            <a:ext cx="10725912" cy="365760"/>
          </a:xfrm>
          <a:prstGeom prst="rect">
            <a:avLst/>
          </a:prstGeom>
          <a:noFill/>
          <a:ln/>
        </p:spPr>
        <p:txBody>
          <a:bodyPr wrap="square" lIns="0" tIns="0" rIns="0" bIns="0" rtlCol="0" anchor="ctr"/>
          <a:lstStyle/>
          <a:p>
            <a:pPr marL="0" indent="0" algn="ctr">
              <a:buNone/>
            </a:pPr>
            <a:r>
              <a:rPr lang="en-US" sz="2000" dirty="0" smtClean="0">
                <a:solidFill>
                  <a:srgbClr val="6E6E6E"/>
                </a:solidFill>
                <a:latin typeface="Calibri" pitchFamily="34" charset="0"/>
                <a:ea typeface="Calibri" pitchFamily="34" charset="-122"/>
                <a:cs typeface="Calibri" pitchFamily="34" charset="-120"/>
              </a:rPr>
              <a:t>Mahedi Hasan Rabbi</a:t>
            </a:r>
          </a:p>
          <a:p>
            <a:pPr marL="0" indent="0" algn="ctr">
              <a:buNone/>
            </a:pPr>
            <a:r>
              <a:rPr lang="en-US" sz="2000" dirty="0" smtClean="0">
                <a:solidFill>
                  <a:srgbClr val="6E6E6E"/>
                </a:solidFill>
                <a:latin typeface="Calibri" pitchFamily="34" charset="0"/>
                <a:ea typeface="Calibri" pitchFamily="34" charset="-122"/>
                <a:cs typeface="Calibri" pitchFamily="34" charset="-120"/>
              </a:rPr>
              <a:t>ID: 2517228</a:t>
            </a:r>
            <a:endParaRPr lang="en-US" sz="2000" dirty="0"/>
          </a:p>
        </p:txBody>
      </p:sp>
      <p:pic>
        <p:nvPicPr>
          <p:cNvPr id="7" name="Picture 6" descr="University of Wales Trinity Saint David Logo Vector"/>
          <p:cNvPicPr/>
          <p:nvPr/>
        </p:nvPicPr>
        <p:blipFill>
          <a:blip r:embed="rId3">
            <a:extLst>
              <a:ext uri="{28A0092B-C50C-407E-A947-70E740481C1C}">
                <a14:useLocalDpi xmlns:a14="http://schemas.microsoft.com/office/drawing/2010/main" val="0"/>
              </a:ext>
            </a:extLst>
          </a:blip>
          <a:srcRect/>
          <a:stretch>
            <a:fillRect/>
          </a:stretch>
        </p:blipFill>
        <p:spPr bwMode="auto">
          <a:xfrm>
            <a:off x="4739498" y="799185"/>
            <a:ext cx="2709956" cy="150544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OVERVIEW</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What I Will Cover Today</a:t>
            </a:r>
            <a:endParaRPr lang="en-US" sz="3200" dirty="0"/>
          </a:p>
        </p:txBody>
      </p:sp>
      <p:sp>
        <p:nvSpPr>
          <p:cNvPr id="4" name="Text 2"/>
          <p:cNvSpPr/>
          <p:nvPr/>
        </p:nvSpPr>
        <p:spPr>
          <a:xfrm>
            <a:off x="548640" y="1600200"/>
            <a:ext cx="822960" cy="914400"/>
          </a:xfrm>
          <a:prstGeom prst="rect">
            <a:avLst/>
          </a:prstGeom>
          <a:noFill/>
          <a:ln/>
        </p:spPr>
        <p:txBody>
          <a:bodyPr wrap="square" lIns="0" tIns="0" rIns="0" bIns="0" rtlCol="0" anchor="t"/>
          <a:lstStyle/>
          <a:p>
            <a:pPr marL="0" indent="0" algn="l">
              <a:buNone/>
            </a:pPr>
            <a:r>
              <a:rPr lang="en-US" sz="2600" b="1" dirty="0">
                <a:solidFill>
                  <a:srgbClr val="D9D9D9"/>
                </a:solidFill>
                <a:latin typeface="Cambria" pitchFamily="34" charset="0"/>
                <a:ea typeface="Cambria" pitchFamily="34" charset="-122"/>
                <a:cs typeface="Cambria" pitchFamily="34" charset="-120"/>
              </a:rPr>
              <a:t>01</a:t>
            </a:r>
            <a:endParaRPr lang="en-US" sz="2600" dirty="0"/>
          </a:p>
        </p:txBody>
      </p:sp>
      <p:sp>
        <p:nvSpPr>
          <p:cNvPr id="5" name="Text 3"/>
          <p:cNvSpPr/>
          <p:nvPr/>
        </p:nvSpPr>
        <p:spPr>
          <a:xfrm>
            <a:off x="1463040" y="1618488"/>
            <a:ext cx="4572000" cy="365760"/>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Case Background</a:t>
            </a:r>
            <a:endParaRPr lang="en-US" sz="1700" dirty="0"/>
          </a:p>
        </p:txBody>
      </p:sp>
      <p:sp>
        <p:nvSpPr>
          <p:cNvPr id="6" name="Text 4"/>
          <p:cNvSpPr/>
          <p:nvPr/>
        </p:nvSpPr>
        <p:spPr>
          <a:xfrm>
            <a:off x="1463040" y="1984248"/>
            <a:ext cx="7772400" cy="365760"/>
          </a:xfrm>
          <a:prstGeom prst="rect">
            <a:avLst/>
          </a:prstGeom>
          <a:noFill/>
          <a:ln/>
        </p:spPr>
        <p:txBody>
          <a:bodyPr wrap="square" lIns="0" tIns="0" rIns="0" bIns="0" rtlCol="0" anchor="ctr"/>
          <a:lstStyle/>
          <a:p>
            <a:pPr marL="0" indent="0" algn="l">
              <a:buNone/>
            </a:pPr>
            <a:r>
              <a:rPr lang="en-US" sz="1350" dirty="0">
                <a:solidFill>
                  <a:srgbClr val="6E6E6E"/>
                </a:solidFill>
                <a:latin typeface="Calibri" pitchFamily="34" charset="0"/>
                <a:ea typeface="Calibri" pitchFamily="34" charset="-122"/>
                <a:cs typeface="Calibri" pitchFamily="34" charset="-120"/>
              </a:rPr>
              <a:t>Who is involved, and what happened</a:t>
            </a:r>
            <a:endParaRPr lang="en-US" sz="1350" dirty="0"/>
          </a:p>
        </p:txBody>
      </p:sp>
      <p:sp>
        <p:nvSpPr>
          <p:cNvPr id="7" name="Text 5"/>
          <p:cNvSpPr/>
          <p:nvPr/>
        </p:nvSpPr>
        <p:spPr>
          <a:xfrm>
            <a:off x="548640" y="2514600"/>
            <a:ext cx="822960" cy="914400"/>
          </a:xfrm>
          <a:prstGeom prst="rect">
            <a:avLst/>
          </a:prstGeom>
          <a:noFill/>
          <a:ln/>
        </p:spPr>
        <p:txBody>
          <a:bodyPr wrap="square" lIns="0" tIns="0" rIns="0" bIns="0" rtlCol="0" anchor="t"/>
          <a:lstStyle/>
          <a:p>
            <a:pPr marL="0" indent="0" algn="l">
              <a:buNone/>
            </a:pPr>
            <a:r>
              <a:rPr lang="en-US" sz="2600" b="1" dirty="0">
                <a:solidFill>
                  <a:srgbClr val="D9D9D9"/>
                </a:solidFill>
                <a:latin typeface="Cambria" pitchFamily="34" charset="0"/>
                <a:ea typeface="Cambria" pitchFamily="34" charset="-122"/>
                <a:cs typeface="Cambria" pitchFamily="34" charset="-120"/>
              </a:rPr>
              <a:t>02</a:t>
            </a:r>
            <a:endParaRPr lang="en-US" sz="2600" dirty="0"/>
          </a:p>
        </p:txBody>
      </p:sp>
      <p:sp>
        <p:nvSpPr>
          <p:cNvPr id="8" name="Text 6"/>
          <p:cNvSpPr/>
          <p:nvPr/>
        </p:nvSpPr>
        <p:spPr>
          <a:xfrm>
            <a:off x="1463040" y="2532888"/>
            <a:ext cx="4572000" cy="365760"/>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Evidence &amp; Method</a:t>
            </a:r>
            <a:endParaRPr lang="en-US" sz="1700" dirty="0"/>
          </a:p>
        </p:txBody>
      </p:sp>
      <p:sp>
        <p:nvSpPr>
          <p:cNvPr id="9" name="Text 7"/>
          <p:cNvSpPr/>
          <p:nvPr/>
        </p:nvSpPr>
        <p:spPr>
          <a:xfrm>
            <a:off x="1463040" y="2898648"/>
            <a:ext cx="7772400" cy="365760"/>
          </a:xfrm>
          <a:prstGeom prst="rect">
            <a:avLst/>
          </a:prstGeom>
          <a:noFill/>
          <a:ln/>
        </p:spPr>
        <p:txBody>
          <a:bodyPr wrap="square" lIns="0" tIns="0" rIns="0" bIns="0" rtlCol="0" anchor="ctr"/>
          <a:lstStyle/>
          <a:p>
            <a:pPr marL="0" indent="0" algn="l">
              <a:buNone/>
            </a:pPr>
            <a:r>
              <a:rPr lang="en-US" sz="1350" dirty="0">
                <a:solidFill>
                  <a:srgbClr val="6E6E6E"/>
                </a:solidFill>
                <a:latin typeface="Calibri" pitchFamily="34" charset="0"/>
                <a:ea typeface="Calibri" pitchFamily="34" charset="-122"/>
                <a:cs typeface="Calibri" pitchFamily="34" charset="-120"/>
              </a:rPr>
              <a:t>The phones I collected, and the tools I used</a:t>
            </a:r>
            <a:endParaRPr lang="en-US" sz="1350" dirty="0"/>
          </a:p>
        </p:txBody>
      </p:sp>
      <p:sp>
        <p:nvSpPr>
          <p:cNvPr id="10" name="Text 8"/>
          <p:cNvSpPr/>
          <p:nvPr/>
        </p:nvSpPr>
        <p:spPr>
          <a:xfrm>
            <a:off x="548640" y="3429000"/>
            <a:ext cx="822960" cy="914400"/>
          </a:xfrm>
          <a:prstGeom prst="rect">
            <a:avLst/>
          </a:prstGeom>
          <a:noFill/>
          <a:ln/>
        </p:spPr>
        <p:txBody>
          <a:bodyPr wrap="square" lIns="0" tIns="0" rIns="0" bIns="0" rtlCol="0" anchor="t"/>
          <a:lstStyle/>
          <a:p>
            <a:pPr marL="0" indent="0" algn="l">
              <a:buNone/>
            </a:pPr>
            <a:r>
              <a:rPr lang="en-US" sz="2600" b="1" dirty="0">
                <a:solidFill>
                  <a:srgbClr val="D9D9D9"/>
                </a:solidFill>
                <a:latin typeface="Cambria" pitchFamily="34" charset="0"/>
                <a:ea typeface="Cambria" pitchFamily="34" charset="-122"/>
                <a:cs typeface="Cambria" pitchFamily="34" charset="-120"/>
              </a:rPr>
              <a:t>03</a:t>
            </a:r>
            <a:endParaRPr lang="en-US" sz="2600" dirty="0"/>
          </a:p>
        </p:txBody>
      </p:sp>
      <p:sp>
        <p:nvSpPr>
          <p:cNvPr id="11" name="Text 9"/>
          <p:cNvSpPr/>
          <p:nvPr/>
        </p:nvSpPr>
        <p:spPr>
          <a:xfrm>
            <a:off x="1463040" y="3447288"/>
            <a:ext cx="4572000" cy="365760"/>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Key Findings</a:t>
            </a:r>
            <a:endParaRPr lang="en-US" sz="1700" dirty="0"/>
          </a:p>
        </p:txBody>
      </p:sp>
      <p:sp>
        <p:nvSpPr>
          <p:cNvPr id="12" name="Text 10"/>
          <p:cNvSpPr/>
          <p:nvPr/>
        </p:nvSpPr>
        <p:spPr>
          <a:xfrm>
            <a:off x="1463040" y="3813048"/>
            <a:ext cx="7772400" cy="365760"/>
          </a:xfrm>
          <a:prstGeom prst="rect">
            <a:avLst/>
          </a:prstGeom>
          <a:noFill/>
          <a:ln/>
        </p:spPr>
        <p:txBody>
          <a:bodyPr wrap="square" lIns="0" tIns="0" rIns="0" bIns="0" rtlCol="0" anchor="ctr"/>
          <a:lstStyle/>
          <a:p>
            <a:pPr marL="0" indent="0" algn="l">
              <a:buNone/>
            </a:pPr>
            <a:r>
              <a:rPr lang="en-US" sz="1350" dirty="0">
                <a:solidFill>
                  <a:srgbClr val="6E6E6E"/>
                </a:solidFill>
                <a:latin typeface="Calibri" pitchFamily="34" charset="0"/>
                <a:ea typeface="Calibri" pitchFamily="34" charset="-122"/>
                <a:cs typeface="Calibri" pitchFamily="34" charset="-120"/>
              </a:rPr>
              <a:t>What the chats, photos, and files show</a:t>
            </a:r>
            <a:endParaRPr lang="en-US" sz="1350" dirty="0"/>
          </a:p>
        </p:txBody>
      </p:sp>
      <p:sp>
        <p:nvSpPr>
          <p:cNvPr id="13" name="Text 11"/>
          <p:cNvSpPr/>
          <p:nvPr/>
        </p:nvSpPr>
        <p:spPr>
          <a:xfrm>
            <a:off x="548640" y="4343400"/>
            <a:ext cx="822960" cy="914400"/>
          </a:xfrm>
          <a:prstGeom prst="rect">
            <a:avLst/>
          </a:prstGeom>
          <a:noFill/>
          <a:ln/>
        </p:spPr>
        <p:txBody>
          <a:bodyPr wrap="square" lIns="0" tIns="0" rIns="0" bIns="0" rtlCol="0" anchor="t"/>
          <a:lstStyle/>
          <a:p>
            <a:pPr marL="0" indent="0" algn="l">
              <a:buNone/>
            </a:pPr>
            <a:r>
              <a:rPr lang="en-US" sz="2600" b="1" dirty="0">
                <a:solidFill>
                  <a:srgbClr val="D9D9D9"/>
                </a:solidFill>
                <a:latin typeface="Cambria" pitchFamily="34" charset="0"/>
                <a:ea typeface="Cambria" pitchFamily="34" charset="-122"/>
                <a:cs typeface="Cambria" pitchFamily="34" charset="-120"/>
              </a:rPr>
              <a:t>04</a:t>
            </a:r>
            <a:endParaRPr lang="en-US" sz="2600" dirty="0"/>
          </a:p>
        </p:txBody>
      </p:sp>
      <p:sp>
        <p:nvSpPr>
          <p:cNvPr id="14" name="Text 12"/>
          <p:cNvSpPr/>
          <p:nvPr/>
        </p:nvSpPr>
        <p:spPr>
          <a:xfrm>
            <a:off x="1463040" y="4361688"/>
            <a:ext cx="4572000" cy="365760"/>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Conclusion &amp; Next Steps</a:t>
            </a:r>
            <a:endParaRPr lang="en-US" sz="1700" dirty="0"/>
          </a:p>
        </p:txBody>
      </p:sp>
      <p:sp>
        <p:nvSpPr>
          <p:cNvPr id="15" name="Text 13"/>
          <p:cNvSpPr/>
          <p:nvPr/>
        </p:nvSpPr>
        <p:spPr>
          <a:xfrm>
            <a:off x="1463040" y="4727448"/>
            <a:ext cx="7772400" cy="365760"/>
          </a:xfrm>
          <a:prstGeom prst="rect">
            <a:avLst/>
          </a:prstGeom>
          <a:noFill/>
          <a:ln/>
        </p:spPr>
        <p:txBody>
          <a:bodyPr wrap="square" lIns="0" tIns="0" rIns="0" bIns="0" rtlCol="0" anchor="ctr"/>
          <a:lstStyle/>
          <a:p>
            <a:pPr marL="0" indent="0" algn="l">
              <a:buNone/>
            </a:pPr>
            <a:r>
              <a:rPr lang="en-US" sz="1350" dirty="0">
                <a:solidFill>
                  <a:srgbClr val="6E6E6E"/>
                </a:solidFill>
                <a:latin typeface="Calibri" pitchFamily="34" charset="0"/>
                <a:ea typeface="Calibri" pitchFamily="34" charset="-122"/>
                <a:cs typeface="Calibri" pitchFamily="34" charset="-120"/>
              </a:rPr>
              <a:t>What I recommend Quantum Tech should do</a:t>
            </a:r>
            <a:endParaRPr lang="en-US" sz="1350" dirty="0"/>
          </a:p>
        </p:txBody>
      </p:sp>
      <p:sp>
        <p:nvSpPr>
          <p:cNvPr id="16" name="Text 14"/>
          <p:cNvSpPr/>
          <p:nvPr/>
        </p:nvSpPr>
        <p:spPr>
          <a:xfrm>
            <a:off x="548640" y="5257800"/>
            <a:ext cx="822960" cy="914400"/>
          </a:xfrm>
          <a:prstGeom prst="rect">
            <a:avLst/>
          </a:prstGeom>
          <a:noFill/>
          <a:ln/>
        </p:spPr>
        <p:txBody>
          <a:bodyPr wrap="square" lIns="0" tIns="0" rIns="0" bIns="0" rtlCol="0" anchor="t"/>
          <a:lstStyle/>
          <a:p>
            <a:pPr marL="0" indent="0" algn="l">
              <a:buNone/>
            </a:pPr>
            <a:r>
              <a:rPr lang="en-US" sz="2600" b="1" dirty="0">
                <a:solidFill>
                  <a:srgbClr val="D9D9D9"/>
                </a:solidFill>
                <a:latin typeface="Cambria" pitchFamily="34" charset="0"/>
                <a:ea typeface="Cambria" pitchFamily="34" charset="-122"/>
                <a:cs typeface="Cambria" pitchFamily="34" charset="-120"/>
              </a:rPr>
              <a:t>05</a:t>
            </a:r>
            <a:endParaRPr lang="en-US" sz="2600" dirty="0"/>
          </a:p>
        </p:txBody>
      </p:sp>
      <p:sp>
        <p:nvSpPr>
          <p:cNvPr id="17" name="Text 15"/>
          <p:cNvSpPr/>
          <p:nvPr/>
        </p:nvSpPr>
        <p:spPr>
          <a:xfrm>
            <a:off x="1463040" y="5276088"/>
            <a:ext cx="4572000" cy="365760"/>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Bonus: Live Demo</a:t>
            </a:r>
            <a:endParaRPr lang="en-US" sz="1700" dirty="0"/>
          </a:p>
        </p:txBody>
      </p:sp>
      <p:sp>
        <p:nvSpPr>
          <p:cNvPr id="18" name="Text 16"/>
          <p:cNvSpPr/>
          <p:nvPr/>
        </p:nvSpPr>
        <p:spPr>
          <a:xfrm>
            <a:off x="1463040" y="5641848"/>
            <a:ext cx="7772400" cy="365760"/>
          </a:xfrm>
          <a:prstGeom prst="rect">
            <a:avLst/>
          </a:prstGeom>
          <a:noFill/>
          <a:ln/>
        </p:spPr>
        <p:txBody>
          <a:bodyPr wrap="square" lIns="0" tIns="0" rIns="0" bIns="0" rtlCol="0" anchor="ctr"/>
          <a:lstStyle/>
          <a:p>
            <a:pPr marL="0" indent="0" algn="l">
              <a:buNone/>
            </a:pPr>
            <a:r>
              <a:rPr lang="en-US" sz="1350" dirty="0">
                <a:solidFill>
                  <a:srgbClr val="6E6E6E"/>
                </a:solidFill>
                <a:latin typeface="Calibri" pitchFamily="34" charset="0"/>
                <a:ea typeface="Calibri" pitchFamily="34" charset="-122"/>
                <a:cs typeface="Calibri" pitchFamily="34" charset="-120"/>
              </a:rPr>
              <a:t>How a real phone extraction works, step by step</a:t>
            </a:r>
            <a:endParaRPr lang="en-US" sz="1350" dirty="0"/>
          </a:p>
        </p:txBody>
      </p:sp>
      <p:sp>
        <p:nvSpPr>
          <p:cNvPr id="19" name="Text 17"/>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20" name="Text 18"/>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2</a:t>
            </a:r>
            <a:endParaRPr lang="en-US" sz="900" dirty="0"/>
          </a:p>
        </p:txBody>
      </p:sp>
      <p:pic>
        <p:nvPicPr>
          <p:cNvPr id="21" name="Picture 20" descr="University of Wales Trinity Saint David Logo Vector"/>
          <p:cNvPicPr/>
          <p:nvPr/>
        </p:nvPicPr>
        <p:blipFill>
          <a:blip r:embed="rId3">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60215" y="176167"/>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01 – CASE BACKGROUND</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A Suspected Theft of Trade Secrets</a:t>
            </a:r>
            <a:endParaRPr lang="en-US" sz="3200" dirty="0"/>
          </a:p>
        </p:txBody>
      </p:sp>
      <p:sp>
        <p:nvSpPr>
          <p:cNvPr id="4" name="Text 2"/>
          <p:cNvSpPr/>
          <p:nvPr/>
        </p:nvSpPr>
        <p:spPr>
          <a:xfrm>
            <a:off x="548640" y="1691640"/>
            <a:ext cx="5394960" cy="4389120"/>
          </a:xfrm>
          <a:prstGeom prst="rect">
            <a:avLst/>
          </a:prstGeom>
          <a:noFill/>
          <a:ln/>
        </p:spPr>
        <p:txBody>
          <a:bodyPr wrap="square" lIns="0" tIns="0" rIns="0" bIns="0" rtlCol="0" anchor="t"/>
          <a:lstStyle/>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Quantum Tech found unauthorised access to its secret patent file, QT-AI-2025 – a new AI chip design.</a:t>
            </a:r>
            <a:endParaRPr lang="en-US" sz="1550" dirty="0"/>
          </a:p>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Emma, a senior engineer, is the main suspect. She had legal access to the file.</a:t>
            </a:r>
            <a:endParaRPr lang="en-US" sz="1550" dirty="0"/>
          </a:p>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Quantum Tech believes Emma tried to sell the design to a rival firm, NexGen Circuits.</a:t>
            </a:r>
            <a:endParaRPr lang="en-US" sz="1550" dirty="0"/>
          </a:p>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Joe acted as the middleman. Norman was the buyer, representing NexGen.</a:t>
            </a:r>
            <a:endParaRPr lang="en-US" sz="1550" dirty="0"/>
          </a:p>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I was asked to examine the phones of all three people and report my findings.</a:t>
            </a:r>
            <a:endParaRPr lang="en-US" sz="1550" dirty="0"/>
          </a:p>
        </p:txBody>
      </p:sp>
      <p:sp>
        <p:nvSpPr>
          <p:cNvPr id="5" name="Shape 3"/>
          <p:cNvSpPr/>
          <p:nvPr/>
        </p:nvSpPr>
        <p:spPr>
          <a:xfrm>
            <a:off x="6476695" y="2483428"/>
            <a:ext cx="1600200" cy="1745674"/>
          </a:xfrm>
          <a:prstGeom prst="roundRect">
            <a:avLst>
              <a:gd name="adj" fmla="val 4571"/>
            </a:avLst>
          </a:prstGeom>
          <a:solidFill>
            <a:srgbClr val="F7F8FA"/>
          </a:solidFill>
          <a:ln w="12700">
            <a:solidFill>
              <a:srgbClr val="D9D9D9"/>
            </a:solidFill>
            <a:prstDash val="solid"/>
          </a:ln>
        </p:spPr>
      </p:sp>
      <p:sp>
        <p:nvSpPr>
          <p:cNvPr id="6" name="Text 4"/>
          <p:cNvSpPr/>
          <p:nvPr/>
        </p:nvSpPr>
        <p:spPr>
          <a:xfrm>
            <a:off x="6476695" y="2687091"/>
            <a:ext cx="1600200" cy="332509"/>
          </a:xfrm>
          <a:prstGeom prst="rect">
            <a:avLst/>
          </a:prstGeom>
          <a:noFill/>
          <a:ln/>
        </p:spPr>
        <p:txBody>
          <a:bodyPr wrap="square" lIns="0" tIns="0" rIns="0" bIns="0" rtlCol="0" anchor="ctr"/>
          <a:lstStyle/>
          <a:p>
            <a:pPr marL="0" indent="0" algn="ctr">
              <a:buNone/>
            </a:pPr>
            <a:r>
              <a:rPr lang="en-US" sz="1800" b="1" dirty="0">
                <a:solidFill>
                  <a:srgbClr val="000000"/>
                </a:solidFill>
                <a:latin typeface="Cambria" pitchFamily="34" charset="0"/>
                <a:ea typeface="Cambria" pitchFamily="34" charset="-122"/>
                <a:cs typeface="Cambria" pitchFamily="34" charset="-120"/>
              </a:rPr>
              <a:t>Emma</a:t>
            </a:r>
            <a:endParaRPr lang="en-US" sz="1800" dirty="0"/>
          </a:p>
        </p:txBody>
      </p:sp>
      <p:sp>
        <p:nvSpPr>
          <p:cNvPr id="7" name="Text 5"/>
          <p:cNvSpPr/>
          <p:nvPr/>
        </p:nvSpPr>
        <p:spPr>
          <a:xfrm>
            <a:off x="6568135" y="3096493"/>
            <a:ext cx="1417320" cy="290945"/>
          </a:xfrm>
          <a:prstGeom prst="rect">
            <a:avLst/>
          </a:prstGeom>
          <a:noFill/>
          <a:ln/>
        </p:spPr>
        <p:txBody>
          <a:bodyPr wrap="square" lIns="0" tIns="0" rIns="0" bIns="0" rtlCol="0" anchor="ctr"/>
          <a:lstStyle/>
          <a:p>
            <a:pPr marL="0" indent="0" algn="ctr">
              <a:buNone/>
            </a:pPr>
            <a:r>
              <a:rPr lang="en-US" sz="1150" b="1" dirty="0">
                <a:solidFill>
                  <a:srgbClr val="6E6E6E"/>
                </a:solidFill>
                <a:latin typeface="Calibri" pitchFamily="34" charset="0"/>
                <a:ea typeface="Calibri" pitchFamily="34" charset="-122"/>
                <a:cs typeface="Calibri" pitchFamily="34" charset="-120"/>
              </a:rPr>
              <a:t>Perpetrator</a:t>
            </a:r>
            <a:endParaRPr lang="en-US" sz="1150" dirty="0"/>
          </a:p>
        </p:txBody>
      </p:sp>
      <p:sp>
        <p:nvSpPr>
          <p:cNvPr id="8" name="Text 6"/>
          <p:cNvSpPr/>
          <p:nvPr/>
        </p:nvSpPr>
        <p:spPr>
          <a:xfrm>
            <a:off x="6568135" y="3530833"/>
            <a:ext cx="1417320" cy="748145"/>
          </a:xfrm>
          <a:prstGeom prst="rect">
            <a:avLst/>
          </a:prstGeom>
          <a:noFill/>
          <a:ln/>
        </p:spPr>
        <p:txBody>
          <a:bodyPr wrap="square" lIns="0" tIns="0" rIns="0" bIns="0" rtlCol="0" anchor="ctr"/>
          <a:lstStyle/>
          <a:p>
            <a:pPr marL="0" indent="0" algn="ctr">
              <a:buNone/>
            </a:pPr>
            <a:r>
              <a:rPr lang="en-US" sz="1100" dirty="0">
                <a:solidFill>
                  <a:srgbClr val="404040"/>
                </a:solidFill>
                <a:latin typeface="Calibri" pitchFamily="34" charset="0"/>
                <a:ea typeface="Calibri" pitchFamily="34" charset="-122"/>
                <a:cs typeface="Calibri" pitchFamily="34" charset="-120"/>
              </a:rPr>
              <a:t>Quantum Tech engineer</a:t>
            </a:r>
            <a:endParaRPr lang="en-US" sz="1100" dirty="0"/>
          </a:p>
        </p:txBody>
      </p:sp>
      <p:sp>
        <p:nvSpPr>
          <p:cNvPr id="9" name="Shape 7"/>
          <p:cNvSpPr/>
          <p:nvPr/>
        </p:nvSpPr>
        <p:spPr>
          <a:xfrm>
            <a:off x="8259775" y="2483428"/>
            <a:ext cx="1600200" cy="1745674"/>
          </a:xfrm>
          <a:prstGeom prst="roundRect">
            <a:avLst>
              <a:gd name="adj" fmla="val 4571"/>
            </a:avLst>
          </a:prstGeom>
          <a:solidFill>
            <a:srgbClr val="F7F8FA"/>
          </a:solidFill>
          <a:ln w="12700">
            <a:solidFill>
              <a:srgbClr val="D9D9D9"/>
            </a:solidFill>
            <a:prstDash val="solid"/>
          </a:ln>
        </p:spPr>
      </p:sp>
      <p:sp>
        <p:nvSpPr>
          <p:cNvPr id="10" name="Text 8"/>
          <p:cNvSpPr/>
          <p:nvPr/>
        </p:nvSpPr>
        <p:spPr>
          <a:xfrm>
            <a:off x="8259775" y="2687091"/>
            <a:ext cx="1600200" cy="332509"/>
          </a:xfrm>
          <a:prstGeom prst="rect">
            <a:avLst/>
          </a:prstGeom>
          <a:noFill/>
          <a:ln/>
        </p:spPr>
        <p:txBody>
          <a:bodyPr wrap="square" lIns="0" tIns="0" rIns="0" bIns="0" rtlCol="0" anchor="ctr"/>
          <a:lstStyle/>
          <a:p>
            <a:pPr marL="0" indent="0" algn="ctr">
              <a:buNone/>
            </a:pPr>
            <a:r>
              <a:rPr lang="en-US" sz="1800" b="1" dirty="0">
                <a:solidFill>
                  <a:srgbClr val="000000"/>
                </a:solidFill>
                <a:latin typeface="Cambria" pitchFamily="34" charset="0"/>
                <a:ea typeface="Cambria" pitchFamily="34" charset="-122"/>
                <a:cs typeface="Cambria" pitchFamily="34" charset="-120"/>
              </a:rPr>
              <a:t>Joe</a:t>
            </a:r>
            <a:endParaRPr lang="en-US" sz="1800" dirty="0"/>
          </a:p>
        </p:txBody>
      </p:sp>
      <p:sp>
        <p:nvSpPr>
          <p:cNvPr id="11" name="Text 9"/>
          <p:cNvSpPr/>
          <p:nvPr/>
        </p:nvSpPr>
        <p:spPr>
          <a:xfrm>
            <a:off x="8351215" y="3096493"/>
            <a:ext cx="1417320" cy="290945"/>
          </a:xfrm>
          <a:prstGeom prst="rect">
            <a:avLst/>
          </a:prstGeom>
          <a:noFill/>
          <a:ln/>
        </p:spPr>
        <p:txBody>
          <a:bodyPr wrap="square" lIns="0" tIns="0" rIns="0" bIns="0" rtlCol="0" anchor="ctr"/>
          <a:lstStyle/>
          <a:p>
            <a:pPr marL="0" indent="0" algn="ctr">
              <a:buNone/>
            </a:pPr>
            <a:r>
              <a:rPr lang="en-US" sz="1150" b="1" dirty="0">
                <a:solidFill>
                  <a:srgbClr val="6E6E6E"/>
                </a:solidFill>
                <a:latin typeface="Calibri" pitchFamily="34" charset="0"/>
                <a:ea typeface="Calibri" pitchFamily="34" charset="-122"/>
                <a:cs typeface="Calibri" pitchFamily="34" charset="-120"/>
              </a:rPr>
              <a:t>Intermediary</a:t>
            </a:r>
            <a:endParaRPr lang="en-US" sz="1150" dirty="0"/>
          </a:p>
        </p:txBody>
      </p:sp>
      <p:sp>
        <p:nvSpPr>
          <p:cNvPr id="12" name="Text 10"/>
          <p:cNvSpPr/>
          <p:nvPr/>
        </p:nvSpPr>
        <p:spPr>
          <a:xfrm>
            <a:off x="8351215" y="3530833"/>
            <a:ext cx="1417320" cy="748145"/>
          </a:xfrm>
          <a:prstGeom prst="rect">
            <a:avLst/>
          </a:prstGeom>
          <a:noFill/>
          <a:ln/>
        </p:spPr>
        <p:txBody>
          <a:bodyPr wrap="square" lIns="0" tIns="0" rIns="0" bIns="0" rtlCol="0" anchor="ctr"/>
          <a:lstStyle/>
          <a:p>
            <a:pPr marL="0" indent="0" algn="ctr">
              <a:buNone/>
            </a:pPr>
            <a:r>
              <a:rPr lang="en-US" sz="1100" dirty="0">
                <a:solidFill>
                  <a:srgbClr val="404040"/>
                </a:solidFill>
                <a:latin typeface="Calibri" pitchFamily="34" charset="0"/>
                <a:ea typeface="Calibri" pitchFamily="34" charset="-122"/>
                <a:cs typeface="Calibri" pitchFamily="34" charset="-120"/>
              </a:rPr>
              <a:t>Found the buyer</a:t>
            </a:r>
            <a:endParaRPr lang="en-US" sz="1100" dirty="0"/>
          </a:p>
        </p:txBody>
      </p:sp>
      <p:sp>
        <p:nvSpPr>
          <p:cNvPr id="13" name="Shape 11"/>
          <p:cNvSpPr/>
          <p:nvPr/>
        </p:nvSpPr>
        <p:spPr>
          <a:xfrm>
            <a:off x="10042855" y="2483428"/>
            <a:ext cx="1600200" cy="1745674"/>
          </a:xfrm>
          <a:prstGeom prst="roundRect">
            <a:avLst>
              <a:gd name="adj" fmla="val 4571"/>
            </a:avLst>
          </a:prstGeom>
          <a:solidFill>
            <a:srgbClr val="F7F8FA"/>
          </a:solidFill>
          <a:ln w="12700">
            <a:solidFill>
              <a:srgbClr val="D9D9D9"/>
            </a:solidFill>
            <a:prstDash val="solid"/>
          </a:ln>
        </p:spPr>
      </p:sp>
      <p:sp>
        <p:nvSpPr>
          <p:cNvPr id="14" name="Text 12"/>
          <p:cNvSpPr/>
          <p:nvPr/>
        </p:nvSpPr>
        <p:spPr>
          <a:xfrm>
            <a:off x="10042855" y="2687091"/>
            <a:ext cx="1600200" cy="332509"/>
          </a:xfrm>
          <a:prstGeom prst="rect">
            <a:avLst/>
          </a:prstGeom>
          <a:noFill/>
          <a:ln/>
        </p:spPr>
        <p:txBody>
          <a:bodyPr wrap="square" lIns="0" tIns="0" rIns="0" bIns="0" rtlCol="0" anchor="ctr"/>
          <a:lstStyle/>
          <a:p>
            <a:pPr marL="0" indent="0" algn="ctr">
              <a:buNone/>
            </a:pPr>
            <a:r>
              <a:rPr lang="en-US" sz="1800" b="1" dirty="0">
                <a:solidFill>
                  <a:srgbClr val="000000"/>
                </a:solidFill>
                <a:latin typeface="Cambria" pitchFamily="34" charset="0"/>
                <a:ea typeface="Cambria" pitchFamily="34" charset="-122"/>
                <a:cs typeface="Cambria" pitchFamily="34" charset="-120"/>
              </a:rPr>
              <a:t>Norman</a:t>
            </a:r>
            <a:endParaRPr lang="en-US" sz="1800" dirty="0"/>
          </a:p>
        </p:txBody>
      </p:sp>
      <p:sp>
        <p:nvSpPr>
          <p:cNvPr id="15" name="Text 13"/>
          <p:cNvSpPr/>
          <p:nvPr/>
        </p:nvSpPr>
        <p:spPr>
          <a:xfrm>
            <a:off x="10134295" y="3096493"/>
            <a:ext cx="1417320" cy="290945"/>
          </a:xfrm>
          <a:prstGeom prst="rect">
            <a:avLst/>
          </a:prstGeom>
          <a:noFill/>
          <a:ln/>
        </p:spPr>
        <p:txBody>
          <a:bodyPr wrap="square" lIns="0" tIns="0" rIns="0" bIns="0" rtlCol="0" anchor="ctr"/>
          <a:lstStyle/>
          <a:p>
            <a:pPr marL="0" indent="0" algn="ctr">
              <a:buNone/>
            </a:pPr>
            <a:r>
              <a:rPr lang="en-US" sz="1150" b="1" dirty="0">
                <a:solidFill>
                  <a:srgbClr val="6E6E6E"/>
                </a:solidFill>
                <a:latin typeface="Calibri" pitchFamily="34" charset="0"/>
                <a:ea typeface="Calibri" pitchFamily="34" charset="-122"/>
                <a:cs typeface="Calibri" pitchFamily="34" charset="-120"/>
              </a:rPr>
              <a:t>Buyer</a:t>
            </a:r>
            <a:endParaRPr lang="en-US" sz="1150" dirty="0"/>
          </a:p>
        </p:txBody>
      </p:sp>
      <p:sp>
        <p:nvSpPr>
          <p:cNvPr id="16" name="Text 14"/>
          <p:cNvSpPr/>
          <p:nvPr/>
        </p:nvSpPr>
        <p:spPr>
          <a:xfrm>
            <a:off x="10134295" y="3530833"/>
            <a:ext cx="1417320" cy="748145"/>
          </a:xfrm>
          <a:prstGeom prst="rect">
            <a:avLst/>
          </a:prstGeom>
          <a:noFill/>
          <a:ln/>
        </p:spPr>
        <p:txBody>
          <a:bodyPr wrap="square" lIns="0" tIns="0" rIns="0" bIns="0" rtlCol="0" anchor="ctr"/>
          <a:lstStyle/>
          <a:p>
            <a:pPr marL="0" indent="0" algn="ctr">
              <a:buNone/>
            </a:pPr>
            <a:r>
              <a:rPr lang="en-US" sz="1100" dirty="0">
                <a:solidFill>
                  <a:srgbClr val="404040"/>
                </a:solidFill>
                <a:latin typeface="Calibri" pitchFamily="34" charset="0"/>
                <a:ea typeface="Calibri" pitchFamily="34" charset="-122"/>
                <a:cs typeface="Calibri" pitchFamily="34" charset="-120"/>
              </a:rPr>
              <a:t>NexGen Circuits</a:t>
            </a:r>
            <a:endParaRPr lang="en-US" sz="1100" dirty="0"/>
          </a:p>
        </p:txBody>
      </p:sp>
      <p:sp>
        <p:nvSpPr>
          <p:cNvPr id="17" name="Text 15"/>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8" name="Text 16"/>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3</a:t>
            </a:r>
            <a:endParaRPr lang="en-US" sz="900" dirty="0"/>
          </a:p>
        </p:txBody>
      </p:sp>
      <p:pic>
        <p:nvPicPr>
          <p:cNvPr id="20" name="Picture 19" descr="University of Wales Trinity Saint David Logo Vector"/>
          <p:cNvPicPr/>
          <p:nvPr/>
        </p:nvPicPr>
        <p:blipFill>
          <a:blip r:embed="rId3">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02 – EVIDENCE &amp; METHOD</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Three Phones, One Careful Process</a:t>
            </a:r>
            <a:endParaRPr lang="en-US" sz="3200" dirty="0"/>
          </a:p>
        </p:txBody>
      </p:sp>
      <p:sp>
        <p:nvSpPr>
          <p:cNvPr id="4" name="Text 2"/>
          <p:cNvSpPr/>
          <p:nvPr/>
        </p:nvSpPr>
        <p:spPr>
          <a:xfrm>
            <a:off x="548640" y="1691640"/>
            <a:ext cx="10881360" cy="1737360"/>
          </a:xfrm>
          <a:prstGeom prst="rect">
            <a:avLst/>
          </a:prstGeom>
          <a:noFill/>
          <a:ln/>
        </p:spPr>
        <p:txBody>
          <a:bodyPr wrap="square" lIns="0" tIns="0" rIns="0" bIns="0" rtlCol="0" anchor="t"/>
          <a:lstStyle/>
          <a:p>
            <a:pPr marL="228600" indent="-228600">
              <a:lnSpc>
                <a:spcPct val="115000"/>
              </a:lnSpc>
              <a:spcAft>
                <a:spcPts val="1000"/>
              </a:spcAft>
              <a:buSzPct val="100000"/>
              <a:buChar char="•"/>
            </a:pPr>
            <a:r>
              <a:rPr lang="en-US" sz="1550" dirty="0">
                <a:solidFill>
                  <a:srgbClr val="404040"/>
                </a:solidFill>
                <a:latin typeface="Calibri" pitchFamily="34" charset="0"/>
                <a:ea typeface="Calibri" pitchFamily="34" charset="-122"/>
                <a:cs typeface="Calibri" pitchFamily="34" charset="-120"/>
              </a:rPr>
              <a:t>Each phone was bagged, labelled, and photographed before I touched it.</a:t>
            </a:r>
            <a:endParaRPr lang="en-US" sz="1550" dirty="0"/>
          </a:p>
          <a:p>
            <a:pPr marL="228600" indent="-228600">
              <a:lnSpc>
                <a:spcPct val="115000"/>
              </a:lnSpc>
              <a:spcAft>
                <a:spcPts val="1000"/>
              </a:spcAft>
              <a:buSzPct val="100000"/>
              <a:buChar char="•"/>
            </a:pPr>
            <a:r>
              <a:rPr lang="en-US" sz="1550" dirty="0">
                <a:solidFill>
                  <a:srgbClr val="404040"/>
                </a:solidFill>
                <a:latin typeface="Calibri" pitchFamily="34" charset="0"/>
                <a:ea typeface="Calibri" pitchFamily="34" charset="-122"/>
                <a:cs typeface="Calibri" pitchFamily="34" charset="-120"/>
              </a:rPr>
              <a:t>I wrote down every person who handled a phone, and the exact time.</a:t>
            </a:r>
            <a:endParaRPr lang="en-US" sz="1550" dirty="0"/>
          </a:p>
          <a:p>
            <a:pPr marL="228600" indent="-228600">
              <a:lnSpc>
                <a:spcPct val="115000"/>
              </a:lnSpc>
              <a:spcAft>
                <a:spcPts val="1000"/>
              </a:spcAft>
              <a:buSzPct val="100000"/>
              <a:buChar char="•"/>
            </a:pPr>
            <a:r>
              <a:rPr lang="en-US" sz="1550" dirty="0">
                <a:solidFill>
                  <a:srgbClr val="404040"/>
                </a:solidFill>
                <a:latin typeface="Calibri" pitchFamily="34" charset="0"/>
                <a:ea typeface="Calibri" pitchFamily="34" charset="-122"/>
                <a:cs typeface="Calibri" pitchFamily="34" charset="-120"/>
              </a:rPr>
              <a:t>This record is called “chain of custody.” It proves no one changed the evidence.</a:t>
            </a:r>
            <a:endParaRPr lang="en-US" sz="1550" dirty="0"/>
          </a:p>
        </p:txBody>
      </p:sp>
      <p:graphicFrame>
        <p:nvGraphicFramePr>
          <p:cNvPr id="5" name="Table 0"/>
          <p:cNvGraphicFramePr>
            <a:graphicFrameLocks noGrp="1"/>
          </p:cNvGraphicFramePr>
          <p:nvPr>
            <p:extLst>
              <p:ext uri="{D42A27DB-BD31-4B8C-83A1-F6EECF244321}">
                <p14:modId xmlns:p14="http://schemas.microsoft.com/office/powerpoint/2010/main" val="73872462"/>
              </p:ext>
            </p:extLst>
          </p:nvPr>
        </p:nvGraphicFramePr>
        <p:xfrm>
          <a:off x="548640" y="3657600"/>
          <a:ext cx="11091672" cy="2194560"/>
        </p:xfrm>
        <a:graphic>
          <a:graphicData uri="http://schemas.openxmlformats.org/drawingml/2006/table">
            <a:tbl>
              <a:tblPr/>
              <a:tblGrid>
                <a:gridCol w="1554480">
                  <a:extLst>
                    <a:ext uri="{9D8B030D-6E8A-4147-A177-3AD203B41FA5}">
                      <a16:colId xmlns:a16="http://schemas.microsoft.com/office/drawing/2014/main" val="20000"/>
                    </a:ext>
                  </a:extLst>
                </a:gridCol>
                <a:gridCol w="3108960">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4599432">
                  <a:extLst>
                    <a:ext uri="{9D8B030D-6E8A-4147-A177-3AD203B41FA5}">
                      <a16:colId xmlns:a16="http://schemas.microsoft.com/office/drawing/2014/main" val="20003"/>
                    </a:ext>
                  </a:extLst>
                </a:gridCol>
              </a:tblGrid>
              <a:tr h="548640">
                <a:tc>
                  <a:txBody>
                    <a:bodyPr/>
                    <a:lstStyle/>
                    <a:p>
                      <a:pPr marL="0" indent="0" algn="l">
                        <a:buNone/>
                      </a:pPr>
                      <a:r>
                        <a:rPr lang="en-US" sz="1300" b="1" dirty="0">
                          <a:solidFill>
                            <a:srgbClr val="FFFFFF"/>
                          </a:solidFill>
                          <a:latin typeface="Calibri" pitchFamily="34" charset="0"/>
                          <a:ea typeface="Calibri" pitchFamily="34" charset="-122"/>
                          <a:cs typeface="Calibri" pitchFamily="34" charset="-120"/>
                        </a:rPr>
                        <a:t>Exhibit</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000000"/>
                    </a:solidFill>
                  </a:tcPr>
                </a:tc>
                <a:tc>
                  <a:txBody>
                    <a:bodyPr/>
                    <a:lstStyle/>
                    <a:p>
                      <a:pPr marL="0" indent="0" algn="l">
                        <a:buNone/>
                      </a:pPr>
                      <a:r>
                        <a:rPr lang="en-US" sz="1300" b="1" dirty="0">
                          <a:solidFill>
                            <a:srgbClr val="FFFFFF"/>
                          </a:solidFill>
                          <a:latin typeface="Calibri" pitchFamily="34" charset="0"/>
                          <a:ea typeface="Calibri" pitchFamily="34" charset="-122"/>
                          <a:cs typeface="Calibri" pitchFamily="34" charset="-120"/>
                        </a:rPr>
                        <a:t>Device</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000000"/>
                    </a:solidFill>
                  </a:tcPr>
                </a:tc>
                <a:tc>
                  <a:txBody>
                    <a:bodyPr/>
                    <a:lstStyle/>
                    <a:p>
                      <a:pPr marL="0" indent="0" algn="l">
                        <a:buNone/>
                      </a:pPr>
                      <a:r>
                        <a:rPr lang="en-US" sz="1300" b="1" dirty="0">
                          <a:solidFill>
                            <a:srgbClr val="FFFFFF"/>
                          </a:solidFill>
                          <a:latin typeface="Calibri" pitchFamily="34" charset="0"/>
                          <a:ea typeface="Calibri" pitchFamily="34" charset="-122"/>
                          <a:cs typeface="Calibri" pitchFamily="34" charset="-120"/>
                        </a:rPr>
                        <a:t>Person</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000000"/>
                    </a:solidFill>
                  </a:tcPr>
                </a:tc>
                <a:tc>
                  <a:txBody>
                    <a:bodyPr/>
                    <a:lstStyle/>
                    <a:p>
                      <a:pPr marL="0" indent="0" algn="l">
                        <a:buNone/>
                      </a:pPr>
                      <a:r>
                        <a:rPr lang="en-US" sz="1300" b="1" dirty="0">
                          <a:solidFill>
                            <a:srgbClr val="FFFFFF"/>
                          </a:solidFill>
                          <a:latin typeface="Calibri" pitchFamily="34" charset="0"/>
                          <a:ea typeface="Calibri" pitchFamily="34" charset="-122"/>
                          <a:cs typeface="Calibri" pitchFamily="34" charset="-120"/>
                        </a:rPr>
                        <a:t>Contents</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000000"/>
                    </a:solidFill>
                  </a:tcPr>
                </a:tc>
                <a:extLst>
                  <a:ext uri="{0D108BD9-81ED-4DB2-BD59-A6C34878D82A}">
                    <a16:rowId xmlns:a16="http://schemas.microsoft.com/office/drawing/2014/main" val="10000"/>
                  </a:ext>
                </a:extLst>
              </a:tr>
              <a:tr h="548640">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EX-01</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Huawei P Smart</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Emma</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WhatsApp, Facebook, </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48640">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EX-02</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Samsung Galaxy A13</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Joe</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smtClean="0">
                          <a:solidFill>
                            <a:srgbClr val="404040"/>
                          </a:solidFill>
                          <a:latin typeface="Calibri" pitchFamily="34" charset="0"/>
                          <a:ea typeface="Calibri" pitchFamily="34" charset="-122"/>
                          <a:cs typeface="Calibri" pitchFamily="34" charset="-120"/>
                        </a:rPr>
                        <a:t>Media</a:t>
                      </a:r>
                      <a:r>
                        <a:rPr lang="en-US" sz="1300" dirty="0">
                          <a:solidFill>
                            <a:srgbClr val="404040"/>
                          </a:solidFill>
                          <a:latin typeface="Calibri" pitchFamily="34" charset="0"/>
                          <a:ea typeface="Calibri" pitchFamily="34" charset="-122"/>
                          <a:cs typeface="Calibri" pitchFamily="34" charset="-120"/>
                        </a:rPr>
                        <a:t>, location logs</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48640">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EX-03</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Nokia C2 2nd Edition</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a:solidFill>
                            <a:srgbClr val="404040"/>
                          </a:solidFill>
                          <a:latin typeface="Calibri" pitchFamily="34" charset="0"/>
                          <a:ea typeface="Calibri" pitchFamily="34" charset="-122"/>
                          <a:cs typeface="Calibri" pitchFamily="34" charset="-120"/>
                        </a:rPr>
                        <a:t>Norman</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tc>
                  <a:txBody>
                    <a:bodyPr/>
                    <a:lstStyle/>
                    <a:p>
                      <a:pPr marL="0" indent="0" algn="l">
                        <a:buNone/>
                      </a:pPr>
                      <a:r>
                        <a:rPr lang="en-US" sz="1300" dirty="0" smtClean="0">
                          <a:solidFill>
                            <a:srgbClr val="404040"/>
                          </a:solidFill>
                          <a:latin typeface="Calibri" pitchFamily="34" charset="0"/>
                          <a:ea typeface="Calibri" pitchFamily="34" charset="-122"/>
                          <a:cs typeface="Calibri" pitchFamily="34" charset="-120"/>
                        </a:rPr>
                        <a:t>Media, File, </a:t>
                      </a:r>
                      <a:r>
                        <a:rPr lang="en-US" sz="1300" dirty="0">
                          <a:solidFill>
                            <a:srgbClr val="404040"/>
                          </a:solidFill>
                          <a:latin typeface="Calibri" pitchFamily="34" charset="0"/>
                          <a:ea typeface="Calibri" pitchFamily="34" charset="-122"/>
                          <a:cs typeface="Calibri" pitchFamily="34" charset="-120"/>
                        </a:rPr>
                        <a:t>location </a:t>
                      </a:r>
                      <a:r>
                        <a:rPr lang="en-US" sz="1300" smtClean="0">
                          <a:solidFill>
                            <a:srgbClr val="404040"/>
                          </a:solidFill>
                          <a:latin typeface="Calibri" pitchFamily="34" charset="0"/>
                          <a:ea typeface="Calibri" pitchFamily="34" charset="-122"/>
                          <a:cs typeface="Calibri" pitchFamily="34" charset="-120"/>
                        </a:rPr>
                        <a:t>logs,Whatsapp</a:t>
                      </a:r>
                      <a:endParaRPr lang="en-US" sz="1300" dirty="0">
                        <a:latin typeface="Calibri" charset="0"/>
                        <a:ea typeface="Calibri" charset="0"/>
                        <a:cs typeface="Calibri" charset="0"/>
                      </a:endParaRPr>
                    </a:p>
                  </a:txBody>
                  <a:tcPr anchor="ctr">
                    <a:lnL w="9525" cap="flat" cmpd="sng" algn="ctr">
                      <a:solidFill>
                        <a:srgbClr val="D9D9D9"/>
                      </a:solidFill>
                      <a:prstDash val="solid"/>
                      <a:round/>
                      <a:headEnd type="none" w="med" len="med"/>
                      <a:tailEnd type="none" w="med" len="med"/>
                    </a:lnL>
                    <a:lnR w="9525" cap="flat" cmpd="sng" algn="ctr">
                      <a:solidFill>
                        <a:srgbClr val="D9D9D9"/>
                      </a:solidFill>
                      <a:prstDash val="solid"/>
                      <a:round/>
                      <a:headEnd type="none" w="med" len="med"/>
                      <a:tailEnd type="none" w="med" len="med"/>
                    </a:lnR>
                    <a:lnT w="9525" cap="flat" cmpd="sng" algn="ctr">
                      <a:solidFill>
                        <a:srgbClr val="D9D9D9"/>
                      </a:solidFill>
                      <a:prstDash val="solid"/>
                      <a:round/>
                      <a:headEnd type="none" w="med" len="med"/>
                      <a:tailEnd type="none" w="med" len="med"/>
                    </a:lnT>
                    <a:lnB w="9525"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bl>
          </a:graphicData>
        </a:graphic>
      </p:graphicFrame>
      <p:sp>
        <p:nvSpPr>
          <p:cNvPr id="6" name="Text 3"/>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7" name="Text 4"/>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4</a:t>
            </a:r>
            <a:endParaRPr lang="en-US" sz="900" dirty="0"/>
          </a:p>
        </p:txBody>
      </p:sp>
      <p:pic>
        <p:nvPicPr>
          <p:cNvPr id="9" name="Picture 8" descr="University of Wales Trinity Saint David Logo Vector"/>
          <p:cNvPicPr/>
          <p:nvPr/>
        </p:nvPicPr>
        <p:blipFill>
          <a:blip r:embed="rId3">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02 – EVIDENCE &amp; METHOD</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Tools: Cellebrite UFED &amp; Physical Analyzer</a:t>
            </a:r>
            <a:endParaRPr lang="en-US" sz="3200" dirty="0"/>
          </a:p>
        </p:txBody>
      </p:sp>
      <p:sp>
        <p:nvSpPr>
          <p:cNvPr id="4" name="Text 2"/>
          <p:cNvSpPr/>
          <p:nvPr/>
        </p:nvSpPr>
        <p:spPr>
          <a:xfrm>
            <a:off x="548640" y="1600200"/>
            <a:ext cx="11091672" cy="640080"/>
          </a:xfrm>
          <a:prstGeom prst="rect">
            <a:avLst/>
          </a:prstGeom>
          <a:noFill/>
          <a:ln/>
        </p:spPr>
        <p:txBody>
          <a:bodyPr wrap="square" lIns="0" tIns="0" rIns="0" bIns="0" rtlCol="0" anchor="ctr"/>
          <a:lstStyle/>
          <a:p>
            <a:pPr marL="0" indent="0">
              <a:buNone/>
            </a:pPr>
            <a:r>
              <a:rPr lang="en-US" sz="1500" dirty="0">
                <a:solidFill>
                  <a:srgbClr val="404040"/>
                </a:solidFill>
                <a:latin typeface="Calibri" pitchFamily="34" charset="0"/>
                <a:ea typeface="Calibri" pitchFamily="34" charset="-122"/>
                <a:cs typeface="Calibri" pitchFamily="34" charset="-120"/>
              </a:rPr>
              <a:t>Cellebrite UFED copied each phone without changing it. Physical Analyzer then read the copy and created a “hash” – a code that proves nothing was altered. All three phones passed this check.</a:t>
            </a:r>
            <a:endParaRPr lang="en-US" sz="1500" dirty="0"/>
          </a:p>
        </p:txBody>
      </p:sp>
      <p:pic>
        <p:nvPicPr>
          <p:cNvPr id="5" name="Image 0" descr="images/hash_emma.png"/>
          <p:cNvPicPr>
            <a:picLocks noChangeAspect="1"/>
          </p:cNvPicPr>
          <p:nvPr/>
        </p:nvPicPr>
        <p:blipFill>
          <a:blip r:embed="rId3"/>
          <a:stretch>
            <a:fillRect/>
          </a:stretch>
        </p:blipFill>
        <p:spPr>
          <a:xfrm>
            <a:off x="548640" y="2468880"/>
            <a:ext cx="3514344" cy="1976571"/>
          </a:xfrm>
          <a:prstGeom prst="rect">
            <a:avLst/>
          </a:prstGeom>
          <a:effectLst>
            <a:outerShdw blurRad="101600" dist="38100" dir="5400000" algn="bl" rotWithShape="0">
              <a:srgbClr val="000000">
                <a:alpha val="18000"/>
              </a:srgbClr>
            </a:outerShdw>
          </a:effectLst>
        </p:spPr>
      </p:pic>
      <p:sp>
        <p:nvSpPr>
          <p:cNvPr id="6" name="Text 3"/>
          <p:cNvSpPr/>
          <p:nvPr/>
        </p:nvSpPr>
        <p:spPr>
          <a:xfrm>
            <a:off x="548640" y="4500315"/>
            <a:ext cx="3514344" cy="320040"/>
          </a:xfrm>
          <a:prstGeom prst="rect">
            <a:avLst/>
          </a:prstGeom>
          <a:noFill/>
          <a:ln/>
        </p:spPr>
        <p:txBody>
          <a:bodyPr wrap="square" lIns="0" tIns="0" rIns="0" bIns="0" rtlCol="0" anchor="ctr"/>
          <a:lstStyle/>
          <a:p>
            <a:pPr marL="0" indent="0" algn="ctr">
              <a:buNone/>
            </a:pPr>
            <a:r>
              <a:rPr lang="en-US" sz="1100" i="1" dirty="0">
                <a:solidFill>
                  <a:srgbClr val="6E6E6E"/>
                </a:solidFill>
                <a:latin typeface="Calibri" pitchFamily="34" charset="0"/>
                <a:ea typeface="Calibri" pitchFamily="34" charset="-122"/>
                <a:cs typeface="Calibri" pitchFamily="34" charset="-120"/>
              </a:rPr>
              <a:t>EX-01 – Emma's Huawei – Verified</a:t>
            </a:r>
            <a:endParaRPr lang="en-US" sz="1100" dirty="0"/>
          </a:p>
        </p:txBody>
      </p:sp>
      <p:pic>
        <p:nvPicPr>
          <p:cNvPr id="7" name="Image 1" descr="images/hash_joe.png"/>
          <p:cNvPicPr>
            <a:picLocks noChangeAspect="1"/>
          </p:cNvPicPr>
          <p:nvPr/>
        </p:nvPicPr>
        <p:blipFill>
          <a:blip r:embed="rId4"/>
          <a:stretch>
            <a:fillRect/>
          </a:stretch>
        </p:blipFill>
        <p:spPr>
          <a:xfrm>
            <a:off x="4337304" y="2458720"/>
            <a:ext cx="3514344" cy="1976571"/>
          </a:xfrm>
          <a:prstGeom prst="rect">
            <a:avLst/>
          </a:prstGeom>
          <a:effectLst>
            <a:outerShdw blurRad="101600" dist="38100" dir="5400000" algn="bl" rotWithShape="0">
              <a:srgbClr val="000000">
                <a:alpha val="18000"/>
              </a:srgbClr>
            </a:outerShdw>
          </a:effectLst>
        </p:spPr>
      </p:pic>
      <p:sp>
        <p:nvSpPr>
          <p:cNvPr id="8" name="Text 4"/>
          <p:cNvSpPr/>
          <p:nvPr/>
        </p:nvSpPr>
        <p:spPr>
          <a:xfrm>
            <a:off x="4337304" y="4500315"/>
            <a:ext cx="3514344" cy="320040"/>
          </a:xfrm>
          <a:prstGeom prst="rect">
            <a:avLst/>
          </a:prstGeom>
          <a:noFill/>
          <a:ln/>
        </p:spPr>
        <p:txBody>
          <a:bodyPr wrap="square" lIns="0" tIns="0" rIns="0" bIns="0" rtlCol="0" anchor="ctr"/>
          <a:lstStyle/>
          <a:p>
            <a:pPr marL="0" indent="0" algn="ctr">
              <a:buNone/>
            </a:pPr>
            <a:r>
              <a:rPr lang="en-US" sz="1100" i="1" dirty="0">
                <a:solidFill>
                  <a:srgbClr val="6E6E6E"/>
                </a:solidFill>
                <a:latin typeface="Calibri" pitchFamily="34" charset="0"/>
                <a:ea typeface="Calibri" pitchFamily="34" charset="-122"/>
                <a:cs typeface="Calibri" pitchFamily="34" charset="-120"/>
              </a:rPr>
              <a:t>EX-02 – Joe's Samsung – Verified</a:t>
            </a:r>
            <a:endParaRPr lang="en-US" sz="1100" dirty="0"/>
          </a:p>
        </p:txBody>
      </p:sp>
      <p:pic>
        <p:nvPicPr>
          <p:cNvPr id="9" name="Image 2" descr="images/hash_norman.png"/>
          <p:cNvPicPr>
            <a:picLocks noChangeAspect="1"/>
          </p:cNvPicPr>
          <p:nvPr/>
        </p:nvPicPr>
        <p:blipFill>
          <a:blip r:embed="rId5"/>
          <a:stretch>
            <a:fillRect/>
          </a:stretch>
        </p:blipFill>
        <p:spPr>
          <a:xfrm>
            <a:off x="8125968" y="2468880"/>
            <a:ext cx="3514344" cy="1976571"/>
          </a:xfrm>
          <a:prstGeom prst="rect">
            <a:avLst/>
          </a:prstGeom>
          <a:effectLst>
            <a:outerShdw blurRad="101600" dist="38100" dir="5400000" algn="bl" rotWithShape="0">
              <a:srgbClr val="000000">
                <a:alpha val="18000"/>
              </a:srgbClr>
            </a:outerShdw>
          </a:effectLst>
        </p:spPr>
      </p:pic>
      <p:sp>
        <p:nvSpPr>
          <p:cNvPr id="10" name="Text 5"/>
          <p:cNvSpPr/>
          <p:nvPr/>
        </p:nvSpPr>
        <p:spPr>
          <a:xfrm>
            <a:off x="8125968" y="4500315"/>
            <a:ext cx="3514344" cy="320040"/>
          </a:xfrm>
          <a:prstGeom prst="rect">
            <a:avLst/>
          </a:prstGeom>
          <a:noFill/>
          <a:ln/>
        </p:spPr>
        <p:txBody>
          <a:bodyPr wrap="square" lIns="0" tIns="0" rIns="0" bIns="0" rtlCol="0" anchor="ctr"/>
          <a:lstStyle/>
          <a:p>
            <a:pPr marL="0" indent="0" algn="ctr">
              <a:buNone/>
            </a:pPr>
            <a:r>
              <a:rPr lang="en-US" sz="1100" i="1" dirty="0">
                <a:solidFill>
                  <a:srgbClr val="6E6E6E"/>
                </a:solidFill>
                <a:latin typeface="Calibri" pitchFamily="34" charset="0"/>
                <a:ea typeface="Calibri" pitchFamily="34" charset="-122"/>
                <a:cs typeface="Calibri" pitchFamily="34" charset="-120"/>
              </a:rPr>
              <a:t>EX-03 – Norman's Nokia – Verified</a:t>
            </a:r>
            <a:endParaRPr lang="en-US" sz="1100" dirty="0"/>
          </a:p>
        </p:txBody>
      </p:sp>
      <p:sp>
        <p:nvSpPr>
          <p:cNvPr id="11" name="Text 6"/>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2" name="Text 7"/>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5</a:t>
            </a:r>
            <a:endParaRPr lang="en-US" sz="900" dirty="0"/>
          </a:p>
        </p:txBody>
      </p:sp>
      <p:pic>
        <p:nvPicPr>
          <p:cNvPr id="13" name="Picture 12" descr="University of Wales Trinity Saint David Logo Vector"/>
          <p:cNvPicPr/>
          <p:nvPr/>
        </p:nvPicPr>
        <p:blipFill>
          <a:blip r:embed="rId6">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03 – KEY FINDINGS</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Finding 1: Recruiting the Buyer</a:t>
            </a:r>
            <a:endParaRPr lang="en-US" sz="3200" dirty="0"/>
          </a:p>
        </p:txBody>
      </p:sp>
      <p:sp>
        <p:nvSpPr>
          <p:cNvPr id="4" name="Text 2"/>
          <p:cNvSpPr/>
          <p:nvPr/>
        </p:nvSpPr>
        <p:spPr>
          <a:xfrm>
            <a:off x="548640" y="1783080"/>
            <a:ext cx="5029200" cy="4206240"/>
          </a:xfrm>
          <a:prstGeom prst="rect">
            <a:avLst/>
          </a:prstGeom>
          <a:noFill/>
          <a:ln/>
        </p:spPr>
        <p:txBody>
          <a:bodyPr wrap="square" lIns="0" tIns="0" rIns="0" bIns="0" rtlCol="0" anchor="t"/>
          <a:lstStyle/>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21 Aug 2024: On WhatsApp, Emma tells Joe she has “valuable information” and wants to sell it.</a:t>
            </a:r>
            <a:endParaRPr lang="en-US" sz="1550" dirty="0"/>
          </a:p>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She asks Joe to find a buyer she can trust.</a:t>
            </a:r>
            <a:endParaRPr lang="en-US" sz="1550" dirty="0"/>
          </a:p>
          <a:p>
            <a:pPr marL="228600" indent="-228600">
              <a:lnSpc>
                <a:spcPct val="115000"/>
              </a:lnSpc>
              <a:spcAft>
                <a:spcPts val="1600"/>
              </a:spcAft>
              <a:buSzPct val="100000"/>
              <a:buChar char="•"/>
            </a:pPr>
            <a:r>
              <a:rPr lang="en-US" sz="1550" dirty="0">
                <a:solidFill>
                  <a:srgbClr val="404040"/>
                </a:solidFill>
                <a:latin typeface="Calibri" pitchFamily="34" charset="0"/>
                <a:ea typeface="Calibri" pitchFamily="34" charset="-122"/>
                <a:cs typeface="Calibri" pitchFamily="34" charset="-120"/>
              </a:rPr>
              <a:t>26 Aug 2024: Joe says his first meeting failed, but he has new contacts.</a:t>
            </a:r>
            <a:endParaRPr lang="en-US" sz="1550" dirty="0"/>
          </a:p>
        </p:txBody>
      </p:sp>
      <p:pic>
        <p:nvPicPr>
          <p:cNvPr id="5" name="Image 0" descr="images/whatsapp_recruit.png"/>
          <p:cNvPicPr>
            <a:picLocks noChangeAspect="1"/>
          </p:cNvPicPr>
          <p:nvPr/>
        </p:nvPicPr>
        <p:blipFill>
          <a:blip r:embed="rId3"/>
          <a:stretch>
            <a:fillRect/>
          </a:stretch>
        </p:blipFill>
        <p:spPr>
          <a:xfrm>
            <a:off x="6400800" y="1874520"/>
            <a:ext cx="5239512" cy="2944368"/>
          </a:xfrm>
          <a:prstGeom prst="rect">
            <a:avLst/>
          </a:prstGeom>
          <a:effectLst>
            <a:outerShdw blurRad="101600" dist="38100" dir="5400000" algn="bl" rotWithShape="0">
              <a:srgbClr val="000000">
                <a:alpha val="18000"/>
              </a:srgbClr>
            </a:outerShdw>
          </a:effectLst>
        </p:spPr>
      </p:pic>
      <p:sp>
        <p:nvSpPr>
          <p:cNvPr id="6" name="Text 3"/>
          <p:cNvSpPr/>
          <p:nvPr/>
        </p:nvSpPr>
        <p:spPr>
          <a:xfrm>
            <a:off x="6400800" y="4873752"/>
            <a:ext cx="5239512"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WhatsApp: Emma discloses the data and asks for a buyer (21/08/2024).</a:t>
            </a:r>
            <a:endParaRPr lang="en-US" sz="1050" dirty="0"/>
          </a:p>
        </p:txBody>
      </p:sp>
      <p:sp>
        <p:nvSpPr>
          <p:cNvPr id="7" name="Text 4"/>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8" name="Text 5"/>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6</a:t>
            </a:r>
            <a:endParaRPr lang="en-US" sz="900" dirty="0"/>
          </a:p>
        </p:txBody>
      </p:sp>
      <p:pic>
        <p:nvPicPr>
          <p:cNvPr id="9" name="Picture 8" descr="University of Wales Trinity Saint David Logo Vector"/>
          <p:cNvPicPr/>
          <p:nvPr/>
        </p:nvPicPr>
        <p:blipFill>
          <a:blip r:embed="rId4">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03 – KEY FINDINGS</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Finding 1 Continued: The Manchester Trip</a:t>
            </a:r>
            <a:endParaRPr lang="en-US" sz="3200" dirty="0"/>
          </a:p>
        </p:txBody>
      </p:sp>
      <p:sp>
        <p:nvSpPr>
          <p:cNvPr id="4" name="Text 2"/>
          <p:cNvSpPr/>
          <p:nvPr/>
        </p:nvSpPr>
        <p:spPr>
          <a:xfrm>
            <a:off x="548640" y="1600200"/>
            <a:ext cx="11091672" cy="731520"/>
          </a:xfrm>
          <a:prstGeom prst="rect">
            <a:avLst/>
          </a:prstGeom>
          <a:noFill/>
          <a:ln/>
        </p:spPr>
        <p:txBody>
          <a:bodyPr wrap="square" lIns="0" tIns="0" rIns="0" bIns="0" rtlCol="0" anchor="ctr"/>
          <a:lstStyle/>
          <a:p>
            <a:pPr marL="0" indent="0">
              <a:buNone/>
            </a:pPr>
            <a:r>
              <a:rPr lang="en-US" sz="1500" dirty="0">
                <a:solidFill>
                  <a:srgbClr val="404040"/>
                </a:solidFill>
                <a:latin typeface="Calibri" pitchFamily="34" charset="0"/>
                <a:ea typeface="Calibri" pitchFamily="34" charset="-122"/>
                <a:cs typeface="Calibri" pitchFamily="34" charset="-120"/>
              </a:rPr>
              <a:t>By November, Emma was pressing Joe for an update. Joe said he was travelling to Manchester to meet the client – and a real train ticket on his own phone proves the trip really happened.</a:t>
            </a:r>
            <a:endParaRPr lang="en-US" sz="1500" dirty="0"/>
          </a:p>
        </p:txBody>
      </p:sp>
      <p:pic>
        <p:nvPicPr>
          <p:cNvPr id="5" name="Image 0" descr="images/whatsapp_manchester.png"/>
          <p:cNvPicPr>
            <a:picLocks noChangeAspect="1"/>
          </p:cNvPicPr>
          <p:nvPr/>
        </p:nvPicPr>
        <p:blipFill>
          <a:blip r:embed="rId3"/>
          <a:stretch>
            <a:fillRect/>
          </a:stretch>
        </p:blipFill>
        <p:spPr>
          <a:xfrm>
            <a:off x="548640" y="2514600"/>
            <a:ext cx="5349240" cy="3008376"/>
          </a:xfrm>
          <a:prstGeom prst="rect">
            <a:avLst/>
          </a:prstGeom>
          <a:effectLst>
            <a:outerShdw blurRad="101600" dist="38100" dir="5400000" algn="bl" rotWithShape="0">
              <a:srgbClr val="000000">
                <a:alpha val="18000"/>
              </a:srgbClr>
            </a:outerShdw>
          </a:effectLst>
        </p:spPr>
      </p:pic>
      <p:sp>
        <p:nvSpPr>
          <p:cNvPr id="6" name="Text 3"/>
          <p:cNvSpPr/>
          <p:nvPr/>
        </p:nvSpPr>
        <p:spPr>
          <a:xfrm>
            <a:off x="548640" y="5577840"/>
            <a:ext cx="5349240"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WhatsApp: Joe confirms travel to Manchester (20/11/2024).</a:t>
            </a:r>
            <a:endParaRPr lang="en-US" sz="1050" dirty="0"/>
          </a:p>
        </p:txBody>
      </p:sp>
      <p:pic>
        <p:nvPicPr>
          <p:cNvPr id="7" name="Image 1" descr="images/rail_ticket.png"/>
          <p:cNvPicPr>
            <a:picLocks noChangeAspect="1"/>
          </p:cNvPicPr>
          <p:nvPr/>
        </p:nvPicPr>
        <p:blipFill>
          <a:blip r:embed="rId4"/>
          <a:stretch>
            <a:fillRect/>
          </a:stretch>
        </p:blipFill>
        <p:spPr>
          <a:xfrm>
            <a:off x="6291072" y="2514600"/>
            <a:ext cx="5349240" cy="3008376"/>
          </a:xfrm>
          <a:prstGeom prst="rect">
            <a:avLst/>
          </a:prstGeom>
          <a:effectLst>
            <a:outerShdw blurRad="101600" dist="38100" dir="5400000" algn="bl" rotWithShape="0">
              <a:srgbClr val="000000">
                <a:alpha val="18000"/>
              </a:srgbClr>
            </a:outerShdw>
          </a:effectLst>
        </p:spPr>
      </p:pic>
      <p:sp>
        <p:nvSpPr>
          <p:cNvPr id="8" name="Text 4"/>
          <p:cNvSpPr/>
          <p:nvPr/>
        </p:nvSpPr>
        <p:spPr>
          <a:xfrm>
            <a:off x="6291072" y="5577840"/>
            <a:ext cx="5349240"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Train ticket recovered from Joe's own phone gallery, corroborating the trip.</a:t>
            </a:r>
            <a:endParaRPr lang="en-US" sz="1050" dirty="0"/>
          </a:p>
        </p:txBody>
      </p:sp>
      <p:sp>
        <p:nvSpPr>
          <p:cNvPr id="9" name="Text 5"/>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0" name="Text 6"/>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7</a:t>
            </a:r>
            <a:endParaRPr lang="en-US" sz="900" dirty="0"/>
          </a:p>
        </p:txBody>
      </p:sp>
      <p:pic>
        <p:nvPicPr>
          <p:cNvPr id="11" name="Picture 10" descr="University of Wales Trinity Saint David Logo Vector"/>
          <p:cNvPicPr/>
          <p:nvPr/>
        </p:nvPicPr>
        <p:blipFill>
          <a:blip r:embed="rId5">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03 – KEY FINDINGS</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Finding 2: The Deal is Made</a:t>
            </a:r>
            <a:endParaRPr lang="en-US" sz="3200" dirty="0"/>
          </a:p>
        </p:txBody>
      </p:sp>
      <p:sp>
        <p:nvSpPr>
          <p:cNvPr id="4" name="Text 2"/>
          <p:cNvSpPr/>
          <p:nvPr/>
        </p:nvSpPr>
        <p:spPr>
          <a:xfrm>
            <a:off x="548640" y="1600200"/>
            <a:ext cx="11091672" cy="731520"/>
          </a:xfrm>
          <a:prstGeom prst="rect">
            <a:avLst/>
          </a:prstGeom>
          <a:noFill/>
          <a:ln/>
        </p:spPr>
        <p:txBody>
          <a:bodyPr wrap="square" lIns="0" tIns="0" rIns="0" bIns="0" rtlCol="0" anchor="ctr"/>
          <a:lstStyle/>
          <a:p>
            <a:pPr marL="0" indent="0">
              <a:buNone/>
            </a:pPr>
            <a:r>
              <a:rPr lang="en-US" sz="1500" dirty="0">
                <a:solidFill>
                  <a:srgbClr val="404040"/>
                </a:solidFill>
                <a:latin typeface="Calibri" pitchFamily="34" charset="0"/>
                <a:ea typeface="Calibri" pitchFamily="34" charset="-122"/>
                <a:cs typeface="Calibri" pitchFamily="34" charset="-120"/>
              </a:rPr>
              <a:t>31 Jan 2025: Facebook chat between Emma (fake name “Peter Dover”) and Norman. He agrees to pay £5,000,000 for the stolen design, sent in parts, starting with the “head.”</a:t>
            </a:r>
            <a:endParaRPr lang="en-US" sz="1500" dirty="0"/>
          </a:p>
        </p:txBody>
      </p:sp>
      <p:pic>
        <p:nvPicPr>
          <p:cNvPr id="5" name="Image 0" descr="images/facebook_open.png"/>
          <p:cNvPicPr>
            <a:picLocks noChangeAspect="1"/>
          </p:cNvPicPr>
          <p:nvPr/>
        </p:nvPicPr>
        <p:blipFill>
          <a:blip r:embed="rId3"/>
          <a:stretch>
            <a:fillRect/>
          </a:stretch>
        </p:blipFill>
        <p:spPr>
          <a:xfrm>
            <a:off x="548640" y="2514600"/>
            <a:ext cx="5349240" cy="3008376"/>
          </a:xfrm>
          <a:prstGeom prst="rect">
            <a:avLst/>
          </a:prstGeom>
          <a:effectLst>
            <a:outerShdw blurRad="101600" dist="38100" dir="5400000" algn="bl" rotWithShape="0">
              <a:srgbClr val="000000">
                <a:alpha val="18000"/>
              </a:srgbClr>
            </a:outerShdw>
          </a:effectLst>
        </p:spPr>
      </p:pic>
      <p:sp>
        <p:nvSpPr>
          <p:cNvPr id="6" name="Text 3"/>
          <p:cNvSpPr/>
          <p:nvPr/>
        </p:nvSpPr>
        <p:spPr>
          <a:xfrm>
            <a:off x="548640" y="5577840"/>
            <a:ext cx="5349240"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Opening exchange – Norman asks for the data “in chunks.”</a:t>
            </a:r>
            <a:endParaRPr lang="en-US" sz="1050" dirty="0"/>
          </a:p>
        </p:txBody>
      </p:sp>
      <p:pic>
        <p:nvPicPr>
          <p:cNvPr id="7" name="Image 1" descr="images/facebook_continued.png"/>
          <p:cNvPicPr>
            <a:picLocks noChangeAspect="1"/>
          </p:cNvPicPr>
          <p:nvPr/>
        </p:nvPicPr>
        <p:blipFill>
          <a:blip r:embed="rId4"/>
          <a:stretch>
            <a:fillRect/>
          </a:stretch>
        </p:blipFill>
        <p:spPr>
          <a:xfrm>
            <a:off x="6291072" y="2514600"/>
            <a:ext cx="5349240" cy="3008376"/>
          </a:xfrm>
          <a:prstGeom prst="rect">
            <a:avLst/>
          </a:prstGeom>
          <a:effectLst>
            <a:outerShdw blurRad="101600" dist="38100" dir="5400000" algn="bl" rotWithShape="0">
              <a:srgbClr val="000000">
                <a:alpha val="18000"/>
              </a:srgbClr>
            </a:outerShdw>
          </a:effectLst>
        </p:spPr>
      </p:pic>
      <p:sp>
        <p:nvSpPr>
          <p:cNvPr id="8" name="Text 4"/>
          <p:cNvSpPr/>
          <p:nvPr/>
        </p:nvSpPr>
        <p:spPr>
          <a:xfrm>
            <a:off x="6291072" y="5577840"/>
            <a:ext cx="5349240"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Agreement on the £5,000,000 offshore payment.</a:t>
            </a:r>
            <a:endParaRPr lang="en-US" sz="1050" dirty="0"/>
          </a:p>
        </p:txBody>
      </p:sp>
      <p:sp>
        <p:nvSpPr>
          <p:cNvPr id="9" name="Text 5"/>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0" name="Text 6"/>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8</a:t>
            </a:r>
            <a:endParaRPr lang="en-US" sz="900" dirty="0"/>
          </a:p>
        </p:txBody>
      </p:sp>
      <p:pic>
        <p:nvPicPr>
          <p:cNvPr id="11" name="Picture 10" descr="University of Wales Trinity Saint David Logo Vector"/>
          <p:cNvPicPr/>
          <p:nvPr/>
        </p:nvPicPr>
        <p:blipFill>
          <a:blip r:embed="rId5">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03 – KEY FINDINGS</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Finding 3: Norman's Phone Confirms More</a:t>
            </a:r>
            <a:endParaRPr lang="en-US" sz="3200" dirty="0"/>
          </a:p>
        </p:txBody>
      </p:sp>
      <p:sp>
        <p:nvSpPr>
          <p:cNvPr id="4" name="Text 2"/>
          <p:cNvSpPr/>
          <p:nvPr/>
        </p:nvSpPr>
        <p:spPr>
          <a:xfrm>
            <a:off x="548640" y="1600200"/>
            <a:ext cx="11091672" cy="731520"/>
          </a:xfrm>
          <a:prstGeom prst="rect">
            <a:avLst/>
          </a:prstGeom>
          <a:noFill/>
          <a:ln/>
        </p:spPr>
        <p:txBody>
          <a:bodyPr wrap="square" lIns="0" tIns="0" rIns="0" bIns="0" rtlCol="0" anchor="ctr"/>
          <a:lstStyle/>
          <a:p>
            <a:pPr marL="0" indent="0">
              <a:buNone/>
            </a:pPr>
            <a:r>
              <a:rPr lang="en-US" sz="1500" dirty="0">
                <a:solidFill>
                  <a:srgbClr val="404040"/>
                </a:solidFill>
                <a:latin typeface="Calibri" pitchFamily="34" charset="0"/>
                <a:ea typeface="Calibri" pitchFamily="34" charset="-122"/>
                <a:cs typeface="Calibri" pitchFamily="34" charset="-120"/>
              </a:rPr>
              <a:t>A photo with GPS data proves the phone was in real, personal use by Norman. A locked file, “Open.7z”, was also found – saved on the same day as the Facebook deal.</a:t>
            </a:r>
            <a:endParaRPr lang="en-US" sz="1500" dirty="0"/>
          </a:p>
        </p:txBody>
      </p:sp>
      <p:pic>
        <p:nvPicPr>
          <p:cNvPr id="5" name="Image 0" descr="images/nokia_location.png"/>
          <p:cNvPicPr>
            <a:picLocks noChangeAspect="1"/>
          </p:cNvPicPr>
          <p:nvPr/>
        </p:nvPicPr>
        <p:blipFill>
          <a:blip r:embed="rId3"/>
          <a:stretch>
            <a:fillRect/>
          </a:stretch>
        </p:blipFill>
        <p:spPr>
          <a:xfrm>
            <a:off x="548640" y="2514600"/>
            <a:ext cx="5349240" cy="3008376"/>
          </a:xfrm>
          <a:prstGeom prst="rect">
            <a:avLst/>
          </a:prstGeom>
          <a:effectLst>
            <a:outerShdw blurRad="101600" dist="38100" dir="5400000" algn="bl" rotWithShape="0">
              <a:srgbClr val="000000">
                <a:alpha val="18000"/>
              </a:srgbClr>
            </a:outerShdw>
          </a:effectLst>
        </p:spPr>
      </p:pic>
      <p:sp>
        <p:nvSpPr>
          <p:cNvPr id="6" name="Text 3"/>
          <p:cNvSpPr/>
          <p:nvPr/>
        </p:nvSpPr>
        <p:spPr>
          <a:xfrm>
            <a:off x="548640" y="5577840"/>
            <a:ext cx="5349240"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Photo and GPS location data, confirming Norman's personal use of the phone.</a:t>
            </a:r>
            <a:endParaRPr lang="en-US" sz="1050" dirty="0"/>
          </a:p>
        </p:txBody>
      </p:sp>
      <p:pic>
        <p:nvPicPr>
          <p:cNvPr id="7" name="Image 1" descr="images/open7z.png"/>
          <p:cNvPicPr>
            <a:picLocks noChangeAspect="1"/>
          </p:cNvPicPr>
          <p:nvPr/>
        </p:nvPicPr>
        <p:blipFill>
          <a:blip r:embed="rId4"/>
          <a:stretch>
            <a:fillRect/>
          </a:stretch>
        </p:blipFill>
        <p:spPr>
          <a:xfrm>
            <a:off x="6291072" y="2514600"/>
            <a:ext cx="5349240" cy="3008376"/>
          </a:xfrm>
          <a:prstGeom prst="rect">
            <a:avLst/>
          </a:prstGeom>
          <a:effectLst>
            <a:outerShdw blurRad="101600" dist="38100" dir="5400000" algn="bl" rotWithShape="0">
              <a:srgbClr val="000000">
                <a:alpha val="18000"/>
              </a:srgbClr>
            </a:outerShdw>
          </a:effectLst>
        </p:spPr>
      </p:pic>
      <p:sp>
        <p:nvSpPr>
          <p:cNvPr id="8" name="Text 4"/>
          <p:cNvSpPr/>
          <p:nvPr/>
        </p:nvSpPr>
        <p:spPr>
          <a:xfrm>
            <a:off x="6291072" y="5577840"/>
            <a:ext cx="5349240"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The locked “Open.7z” file, likely holding the stolen design data.</a:t>
            </a:r>
            <a:endParaRPr lang="en-US" sz="1050" dirty="0"/>
          </a:p>
        </p:txBody>
      </p:sp>
      <p:sp>
        <p:nvSpPr>
          <p:cNvPr id="9" name="Text 5"/>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0" name="Text 6"/>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9</a:t>
            </a:r>
            <a:endParaRPr lang="en-US" sz="900" dirty="0"/>
          </a:p>
        </p:txBody>
      </p:sp>
      <p:pic>
        <p:nvPicPr>
          <p:cNvPr id="11" name="Picture 10" descr="University of Wales Trinity Saint David Logo Vector"/>
          <p:cNvPicPr/>
          <p:nvPr/>
        </p:nvPicPr>
        <p:blipFill>
          <a:blip r:embed="rId5">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03 – KEY FINDINGS</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Full Timeline &amp; Each Person's Role</a:t>
            </a:r>
            <a:endParaRPr lang="en-US" sz="3200" dirty="0"/>
          </a:p>
        </p:txBody>
      </p:sp>
      <p:pic>
        <p:nvPicPr>
          <p:cNvPr id="4" name="Image 0" descr="images/timeline.png"/>
          <p:cNvPicPr>
            <a:picLocks noChangeAspect="1"/>
          </p:cNvPicPr>
          <p:nvPr/>
        </p:nvPicPr>
        <p:blipFill>
          <a:blip r:embed="rId3"/>
          <a:stretch>
            <a:fillRect/>
          </a:stretch>
        </p:blipFill>
        <p:spPr>
          <a:xfrm>
            <a:off x="548640" y="1645920"/>
            <a:ext cx="11091672" cy="4133088"/>
          </a:xfrm>
          <a:prstGeom prst="rect">
            <a:avLst/>
          </a:prstGeom>
          <a:effectLst>
            <a:outerShdw blurRad="101600" dist="38100" dir="5400000" algn="bl" rotWithShape="0">
              <a:srgbClr val="000000">
                <a:alpha val="18000"/>
              </a:srgbClr>
            </a:outerShdw>
          </a:effectLst>
        </p:spPr>
      </p:pic>
      <p:sp>
        <p:nvSpPr>
          <p:cNvPr id="5" name="Text 2"/>
          <p:cNvSpPr/>
          <p:nvPr/>
        </p:nvSpPr>
        <p:spPr>
          <a:xfrm>
            <a:off x="548640" y="5833872"/>
            <a:ext cx="11091672" cy="320040"/>
          </a:xfrm>
          <a:prstGeom prst="rect">
            <a:avLst/>
          </a:prstGeom>
          <a:noFill/>
          <a:ln/>
        </p:spPr>
        <p:txBody>
          <a:bodyPr wrap="square" lIns="0" tIns="0" rIns="0" bIns="0" rtlCol="0" anchor="ctr"/>
          <a:lstStyle/>
          <a:p>
            <a:pPr marL="0" indent="0" algn="ctr">
              <a:buNone/>
            </a:pPr>
            <a:r>
              <a:rPr lang="en-US" sz="1050" i="1" dirty="0">
                <a:solidFill>
                  <a:srgbClr val="6E6E6E"/>
                </a:solidFill>
                <a:latin typeface="Calibri" pitchFamily="34" charset="0"/>
                <a:ea typeface="Calibri" pitchFamily="34" charset="-122"/>
                <a:cs typeface="Calibri" pitchFamily="34" charset="-120"/>
              </a:rPr>
              <a:t>Reconstructed timeline of events, August 2024 – January 2025.</a:t>
            </a:r>
            <a:endParaRPr lang="en-US" sz="1050" dirty="0"/>
          </a:p>
        </p:txBody>
      </p:sp>
      <p:sp>
        <p:nvSpPr>
          <p:cNvPr id="6" name="Text 3"/>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7" name="Text 4"/>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10</a:t>
            </a:r>
            <a:endParaRPr lang="en-US" sz="900" dirty="0"/>
          </a:p>
        </p:txBody>
      </p:sp>
      <p:pic>
        <p:nvPicPr>
          <p:cNvPr id="8" name="Picture 7" descr="University of Wales Trinity Saint David Logo Vector"/>
          <p:cNvPicPr/>
          <p:nvPr/>
        </p:nvPicPr>
        <p:blipFill>
          <a:blip r:embed="rId4">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04 – CONCLUSION</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Conclusion &amp; My Recommendations</a:t>
            </a:r>
            <a:endParaRPr lang="en-US" sz="3200" dirty="0"/>
          </a:p>
        </p:txBody>
      </p:sp>
      <p:sp>
        <p:nvSpPr>
          <p:cNvPr id="4" name="Text 2"/>
          <p:cNvSpPr/>
          <p:nvPr/>
        </p:nvSpPr>
        <p:spPr>
          <a:xfrm>
            <a:off x="548640" y="1645920"/>
            <a:ext cx="11091672" cy="777240"/>
          </a:xfrm>
          <a:prstGeom prst="rect">
            <a:avLst/>
          </a:prstGeom>
          <a:noFill/>
          <a:ln/>
        </p:spPr>
        <p:txBody>
          <a:bodyPr wrap="square" lIns="0" tIns="0" rIns="0" bIns="0" rtlCol="0" anchor="ctr"/>
          <a:lstStyle/>
          <a:p>
            <a:pPr marL="0" indent="0">
              <a:buNone/>
            </a:pPr>
            <a:r>
              <a:rPr lang="en-US" sz="1600" i="1" dirty="0">
                <a:solidFill>
                  <a:srgbClr val="404040"/>
                </a:solidFill>
                <a:latin typeface="Calibri" pitchFamily="34" charset="0"/>
                <a:ea typeface="Calibri" pitchFamily="34" charset="-122"/>
                <a:cs typeface="Calibri" pitchFamily="34" charset="-120"/>
              </a:rPr>
              <a:t>The evidence from all three phones tells the same story: a clear plan to steal and sell Quantum Tech’s secret design.</a:t>
            </a:r>
            <a:endParaRPr lang="en-US" sz="1600" dirty="0"/>
          </a:p>
        </p:txBody>
      </p:sp>
      <p:sp>
        <p:nvSpPr>
          <p:cNvPr id="5" name="Shape 3"/>
          <p:cNvSpPr/>
          <p:nvPr/>
        </p:nvSpPr>
        <p:spPr>
          <a:xfrm>
            <a:off x="548640" y="2697480"/>
            <a:ext cx="457200" cy="457200"/>
          </a:xfrm>
          <a:prstGeom prst="ellipse">
            <a:avLst/>
          </a:prstGeom>
          <a:solidFill>
            <a:srgbClr val="000000"/>
          </a:solidFill>
          <a:ln/>
        </p:spPr>
      </p:sp>
      <p:sp>
        <p:nvSpPr>
          <p:cNvPr id="6" name="Text 4"/>
          <p:cNvSpPr/>
          <p:nvPr/>
        </p:nvSpPr>
        <p:spPr>
          <a:xfrm>
            <a:off x="548640" y="269748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1</a:t>
            </a:r>
            <a:endParaRPr lang="en-US" sz="1600" dirty="0"/>
          </a:p>
        </p:txBody>
      </p:sp>
      <p:sp>
        <p:nvSpPr>
          <p:cNvPr id="7" name="Text 5"/>
          <p:cNvSpPr/>
          <p:nvPr/>
        </p:nvSpPr>
        <p:spPr>
          <a:xfrm>
            <a:off x="1207008" y="2697480"/>
            <a:ext cx="10058400" cy="457200"/>
          </a:xfrm>
          <a:prstGeom prst="rect">
            <a:avLst/>
          </a:prstGeom>
          <a:noFill/>
          <a:ln/>
        </p:spPr>
        <p:txBody>
          <a:bodyPr wrap="square" lIns="0" tIns="0" rIns="0" bIns="0" rtlCol="0" anchor="ctr"/>
          <a:lstStyle/>
          <a:p>
            <a:pPr marL="0" indent="0" algn="l">
              <a:buNone/>
            </a:pPr>
            <a:r>
              <a:rPr lang="en-US" sz="1550" dirty="0">
                <a:solidFill>
                  <a:srgbClr val="404040"/>
                </a:solidFill>
                <a:latin typeface="Calibri" pitchFamily="34" charset="0"/>
                <a:ea typeface="Calibri" pitchFamily="34" charset="-122"/>
                <a:cs typeface="Calibri" pitchFamily="34" charset="-120"/>
              </a:rPr>
              <a:t>Suspend Emma’s access to the patent files immediately.</a:t>
            </a:r>
            <a:endParaRPr lang="en-US" sz="1550" dirty="0"/>
          </a:p>
        </p:txBody>
      </p:sp>
      <p:sp>
        <p:nvSpPr>
          <p:cNvPr id="8" name="Shape 6"/>
          <p:cNvSpPr/>
          <p:nvPr/>
        </p:nvSpPr>
        <p:spPr>
          <a:xfrm>
            <a:off x="548640" y="3474720"/>
            <a:ext cx="457200" cy="457200"/>
          </a:xfrm>
          <a:prstGeom prst="ellipse">
            <a:avLst/>
          </a:prstGeom>
          <a:solidFill>
            <a:srgbClr val="000000"/>
          </a:solidFill>
          <a:ln/>
        </p:spPr>
      </p:sp>
      <p:sp>
        <p:nvSpPr>
          <p:cNvPr id="9" name="Text 7"/>
          <p:cNvSpPr/>
          <p:nvPr/>
        </p:nvSpPr>
        <p:spPr>
          <a:xfrm>
            <a:off x="548640" y="347472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2</a:t>
            </a:r>
            <a:endParaRPr lang="en-US" sz="1600" dirty="0"/>
          </a:p>
        </p:txBody>
      </p:sp>
      <p:sp>
        <p:nvSpPr>
          <p:cNvPr id="10" name="Text 8"/>
          <p:cNvSpPr/>
          <p:nvPr/>
        </p:nvSpPr>
        <p:spPr>
          <a:xfrm>
            <a:off x="1207008" y="3474720"/>
            <a:ext cx="10058400" cy="457200"/>
          </a:xfrm>
          <a:prstGeom prst="rect">
            <a:avLst/>
          </a:prstGeom>
          <a:noFill/>
          <a:ln/>
        </p:spPr>
        <p:txBody>
          <a:bodyPr wrap="square" lIns="0" tIns="0" rIns="0" bIns="0" rtlCol="0" anchor="ctr"/>
          <a:lstStyle/>
          <a:p>
            <a:pPr marL="0" indent="0" algn="l">
              <a:buNone/>
            </a:pPr>
            <a:r>
              <a:rPr lang="en-US" sz="1550" dirty="0">
                <a:solidFill>
                  <a:srgbClr val="404040"/>
                </a:solidFill>
                <a:latin typeface="Calibri" pitchFamily="34" charset="0"/>
                <a:ea typeface="Calibri" pitchFamily="34" charset="-122"/>
                <a:cs typeface="Calibri" pitchFamily="34" charset="-120"/>
              </a:rPr>
              <a:t>Share this report and the hash-verified evidence with the police.</a:t>
            </a:r>
            <a:endParaRPr lang="en-US" sz="1550" dirty="0"/>
          </a:p>
        </p:txBody>
      </p:sp>
      <p:sp>
        <p:nvSpPr>
          <p:cNvPr id="11" name="Shape 9"/>
          <p:cNvSpPr/>
          <p:nvPr/>
        </p:nvSpPr>
        <p:spPr>
          <a:xfrm>
            <a:off x="548640" y="4251960"/>
            <a:ext cx="457200" cy="457200"/>
          </a:xfrm>
          <a:prstGeom prst="ellipse">
            <a:avLst/>
          </a:prstGeom>
          <a:solidFill>
            <a:srgbClr val="000000"/>
          </a:solidFill>
          <a:ln/>
        </p:spPr>
      </p:sp>
      <p:sp>
        <p:nvSpPr>
          <p:cNvPr id="12" name="Text 10"/>
          <p:cNvSpPr/>
          <p:nvPr/>
        </p:nvSpPr>
        <p:spPr>
          <a:xfrm>
            <a:off x="548640" y="425196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1207008" y="4251960"/>
            <a:ext cx="10058400" cy="457200"/>
          </a:xfrm>
          <a:prstGeom prst="rect">
            <a:avLst/>
          </a:prstGeom>
          <a:noFill/>
          <a:ln/>
        </p:spPr>
        <p:txBody>
          <a:bodyPr wrap="square" lIns="0" tIns="0" rIns="0" bIns="0" rtlCol="0" anchor="ctr"/>
          <a:lstStyle/>
          <a:p>
            <a:pPr marL="0" indent="0" algn="l">
              <a:buNone/>
            </a:pPr>
            <a:r>
              <a:rPr lang="en-US" sz="1550" dirty="0">
                <a:solidFill>
                  <a:srgbClr val="404040"/>
                </a:solidFill>
                <a:latin typeface="Calibri" pitchFamily="34" charset="0"/>
                <a:ea typeface="Calibri" pitchFamily="34" charset="-122"/>
                <a:cs typeface="Calibri" pitchFamily="34" charset="-120"/>
              </a:rPr>
              <a:t>Check Quantum Tech’s file logs to confirm exactly what Emma accessed.</a:t>
            </a:r>
            <a:endParaRPr lang="en-US" sz="1550" dirty="0"/>
          </a:p>
        </p:txBody>
      </p:sp>
      <p:sp>
        <p:nvSpPr>
          <p:cNvPr id="14" name="Shape 12"/>
          <p:cNvSpPr/>
          <p:nvPr/>
        </p:nvSpPr>
        <p:spPr>
          <a:xfrm>
            <a:off x="548640" y="5029200"/>
            <a:ext cx="457200" cy="457200"/>
          </a:xfrm>
          <a:prstGeom prst="ellipse">
            <a:avLst/>
          </a:prstGeom>
          <a:solidFill>
            <a:srgbClr val="000000"/>
          </a:solidFill>
          <a:ln/>
        </p:spPr>
      </p:sp>
      <p:sp>
        <p:nvSpPr>
          <p:cNvPr id="15" name="Text 13"/>
          <p:cNvSpPr/>
          <p:nvPr/>
        </p:nvSpPr>
        <p:spPr>
          <a:xfrm>
            <a:off x="548640" y="5029200"/>
            <a:ext cx="45720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4</a:t>
            </a:r>
            <a:endParaRPr lang="en-US" sz="1600" dirty="0"/>
          </a:p>
        </p:txBody>
      </p:sp>
      <p:sp>
        <p:nvSpPr>
          <p:cNvPr id="16" name="Text 14"/>
          <p:cNvSpPr/>
          <p:nvPr/>
        </p:nvSpPr>
        <p:spPr>
          <a:xfrm>
            <a:off x="1207008" y="5029200"/>
            <a:ext cx="10058400" cy="457200"/>
          </a:xfrm>
          <a:prstGeom prst="rect">
            <a:avLst/>
          </a:prstGeom>
          <a:noFill/>
          <a:ln/>
        </p:spPr>
        <p:txBody>
          <a:bodyPr wrap="square" lIns="0" tIns="0" rIns="0" bIns="0" rtlCol="0" anchor="ctr"/>
          <a:lstStyle/>
          <a:p>
            <a:pPr marL="0" indent="0" algn="l">
              <a:buNone/>
            </a:pPr>
            <a:r>
              <a:rPr lang="en-US" sz="1550" dirty="0">
                <a:solidFill>
                  <a:srgbClr val="404040"/>
                </a:solidFill>
                <a:latin typeface="Calibri" pitchFamily="34" charset="0"/>
                <a:ea typeface="Calibri" pitchFamily="34" charset="-122"/>
                <a:cs typeface="Calibri" pitchFamily="34" charset="-120"/>
              </a:rPr>
              <a:t>Seek legal permission to open the locked “Open.7z” file.</a:t>
            </a:r>
            <a:endParaRPr lang="en-US" sz="1550" dirty="0"/>
          </a:p>
        </p:txBody>
      </p:sp>
      <p:sp>
        <p:nvSpPr>
          <p:cNvPr id="17" name="Text 15"/>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8" name="Text 16"/>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11</a:t>
            </a:r>
            <a:endParaRPr lang="en-US" sz="900" dirty="0"/>
          </a:p>
        </p:txBody>
      </p:sp>
      <p:pic>
        <p:nvPicPr>
          <p:cNvPr id="19" name="Picture 18" descr="University of Wales Trinity Saint David Logo Vector"/>
          <p:cNvPicPr/>
          <p:nvPr/>
        </p:nvPicPr>
        <p:blipFill>
          <a:blip r:embed="rId3">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05 – BONUS</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Live Demo: Starting the Extraction</a:t>
            </a:r>
            <a:endParaRPr lang="en-US" sz="3200" dirty="0"/>
          </a:p>
        </p:txBody>
      </p:sp>
      <p:sp>
        <p:nvSpPr>
          <p:cNvPr id="4" name="Text 2"/>
          <p:cNvSpPr/>
          <p:nvPr/>
        </p:nvSpPr>
        <p:spPr>
          <a:xfrm>
            <a:off x="548640" y="1600200"/>
            <a:ext cx="11091672" cy="457200"/>
          </a:xfrm>
          <a:prstGeom prst="rect">
            <a:avLst/>
          </a:prstGeom>
          <a:noFill/>
          <a:ln/>
        </p:spPr>
        <p:txBody>
          <a:bodyPr wrap="square" lIns="0" tIns="0" rIns="0" bIns="0" rtlCol="0" anchor="ctr"/>
          <a:lstStyle/>
          <a:p>
            <a:pPr marL="0" indent="0">
              <a:buNone/>
            </a:pPr>
            <a:r>
              <a:rPr lang="en-US" sz="1500" dirty="0">
                <a:solidFill>
                  <a:srgbClr val="404040"/>
                </a:solidFill>
                <a:latin typeface="Calibri" pitchFamily="34" charset="0"/>
                <a:ea typeface="Calibri" pitchFamily="34" charset="-122"/>
                <a:cs typeface="Calibri" pitchFamily="34" charset="-120"/>
              </a:rPr>
              <a:t>I ran a practice extraction on my own phone, using the same Cellebrite UFED process shown in this case.</a:t>
            </a:r>
            <a:endParaRPr lang="en-US" sz="1500" dirty="0"/>
          </a:p>
        </p:txBody>
      </p:sp>
      <p:pic>
        <p:nvPicPr>
          <p:cNvPr id="5" name="Image 0" descr="images/demo1_extraction_type.png"/>
          <p:cNvPicPr>
            <a:picLocks noChangeAspect="1"/>
          </p:cNvPicPr>
          <p:nvPr/>
        </p:nvPicPr>
        <p:blipFill>
          <a:blip r:embed="rId3"/>
          <a:stretch>
            <a:fillRect/>
          </a:stretch>
        </p:blipFill>
        <p:spPr>
          <a:xfrm>
            <a:off x="548640" y="2286000"/>
            <a:ext cx="2608326" cy="1467000"/>
          </a:xfrm>
          <a:prstGeom prst="rect">
            <a:avLst/>
          </a:prstGeom>
          <a:effectLst>
            <a:outerShdw blurRad="101600" dist="38100" dir="5400000" algn="bl" rotWithShape="0">
              <a:srgbClr val="000000">
                <a:alpha val="18000"/>
              </a:srgbClr>
            </a:outerShdw>
          </a:effectLst>
        </p:spPr>
      </p:pic>
      <p:sp>
        <p:nvSpPr>
          <p:cNvPr id="6" name="Text 3"/>
          <p:cNvSpPr/>
          <p:nvPr/>
        </p:nvSpPr>
        <p:spPr>
          <a:xfrm>
            <a:off x="548640" y="3807864"/>
            <a:ext cx="2608326" cy="640080"/>
          </a:xfrm>
          <a:prstGeom prst="rect">
            <a:avLst/>
          </a:prstGeom>
          <a:noFill/>
          <a:ln/>
        </p:spPr>
        <p:txBody>
          <a:bodyPr wrap="square" lIns="0" tIns="0" rIns="0" bIns="0" rtlCol="0" anchor="ctr"/>
          <a:lstStyle/>
          <a:p>
            <a:pPr marL="0" indent="0" algn="ctr">
              <a:buNone/>
            </a:pPr>
            <a:r>
              <a:rPr lang="en-US" sz="1000" i="1" dirty="0">
                <a:solidFill>
                  <a:srgbClr val="6E6E6E"/>
                </a:solidFill>
                <a:latin typeface="Calibri" pitchFamily="34" charset="0"/>
                <a:ea typeface="Calibri" pitchFamily="34" charset="-122"/>
                <a:cs typeface="Calibri" pitchFamily="34" charset="-120"/>
              </a:rPr>
              <a:t>1. Choose “File System” as the extraction type.</a:t>
            </a:r>
            <a:endParaRPr lang="en-US" sz="1000" dirty="0"/>
          </a:p>
        </p:txBody>
      </p:sp>
      <p:pic>
        <p:nvPicPr>
          <p:cNvPr id="7" name="Image 1" descr="images/demo2_extraction_location.png"/>
          <p:cNvPicPr>
            <a:picLocks noChangeAspect="1"/>
          </p:cNvPicPr>
          <p:nvPr/>
        </p:nvPicPr>
        <p:blipFill>
          <a:blip r:embed="rId4"/>
          <a:stretch>
            <a:fillRect/>
          </a:stretch>
        </p:blipFill>
        <p:spPr>
          <a:xfrm>
            <a:off x="3376422" y="2286000"/>
            <a:ext cx="2608326" cy="1467000"/>
          </a:xfrm>
          <a:prstGeom prst="rect">
            <a:avLst/>
          </a:prstGeom>
          <a:effectLst>
            <a:outerShdw blurRad="101600" dist="38100" dir="5400000" algn="bl" rotWithShape="0">
              <a:srgbClr val="000000">
                <a:alpha val="18000"/>
              </a:srgbClr>
            </a:outerShdw>
          </a:effectLst>
        </p:spPr>
      </p:pic>
      <p:sp>
        <p:nvSpPr>
          <p:cNvPr id="8" name="Text 4"/>
          <p:cNvSpPr/>
          <p:nvPr/>
        </p:nvSpPr>
        <p:spPr>
          <a:xfrm>
            <a:off x="3376422" y="3807864"/>
            <a:ext cx="2608326" cy="640080"/>
          </a:xfrm>
          <a:prstGeom prst="rect">
            <a:avLst/>
          </a:prstGeom>
          <a:noFill/>
          <a:ln/>
        </p:spPr>
        <p:txBody>
          <a:bodyPr wrap="square" lIns="0" tIns="0" rIns="0" bIns="0" rtlCol="0" anchor="ctr"/>
          <a:lstStyle/>
          <a:p>
            <a:pPr marL="0" indent="0" algn="ctr">
              <a:buNone/>
            </a:pPr>
            <a:r>
              <a:rPr lang="en-US" sz="1000" i="1" dirty="0">
                <a:solidFill>
                  <a:srgbClr val="6E6E6E"/>
                </a:solidFill>
                <a:latin typeface="Calibri" pitchFamily="34" charset="0"/>
                <a:ea typeface="Calibri" pitchFamily="34" charset="-122"/>
                <a:cs typeface="Calibri" pitchFamily="34" charset="-120"/>
              </a:rPr>
              <a:t>2. Choose where to save the extracted files.</a:t>
            </a:r>
            <a:endParaRPr lang="en-US" sz="1000" dirty="0"/>
          </a:p>
        </p:txBody>
      </p:sp>
      <p:pic>
        <p:nvPicPr>
          <p:cNvPr id="9" name="Image 2" descr="images/demo3_waiting_device.png"/>
          <p:cNvPicPr>
            <a:picLocks noChangeAspect="1"/>
          </p:cNvPicPr>
          <p:nvPr/>
        </p:nvPicPr>
        <p:blipFill>
          <a:blip r:embed="rId5"/>
          <a:stretch>
            <a:fillRect/>
          </a:stretch>
        </p:blipFill>
        <p:spPr>
          <a:xfrm>
            <a:off x="6204204" y="2286000"/>
            <a:ext cx="2608326" cy="1467000"/>
          </a:xfrm>
          <a:prstGeom prst="rect">
            <a:avLst/>
          </a:prstGeom>
          <a:effectLst>
            <a:outerShdw blurRad="101600" dist="38100" dir="5400000" algn="bl" rotWithShape="0">
              <a:srgbClr val="000000">
                <a:alpha val="18000"/>
              </a:srgbClr>
            </a:outerShdw>
          </a:effectLst>
        </p:spPr>
      </p:pic>
      <p:sp>
        <p:nvSpPr>
          <p:cNvPr id="10" name="Text 5"/>
          <p:cNvSpPr/>
          <p:nvPr/>
        </p:nvSpPr>
        <p:spPr>
          <a:xfrm>
            <a:off x="6204204" y="3807864"/>
            <a:ext cx="2608326" cy="640080"/>
          </a:xfrm>
          <a:prstGeom prst="rect">
            <a:avLst/>
          </a:prstGeom>
          <a:noFill/>
          <a:ln/>
        </p:spPr>
        <p:txBody>
          <a:bodyPr wrap="square" lIns="0" tIns="0" rIns="0" bIns="0" rtlCol="0" anchor="ctr"/>
          <a:lstStyle/>
          <a:p>
            <a:pPr marL="0" indent="0" algn="ctr">
              <a:buNone/>
            </a:pPr>
            <a:r>
              <a:rPr lang="en-US" sz="1000" i="1" dirty="0">
                <a:solidFill>
                  <a:srgbClr val="6E6E6E"/>
                </a:solidFill>
                <a:latin typeface="Calibri" pitchFamily="34" charset="0"/>
                <a:ea typeface="Calibri" pitchFamily="34" charset="-122"/>
                <a:cs typeface="Calibri" pitchFamily="34" charset="-120"/>
              </a:rPr>
              <a:t>3. Connect the phone and enable USB debugging.</a:t>
            </a:r>
            <a:endParaRPr lang="en-US" sz="1000" dirty="0"/>
          </a:p>
        </p:txBody>
      </p:sp>
      <p:pic>
        <p:nvPicPr>
          <p:cNvPr id="11" name="Image 3" descr="images/demo4_device_detected.png"/>
          <p:cNvPicPr>
            <a:picLocks noChangeAspect="1"/>
          </p:cNvPicPr>
          <p:nvPr/>
        </p:nvPicPr>
        <p:blipFill>
          <a:blip r:embed="rId6"/>
          <a:stretch>
            <a:fillRect/>
          </a:stretch>
        </p:blipFill>
        <p:spPr>
          <a:xfrm>
            <a:off x="9031986" y="2286000"/>
            <a:ext cx="2608326" cy="1467000"/>
          </a:xfrm>
          <a:prstGeom prst="rect">
            <a:avLst/>
          </a:prstGeom>
          <a:effectLst>
            <a:outerShdw blurRad="101600" dist="38100" dir="5400000" algn="bl" rotWithShape="0">
              <a:srgbClr val="000000">
                <a:alpha val="18000"/>
              </a:srgbClr>
            </a:outerShdw>
          </a:effectLst>
        </p:spPr>
      </p:pic>
      <p:sp>
        <p:nvSpPr>
          <p:cNvPr id="12" name="Text 6"/>
          <p:cNvSpPr/>
          <p:nvPr/>
        </p:nvSpPr>
        <p:spPr>
          <a:xfrm>
            <a:off x="9031986" y="3807864"/>
            <a:ext cx="2608326" cy="640080"/>
          </a:xfrm>
          <a:prstGeom prst="rect">
            <a:avLst/>
          </a:prstGeom>
          <a:noFill/>
          <a:ln/>
        </p:spPr>
        <p:txBody>
          <a:bodyPr wrap="square" lIns="0" tIns="0" rIns="0" bIns="0" rtlCol="0" anchor="ctr"/>
          <a:lstStyle/>
          <a:p>
            <a:pPr marL="0" indent="0" algn="ctr">
              <a:buNone/>
            </a:pPr>
            <a:r>
              <a:rPr lang="en-US" sz="1000" i="1" dirty="0">
                <a:solidFill>
                  <a:srgbClr val="6E6E6E"/>
                </a:solidFill>
                <a:latin typeface="Calibri" pitchFamily="34" charset="0"/>
                <a:ea typeface="Calibri" pitchFamily="34" charset="-122"/>
                <a:cs typeface="Calibri" pitchFamily="34" charset="-120"/>
              </a:rPr>
              <a:t>4. The tool detects the phone and shows its details.</a:t>
            </a:r>
            <a:endParaRPr lang="en-US" sz="1000" dirty="0"/>
          </a:p>
        </p:txBody>
      </p:sp>
      <p:sp>
        <p:nvSpPr>
          <p:cNvPr id="13" name="Text 7"/>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4" name="Text 8"/>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12</a:t>
            </a:r>
            <a:endParaRPr lang="en-US" sz="900" dirty="0"/>
          </a:p>
        </p:txBody>
      </p:sp>
      <p:pic>
        <p:nvPicPr>
          <p:cNvPr id="15" name="Picture 14" descr="University of Wales Trinity Saint David Logo Vector"/>
          <p:cNvPicPr/>
          <p:nvPr/>
        </p:nvPicPr>
        <p:blipFill>
          <a:blip r:embed="rId7">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164592"/>
            <a:ext cx="11094415" cy="274320"/>
          </a:xfrm>
          <a:prstGeom prst="rect">
            <a:avLst/>
          </a:prstGeom>
          <a:noFill/>
          <a:ln/>
        </p:spPr>
        <p:txBody>
          <a:bodyPr wrap="square" lIns="0" tIns="0" rIns="0" bIns="0" rtlCol="0" anchor="ctr"/>
          <a:lstStyle/>
          <a:p>
            <a:pPr marL="0" indent="0" algn="l">
              <a:buNone/>
            </a:pPr>
            <a:r>
              <a:rPr lang="en-US" sz="2000" b="1" kern="0" spc="150" dirty="0">
                <a:solidFill>
                  <a:srgbClr val="6E6E6E"/>
                </a:solidFill>
                <a:latin typeface="Calibri" pitchFamily="34" charset="0"/>
                <a:ea typeface="Calibri" pitchFamily="34" charset="-122"/>
                <a:cs typeface="Calibri" pitchFamily="34" charset="-120"/>
              </a:rPr>
              <a:t>05 – BONUS</a:t>
            </a:r>
            <a:endParaRPr lang="en-US" sz="2000" dirty="0"/>
          </a:p>
        </p:txBody>
      </p:sp>
      <p:sp>
        <p:nvSpPr>
          <p:cNvPr id="3" name="Text 1"/>
          <p:cNvSpPr/>
          <p:nvPr/>
        </p:nvSpPr>
        <p:spPr>
          <a:xfrm>
            <a:off x="548640" y="411480"/>
            <a:ext cx="11094415" cy="77724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Live Demo: Finishing the Extraction</a:t>
            </a:r>
            <a:endParaRPr lang="en-US" sz="3200" dirty="0"/>
          </a:p>
        </p:txBody>
      </p:sp>
      <p:sp>
        <p:nvSpPr>
          <p:cNvPr id="4" name="Text 2"/>
          <p:cNvSpPr/>
          <p:nvPr/>
        </p:nvSpPr>
        <p:spPr>
          <a:xfrm>
            <a:off x="548640" y="1600200"/>
            <a:ext cx="11091672" cy="457200"/>
          </a:xfrm>
          <a:prstGeom prst="rect">
            <a:avLst/>
          </a:prstGeom>
          <a:noFill/>
          <a:ln/>
        </p:spPr>
        <p:txBody>
          <a:bodyPr wrap="square" lIns="0" tIns="0" rIns="0" bIns="0" rtlCol="0" anchor="ctr"/>
          <a:lstStyle/>
          <a:p>
            <a:pPr marL="0" indent="0">
              <a:buNone/>
            </a:pPr>
            <a:r>
              <a:rPr lang="en-US" sz="1500" dirty="0">
                <a:solidFill>
                  <a:srgbClr val="404040"/>
                </a:solidFill>
                <a:latin typeface="Calibri" pitchFamily="34" charset="0"/>
                <a:ea typeface="Calibri" pitchFamily="34" charset="-122"/>
                <a:cs typeface="Calibri" pitchFamily="34" charset="-120"/>
              </a:rPr>
              <a:t>The remaining steps choose the data to extract, then run and confirm the extraction.</a:t>
            </a:r>
            <a:endParaRPr lang="en-US" sz="1500" dirty="0"/>
          </a:p>
        </p:txBody>
      </p:sp>
      <p:pic>
        <p:nvPicPr>
          <p:cNvPr id="5" name="Image 0" descr="images/demo5_content_type.png"/>
          <p:cNvPicPr>
            <a:picLocks noChangeAspect="1"/>
          </p:cNvPicPr>
          <p:nvPr/>
        </p:nvPicPr>
        <p:blipFill>
          <a:blip r:embed="rId3"/>
          <a:stretch>
            <a:fillRect/>
          </a:stretch>
        </p:blipFill>
        <p:spPr>
          <a:xfrm>
            <a:off x="548640" y="2286000"/>
            <a:ext cx="3514344" cy="1976571"/>
          </a:xfrm>
          <a:prstGeom prst="rect">
            <a:avLst/>
          </a:prstGeom>
          <a:effectLst>
            <a:outerShdw blurRad="101600" dist="38100" dir="5400000" algn="bl" rotWithShape="0">
              <a:srgbClr val="000000">
                <a:alpha val="18000"/>
              </a:srgbClr>
            </a:outerShdw>
          </a:effectLst>
        </p:spPr>
      </p:pic>
      <p:sp>
        <p:nvSpPr>
          <p:cNvPr id="6" name="Text 3"/>
          <p:cNvSpPr/>
          <p:nvPr/>
        </p:nvSpPr>
        <p:spPr>
          <a:xfrm>
            <a:off x="548640" y="4317435"/>
            <a:ext cx="3514344" cy="548640"/>
          </a:xfrm>
          <a:prstGeom prst="rect">
            <a:avLst/>
          </a:prstGeom>
          <a:noFill/>
          <a:ln/>
        </p:spPr>
        <p:txBody>
          <a:bodyPr wrap="square" lIns="0" tIns="0" rIns="0" bIns="0" rtlCol="0" anchor="ctr"/>
          <a:lstStyle/>
          <a:p>
            <a:pPr marL="0" indent="0" algn="ctr">
              <a:buNone/>
            </a:pPr>
            <a:r>
              <a:rPr lang="en-US" sz="1100" i="1" dirty="0">
                <a:solidFill>
                  <a:srgbClr val="6E6E6E"/>
                </a:solidFill>
                <a:latin typeface="Calibri" pitchFamily="34" charset="0"/>
                <a:ea typeface="Calibri" pitchFamily="34" charset="-122"/>
                <a:cs typeface="Calibri" pitchFamily="34" charset="-120"/>
              </a:rPr>
              <a:t>5. Choose the data types to extract.</a:t>
            </a:r>
            <a:endParaRPr lang="en-US" sz="1100" dirty="0"/>
          </a:p>
        </p:txBody>
      </p:sp>
      <p:pic>
        <p:nvPicPr>
          <p:cNvPr id="7" name="Image 1" descr="images/demo6_multimedia_types.png"/>
          <p:cNvPicPr>
            <a:picLocks noChangeAspect="1"/>
          </p:cNvPicPr>
          <p:nvPr/>
        </p:nvPicPr>
        <p:blipFill>
          <a:blip r:embed="rId4"/>
          <a:stretch>
            <a:fillRect/>
          </a:stretch>
        </p:blipFill>
        <p:spPr>
          <a:xfrm>
            <a:off x="4337304" y="2286000"/>
            <a:ext cx="3514344" cy="1976571"/>
          </a:xfrm>
          <a:prstGeom prst="rect">
            <a:avLst/>
          </a:prstGeom>
          <a:effectLst>
            <a:outerShdw blurRad="101600" dist="38100" dir="5400000" algn="bl" rotWithShape="0">
              <a:srgbClr val="000000">
                <a:alpha val="18000"/>
              </a:srgbClr>
            </a:outerShdw>
          </a:effectLst>
        </p:spPr>
      </p:pic>
      <p:sp>
        <p:nvSpPr>
          <p:cNvPr id="8" name="Text 4"/>
          <p:cNvSpPr/>
          <p:nvPr/>
        </p:nvSpPr>
        <p:spPr>
          <a:xfrm>
            <a:off x="4337304" y="4317435"/>
            <a:ext cx="3514344" cy="548640"/>
          </a:xfrm>
          <a:prstGeom prst="rect">
            <a:avLst/>
          </a:prstGeom>
          <a:noFill/>
          <a:ln/>
        </p:spPr>
        <p:txBody>
          <a:bodyPr wrap="square" lIns="0" tIns="0" rIns="0" bIns="0" rtlCol="0" anchor="ctr"/>
          <a:lstStyle/>
          <a:p>
            <a:pPr marL="0" indent="0" algn="ctr">
              <a:buNone/>
            </a:pPr>
            <a:r>
              <a:rPr lang="en-US" sz="1100" i="1" dirty="0">
                <a:solidFill>
                  <a:srgbClr val="6E6E6E"/>
                </a:solidFill>
                <a:latin typeface="Calibri" pitchFamily="34" charset="0"/>
                <a:ea typeface="Calibri" pitchFamily="34" charset="-122"/>
                <a:cs typeface="Calibri" pitchFamily="34" charset="-120"/>
              </a:rPr>
              <a:t>6. Confirm the file types, sizes, and estimated time.</a:t>
            </a:r>
            <a:endParaRPr lang="en-US" sz="1100" dirty="0"/>
          </a:p>
        </p:txBody>
      </p:sp>
      <p:pic>
        <p:nvPicPr>
          <p:cNvPr id="9" name="Image 2" descr="images/demo7_extraction_summary.png"/>
          <p:cNvPicPr>
            <a:picLocks noChangeAspect="1"/>
          </p:cNvPicPr>
          <p:nvPr/>
        </p:nvPicPr>
        <p:blipFill>
          <a:blip r:embed="rId5"/>
          <a:stretch>
            <a:fillRect/>
          </a:stretch>
        </p:blipFill>
        <p:spPr>
          <a:xfrm>
            <a:off x="8125968" y="2286000"/>
            <a:ext cx="3514344" cy="1976571"/>
          </a:xfrm>
          <a:prstGeom prst="rect">
            <a:avLst/>
          </a:prstGeom>
          <a:effectLst>
            <a:outerShdw blurRad="101600" dist="38100" dir="5400000" algn="bl" rotWithShape="0">
              <a:srgbClr val="000000">
                <a:alpha val="18000"/>
              </a:srgbClr>
            </a:outerShdw>
          </a:effectLst>
        </p:spPr>
      </p:pic>
      <p:sp>
        <p:nvSpPr>
          <p:cNvPr id="10" name="Text 5"/>
          <p:cNvSpPr/>
          <p:nvPr/>
        </p:nvSpPr>
        <p:spPr>
          <a:xfrm>
            <a:off x="8125968" y="4317435"/>
            <a:ext cx="3514344" cy="548640"/>
          </a:xfrm>
          <a:prstGeom prst="rect">
            <a:avLst/>
          </a:prstGeom>
          <a:noFill/>
          <a:ln/>
        </p:spPr>
        <p:txBody>
          <a:bodyPr wrap="square" lIns="0" tIns="0" rIns="0" bIns="0" rtlCol="0" anchor="ctr"/>
          <a:lstStyle/>
          <a:p>
            <a:pPr marL="0" indent="0" algn="ctr">
              <a:buNone/>
            </a:pPr>
            <a:r>
              <a:rPr lang="en-US" sz="1100" i="1" dirty="0">
                <a:solidFill>
                  <a:srgbClr val="6E6E6E"/>
                </a:solidFill>
                <a:latin typeface="Calibri" pitchFamily="34" charset="0"/>
                <a:ea typeface="Calibri" pitchFamily="34" charset="-122"/>
                <a:cs typeface="Calibri" pitchFamily="34" charset="-120"/>
              </a:rPr>
              <a:t>7. Extraction finishes successfully – full summary shown.</a:t>
            </a:r>
            <a:endParaRPr lang="en-US" sz="1100" dirty="0"/>
          </a:p>
        </p:txBody>
      </p:sp>
      <p:sp>
        <p:nvSpPr>
          <p:cNvPr id="11" name="Text 6"/>
          <p:cNvSpPr/>
          <p:nvPr/>
        </p:nvSpPr>
        <p:spPr>
          <a:xfrm>
            <a:off x="548640" y="6510528"/>
            <a:ext cx="8229600" cy="274320"/>
          </a:xfrm>
          <a:prstGeom prst="rect">
            <a:avLst/>
          </a:prstGeom>
          <a:noFill/>
          <a:ln/>
        </p:spPr>
        <p:txBody>
          <a:bodyPr wrap="square" lIns="0" tIns="0" rIns="0" bIns="0" rtlCol="0" anchor="ctr"/>
          <a:lstStyle/>
          <a:p>
            <a:pPr marL="0" indent="0" algn="l">
              <a:buNone/>
            </a:pPr>
            <a:r>
              <a:rPr lang="en-US" sz="900" dirty="0">
                <a:solidFill>
                  <a:srgbClr val="6E6E6E"/>
                </a:solidFill>
                <a:latin typeface="Calibri" pitchFamily="34" charset="0"/>
                <a:ea typeface="Calibri" pitchFamily="34" charset="-122"/>
                <a:cs typeface="Calibri" pitchFamily="34" charset="-120"/>
              </a:rPr>
              <a:t>ACCA7031 – Digital Forensic Investigation  |  Case QT-AI-2025</a:t>
            </a:r>
            <a:endParaRPr lang="en-US" sz="900" dirty="0"/>
          </a:p>
        </p:txBody>
      </p:sp>
      <p:sp>
        <p:nvSpPr>
          <p:cNvPr id="12" name="Text 7"/>
          <p:cNvSpPr/>
          <p:nvPr/>
        </p:nvSpPr>
        <p:spPr>
          <a:xfrm>
            <a:off x="11094415" y="6510528"/>
            <a:ext cx="548640" cy="274320"/>
          </a:xfrm>
          <a:prstGeom prst="rect">
            <a:avLst/>
          </a:prstGeom>
          <a:noFill/>
          <a:ln/>
        </p:spPr>
        <p:txBody>
          <a:bodyPr wrap="square" lIns="0" tIns="0" rIns="0" bIns="0" rtlCol="0" anchor="ctr"/>
          <a:lstStyle/>
          <a:p>
            <a:pPr marL="0" indent="0" algn="r">
              <a:buNone/>
            </a:pPr>
            <a:r>
              <a:rPr lang="en-US" sz="900" dirty="0">
                <a:solidFill>
                  <a:srgbClr val="6E6E6E"/>
                </a:solidFill>
                <a:latin typeface="Calibri" pitchFamily="34" charset="0"/>
                <a:ea typeface="Calibri" pitchFamily="34" charset="-122"/>
                <a:cs typeface="Calibri" pitchFamily="34" charset="-120"/>
              </a:rPr>
              <a:t>13</a:t>
            </a:r>
            <a:endParaRPr lang="en-US" sz="900" dirty="0"/>
          </a:p>
        </p:txBody>
      </p:sp>
      <p:pic>
        <p:nvPicPr>
          <p:cNvPr id="13" name="Picture 12" descr="University of Wales Trinity Saint David Logo Vector"/>
          <p:cNvPicPr/>
          <p:nvPr/>
        </p:nvPicPr>
        <p:blipFill>
          <a:blip r:embed="rId6">
            <a:extLst>
              <a:ext uri="{28A0092B-C50C-407E-A947-70E740481C1C}">
                <a14:useLocalDpi xmlns:a14="http://schemas.microsoft.com/office/drawing/2010/main" val="0"/>
              </a:ext>
            </a:extLst>
          </a:blip>
          <a:srcRect/>
          <a:stretch>
            <a:fillRect/>
          </a:stretch>
        </p:blipFill>
        <p:spPr bwMode="auto">
          <a:xfrm>
            <a:off x="10360058" y="633859"/>
            <a:ext cx="1369164" cy="76060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731520" y="2651760"/>
            <a:ext cx="10725912" cy="1005840"/>
          </a:xfrm>
          <a:prstGeom prst="rect">
            <a:avLst/>
          </a:prstGeom>
          <a:noFill/>
          <a:ln/>
        </p:spPr>
        <p:txBody>
          <a:bodyPr wrap="square" lIns="0" tIns="0" rIns="0" bIns="0" rtlCol="0" anchor="ctr"/>
          <a:lstStyle/>
          <a:p>
            <a:pPr marL="0" indent="0" algn="ctr">
              <a:buNone/>
            </a:pPr>
            <a:r>
              <a:rPr lang="en-US" sz="4400" b="1" dirty="0">
                <a:solidFill>
                  <a:srgbClr val="000000"/>
                </a:solidFill>
                <a:latin typeface="Cambria" pitchFamily="34" charset="0"/>
                <a:ea typeface="Cambria" pitchFamily="34" charset="-122"/>
                <a:cs typeface="Cambria" pitchFamily="34" charset="-120"/>
              </a:rPr>
              <a:t>Thank You</a:t>
            </a:r>
            <a:endParaRPr lang="en-US" sz="4400" dirty="0"/>
          </a:p>
        </p:txBody>
      </p:sp>
      <p:sp>
        <p:nvSpPr>
          <p:cNvPr id="3" name="Text 1"/>
          <p:cNvSpPr/>
          <p:nvPr/>
        </p:nvSpPr>
        <p:spPr>
          <a:xfrm>
            <a:off x="731520" y="3611880"/>
            <a:ext cx="10725912" cy="457200"/>
          </a:xfrm>
          <a:prstGeom prst="rect">
            <a:avLst/>
          </a:prstGeom>
          <a:noFill/>
          <a:ln/>
        </p:spPr>
        <p:txBody>
          <a:bodyPr wrap="square" lIns="0" tIns="0" rIns="0" bIns="0" rtlCol="0" anchor="ctr"/>
          <a:lstStyle/>
          <a:p>
            <a:pPr marL="0" indent="0" algn="ctr">
              <a:buNone/>
            </a:pPr>
            <a:r>
              <a:rPr lang="en-US" sz="1700" i="1" dirty="0">
                <a:solidFill>
                  <a:srgbClr val="404040"/>
                </a:solidFill>
                <a:latin typeface="Calibri" pitchFamily="34" charset="0"/>
                <a:ea typeface="Calibri" pitchFamily="34" charset="-122"/>
                <a:cs typeface="Calibri" pitchFamily="34" charset="-120"/>
              </a:rPr>
              <a:t>Questions are welcome.</a:t>
            </a:r>
            <a:endParaRPr lang="en-US" sz="1700" dirty="0"/>
          </a:p>
        </p:txBody>
      </p:sp>
      <p:pic>
        <p:nvPicPr>
          <p:cNvPr id="4" name="Picture 3" descr="University of Wales Trinity Saint David Logo Vector"/>
          <p:cNvPicPr/>
          <p:nvPr/>
        </p:nvPicPr>
        <p:blipFill>
          <a:blip r:embed="rId3">
            <a:extLst>
              <a:ext uri="{28A0092B-C50C-407E-A947-70E740481C1C}">
                <a14:useLocalDpi xmlns:a14="http://schemas.microsoft.com/office/drawing/2010/main" val="0"/>
              </a:ext>
            </a:extLst>
          </a:blip>
          <a:srcRect/>
          <a:stretch>
            <a:fillRect/>
          </a:stretch>
        </p:blipFill>
        <p:spPr bwMode="auto">
          <a:xfrm>
            <a:off x="5117662" y="633859"/>
            <a:ext cx="1943013" cy="1079387"/>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528</TotalTime>
  <Words>1977</Words>
  <Application>Microsoft Office PowerPoint</Application>
  <PresentationFormat>Widescreen</PresentationFormat>
  <Paragraphs>167</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Mah D Hasan</cp:lastModifiedBy>
  <cp:revision>9</cp:revision>
  <dcterms:created xsi:type="dcterms:W3CDTF">2026-08-10T16:37:20Z</dcterms:created>
  <dcterms:modified xsi:type="dcterms:W3CDTF">2026-08-11T08:50:13Z</dcterms:modified>
</cp:coreProperties>
</file>