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embeddedFontLst>
    <p:embeddedFont>
      <p:font typeface="Roboto"/>
      <p:regular r:id="rId18"/>
      <p:bold r:id="rId19"/>
      <p:italic r:id="rId20"/>
      <p:boldItalic r:id="rId21"/>
    </p:embeddedFont>
    <p:embeddedFont>
      <p:font typeface="Merriweather"/>
      <p:regular r:id="rId22"/>
      <p:bold r:id="rId23"/>
      <p:italic r:id="rId24"/>
      <p:boldItalic r:id="rId2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22" Type="http://schemas.openxmlformats.org/officeDocument/2006/relationships/font" Target="fonts/Merriweather-regular.fntdata"/><Relationship Id="rId21" Type="http://schemas.openxmlformats.org/officeDocument/2006/relationships/font" Target="fonts/Roboto-boldItalic.fntdata"/><Relationship Id="rId24" Type="http://schemas.openxmlformats.org/officeDocument/2006/relationships/font" Target="fonts/Merriweather-italic.fntdata"/><Relationship Id="rId23" Type="http://schemas.openxmlformats.org/officeDocument/2006/relationships/font" Target="fonts/Merriweather-bold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5" Type="http://schemas.openxmlformats.org/officeDocument/2006/relationships/font" Target="fonts/Merriweather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font" Target="fonts/Roboto-bold.fntdata"/><Relationship Id="rId18" Type="http://schemas.openxmlformats.org/officeDocument/2006/relationships/font" Target="fonts/Roboto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" name="Google Shape;6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9dd7d2b649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9dd7d2b649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56ed036447a9771a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56ed036447a9771a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g39dd7d2b649_0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Google Shape;82;g39dd7d2b649_0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9dd7d2b649_0_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9dd7d2b649_0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9dd7d2b649_0_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9dd7d2b649_0_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g39dd7d2b649_0_7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Google Shape;111;g39dd7d2b649_0_7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56ed036447a9771a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" name="Google Shape;119;g56ed036447a9771a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56ed036447a9771a_5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56ed036447a9771a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56ed036447a9771a_6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56ed036447a9771a_6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56ed036447a9771a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56ed036447a9771a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g56ed036447a9771a_7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2" name="Google Shape;142;g56ed036447a9771a_7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-125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1" name="Google Shape;11;p2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" name="Google Shape;12;p2"/>
          <p:cNvSpPr txBox="1"/>
          <p:nvPr>
            <p:ph idx="1" type="subTitle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600"/>
              <a:buNone/>
              <a:defRPr sz="16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>
            <a:off x="0" y="48099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</p:sp>
      <p:sp>
        <p:nvSpPr>
          <p:cNvPr id="16" name="Google Shape;16;p3"/>
          <p:cNvSpPr/>
          <p:nvPr/>
        </p:nvSpPr>
        <p:spPr>
          <a:xfrm>
            <a:off x="0" y="0"/>
            <a:ext cx="9144250" cy="4398100"/>
          </a:xfrm>
          <a:custGeom>
            <a:rect b="b" l="l" r="r" t="t"/>
            <a:pathLst>
              <a:path extrusionOk="0" h="175924" w="365770">
                <a:moveTo>
                  <a:pt x="0" y="0"/>
                </a:moveTo>
                <a:lnTo>
                  <a:pt x="365770" y="0"/>
                </a:lnTo>
                <a:lnTo>
                  <a:pt x="365760" y="70914"/>
                </a:lnTo>
                <a:lnTo>
                  <a:pt x="0" y="175924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17" name="Google Shape;17;p3"/>
          <p:cNvSpPr txBox="1"/>
          <p:nvPr>
            <p:ph type="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0"/>
            <a:ext cx="4314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/>
          <p:nvPr/>
        </p:nvSpPr>
        <p:spPr>
          <a:xfrm>
            <a:off x="0" y="44125"/>
            <a:ext cx="4313625" cy="4399375"/>
          </a:xfrm>
          <a:custGeom>
            <a:rect b="b" l="l" r="r" t="t"/>
            <a:pathLst>
              <a:path extrusionOk="0" h="175975" w="172545">
                <a:moveTo>
                  <a:pt x="0" y="157"/>
                </a:moveTo>
                <a:lnTo>
                  <a:pt x="172419" y="0"/>
                </a:lnTo>
                <a:lnTo>
                  <a:pt x="172545" y="126541"/>
                </a:lnTo>
                <a:lnTo>
                  <a:pt x="0" y="175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22" name="Google Shape;22;p4"/>
          <p:cNvSpPr/>
          <p:nvPr/>
        </p:nvSpPr>
        <p:spPr>
          <a:xfrm>
            <a:off x="-125" y="0"/>
            <a:ext cx="4316900" cy="4395600"/>
          </a:xfrm>
          <a:custGeom>
            <a:rect b="b" l="l" r="r" t="t"/>
            <a:pathLst>
              <a:path extrusionOk="0" h="175824" w="172676">
                <a:moveTo>
                  <a:pt x="0" y="6"/>
                </a:moveTo>
                <a:lnTo>
                  <a:pt x="172676" y="0"/>
                </a:lnTo>
                <a:lnTo>
                  <a:pt x="172562" y="126442"/>
                </a:lnTo>
                <a:lnTo>
                  <a:pt x="0" y="175824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</p:sp>
      <p:sp>
        <p:nvSpPr>
          <p:cNvPr id="23" name="Google Shape;23;p4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4" name="Google Shape;24;p4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25" name="Google Shape;25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" name="Google Shape;28;p5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0" name="Google Shape;30;p5"/>
          <p:cNvSpPr txBox="1"/>
          <p:nvPr>
            <p:ph idx="2" type="body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31" name="Google Shape;31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/>
          <p:nvPr/>
        </p:nvSpPr>
        <p:spPr>
          <a:xfrm>
            <a:off x="0" y="0"/>
            <a:ext cx="9144000" cy="1277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" name="Google Shape;34;p6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5" name="Google Shape;35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7"/>
          <p:cNvSpPr/>
          <p:nvPr/>
        </p:nvSpPr>
        <p:spPr>
          <a:xfrm>
            <a:off x="0" y="0"/>
            <a:ext cx="37644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" name="Google Shape;38;p7"/>
          <p:cNvSpPr txBox="1"/>
          <p:nvPr>
            <p:ph type="title"/>
          </p:nvPr>
        </p:nvSpPr>
        <p:spPr>
          <a:xfrm>
            <a:off x="311725" y="500925"/>
            <a:ext cx="3127500" cy="1829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9" name="Google Shape;39;p7"/>
          <p:cNvSpPr txBox="1"/>
          <p:nvPr>
            <p:ph idx="1" type="body"/>
          </p:nvPr>
        </p:nvSpPr>
        <p:spPr>
          <a:xfrm>
            <a:off x="311700" y="2390650"/>
            <a:ext cx="3127500" cy="229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0" name="Google Shape;40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3"/>
        </a:solidFill>
      </p:bgPr>
    </p:bg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/>
          <p:nvPr>
            <p:ph type="title"/>
          </p:nvPr>
        </p:nvSpPr>
        <p:spPr>
          <a:xfrm>
            <a:off x="311675" y="798600"/>
            <a:ext cx="6247800" cy="3546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3" name="Google Shape;43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" name="Google Shape;46;p9"/>
          <p:cNvSpPr txBox="1"/>
          <p:nvPr>
            <p:ph type="title"/>
          </p:nvPr>
        </p:nvSpPr>
        <p:spPr>
          <a:xfrm>
            <a:off x="311300" y="500925"/>
            <a:ext cx="3704400" cy="204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" type="subTitle"/>
          </p:nvPr>
        </p:nvSpPr>
        <p:spPr>
          <a:xfrm>
            <a:off x="304800" y="2626725"/>
            <a:ext cx="3704400" cy="92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600"/>
              <a:buNone/>
              <a:defRPr sz="16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48" name="Google Shape;48;p9"/>
          <p:cNvSpPr txBox="1"/>
          <p:nvPr>
            <p:ph idx="2" type="body"/>
          </p:nvPr>
        </p:nvSpPr>
        <p:spPr>
          <a:xfrm>
            <a:off x="4879025" y="500925"/>
            <a:ext cx="3954000" cy="4111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9" name="Google Shape;49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/>
          <p:nvPr/>
        </p:nvSpPr>
        <p:spPr>
          <a:xfrm>
            <a:off x="0" y="4369000"/>
            <a:ext cx="9144000" cy="7743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10"/>
          <p:cNvSpPr txBox="1"/>
          <p:nvPr>
            <p:ph idx="1" type="body"/>
          </p:nvPr>
        </p:nvSpPr>
        <p:spPr>
          <a:xfrm>
            <a:off x="311700" y="4521400"/>
            <a:ext cx="7979400" cy="46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None/>
              <a:defRPr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</a:lstStyle>
          <a:p/>
        </p:txBody>
      </p:sp>
      <p:sp>
        <p:nvSpPr>
          <p:cNvPr id="53" name="Google Shape;5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dk1"/>
        </a:solid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1"/>
          <p:cNvSpPr txBox="1"/>
          <p:nvPr>
            <p:ph hasCustomPrompt="1" type="title"/>
          </p:nvPr>
        </p:nvSpPr>
        <p:spPr>
          <a:xfrm>
            <a:off x="311750" y="831175"/>
            <a:ext cx="5334900" cy="1244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0"/>
              <a:buNone/>
              <a:defRPr sz="10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11"/>
          <p:cNvSpPr txBox="1"/>
          <p:nvPr>
            <p:ph idx="1" type="body"/>
          </p:nvPr>
        </p:nvSpPr>
        <p:spPr>
          <a:xfrm>
            <a:off x="311700" y="2121425"/>
            <a:ext cx="5334900" cy="94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300"/>
              <a:buChar char="●"/>
              <a:defRPr>
                <a:solidFill>
                  <a:schemeClr val="accent2"/>
                </a:solidFill>
              </a:defRPr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●"/>
              <a:defRPr>
                <a:solidFill>
                  <a:schemeClr val="accent2"/>
                </a:solidFill>
              </a:defRPr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○"/>
              <a:defRPr>
                <a:solidFill>
                  <a:schemeClr val="accent2"/>
                </a:solidFill>
              </a:defRPr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100"/>
              <a:buChar char="■"/>
              <a:defRPr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57" name="Google Shape;5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paradigm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Merriweather"/>
              <a:buNone/>
              <a:defRPr sz="2800">
                <a:solidFill>
                  <a:schemeClr val="accent1"/>
                </a:solidFill>
                <a:latin typeface="Merriweather"/>
                <a:ea typeface="Merriweather"/>
                <a:cs typeface="Merriweather"/>
                <a:sym typeface="Merriweather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Roboto"/>
              <a:buChar char="●"/>
              <a:defRPr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●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○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Roboto"/>
              <a:buChar char="■"/>
              <a:defRPr sz="11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0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7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coe.int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3"/>
          <p:cNvSpPr txBox="1"/>
          <p:nvPr>
            <p:ph type="ctrTitle"/>
          </p:nvPr>
        </p:nvSpPr>
        <p:spPr>
          <a:xfrm>
            <a:off x="311700" y="539725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The Gender Pay Gap In Sport 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" name="Google Shape;65;p13"/>
          <p:cNvSpPr txBox="1"/>
          <p:nvPr>
            <p:ph idx="1" type="subTitle"/>
          </p:nvPr>
        </p:nvSpPr>
        <p:spPr>
          <a:xfrm>
            <a:off x="311700" y="1878560"/>
            <a:ext cx="4242600" cy="738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By Rachel wassermann</a:t>
            </a:r>
            <a:endParaRPr/>
          </a:p>
        </p:txBody>
      </p:sp>
      <p:pic>
        <p:nvPicPr>
          <p:cNvPr id="66" name="Google Shape;66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08350" y="2959200"/>
            <a:ext cx="3883251" cy="2184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is the gender pay gap? </a:t>
            </a:r>
            <a:endParaRPr/>
          </a:p>
        </p:txBody>
      </p:sp>
      <p:sp>
        <p:nvSpPr>
          <p:cNvPr id="72" name="Google Shape;72;p14"/>
          <p:cNvSpPr txBox="1"/>
          <p:nvPr>
            <p:ph idx="1" type="body"/>
          </p:nvPr>
        </p:nvSpPr>
        <p:spPr>
          <a:xfrm>
            <a:off x="4572000" y="0"/>
            <a:ext cx="4469700" cy="505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7500" lnSpcReduction="10000"/>
          </a:bodyPr>
          <a:lstStyle/>
          <a:p>
            <a:pPr indent="-316068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b="1" lang="en" sz="2899">
                <a:solidFill>
                  <a:srgbClr val="000000"/>
                </a:solidFill>
              </a:rPr>
              <a:t>The gender pay gap in sport is a </a:t>
            </a:r>
            <a:r>
              <a:rPr b="1" lang="en" sz="2899">
                <a:solidFill>
                  <a:srgbClr val="000000"/>
                </a:solidFill>
              </a:rPr>
              <a:t>difference</a:t>
            </a:r>
            <a:r>
              <a:rPr b="1" lang="en" sz="2899">
                <a:solidFill>
                  <a:srgbClr val="000000"/>
                </a:solidFill>
              </a:rPr>
              <a:t> in earnings between male and female </a:t>
            </a:r>
            <a:r>
              <a:rPr b="1" lang="en" sz="2899">
                <a:solidFill>
                  <a:srgbClr val="000000"/>
                </a:solidFill>
              </a:rPr>
              <a:t>athletes (Adelphi university, 2023).</a:t>
            </a:r>
            <a:endParaRPr b="1" sz="2899"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899">
              <a:solidFill>
                <a:srgbClr val="000000"/>
              </a:solidFill>
            </a:endParaRPr>
          </a:p>
          <a:p>
            <a:pPr indent="-316068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b="1" lang="en" sz="2899">
                <a:solidFill>
                  <a:srgbClr val="000000"/>
                </a:solidFill>
              </a:rPr>
              <a:t>This includes salary, prize money, bonuses and media deal differences, between male and female athletes ((Adelphi university, 2023).</a:t>
            </a:r>
            <a:endParaRPr b="1" sz="2899"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899">
              <a:solidFill>
                <a:srgbClr val="000000"/>
              </a:solidFill>
            </a:endParaRPr>
          </a:p>
          <a:p>
            <a:pPr indent="-316068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b="1" lang="en" sz="2899">
                <a:solidFill>
                  <a:srgbClr val="000000"/>
                </a:solidFill>
              </a:rPr>
              <a:t>Research shows that in the majority of sports, female athletes are consistently paid less compared to male athletes in the same sport (parity,2024).</a:t>
            </a:r>
            <a:endParaRPr b="1" sz="2899"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2899">
              <a:solidFill>
                <a:srgbClr val="000000"/>
              </a:solidFill>
            </a:endParaRPr>
          </a:p>
          <a:p>
            <a:pPr indent="-316068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ct val="100000"/>
              <a:buChar char="●"/>
            </a:pPr>
            <a:r>
              <a:rPr b="1" lang="en" sz="2899">
                <a:solidFill>
                  <a:srgbClr val="000000"/>
                </a:solidFill>
              </a:rPr>
              <a:t>Despite new policies, laws and a shift for equality there is still a substantial gap (Council of europe,2025).</a:t>
            </a:r>
            <a:endParaRPr b="1" sz="2899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>
              <a:solidFill>
                <a:srgbClr val="000000"/>
              </a:solidFill>
            </a:endParaRPr>
          </a:p>
        </p:txBody>
      </p:sp>
      <p:pic>
        <p:nvPicPr>
          <p:cNvPr id="73" name="Google Shape;7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125" y="2002425"/>
            <a:ext cx="4279700" cy="2139850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4"/>
          <p:cNvSpPr txBox="1"/>
          <p:nvPr/>
        </p:nvSpPr>
        <p:spPr>
          <a:xfrm>
            <a:off x="1639200" y="4083425"/>
            <a:ext cx="2783400" cy="67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(women in sport,2018)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61650" y="53100"/>
            <a:ext cx="9144000" cy="51435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6"/>
          <p:cNvSpPr txBox="1"/>
          <p:nvPr>
            <p:ph type="title"/>
          </p:nvPr>
        </p:nvSpPr>
        <p:spPr>
          <a:xfrm>
            <a:off x="311725" y="500925"/>
            <a:ext cx="8520600" cy="62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Key statistics: </a:t>
            </a:r>
            <a:endParaRPr/>
          </a:p>
        </p:txBody>
      </p:sp>
      <p:sp>
        <p:nvSpPr>
          <p:cNvPr id="85" name="Google Shape;85;p16"/>
          <p:cNvSpPr txBox="1"/>
          <p:nvPr>
            <p:ph idx="1" type="body"/>
          </p:nvPr>
        </p:nvSpPr>
        <p:spPr>
          <a:xfrm>
            <a:off x="3117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32500" lnSpcReduction="10000"/>
          </a:bodyPr>
          <a:lstStyle/>
          <a:p>
            <a:pPr indent="-263683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" sz="1700">
                <a:solidFill>
                  <a:schemeClr val="dk1"/>
                </a:solidFill>
              </a:rPr>
              <a:t>Basketball: The highest paid NBA player earns 200x more than the WNBA player. </a:t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-263683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b="1" lang="en" sz="1700">
                <a:solidFill>
                  <a:schemeClr val="dk1"/>
                </a:solidFill>
              </a:rPr>
              <a:t>All four Grand slams in tennis now offer equal prize money. However, there is still a </a:t>
            </a:r>
            <a:r>
              <a:rPr b="1" lang="en" sz="1700">
                <a:solidFill>
                  <a:schemeClr val="dk1"/>
                </a:solidFill>
              </a:rPr>
              <a:t>substantial</a:t>
            </a:r>
            <a:r>
              <a:rPr b="1" lang="en" sz="1700">
                <a:solidFill>
                  <a:schemeClr val="dk1"/>
                </a:solidFill>
              </a:rPr>
              <a:t> gap among other tennis competitions.</a:t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-263683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700">
                <a:solidFill>
                  <a:schemeClr val="dk1"/>
                </a:solidFill>
              </a:rPr>
              <a:t> </a:t>
            </a:r>
            <a:endParaRPr b="1" sz="17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700">
              <a:solidFill>
                <a:schemeClr val="lt1"/>
              </a:solidFill>
            </a:endParaRPr>
          </a:p>
        </p:txBody>
      </p:sp>
      <p:pic>
        <p:nvPicPr>
          <p:cNvPr id="86" name="Google Shape;86;p16"/>
          <p:cNvPicPr preferRelativeResize="0"/>
          <p:nvPr/>
        </p:nvPicPr>
        <p:blipFill rotWithShape="1">
          <a:blip r:embed="rId3">
            <a:alphaModFix/>
          </a:blip>
          <a:srcRect b="3849" l="0" r="0" t="-3850"/>
          <a:stretch/>
        </p:blipFill>
        <p:spPr>
          <a:xfrm>
            <a:off x="148050" y="1385748"/>
            <a:ext cx="4327201" cy="3316102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6"/>
          <p:cNvSpPr txBox="1"/>
          <p:nvPr>
            <p:ph idx="2" type="body"/>
          </p:nvPr>
        </p:nvSpPr>
        <p:spPr>
          <a:xfrm>
            <a:off x="4832400" y="1505700"/>
            <a:ext cx="3999900" cy="307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88" name="Google Shape;88;p1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703575" y="1505700"/>
            <a:ext cx="4204024" cy="3278925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6"/>
          <p:cNvSpPr txBox="1"/>
          <p:nvPr/>
        </p:nvSpPr>
        <p:spPr>
          <a:xfrm>
            <a:off x="420550" y="4784625"/>
            <a:ext cx="2059500" cy="23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(Schwartz,2024)</a:t>
            </a:r>
            <a:r>
              <a:rPr lang="en" sz="13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rPr>
              <a:t>.</a:t>
            </a:r>
            <a:endParaRPr sz="1300">
              <a:solidFill>
                <a:schemeClr val="dk2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90" name="Google Shape;90;p16"/>
          <p:cNvSpPr txBox="1"/>
          <p:nvPr/>
        </p:nvSpPr>
        <p:spPr>
          <a:xfrm>
            <a:off x="4832400" y="4720125"/>
            <a:ext cx="1477200" cy="36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(</a:t>
            </a:r>
            <a:r>
              <a:rPr b="1" lang="en" sz="1300">
                <a:solidFill>
                  <a:schemeClr val="dk1"/>
                </a:solidFill>
                <a:latin typeface="Roboto"/>
                <a:ea typeface="Roboto"/>
                <a:cs typeface="Roboto"/>
                <a:sym typeface="Roboto"/>
              </a:rPr>
              <a:t>Fifa,2023)</a:t>
            </a:r>
            <a:endParaRPr b="1" sz="1300">
              <a:solidFill>
                <a:schemeClr val="dk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7"/>
          <p:cNvSpPr txBox="1"/>
          <p:nvPr>
            <p:ph type="title"/>
          </p:nvPr>
        </p:nvSpPr>
        <p:spPr>
          <a:xfrm>
            <a:off x="107375" y="62850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Venus Williams   </a:t>
            </a:r>
            <a:endParaRPr/>
          </a:p>
        </p:txBody>
      </p:sp>
      <p:sp>
        <p:nvSpPr>
          <p:cNvPr id="96" name="Google Shape;96;p17"/>
          <p:cNvSpPr txBox="1"/>
          <p:nvPr>
            <p:ph idx="1" type="body"/>
          </p:nvPr>
        </p:nvSpPr>
        <p:spPr>
          <a:xfrm>
            <a:off x="4572000" y="1882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Merriweather"/>
              <a:buChar char="●"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Campaigned for equal prize money at </a:t>
            </a: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wimbledon.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Merriweather"/>
              <a:buChar char="●"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Equal pay was introduced in 2007 at wimbledon. 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Merriweather"/>
              <a:buChar char="●"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This led to equal prize money at all four </a:t>
            </a: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grand slams</a:t>
            </a: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Merriweather"/>
              <a:buChar char="●"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Showing that athlete activism is essential for progress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(Newman,2025).</a:t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b="1" sz="1800">
              <a:solidFill>
                <a:srgbClr val="000000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pic>
        <p:nvPicPr>
          <p:cNvPr id="97" name="Google Shape;9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4513" y="763725"/>
            <a:ext cx="2752230" cy="40733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7"/>
          <p:cNvSpPr txBox="1"/>
          <p:nvPr/>
        </p:nvSpPr>
        <p:spPr>
          <a:xfrm>
            <a:off x="895000" y="4733750"/>
            <a:ext cx="1542000" cy="34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(Hunt,2025)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8"/>
          <p:cNvSpPr txBox="1"/>
          <p:nvPr>
            <p:ph idx="1" type="body"/>
          </p:nvPr>
        </p:nvSpPr>
        <p:spPr>
          <a:xfrm>
            <a:off x="4492550" y="176675"/>
            <a:ext cx="4449600" cy="477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Suggestions for clubs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  <p:pic>
        <p:nvPicPr>
          <p:cNvPr id="104" name="Google Shape;10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2325" y="592275"/>
            <a:ext cx="3960700" cy="2352425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18"/>
          <p:cNvSpPr txBox="1"/>
          <p:nvPr/>
        </p:nvSpPr>
        <p:spPr>
          <a:xfrm>
            <a:off x="58900" y="64025"/>
            <a:ext cx="3317700" cy="90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8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Siya Kolisi</a:t>
            </a:r>
            <a:endParaRPr b="1" sz="28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106" name="Google Shape;106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10" y="53988"/>
            <a:ext cx="4028415" cy="5035525"/>
          </a:xfrm>
          <a:prstGeom prst="rect">
            <a:avLst/>
          </a:prstGeom>
          <a:noFill/>
          <a:ln>
            <a:noFill/>
          </a:ln>
        </p:spPr>
      </p:pic>
      <p:sp>
        <p:nvSpPr>
          <p:cNvPr id="107" name="Google Shape;107;p18"/>
          <p:cNvSpPr/>
          <p:nvPr/>
        </p:nvSpPr>
        <p:spPr>
          <a:xfrm>
            <a:off x="142375" y="3013500"/>
            <a:ext cx="3960600" cy="2130000"/>
          </a:xfrm>
          <a:prstGeom prst="rect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108" name="Google Shape;108;p18"/>
          <p:cNvSpPr txBox="1"/>
          <p:nvPr/>
        </p:nvSpPr>
        <p:spPr>
          <a:xfrm>
            <a:off x="333725" y="3040500"/>
            <a:ext cx="3435600" cy="207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FFFFFF"/>
                </a:solidFill>
              </a:rPr>
              <a:t>“Rugby is for all of us” - Siya Kolisi calls for greater support of women's game</a:t>
            </a:r>
            <a:endParaRPr sz="2700">
              <a:solidFill>
                <a:srgbClr val="FFFFFF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700">
                <a:solidFill>
                  <a:srgbClr val="FFFFFF"/>
                </a:solidFill>
              </a:rPr>
              <a:t>(</a:t>
            </a:r>
            <a:r>
              <a:rPr lang="en" sz="2700">
                <a:solidFill>
                  <a:srgbClr val="FFFFFF"/>
                </a:solidFill>
              </a:rPr>
              <a:t>bok squad</a:t>
            </a:r>
            <a:r>
              <a:rPr lang="en" sz="2700">
                <a:solidFill>
                  <a:srgbClr val="FFFFFF"/>
                </a:solidFill>
              </a:rPr>
              <a:t>,2025).</a:t>
            </a:r>
            <a:endParaRPr sz="2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9"/>
          <p:cNvSpPr txBox="1"/>
          <p:nvPr>
            <p:ph type="title"/>
          </p:nvPr>
        </p:nvSpPr>
        <p:spPr>
          <a:xfrm>
            <a:off x="138088" y="0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Additional perspectives: </a:t>
            </a:r>
            <a:endParaRPr/>
          </a:p>
        </p:txBody>
      </p:sp>
      <p:sp>
        <p:nvSpPr>
          <p:cNvPr id="114" name="Google Shape;114;p19"/>
          <p:cNvSpPr txBox="1"/>
          <p:nvPr>
            <p:ph idx="1" type="body"/>
          </p:nvPr>
        </p:nvSpPr>
        <p:spPr>
          <a:xfrm>
            <a:off x="4613450" y="265025"/>
            <a:ext cx="4197600" cy="4334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b="1" lang="en" sz="1700">
                <a:solidFill>
                  <a:schemeClr val="dk1"/>
                </a:solidFill>
              </a:rPr>
              <a:t>Economics -  Some argue that p</a:t>
            </a:r>
            <a:r>
              <a:rPr b="1" lang="en" sz="1700">
                <a:solidFill>
                  <a:schemeClr val="dk1"/>
                </a:solidFill>
              </a:rPr>
              <a:t>ay</a:t>
            </a:r>
            <a:r>
              <a:rPr b="1" lang="en" sz="1700">
                <a:solidFill>
                  <a:schemeClr val="dk1"/>
                </a:solidFill>
              </a:rPr>
              <a:t> reflects revenue not gender  </a:t>
            </a:r>
            <a:endParaRPr b="1" sz="1700">
              <a:solidFill>
                <a:schemeClr val="dk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b="1" lang="en" sz="1700">
                <a:solidFill>
                  <a:schemeClr val="dk1"/>
                </a:solidFill>
              </a:rPr>
              <a:t>Investment gap - without equal or strategic investment women's sport simply cannot grow.</a:t>
            </a:r>
            <a:endParaRPr b="1" sz="1700">
              <a:solidFill>
                <a:schemeClr val="dk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b="1" lang="en" sz="1700">
                <a:solidFill>
                  <a:schemeClr val="dk1"/>
                </a:solidFill>
              </a:rPr>
              <a:t>Unequal pay and media representation can discourage women from participating.</a:t>
            </a:r>
            <a:endParaRPr b="1" sz="1700">
              <a:solidFill>
                <a:schemeClr val="dk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b="1" lang="en" sz="1700">
                <a:solidFill>
                  <a:schemeClr val="dk1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Increased visibility, such as social media and documentaries  , helps to close the gap.</a:t>
            </a:r>
            <a:r>
              <a:rPr b="1" lang="en" sz="1700">
                <a:solidFill>
                  <a:schemeClr val="dk1"/>
                </a:solidFill>
              </a:rPr>
              <a:t>(university of portsmouth,2022)</a:t>
            </a:r>
            <a:endParaRPr b="1" sz="1700">
              <a:solidFill>
                <a:schemeClr val="dk1"/>
              </a:solidFill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Char char="●"/>
            </a:pPr>
            <a:r>
              <a:rPr b="1" lang="en" sz="1700">
                <a:solidFill>
                  <a:schemeClr val="dk1"/>
                </a:solidFill>
              </a:rPr>
              <a:t>More well known brands are investing  in female athletes (NIke,2024). </a:t>
            </a:r>
            <a:endParaRPr b="1" sz="1700">
              <a:solidFill>
                <a:schemeClr val="dk1"/>
              </a:solidFill>
            </a:endParaRPr>
          </a:p>
        </p:txBody>
      </p:sp>
      <p:pic>
        <p:nvPicPr>
          <p:cNvPr id="115" name="Google Shape;11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7837" y="966850"/>
            <a:ext cx="3074475" cy="3839325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9"/>
          <p:cNvSpPr txBox="1"/>
          <p:nvPr/>
        </p:nvSpPr>
        <p:spPr>
          <a:xfrm>
            <a:off x="744025" y="4806175"/>
            <a:ext cx="1887000" cy="345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rPr>
              <a:t>(Itv,2025)</a:t>
            </a:r>
            <a:endParaRPr sz="1300">
              <a:solidFill>
                <a:schemeClr val="lt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0"/>
          <p:cNvSpPr txBox="1"/>
          <p:nvPr>
            <p:ph type="title"/>
          </p:nvPr>
        </p:nvSpPr>
        <p:spPr>
          <a:xfrm>
            <a:off x="311725" y="500925"/>
            <a:ext cx="3706500" cy="250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Concluding statements: </a:t>
            </a:r>
            <a:endParaRPr/>
          </a:p>
        </p:txBody>
      </p:sp>
      <p:sp>
        <p:nvSpPr>
          <p:cNvPr id="122" name="Google Shape;122;p20"/>
          <p:cNvSpPr txBox="1"/>
          <p:nvPr>
            <p:ph idx="1" type="body"/>
          </p:nvPr>
        </p:nvSpPr>
        <p:spPr>
          <a:xfrm>
            <a:off x="4644675" y="500925"/>
            <a:ext cx="4166400" cy="4098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b="1" lang="en" sz="1800">
                <a:solidFill>
                  <a:srgbClr val="000000"/>
                </a:solidFill>
              </a:rPr>
              <a:t>Women's</a:t>
            </a:r>
            <a:r>
              <a:rPr b="1" lang="en" sz="1800">
                <a:solidFill>
                  <a:srgbClr val="000000"/>
                </a:solidFill>
              </a:rPr>
              <a:t> sport is evolving - more brands are </a:t>
            </a:r>
            <a:r>
              <a:rPr b="1" lang="en" sz="1800">
                <a:solidFill>
                  <a:srgbClr val="000000"/>
                </a:solidFill>
              </a:rPr>
              <a:t>investing</a:t>
            </a:r>
            <a:r>
              <a:rPr b="1" lang="en" sz="1800">
                <a:solidFill>
                  <a:srgbClr val="000000"/>
                </a:solidFill>
              </a:rPr>
              <a:t> in </a:t>
            </a:r>
            <a:r>
              <a:rPr b="1" lang="en" sz="1800">
                <a:solidFill>
                  <a:srgbClr val="000000"/>
                </a:solidFill>
              </a:rPr>
              <a:t>women's</a:t>
            </a:r>
            <a:r>
              <a:rPr b="1" lang="en" sz="1800">
                <a:solidFill>
                  <a:srgbClr val="000000"/>
                </a:solidFill>
              </a:rPr>
              <a:t> sport , and athlete activism is </a:t>
            </a:r>
            <a:r>
              <a:rPr b="1" lang="en" sz="1800">
                <a:solidFill>
                  <a:srgbClr val="000000"/>
                </a:solidFill>
              </a:rPr>
              <a:t>influencing</a:t>
            </a:r>
            <a:r>
              <a:rPr b="1" lang="en" sz="1800">
                <a:solidFill>
                  <a:srgbClr val="000000"/>
                </a:solidFill>
              </a:rPr>
              <a:t> policy.</a:t>
            </a:r>
            <a:endParaRPr b="1"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b="1" lang="en" sz="1800">
                <a:solidFill>
                  <a:srgbClr val="000000"/>
                </a:solidFill>
              </a:rPr>
              <a:t>But the </a:t>
            </a:r>
            <a:r>
              <a:rPr b="1" lang="en" sz="1800">
                <a:solidFill>
                  <a:srgbClr val="000000"/>
                </a:solidFill>
              </a:rPr>
              <a:t>progress</a:t>
            </a:r>
            <a:r>
              <a:rPr b="1" lang="en" sz="1800">
                <a:solidFill>
                  <a:srgbClr val="000000"/>
                </a:solidFill>
              </a:rPr>
              <a:t> is still uneven. Women still </a:t>
            </a:r>
            <a:r>
              <a:rPr b="1" lang="en" sz="1800">
                <a:solidFill>
                  <a:srgbClr val="000000"/>
                </a:solidFill>
              </a:rPr>
              <a:t>face</a:t>
            </a:r>
            <a:r>
              <a:rPr b="1" lang="en" sz="1800">
                <a:solidFill>
                  <a:srgbClr val="000000"/>
                </a:solidFill>
              </a:rPr>
              <a:t> lower pay, less media coverage and fewer sponsorships.</a:t>
            </a:r>
            <a:endParaRPr b="1"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b="1" lang="en" sz="1800">
                <a:solidFill>
                  <a:srgbClr val="000000"/>
                </a:solidFill>
              </a:rPr>
              <a:t>To close the gap women </a:t>
            </a:r>
            <a:r>
              <a:rPr b="1" lang="en" sz="1800">
                <a:solidFill>
                  <a:srgbClr val="000000"/>
                </a:solidFill>
              </a:rPr>
              <a:t>essentially</a:t>
            </a:r>
            <a:r>
              <a:rPr b="1" lang="en" sz="1800">
                <a:solidFill>
                  <a:srgbClr val="000000"/>
                </a:solidFill>
              </a:rPr>
              <a:t> need equal </a:t>
            </a:r>
            <a:r>
              <a:rPr b="1" lang="en" sz="1800">
                <a:solidFill>
                  <a:srgbClr val="000000"/>
                </a:solidFill>
              </a:rPr>
              <a:t>respect, investment and visibility.</a:t>
            </a:r>
            <a:endParaRPr b="1" sz="1800">
              <a:solidFill>
                <a:srgbClr val="000000"/>
              </a:solidFill>
            </a:endParaRPr>
          </a:p>
        </p:txBody>
      </p:sp>
      <p:pic>
        <p:nvPicPr>
          <p:cNvPr id="123" name="Google Shape;12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037" y="1671375"/>
            <a:ext cx="4245875" cy="26619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1"/>
          <p:cNvSpPr txBox="1"/>
          <p:nvPr>
            <p:ph idx="4294967295" type="ctrTitle"/>
          </p:nvPr>
        </p:nvSpPr>
        <p:spPr>
          <a:xfrm>
            <a:off x="171525" y="108400"/>
            <a:ext cx="8520600" cy="1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 :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21"/>
          <p:cNvSpPr txBox="1"/>
          <p:nvPr>
            <p:ph idx="4294967295" type="subTitle"/>
          </p:nvPr>
        </p:nvSpPr>
        <p:spPr>
          <a:xfrm>
            <a:off x="215650" y="733250"/>
            <a:ext cx="8928300" cy="412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About us - Kolisi Foundation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(2016, August 10). Kolisi Foundation - One by One; Kolisi Foundation. https://kolisifoundation.org/about-us/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Armstrong, M. (2022, July 29).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The World Cup gender pay gap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Statista. https://www.statista.com/chart/27871/soccer-football-gender-gap-prize-money/?srsltid=AfmBOor-rOPsPOo1UqQEnK1gZwZTnUFtHbd2v815arql9BbfOSLDqxC9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Bot Verification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(n.d.). Womeninsport.org. Retrieved October 31, 2025, from https://womeninsport.org/news/women-sport-story-gender-pay-gap/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Client challenge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(2024). Uksportsinstitute.co.uk. https://uksportsinstitute.co.uk/article/gender-pay-gap-shrinks-at-the-uksi/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Council of europe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(2025). </a:t>
            </a:r>
            <a:r>
              <a:rPr lang="en" sz="1200" u="sng">
                <a:solidFill>
                  <a:srgbClr val="1155CC"/>
                </a:solidFill>
                <a:latin typeface="Georgia"/>
                <a:ea typeface="Georgia"/>
                <a:cs typeface="Georgia"/>
                <a:sym typeface="Georgia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Coe.int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https://www.coe.int/en/web/portal/-/breaking-barriers-persistent-gender-gaps-in-sport-revealed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2"/>
          <p:cNvSpPr txBox="1"/>
          <p:nvPr>
            <p:ph idx="4294967295" type="subTitle"/>
          </p:nvPr>
        </p:nvSpPr>
        <p:spPr>
          <a:xfrm>
            <a:off x="311700" y="150924"/>
            <a:ext cx="8088300" cy="455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2500" lnSpcReduction="20000"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Data suggests social media has important role to play in raising the profile of women’s sports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(2023, June 15). University of Portsmouth. https://www.port.ac.uk/news-events-and-blogs/news/data-suggests-social-media-has-important-role-to-play-in-raising-the-profile-of-womens-sports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Elyasi, S. (2024). Empowering women in sport analyzing sponsorship: Trends and opportunities for growth.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The Psychology of Woman Journal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5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(1), 109–119. https://doi.org/10.61838/kman.pwj.5.1.13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Fitzgerald, C. (n.d.). It’s 2025 and the gender pay gap in sports is still an outrage.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Paritynow.Co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Retrieved October 31, 2025, from https://impact.paritynow.co/its-2025-and-the-gender-pay-gap-in-sports-is-still-an-outrage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Hunt, &amp; Virginia. (2025). Venus Williams. In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Encyclopedia Britannica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Iacovides, I. (2021, March 31).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Gender inequality in sports sponsorships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The Sports Financial Literacy Academy. https://moneysmartathlete.com/women-athletes/gender-inequality-in-sports-sponsorships/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/>
          <p:cNvSpPr txBox="1"/>
          <p:nvPr>
            <p:ph idx="4294967295" type="subTitle"/>
          </p:nvPr>
        </p:nvSpPr>
        <p:spPr>
          <a:xfrm>
            <a:off x="0" y="204850"/>
            <a:ext cx="9003900" cy="469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Male vs Female Professional Sports Salary Comparison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(2023). Adelphi.edu. https://online.adelphi.edu/articles/male-female-sports-salary/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Mind the Gender Play Gap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(2024). Womeninsport.org. https://womeninsport.org/wp-content/uploads/2024/05/Mind-the-Gender-Play-Gap-Recommendations-for-Womens-Sport-WEBSITE.pdf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Nike athletes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(2024). Nike.com. https://about.nike.com/en-GB/newsroom/releases/nike-athletes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Pay, J. (2020).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Equal pay for equal work at Wimbledon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Payjustice.co.uk. https://payjustice.co.uk/blog/equal-pay-for-equal-work-at-wimbledon/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Perasso, V. (2017, October 23). 100 Women: Is the gender pay gap in sport really closing?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BBC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https://www.bbc.co.uk/news/world-41685042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24"/>
          <p:cNvSpPr txBox="1"/>
          <p:nvPr>
            <p:ph idx="4294967295" type="subTitle"/>
          </p:nvPr>
        </p:nvSpPr>
        <p:spPr>
          <a:xfrm>
            <a:off x="53925" y="0"/>
            <a:ext cx="8669400" cy="496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85000" lnSpcReduction="10000"/>
          </a:bodyPr>
          <a:lstStyle/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Red roses partner with barbie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(2025). Itv.com. https://www.itv.com/news/calendar/2025-10-06/england-rugby-star-honoured-with-barbie-doll-to-inspire-girls-to-pursue-sport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“Rugby is for all of us” - Siya Kolisi calls for greater support of women’s game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(n.d.). Boksquad.Co.Za. Retrieved October 24, 2025, from https://boksquad.co.za/news/rugby-is-for-all-of-us-siya-kolisi-calls-for-greater-support-of-womens-game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September. (2025).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Lessons for the private sector from equal pay wins in sport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UN Women – Headquarters. https://www.unwomen.org/en/articles/explainer/lessons-for-the-private-sector-from-equal-pay-wins-in-sport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Taylor, H. (2024). Women’s sports media coverage is booming. Here’s how it can grow even faster.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Paritynow.Co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https://impact.paritynow.co/womens-sports-media-coverage-is-booming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when wimbledon went equal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. (2017). Wimbledon.com. https://www.wimbledon.com/en_GB/news/articles/2017-02-22/from_the_archive_when_wimbledon_went_equal.html</a:t>
            </a:r>
            <a:endParaRPr sz="1200">
              <a:solidFill>
                <a:srgbClr val="000000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914400" rtl="0" algn="l">
              <a:lnSpc>
                <a:spcPct val="20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Whisenant, W. A., Pedersen, P. M., &amp; Obenour, B. L. (2002). Success and gender: Determining the rate of advancement for intercollegiate athletic directors.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Sex Roles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47</a:t>
            </a:r>
            <a:r>
              <a:rPr lang="en" sz="1200">
                <a:solidFill>
                  <a:srgbClr val="000000"/>
                </a:solidFill>
                <a:latin typeface="Georgia"/>
                <a:ea typeface="Georgia"/>
                <a:cs typeface="Georgia"/>
                <a:sym typeface="Georgia"/>
              </a:rPr>
              <a:t>(9–10), 485–491. https://doi.org/10.1023/a:1021656628604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aradigm">
  <a:themeElements>
    <a:clrScheme name="Paradigm">
      <a:dk1>
        <a:srgbClr val="31394D"/>
      </a:dk1>
      <a:lt1>
        <a:srgbClr val="FFFFFF"/>
      </a:lt1>
      <a:dk2>
        <a:srgbClr val="666666"/>
      </a:dk2>
      <a:lt2>
        <a:srgbClr val="626B73"/>
      </a:lt2>
      <a:accent1>
        <a:srgbClr val="002F4A"/>
      </a:accent1>
      <a:accent2>
        <a:srgbClr val="D9C4B1"/>
      </a:accent2>
      <a:accent3>
        <a:srgbClr val="EDE3DA"/>
      </a:accent3>
      <a:accent4>
        <a:srgbClr val="B85741"/>
      </a:accent4>
      <a:accent5>
        <a:srgbClr val="009384"/>
      </a:accent5>
      <a:accent6>
        <a:srgbClr val="D0F6FF"/>
      </a:accent6>
      <a:hlink>
        <a:srgbClr val="009384"/>
      </a:hlink>
      <a:folHlink>
        <a:srgbClr val="00938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