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5" r:id="rId6"/>
    <p:sldId id="264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3300"/>
    <a:srgbClr val="FFFF00"/>
    <a:srgbClr val="66FF66"/>
    <a:srgbClr val="66FF33"/>
    <a:srgbClr val="777777"/>
    <a:srgbClr val="4D4D4D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A2E9BC-B37F-4C0F-A446-28BA466764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2EA991-7DD4-4074-969C-16C9908E8F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431B3D-7BC6-4498-9ECF-3D5F64FC029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8481B4-B055-4AA1-B65A-9C942A66476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ECECC1-C094-462A-B041-B3A8369ABFC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AB747C-D059-4B53-B9A0-16A8E06CEF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E3B0E6-4F71-45DE-8142-3E540448B7F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229944-1836-4B48-8F1D-DAEBB19D9D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822CCD-E0A4-499C-99CF-E61FE3B8D5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F554A7-66C7-4692-BA9D-EE258D39C29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621B74-DE62-4AE3-87B1-29FD5046BE4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5B71B81-D2A4-490A-A829-9592CBEA59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493C962-8772-4795-AAC6-80C441E78CB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Calendars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Answer the questions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using the calendars given.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447675" y="4613275"/>
            <a:ext cx="39862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day of the week is 17</a:t>
            </a:r>
            <a:r>
              <a:rPr lang="en-GB" sz="3000" b="1" baseline="30000">
                <a:solidFill>
                  <a:srgbClr val="0000FF"/>
                </a:solidFill>
                <a:latin typeface="Comic Sans MS" pitchFamily="66" charset="0"/>
              </a:rPr>
              <a:t>th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 January?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Tuesday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FFFF"/>
                </a:solidFill>
                <a:latin typeface="Comic Sans MS" pitchFamily="66" charset="0"/>
              </a:rPr>
              <a:t>January</a:t>
            </a:r>
            <a:endParaRPr lang="en-US" sz="4000" b="1">
              <a:solidFill>
                <a:srgbClr val="00FFFF"/>
              </a:solidFill>
              <a:latin typeface="Comic Sans MS" pitchFamily="66" charset="0"/>
            </a:endParaRPr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	2	3	4	5	6	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8	9	10	11	12	13	14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15	16	17	18	19	20	21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22	23	24	25	26	27	28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Tuesdays are there in this month?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5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FFFF"/>
                </a:solidFill>
                <a:latin typeface="Comic Sans MS" pitchFamily="66" charset="0"/>
              </a:rPr>
              <a:t>January</a:t>
            </a:r>
            <a:endParaRPr lang="en-US" sz="4000" b="1">
              <a:solidFill>
                <a:srgbClr val="00FFFF"/>
              </a:solidFill>
              <a:latin typeface="Comic Sans MS" pitchFamily="66" charset="0"/>
            </a:endParaRPr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	2	3	4	5	6	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8	9	10	11	12	13	14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15	16	17	18	19	20	21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22	23	24	25	26	27	28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date is the second Friday in January?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9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13</a:t>
            </a:r>
            <a:r>
              <a:rPr lang="en-GB" sz="5000" b="1" baseline="3000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FFFF"/>
                </a:solidFill>
                <a:latin typeface="Comic Sans MS" pitchFamily="66" charset="0"/>
              </a:rPr>
              <a:t>January</a:t>
            </a:r>
            <a:endParaRPr lang="en-US" sz="4000" b="1">
              <a:solidFill>
                <a:srgbClr val="00FFFF"/>
              </a:solidFill>
              <a:latin typeface="Comic Sans MS" pitchFamily="66" charset="0"/>
            </a:endParaRPr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	2	3	4	5	6	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8	9	10	11	12	13	14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15	16	17	18	19	20	21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22	23	24	25	26	27	28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50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day of the week is the fourth Monday in January?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7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r>
              <a:rPr lang="en-GB" sz="5000" b="1" baseline="30000">
                <a:solidFill>
                  <a:srgbClr val="FF3300"/>
                </a:solidFill>
                <a:latin typeface="Comic Sans MS" pitchFamily="66" charset="0"/>
              </a:rPr>
              <a:t>rd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FFFF"/>
                </a:solidFill>
                <a:latin typeface="Comic Sans MS" pitchFamily="66" charset="0"/>
              </a:rPr>
              <a:t>January</a:t>
            </a:r>
            <a:endParaRPr lang="en-US" sz="4000" b="1">
              <a:solidFill>
                <a:srgbClr val="00FFFF"/>
              </a:solidFill>
              <a:latin typeface="Comic Sans MS" pitchFamily="66" charset="0"/>
            </a:endParaRPr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	2	3	4	5	6	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8	9	10	11	12	13	14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15	16	17	18	19	20	21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22	23	24	25	26	27	28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day of the week will 1</a:t>
            </a:r>
            <a:r>
              <a:rPr lang="en-GB" sz="3000" b="1" baseline="30000">
                <a:solidFill>
                  <a:srgbClr val="0000FF"/>
                </a:solidFill>
                <a:latin typeface="Comic Sans MS" pitchFamily="66" charset="0"/>
              </a:rPr>
              <a:t>st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 February be?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3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Wednesday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FFFF"/>
                </a:solidFill>
                <a:latin typeface="Comic Sans MS" pitchFamily="66" charset="0"/>
              </a:rPr>
              <a:t>January</a:t>
            </a:r>
            <a:endParaRPr lang="en-US" sz="4000" b="1">
              <a:solidFill>
                <a:srgbClr val="00FFFF"/>
              </a:solidFill>
              <a:latin typeface="Comic Sans MS" pitchFamily="66" charset="0"/>
            </a:endParaRPr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	2	3	4	5	6	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8	9	10	11	12	13	14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15	16	17	18	19	20	21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22	23	24	25	26	27	28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382588" y="4613275"/>
            <a:ext cx="41894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Saturdays are there in this month?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May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1	2	3	4	5	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7	8	9	10	11	12	13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14	15	16	17	18	19	20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21	22	23	24	25	26	27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28	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day of the week is 26</a:t>
            </a:r>
            <a:r>
              <a:rPr lang="en-GB" sz="3000" b="1" baseline="30000">
                <a:solidFill>
                  <a:srgbClr val="0000FF"/>
                </a:solidFill>
                <a:latin typeface="Comic Sans MS" pitchFamily="66" charset="0"/>
              </a:rPr>
              <a:t>th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 May?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Friday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May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1	2	3	4	5	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7	8	9	10	11	12	13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14	15	16	17	18	19	20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21	22	23	24	25	26	27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28	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date is the first Monday after 10</a:t>
            </a:r>
            <a:r>
              <a:rPr lang="en-GB" sz="3000" b="1" baseline="30000">
                <a:solidFill>
                  <a:srgbClr val="0000FF"/>
                </a:solidFill>
                <a:latin typeface="Comic Sans MS" pitchFamily="66" charset="0"/>
              </a:rPr>
              <a:t>th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 May?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19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r>
              <a:rPr lang="en-GB" sz="5000" b="1" baseline="3000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May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1	2	3	4	5	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7	8	9	10	11	12	13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14	15	16	17	18	19	20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21	22	23	24	25	26	27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28	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date is the next Monday after 18</a:t>
            </a:r>
            <a:r>
              <a:rPr lang="en-GB" sz="3000" b="1" baseline="30000">
                <a:solidFill>
                  <a:srgbClr val="0000FF"/>
                </a:solidFill>
                <a:latin typeface="Comic Sans MS" pitchFamily="66" charset="0"/>
              </a:rPr>
              <a:t>th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 May?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3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22</a:t>
            </a:r>
            <a:r>
              <a:rPr lang="en-GB" sz="5000" b="1" baseline="30000">
                <a:solidFill>
                  <a:srgbClr val="FF3300"/>
                </a:solidFill>
                <a:latin typeface="Comic Sans MS" pitchFamily="66" charset="0"/>
              </a:rPr>
              <a:t>nd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May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1	2	3	4	5	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7	8	9	10	11	12	13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14	15	16	17	18	19	20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21	22	23	24	25	26	27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28	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day of the week was 30</a:t>
            </a:r>
            <a:r>
              <a:rPr lang="en-GB" sz="3000" b="1" baseline="30000">
                <a:solidFill>
                  <a:srgbClr val="0000FF"/>
                </a:solidFill>
                <a:latin typeface="Comic Sans MS" pitchFamily="66" charset="0"/>
              </a:rPr>
              <a:t>th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 April?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Sunday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May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1	2	3	4	5	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7	8	9	10	11	12	13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14	15	16	17	18	19	20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21	22	23	24	25	26	27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28	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day of the week is 17</a:t>
            </a:r>
            <a:r>
              <a:rPr lang="en-GB" sz="3000" b="1" baseline="30000">
                <a:solidFill>
                  <a:srgbClr val="0000FF"/>
                </a:solidFill>
                <a:latin typeface="Comic Sans MS" pitchFamily="66" charset="0"/>
              </a:rPr>
              <a:t>th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 June?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Sunday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June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				1	2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3	4	5	6	7	8	9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10	11	12	13	14	15	16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17	18	19	20	21	22	23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24	25	26	27	28	29	30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309563" y="4613275"/>
            <a:ext cx="42624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date is the next Friday after 10</a:t>
            </a:r>
            <a:r>
              <a:rPr lang="en-GB" sz="3000" b="1" baseline="30000">
                <a:solidFill>
                  <a:srgbClr val="0000FF"/>
                </a:solidFill>
                <a:latin typeface="Comic Sans MS" pitchFamily="66" charset="0"/>
              </a:rPr>
              <a:t>th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 June?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r>
              <a:rPr lang="en-GB" sz="5000" b="1" baseline="3000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June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				1	2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3	4	5	6	7	8	9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10	11	12	13	14	15	16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17	18	19	20	21	22	23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24	25	26	27	28	29	30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Fridays are there in this month?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39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June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				1	2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3	4	5	6	7	8	9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10	11	12	13	14	15	16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17	18	19	20	21	22	23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24	25	26	27	28	29	30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day will 2</a:t>
            </a:r>
            <a:r>
              <a:rPr lang="en-GB" sz="3000" b="1" baseline="30000">
                <a:solidFill>
                  <a:srgbClr val="0000FF"/>
                </a:solidFill>
                <a:latin typeface="Comic Sans MS" pitchFamily="66" charset="0"/>
              </a:rPr>
              <a:t>nd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 of July be?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Monday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June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				1	2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3	4	5	6	7	8	9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10	11	12	13	14	15	16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17	18	19	20	21	22	23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24	25	26	27	28	29	30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day of the week is 3 days after 6</a:t>
            </a:r>
            <a:r>
              <a:rPr lang="en-GB" sz="3000" b="1" baseline="30000">
                <a:solidFill>
                  <a:srgbClr val="0000FF"/>
                </a:solidFill>
                <a:latin typeface="Comic Sans MS" pitchFamily="66" charset="0"/>
              </a:rPr>
              <a:t>th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 June?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Saturday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June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				1	2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3	4	5	6	7	8	9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10	11	12	13	14	15	16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17	18	19	20	21	22	23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24	25	26	27	28	29	30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day of the week is 18</a:t>
            </a:r>
            <a:r>
              <a:rPr lang="en-GB" sz="3000" b="1" baseline="30000">
                <a:solidFill>
                  <a:srgbClr val="0000FF"/>
                </a:solidFill>
                <a:latin typeface="Comic Sans MS" pitchFamily="66" charset="0"/>
              </a:rPr>
              <a:t>th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 October?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1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Thursday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9900"/>
                </a:solidFill>
                <a:latin typeface="Comic Sans MS" pitchFamily="66" charset="0"/>
              </a:rPr>
              <a:t>October</a:t>
            </a:r>
            <a:endParaRPr lang="en-US" sz="4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1	2	3	4	5	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7	8	9	10	11	12	13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14	15	16	17	18	19	20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21	22	23	24	25	26	27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28	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day of the week is Hallowe’en?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5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Wednesday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9900"/>
                </a:solidFill>
                <a:latin typeface="Comic Sans MS" pitchFamily="66" charset="0"/>
              </a:rPr>
              <a:t>October</a:t>
            </a:r>
            <a:endParaRPr lang="en-US" sz="4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1	2	3	4	5	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7	8	9	10	11	12	13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14	15	16	17	18	19	20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21	22	23	24	25	26	27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28	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0000FF"/>
                </a:solidFill>
                <a:latin typeface="Comic Sans MS" pitchFamily="66" charset="0"/>
              </a:rPr>
              <a:t>How many more Tuesdays than Thursdays are there in this month?</a:t>
            </a:r>
            <a:endParaRPr lang="en-US" sz="24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9900"/>
                </a:solidFill>
                <a:latin typeface="Comic Sans MS" pitchFamily="66" charset="0"/>
              </a:rPr>
              <a:t>October</a:t>
            </a:r>
            <a:endParaRPr lang="en-US" sz="4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1	2	3	4	5	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7	8	9	10	11	12	13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14	15	16	17	18	19	20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21	22	23	24	25	26	27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28	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date is the next Sunday after 8</a:t>
            </a:r>
            <a:r>
              <a:rPr lang="en-GB" sz="3000" b="1" baseline="30000">
                <a:solidFill>
                  <a:srgbClr val="0000FF"/>
                </a:solidFill>
                <a:latin typeface="Comic Sans MS" pitchFamily="66" charset="0"/>
              </a:rPr>
              <a:t>th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 October?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r>
              <a:rPr lang="en-GB" sz="5000" b="1" baseline="30000">
                <a:solidFill>
                  <a:srgbClr val="FF3300"/>
                </a:solidFill>
                <a:latin typeface="Comic Sans MS" pitchFamily="66" charset="0"/>
              </a:rPr>
              <a:t>th</a:t>
            </a:r>
            <a:endParaRPr lang="en-US" sz="5000" b="1" baseline="3000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9900"/>
                </a:solidFill>
                <a:latin typeface="Comic Sans MS" pitchFamily="66" charset="0"/>
              </a:rPr>
              <a:t>October</a:t>
            </a:r>
            <a:endParaRPr lang="en-US" sz="4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1	2	3	4	5	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7	8	9	10	11	12	13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14	15	16	17	18	19	20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21	22	23	24	25	26	27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28	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66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311150" y="4516438"/>
            <a:ext cx="4260850" cy="16557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FF"/>
              </a:gs>
              <a:gs pos="50000">
                <a:srgbClr val="FFFF99"/>
              </a:gs>
              <a:gs pos="100000">
                <a:srgbClr val="00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1312863" y="422275"/>
            <a:ext cx="6489700" cy="3840163"/>
          </a:xfrm>
          <a:prstGeom prst="roundRect">
            <a:avLst>
              <a:gd name="adj" fmla="val 10060"/>
            </a:avLst>
          </a:prstGeom>
          <a:gradFill rotWithShape="1">
            <a:gsLst>
              <a:gs pos="0">
                <a:srgbClr val="080808"/>
              </a:gs>
              <a:gs pos="50000">
                <a:srgbClr val="4D4D4D"/>
              </a:gs>
              <a:gs pos="100000">
                <a:srgbClr val="080808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2433638" y="579438"/>
            <a:ext cx="4246562" cy="68262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333333"/>
              </a:gs>
              <a:gs pos="50000">
                <a:srgbClr val="777777"/>
              </a:gs>
              <a:gs pos="100000">
                <a:srgbClr val="3333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447675" y="4613275"/>
            <a:ext cx="39862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What day of the week will 5</a:t>
            </a:r>
            <a:r>
              <a:rPr lang="en-GB" sz="3000" b="1" baseline="30000">
                <a:solidFill>
                  <a:srgbClr val="0000FF"/>
                </a:solidFill>
                <a:latin typeface="Comic Sans MS" pitchFamily="66" charset="0"/>
              </a:rPr>
              <a:t>th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 November be?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4891088" y="4518025"/>
            <a:ext cx="4006850" cy="1655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rgbClr val="FFFF99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5022850" y="4918075"/>
            <a:ext cx="3741738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Monday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2622550" y="5080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9900"/>
                </a:solidFill>
                <a:latin typeface="Comic Sans MS" pitchFamily="66" charset="0"/>
              </a:rPr>
              <a:t>October</a:t>
            </a:r>
            <a:endParaRPr lang="en-US" sz="4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1490663" y="1338263"/>
            <a:ext cx="61341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rgbClr val="66FF66"/>
                </a:solidFill>
                <a:latin typeface="Comic Sans MS" pitchFamily="66" charset="0"/>
              </a:rPr>
              <a:t>S	M	T	W	T	F	S</a:t>
            </a:r>
            <a:endParaRPr lang="en-GB" sz="1200" b="1">
              <a:solidFill>
                <a:srgbClr val="66FF66"/>
              </a:solidFill>
              <a:latin typeface="Comic Sans MS" pitchFamily="66" charset="0"/>
            </a:endParaRPr>
          </a:p>
          <a:p>
            <a:endParaRPr lang="en-GB" sz="1200" b="1">
              <a:solidFill>
                <a:srgbClr val="66FF99"/>
              </a:solidFill>
              <a:latin typeface="Comic Sans MS" pitchFamily="66" charset="0"/>
            </a:endParaRP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	1	2	3	4	5	6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7	8	9	10	11	12	13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14	15	16	17	18	19	20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21	22	23	24	25	26	27</a:t>
            </a:r>
          </a:p>
          <a:p>
            <a:r>
              <a:rPr lang="en-GB" sz="2800" b="1">
                <a:solidFill>
                  <a:schemeClr val="bg1"/>
                </a:solidFill>
                <a:latin typeface="Comic Sans MS" pitchFamily="66" charset="0"/>
              </a:rPr>
              <a:t>28	29	30	31</a:t>
            </a:r>
            <a:endParaRPr lang="en-US" sz="28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269</Words>
  <Application>Microsoft Office PowerPoint</Application>
  <PresentationFormat>On-screen Show (4:3)</PresentationFormat>
  <Paragraphs>206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56</cp:revision>
  <dcterms:created xsi:type="dcterms:W3CDTF">2006-03-03T16:34:11Z</dcterms:created>
  <dcterms:modified xsi:type="dcterms:W3CDTF">2011-11-25T19:46:37Z</dcterms:modified>
</cp:coreProperties>
</file>