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98" d="100"/>
          <a:sy n="98" d="100"/>
        </p:scale>
        <p:origin x="955"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9E93CF-D82C-47B1-8CDC-17E2F663E1FC}"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2FD040-ED26-414E-9C3E-8DC8F0DAA71F}" type="slidenum">
              <a:rPr lang="en-GB" smtClean="0"/>
              <a:t>‹#›</a:t>
            </a:fld>
            <a:endParaRPr lang="en-GB"/>
          </a:p>
        </p:txBody>
      </p:sp>
    </p:spTree>
    <p:extLst>
      <p:ext uri="{BB962C8B-B14F-4D97-AF65-F5344CB8AC3E}">
        <p14:creationId xmlns:p14="http://schemas.microsoft.com/office/powerpoint/2010/main" val="3667789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9E93CF-D82C-47B1-8CDC-17E2F663E1FC}"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2FD040-ED26-414E-9C3E-8DC8F0DAA71F}" type="slidenum">
              <a:rPr lang="en-GB" smtClean="0"/>
              <a:t>‹#›</a:t>
            </a:fld>
            <a:endParaRPr lang="en-GB"/>
          </a:p>
        </p:txBody>
      </p:sp>
    </p:spTree>
    <p:extLst>
      <p:ext uri="{BB962C8B-B14F-4D97-AF65-F5344CB8AC3E}">
        <p14:creationId xmlns:p14="http://schemas.microsoft.com/office/powerpoint/2010/main" val="2187130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9E93CF-D82C-47B1-8CDC-17E2F663E1FC}"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2FD040-ED26-414E-9C3E-8DC8F0DAA71F}" type="slidenum">
              <a:rPr lang="en-GB" smtClean="0"/>
              <a:t>‹#›</a:t>
            </a:fld>
            <a:endParaRPr lang="en-GB"/>
          </a:p>
        </p:txBody>
      </p:sp>
    </p:spTree>
    <p:extLst>
      <p:ext uri="{BB962C8B-B14F-4D97-AF65-F5344CB8AC3E}">
        <p14:creationId xmlns:p14="http://schemas.microsoft.com/office/powerpoint/2010/main" val="1989419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9E93CF-D82C-47B1-8CDC-17E2F663E1FC}"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2FD040-ED26-414E-9C3E-8DC8F0DAA71F}" type="slidenum">
              <a:rPr lang="en-GB" smtClean="0"/>
              <a:t>‹#›</a:t>
            </a:fld>
            <a:endParaRPr lang="en-GB"/>
          </a:p>
        </p:txBody>
      </p:sp>
    </p:spTree>
    <p:extLst>
      <p:ext uri="{BB962C8B-B14F-4D97-AF65-F5344CB8AC3E}">
        <p14:creationId xmlns:p14="http://schemas.microsoft.com/office/powerpoint/2010/main" val="470521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9E93CF-D82C-47B1-8CDC-17E2F663E1FC}" type="datetimeFigureOut">
              <a:rPr lang="en-GB" smtClean="0"/>
              <a:t>04/02/2021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2FD040-ED26-414E-9C3E-8DC8F0DAA71F}" type="slidenum">
              <a:rPr lang="en-GB" smtClean="0"/>
              <a:t>‹#›</a:t>
            </a:fld>
            <a:endParaRPr lang="en-GB"/>
          </a:p>
        </p:txBody>
      </p:sp>
    </p:spTree>
    <p:extLst>
      <p:ext uri="{BB962C8B-B14F-4D97-AF65-F5344CB8AC3E}">
        <p14:creationId xmlns:p14="http://schemas.microsoft.com/office/powerpoint/2010/main" val="1015149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9E93CF-D82C-47B1-8CDC-17E2F663E1FC}" type="datetimeFigureOut">
              <a:rPr lang="en-GB" smtClean="0"/>
              <a:t>04/02/2021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2FD040-ED26-414E-9C3E-8DC8F0DAA71F}" type="slidenum">
              <a:rPr lang="en-GB" smtClean="0"/>
              <a:t>‹#›</a:t>
            </a:fld>
            <a:endParaRPr lang="en-GB"/>
          </a:p>
        </p:txBody>
      </p:sp>
    </p:spTree>
    <p:extLst>
      <p:ext uri="{BB962C8B-B14F-4D97-AF65-F5344CB8AC3E}">
        <p14:creationId xmlns:p14="http://schemas.microsoft.com/office/powerpoint/2010/main" val="422290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9E93CF-D82C-47B1-8CDC-17E2F663E1FC}" type="datetimeFigureOut">
              <a:rPr lang="en-GB" smtClean="0"/>
              <a:t>04/02/2021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2FD040-ED26-414E-9C3E-8DC8F0DAA71F}" type="slidenum">
              <a:rPr lang="en-GB" smtClean="0"/>
              <a:t>‹#›</a:t>
            </a:fld>
            <a:endParaRPr lang="en-GB"/>
          </a:p>
        </p:txBody>
      </p:sp>
    </p:spTree>
    <p:extLst>
      <p:ext uri="{BB962C8B-B14F-4D97-AF65-F5344CB8AC3E}">
        <p14:creationId xmlns:p14="http://schemas.microsoft.com/office/powerpoint/2010/main" val="1915303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9E93CF-D82C-47B1-8CDC-17E2F663E1FC}"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2FD040-ED26-414E-9C3E-8DC8F0DAA71F}" type="slidenum">
              <a:rPr lang="en-GB" smtClean="0"/>
              <a:t>‹#›</a:t>
            </a:fld>
            <a:endParaRPr lang="en-GB"/>
          </a:p>
        </p:txBody>
      </p:sp>
    </p:spTree>
    <p:extLst>
      <p:ext uri="{BB962C8B-B14F-4D97-AF65-F5344CB8AC3E}">
        <p14:creationId xmlns:p14="http://schemas.microsoft.com/office/powerpoint/2010/main" val="1105462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9E93CF-D82C-47B1-8CDC-17E2F663E1FC}"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2FD040-ED26-414E-9C3E-8DC8F0DAA71F}" type="slidenum">
              <a:rPr lang="en-GB" smtClean="0"/>
              <a:t>‹#›</a:t>
            </a:fld>
            <a:endParaRPr lang="en-GB"/>
          </a:p>
        </p:txBody>
      </p:sp>
    </p:spTree>
    <p:extLst>
      <p:ext uri="{BB962C8B-B14F-4D97-AF65-F5344CB8AC3E}">
        <p14:creationId xmlns:p14="http://schemas.microsoft.com/office/powerpoint/2010/main" val="2029138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9E93CF-D82C-47B1-8CDC-17E2F663E1FC}"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2FD040-ED26-414E-9C3E-8DC8F0DAA71F}" type="slidenum">
              <a:rPr lang="en-GB" smtClean="0"/>
              <a:t>‹#›</a:t>
            </a:fld>
            <a:endParaRPr lang="en-GB"/>
          </a:p>
        </p:txBody>
      </p:sp>
    </p:spTree>
    <p:extLst>
      <p:ext uri="{BB962C8B-B14F-4D97-AF65-F5344CB8AC3E}">
        <p14:creationId xmlns:p14="http://schemas.microsoft.com/office/powerpoint/2010/main" val="3097955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9E93CF-D82C-47B1-8CDC-17E2F663E1FC}"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2FD040-ED26-414E-9C3E-8DC8F0DAA71F}" type="slidenum">
              <a:rPr lang="en-GB" smtClean="0"/>
              <a:t>‹#›</a:t>
            </a:fld>
            <a:endParaRPr lang="en-GB"/>
          </a:p>
        </p:txBody>
      </p:sp>
    </p:spTree>
    <p:extLst>
      <p:ext uri="{BB962C8B-B14F-4D97-AF65-F5344CB8AC3E}">
        <p14:creationId xmlns:p14="http://schemas.microsoft.com/office/powerpoint/2010/main" val="560107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9E93CF-D82C-47B1-8CDC-17E2F663E1FC}" type="datetimeFigureOut">
              <a:rPr lang="en-GB" smtClean="0"/>
              <a:t>04/02/2021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2FD040-ED26-414E-9C3E-8DC8F0DAA71F}" type="slidenum">
              <a:rPr lang="en-GB" smtClean="0"/>
              <a:t>‹#›</a:t>
            </a:fld>
            <a:endParaRPr lang="en-GB"/>
          </a:p>
        </p:txBody>
      </p:sp>
    </p:spTree>
    <p:extLst>
      <p:ext uri="{BB962C8B-B14F-4D97-AF65-F5344CB8AC3E}">
        <p14:creationId xmlns:p14="http://schemas.microsoft.com/office/powerpoint/2010/main" val="12692885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lobaljustice.org.uk/about-us"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de-ethica.com/article/view/1760/1066" TargetMode="External"/><Relationship Id="rId2" Type="http://schemas.openxmlformats.org/officeDocument/2006/relationships/hyperlink" Target="https://plato.stanford.edu/entries/justice-global/" TargetMode="External"/><Relationship Id="rId1" Type="http://schemas.openxmlformats.org/officeDocument/2006/relationships/slideLayout" Target="../slideLayouts/slideLayout2.xml"/><Relationship Id="rId4" Type="http://schemas.openxmlformats.org/officeDocument/2006/relationships/hyperlink" Target="http://www.aughty.org/pdf/activecitiz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2200" b="1" dirty="0">
                <a:solidFill>
                  <a:schemeClr val="accent2">
                    <a:lumMod val="50000"/>
                  </a:schemeClr>
                </a:solidFill>
                <a:latin typeface="+mn-lt"/>
              </a:rPr>
              <a:t>HPAN5020/6020</a:t>
            </a:r>
            <a:br>
              <a:rPr lang="en-GB" b="1" dirty="0">
                <a:solidFill>
                  <a:schemeClr val="accent2">
                    <a:lumMod val="50000"/>
                  </a:schemeClr>
                </a:solidFill>
                <a:latin typeface="+mn-lt"/>
              </a:rPr>
            </a:br>
            <a:r>
              <a:rPr lang="en-GB" b="1" dirty="0">
                <a:solidFill>
                  <a:schemeClr val="accent2">
                    <a:lumMod val="50000"/>
                  </a:schemeClr>
                </a:solidFill>
                <a:latin typeface="+mn-lt"/>
              </a:rPr>
              <a:t>Activism, Protest and Campaigning for Global Justice</a:t>
            </a:r>
            <a:endParaRPr lang="en-GB" b="1" dirty="0">
              <a:latin typeface="+mn-lt"/>
            </a:endParaRP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48647" y="3546556"/>
            <a:ext cx="2438400" cy="1876425"/>
          </a:xfrm>
          <a:prstGeom prst="rect">
            <a:avLst/>
          </a:prstGeom>
        </p:spPr>
      </p:pic>
      <p:sp>
        <p:nvSpPr>
          <p:cNvPr id="10" name="Content Placeholder 9"/>
          <p:cNvSpPr>
            <a:spLocks noGrp="1"/>
          </p:cNvSpPr>
          <p:nvPr>
            <p:ph idx="1"/>
          </p:nvPr>
        </p:nvSpPr>
        <p:spPr>
          <a:xfrm>
            <a:off x="723243" y="1917425"/>
            <a:ext cx="7886700" cy="4351338"/>
          </a:xfrm>
        </p:spPr>
        <p:txBody>
          <a:bodyPr>
            <a:normAutofit/>
          </a:bodyPr>
          <a:lstStyle/>
          <a:p>
            <a:pPr marL="0" indent="0">
              <a:buNone/>
            </a:pPr>
            <a:r>
              <a:rPr lang="en-GB" sz="4400" b="1" u="sng" dirty="0">
                <a:solidFill>
                  <a:schemeClr val="accent2">
                    <a:lumMod val="50000"/>
                  </a:schemeClr>
                </a:solidFill>
              </a:rPr>
              <a:t>Global Justice, Active Citizenship</a:t>
            </a:r>
          </a:p>
          <a:p>
            <a:pPr marL="0" indent="0">
              <a:buNone/>
            </a:pPr>
            <a:endParaRPr lang="en-GB" sz="4400" b="1" dirty="0"/>
          </a:p>
          <a:p>
            <a:pPr marL="0" indent="0">
              <a:buNone/>
            </a:pPr>
            <a:endParaRPr lang="en-GB" sz="4400" b="1" dirty="0"/>
          </a:p>
          <a:p>
            <a:pPr marL="0" indent="0">
              <a:buNone/>
            </a:pPr>
            <a:endParaRPr lang="en-GB" sz="1800" b="1" dirty="0"/>
          </a:p>
          <a:p>
            <a:pPr marL="0" indent="0">
              <a:buNone/>
            </a:pPr>
            <a:endParaRPr lang="en-GB" sz="1800" b="1" dirty="0"/>
          </a:p>
          <a:p>
            <a:pPr marL="0" indent="0">
              <a:buNone/>
            </a:pPr>
            <a:endParaRPr lang="en-GB" sz="1900" b="1">
              <a:hlinkClick r:id="rId3"/>
            </a:endParaRPr>
          </a:p>
          <a:p>
            <a:pPr marL="0" indent="0">
              <a:buNone/>
            </a:pPr>
            <a:r>
              <a:rPr lang="en-GB" sz="1900" b="1">
                <a:hlinkClick r:id="rId3"/>
              </a:rPr>
              <a:t>https</a:t>
            </a:r>
            <a:r>
              <a:rPr lang="en-GB" sz="1900" b="1" dirty="0">
                <a:hlinkClick r:id="rId3"/>
              </a:rPr>
              <a:t>://www.globaljustice.org.uk/about-us</a:t>
            </a:r>
            <a:endParaRPr lang="en-GB" sz="1900" b="1" dirty="0"/>
          </a:p>
          <a:p>
            <a:pPr marL="0" indent="0">
              <a:buNone/>
            </a:pPr>
            <a:endParaRPr lang="en-GB" sz="1900" b="1" dirty="0"/>
          </a:p>
          <a:p>
            <a:pPr marL="0" indent="0">
              <a:buNone/>
            </a:pPr>
            <a:endParaRPr lang="en-GB" dirty="0"/>
          </a:p>
          <a:p>
            <a:pPr marL="0" indent="0">
              <a:buNone/>
            </a:pPr>
            <a:endParaRPr lang="en-GB" dirty="0"/>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7776" y="2960402"/>
            <a:ext cx="2847975" cy="1609725"/>
          </a:xfrm>
          <a:prstGeom prst="rect">
            <a:avLst/>
          </a:prstGeom>
        </p:spPr>
      </p:pic>
    </p:spTree>
    <p:extLst>
      <p:ext uri="{BB962C8B-B14F-4D97-AF65-F5344CB8AC3E}">
        <p14:creationId xmlns:p14="http://schemas.microsoft.com/office/powerpoint/2010/main" val="2799792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latin typeface="+mn-lt"/>
              </a:rPr>
              <a:t>Global Justice and Active Citizenship</a:t>
            </a:r>
          </a:p>
        </p:txBody>
      </p:sp>
      <p:sp>
        <p:nvSpPr>
          <p:cNvPr id="3" name="Content Placeholder 2"/>
          <p:cNvSpPr>
            <a:spLocks noGrp="1"/>
          </p:cNvSpPr>
          <p:nvPr>
            <p:ph idx="1"/>
          </p:nvPr>
        </p:nvSpPr>
        <p:spPr/>
        <p:txBody>
          <a:bodyPr>
            <a:normAutofit fontScale="55000" lnSpcReduction="20000"/>
          </a:bodyPr>
          <a:lstStyle/>
          <a:p>
            <a:pPr marL="0" indent="0">
              <a:buNone/>
            </a:pPr>
            <a:r>
              <a:rPr lang="en-GB" sz="4000" b="1">
                <a:solidFill>
                  <a:schemeClr val="accent2">
                    <a:lumMod val="50000"/>
                  </a:schemeClr>
                </a:solidFill>
              </a:rPr>
              <a:t>Readings </a:t>
            </a:r>
            <a:r>
              <a:rPr lang="en-GB" sz="4000" b="1" dirty="0">
                <a:solidFill>
                  <a:schemeClr val="accent2">
                    <a:lumMod val="50000"/>
                  </a:schemeClr>
                </a:solidFill>
              </a:rPr>
              <a:t>for a more in-depth consideration:</a:t>
            </a:r>
          </a:p>
          <a:p>
            <a:pPr marL="0" indent="0">
              <a:buNone/>
            </a:pPr>
            <a:r>
              <a:rPr lang="en-GB" i="1" dirty="0">
                <a:solidFill>
                  <a:schemeClr val="accent2">
                    <a:lumMod val="50000"/>
                  </a:schemeClr>
                </a:solidFill>
              </a:rPr>
              <a:t>1. Stanford </a:t>
            </a:r>
            <a:r>
              <a:rPr lang="en-GB" i="1" dirty="0" err="1">
                <a:solidFill>
                  <a:schemeClr val="accent2">
                    <a:lumMod val="50000"/>
                  </a:schemeClr>
                </a:solidFill>
              </a:rPr>
              <a:t>Encyclopedia</a:t>
            </a:r>
            <a:r>
              <a:rPr lang="en-GB" i="1" dirty="0">
                <a:solidFill>
                  <a:schemeClr val="accent2">
                    <a:lumMod val="50000"/>
                  </a:schemeClr>
                </a:solidFill>
              </a:rPr>
              <a:t> of Philosophy: Global Justice </a:t>
            </a:r>
            <a:r>
              <a:rPr lang="en-GB" dirty="0">
                <a:solidFill>
                  <a:schemeClr val="accent2">
                    <a:lumMod val="50000"/>
                  </a:schemeClr>
                </a:solidFill>
              </a:rPr>
              <a:t>(First published Fri Mar 6, 2015)</a:t>
            </a:r>
          </a:p>
          <a:p>
            <a:pPr marL="0" indent="0">
              <a:buNone/>
            </a:pPr>
            <a:r>
              <a:rPr lang="en-GB" u="sng" dirty="0">
                <a:solidFill>
                  <a:schemeClr val="accent2">
                    <a:lumMod val="50000"/>
                  </a:schemeClr>
                </a:solidFill>
                <a:hlinkClick r:id="rId2"/>
              </a:rPr>
              <a:t>https://plato.stanford.edu/entries/justice-global/</a:t>
            </a:r>
            <a:endParaRPr lang="en-GB" u="sng" dirty="0">
              <a:solidFill>
                <a:schemeClr val="accent2">
                  <a:lumMod val="50000"/>
                </a:schemeClr>
              </a:solidFill>
            </a:endParaRPr>
          </a:p>
          <a:p>
            <a:pPr marL="0" indent="0">
              <a:buNone/>
            </a:pPr>
            <a:r>
              <a:rPr lang="en-GB" dirty="0">
                <a:solidFill>
                  <a:schemeClr val="accent2">
                    <a:lumMod val="50000"/>
                  </a:schemeClr>
                </a:solidFill>
              </a:rPr>
              <a:t>NB Citation and Author info. on Stanford website</a:t>
            </a:r>
          </a:p>
          <a:p>
            <a:pPr marL="0" indent="0">
              <a:buNone/>
            </a:pPr>
            <a:endParaRPr lang="en-GB" dirty="0">
              <a:solidFill>
                <a:schemeClr val="accent2">
                  <a:lumMod val="50000"/>
                </a:schemeClr>
              </a:solidFill>
            </a:endParaRPr>
          </a:p>
          <a:p>
            <a:pPr marL="0" indent="0">
              <a:buNone/>
            </a:pPr>
            <a:r>
              <a:rPr lang="en-GB" dirty="0">
                <a:solidFill>
                  <a:schemeClr val="accent2">
                    <a:lumMod val="50000"/>
                  </a:schemeClr>
                </a:solidFill>
              </a:rPr>
              <a:t>2. </a:t>
            </a:r>
            <a:r>
              <a:rPr lang="en-GB" dirty="0" err="1">
                <a:solidFill>
                  <a:schemeClr val="accent2">
                    <a:lumMod val="50000"/>
                  </a:schemeClr>
                </a:solidFill>
              </a:rPr>
              <a:t>Collste</a:t>
            </a:r>
            <a:r>
              <a:rPr lang="en-GB" dirty="0">
                <a:solidFill>
                  <a:schemeClr val="accent2">
                    <a:lumMod val="50000"/>
                  </a:schemeClr>
                </a:solidFill>
              </a:rPr>
              <a:t>, G. 2016. Globalisation and Global Justice – A thematic introduction in </a:t>
            </a:r>
            <a:r>
              <a:rPr lang="en-GB" i="1" dirty="0">
                <a:solidFill>
                  <a:schemeClr val="accent2">
                    <a:lumMod val="50000"/>
                  </a:schemeClr>
                </a:solidFill>
              </a:rPr>
              <a:t>De </a:t>
            </a:r>
            <a:r>
              <a:rPr lang="en-GB" i="1" dirty="0" err="1">
                <a:solidFill>
                  <a:schemeClr val="accent2">
                    <a:lumMod val="50000"/>
                  </a:schemeClr>
                </a:solidFill>
              </a:rPr>
              <a:t>Ethica</a:t>
            </a:r>
            <a:r>
              <a:rPr lang="en-GB" i="1" dirty="0">
                <a:solidFill>
                  <a:schemeClr val="accent2">
                    <a:lumMod val="50000"/>
                  </a:schemeClr>
                </a:solidFill>
              </a:rPr>
              <a:t>. A Journal of Philosophical, Theological and Applied Ethics</a:t>
            </a:r>
            <a:r>
              <a:rPr lang="en-GB" dirty="0">
                <a:solidFill>
                  <a:schemeClr val="accent2">
                    <a:lumMod val="50000"/>
                  </a:schemeClr>
                </a:solidFill>
              </a:rPr>
              <a:t> Vol. 3:1 (2016): Linköping University Electronic Press</a:t>
            </a:r>
          </a:p>
          <a:p>
            <a:pPr marL="0" indent="0">
              <a:buNone/>
            </a:pPr>
            <a:r>
              <a:rPr lang="en-GB" dirty="0">
                <a:hlinkClick r:id="rId3"/>
              </a:rPr>
              <a:t>https://de-ethica.com/article/view/1760/1066</a:t>
            </a:r>
            <a:endParaRPr lang="en-GB" dirty="0"/>
          </a:p>
          <a:p>
            <a:pPr marL="0" indent="0">
              <a:buNone/>
            </a:pPr>
            <a:endParaRPr lang="en-GB" dirty="0">
              <a:solidFill>
                <a:schemeClr val="accent2">
                  <a:lumMod val="50000"/>
                </a:schemeClr>
              </a:solidFill>
            </a:endParaRPr>
          </a:p>
          <a:p>
            <a:pPr marL="0" indent="0">
              <a:buNone/>
            </a:pPr>
            <a:r>
              <a:rPr lang="en-GB" i="1" dirty="0">
                <a:solidFill>
                  <a:schemeClr val="accent2">
                    <a:lumMod val="50000"/>
                  </a:schemeClr>
                </a:solidFill>
              </a:rPr>
              <a:t>3. The Concept of Active Citizenship: Background Working Paper published by the Taskforce on Active Citizenship </a:t>
            </a:r>
            <a:r>
              <a:rPr lang="en-GB" dirty="0">
                <a:solidFill>
                  <a:schemeClr val="accent2">
                    <a:lumMod val="50000"/>
                  </a:schemeClr>
                </a:solidFill>
              </a:rPr>
              <a:t>(March 2007)</a:t>
            </a:r>
          </a:p>
          <a:p>
            <a:pPr marL="0" indent="0">
              <a:buNone/>
            </a:pPr>
            <a:r>
              <a:rPr lang="en-GB" dirty="0">
                <a:solidFill>
                  <a:schemeClr val="accent2">
                    <a:lumMod val="50000"/>
                  </a:schemeClr>
                </a:solidFill>
              </a:rPr>
              <a:t>The Taskforce on Active Citizenship was appointed by the Taoiseach, Mr Bertie Ahern TD in April 2006 to, amongst other things, ‘review the evidence regarding trends in citizen participation across the main areas of civic, community, cultural, occupational and recreational life in Ireland’ and to ‘examine those trends in the context of international experience and analysis.’</a:t>
            </a:r>
          </a:p>
          <a:p>
            <a:pPr marL="0" indent="0">
              <a:buNone/>
            </a:pPr>
            <a:r>
              <a:rPr lang="en-GB" u="sng" dirty="0">
                <a:hlinkClick r:id="rId4"/>
              </a:rPr>
              <a:t>http://www.aughty.org/pdf/activecitizen.pdf</a:t>
            </a:r>
            <a:endParaRPr lang="en-GB" dirty="0"/>
          </a:p>
          <a:p>
            <a:pPr marL="0" indent="0">
              <a:buNone/>
            </a:pPr>
            <a:endParaRPr lang="en-GB" dirty="0"/>
          </a:p>
        </p:txBody>
      </p:sp>
    </p:spTree>
    <p:extLst>
      <p:ext uri="{BB962C8B-B14F-4D97-AF65-F5344CB8AC3E}">
        <p14:creationId xmlns:p14="http://schemas.microsoft.com/office/powerpoint/2010/main" val="26004847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TotalTime>
  <Words>219</Words>
  <Application>Microsoft Office PowerPoint</Application>
  <PresentationFormat>On-screen Show (4:3)</PresentationFormat>
  <Paragraphs>21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HPAN5020/6020 Activism, Protest and Campaigning for Global Justice</vt:lpstr>
      <vt:lpstr>Global Justice and Active Citizenship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HPAN5020/6020 Activism, Protest and Campaigning for Global Justice</dc:title>
  <dc:creator>Andy Bevan</dc:creator>
  <cp:lastModifiedBy>Andy Bevan</cp:lastModifiedBy>
  <cp:revision>19</cp:revision>
  <dcterms:created xsi:type="dcterms:W3CDTF">2019-02-27T08:49:00Z</dcterms:created>
  <dcterms:modified xsi:type="dcterms:W3CDTF">2021-02-04T08:11:24Z</dcterms:modified>
</cp:coreProperties>
</file>