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6" r:id="rId3"/>
  </p:sldIdLst>
  <p:sldSz cx="21383625" cy="30275213"/>
  <p:notesSz cx="6858000" cy="9144000"/>
  <p:defaultTextStyle>
    <a:defPPr>
      <a:defRPr lang="en-US"/>
    </a:defPPr>
    <a:lvl1pPr marL="0" algn="l" defTabSz="2951529" rtl="0" eaLnBrk="1" latinLnBrk="0" hangingPunct="1">
      <a:defRPr sz="5794" kern="1200">
        <a:solidFill>
          <a:schemeClr val="tx1"/>
        </a:solidFill>
        <a:latin typeface="+mn-lt"/>
        <a:ea typeface="+mn-ea"/>
        <a:cs typeface="+mn-cs"/>
      </a:defRPr>
    </a:lvl1pPr>
    <a:lvl2pPr marL="1475765" algn="l" defTabSz="2951529" rtl="0" eaLnBrk="1" latinLnBrk="0" hangingPunct="1">
      <a:defRPr sz="5794" kern="1200">
        <a:solidFill>
          <a:schemeClr val="tx1"/>
        </a:solidFill>
        <a:latin typeface="+mn-lt"/>
        <a:ea typeface="+mn-ea"/>
        <a:cs typeface="+mn-cs"/>
      </a:defRPr>
    </a:lvl2pPr>
    <a:lvl3pPr marL="2951529" algn="l" defTabSz="2951529" rtl="0" eaLnBrk="1" latinLnBrk="0" hangingPunct="1">
      <a:defRPr sz="5794" kern="1200">
        <a:solidFill>
          <a:schemeClr val="tx1"/>
        </a:solidFill>
        <a:latin typeface="+mn-lt"/>
        <a:ea typeface="+mn-ea"/>
        <a:cs typeface="+mn-cs"/>
      </a:defRPr>
    </a:lvl3pPr>
    <a:lvl4pPr marL="4427294" algn="l" defTabSz="2951529" rtl="0" eaLnBrk="1" latinLnBrk="0" hangingPunct="1">
      <a:defRPr sz="5794" kern="1200">
        <a:solidFill>
          <a:schemeClr val="tx1"/>
        </a:solidFill>
        <a:latin typeface="+mn-lt"/>
        <a:ea typeface="+mn-ea"/>
        <a:cs typeface="+mn-cs"/>
      </a:defRPr>
    </a:lvl4pPr>
    <a:lvl5pPr marL="5903058" algn="l" defTabSz="2951529" rtl="0" eaLnBrk="1" latinLnBrk="0" hangingPunct="1">
      <a:defRPr sz="5794" kern="1200">
        <a:solidFill>
          <a:schemeClr val="tx1"/>
        </a:solidFill>
        <a:latin typeface="+mn-lt"/>
        <a:ea typeface="+mn-ea"/>
        <a:cs typeface="+mn-cs"/>
      </a:defRPr>
    </a:lvl5pPr>
    <a:lvl6pPr marL="7378824" algn="l" defTabSz="2951529" rtl="0" eaLnBrk="1" latinLnBrk="0" hangingPunct="1">
      <a:defRPr sz="5794" kern="1200">
        <a:solidFill>
          <a:schemeClr val="tx1"/>
        </a:solidFill>
        <a:latin typeface="+mn-lt"/>
        <a:ea typeface="+mn-ea"/>
        <a:cs typeface="+mn-cs"/>
      </a:defRPr>
    </a:lvl6pPr>
    <a:lvl7pPr marL="8854588" algn="l" defTabSz="2951529" rtl="0" eaLnBrk="1" latinLnBrk="0" hangingPunct="1">
      <a:defRPr sz="5794" kern="1200">
        <a:solidFill>
          <a:schemeClr val="tx1"/>
        </a:solidFill>
        <a:latin typeface="+mn-lt"/>
        <a:ea typeface="+mn-ea"/>
        <a:cs typeface="+mn-cs"/>
      </a:defRPr>
    </a:lvl7pPr>
    <a:lvl8pPr marL="10330353" algn="l" defTabSz="2951529" rtl="0" eaLnBrk="1" latinLnBrk="0" hangingPunct="1">
      <a:defRPr sz="5794" kern="1200">
        <a:solidFill>
          <a:schemeClr val="tx1"/>
        </a:solidFill>
        <a:latin typeface="+mn-lt"/>
        <a:ea typeface="+mn-ea"/>
        <a:cs typeface="+mn-cs"/>
      </a:defRPr>
    </a:lvl8pPr>
    <a:lvl9pPr marL="11806118" algn="l" defTabSz="2951529" rtl="0" eaLnBrk="1" latinLnBrk="0" hangingPunct="1">
      <a:defRPr sz="5794"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541" userDrawn="1">
          <p15:clr>
            <a:srgbClr val="A4A3A4"/>
          </p15:clr>
        </p15:guide>
        <p15:guide id="2" orient="horz" pos="9536" userDrawn="1">
          <p15:clr>
            <a:srgbClr val="A4A3A4"/>
          </p15:clr>
        </p15:guide>
        <p15:guide id="3" orient="horz" pos="530" userDrawn="1">
          <p15:clr>
            <a:srgbClr val="A4A3A4"/>
          </p15:clr>
        </p15:guide>
        <p15:guide id="4" pos="6735" userDrawn="1">
          <p15:clr>
            <a:srgbClr val="A4A3A4"/>
          </p15:clr>
        </p15:guide>
        <p15:guide id="5" pos="4169" userDrawn="1">
          <p15:clr>
            <a:srgbClr val="A4A3A4"/>
          </p15:clr>
        </p15:guide>
        <p15:guide id="6" pos="13149" userDrawn="1">
          <p15:clr>
            <a:srgbClr val="A4A3A4"/>
          </p15:clr>
        </p15:guide>
        <p15:guide id="7" pos="321" userDrawn="1">
          <p15:clr>
            <a:srgbClr val="A4A3A4"/>
          </p15:clr>
        </p15:guide>
        <p15:guide id="8" pos="4811" userDrawn="1">
          <p15:clr>
            <a:srgbClr val="A4A3A4"/>
          </p15:clr>
        </p15:guide>
        <p15:guide id="9" pos="8659" userDrawn="1">
          <p15:clr>
            <a:srgbClr val="A4A3A4"/>
          </p15:clr>
        </p15:guide>
        <p15:guide id="10" pos="930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8D97"/>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2" autoAdjust="0"/>
    <p:restoredTop sz="89364" autoAdjust="0"/>
  </p:normalViewPr>
  <p:slideViewPr>
    <p:cSldViewPr>
      <p:cViewPr>
        <p:scale>
          <a:sx n="48" d="100"/>
          <a:sy n="48" d="100"/>
        </p:scale>
        <p:origin x="264" y="-3618"/>
      </p:cViewPr>
      <p:guideLst>
        <p:guide orient="horz" pos="18541"/>
        <p:guide orient="horz" pos="9536"/>
        <p:guide orient="horz" pos="530"/>
        <p:guide pos="6735"/>
        <p:guide pos="4169"/>
        <p:guide pos="13149"/>
        <p:guide pos="321"/>
        <p:guide pos="4811"/>
        <p:guide pos="8659"/>
        <p:guide pos="930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BBC57F-CBF3-43EB-9A65-272EB38E6F25}" type="datetimeFigureOut">
              <a:rPr lang="en-US" smtClean="0"/>
              <a:t>9/13/2022</a:t>
            </a:fld>
            <a:endParaRPr lang="en-US"/>
          </a:p>
        </p:txBody>
      </p:sp>
      <p:sp>
        <p:nvSpPr>
          <p:cNvPr id="4" name="Slide Image Placeholder 3"/>
          <p:cNvSpPr>
            <a:spLocks noGrp="1" noRot="1" noChangeAspect="1"/>
          </p:cNvSpPr>
          <p:nvPr>
            <p:ph type="sldImg" idx="2"/>
          </p:nvPr>
        </p:nvSpPr>
        <p:spPr>
          <a:xfrm>
            <a:off x="2217738" y="685800"/>
            <a:ext cx="24225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B60FA4-21F6-491C-8FD8-E0C69035BBC9}" type="slidenum">
              <a:rPr lang="en-US" smtClean="0"/>
              <a:t>‹#›</a:t>
            </a:fld>
            <a:endParaRPr lang="en-US"/>
          </a:p>
        </p:txBody>
      </p:sp>
    </p:spTree>
    <p:extLst>
      <p:ext uri="{BB962C8B-B14F-4D97-AF65-F5344CB8AC3E}">
        <p14:creationId xmlns:p14="http://schemas.microsoft.com/office/powerpoint/2010/main" val="2884650316"/>
      </p:ext>
    </p:extLst>
  </p:cSld>
  <p:clrMap bg1="lt1" tx1="dk1" bg2="lt2" tx2="dk2" accent1="accent1" accent2="accent2" accent3="accent3" accent4="accent4" accent5="accent5" accent6="accent6" hlink="hlink" folHlink="folHlink"/>
  <p:notesStyle>
    <a:lvl1pPr marL="0" algn="l" defTabSz="2951529" rtl="0" eaLnBrk="1" latinLnBrk="0" hangingPunct="1">
      <a:defRPr sz="3838" kern="1200">
        <a:solidFill>
          <a:schemeClr val="tx1"/>
        </a:solidFill>
        <a:latin typeface="+mn-lt"/>
        <a:ea typeface="+mn-ea"/>
        <a:cs typeface="+mn-cs"/>
      </a:defRPr>
    </a:lvl1pPr>
    <a:lvl2pPr marL="1475765" algn="l" defTabSz="2951529" rtl="0" eaLnBrk="1" latinLnBrk="0" hangingPunct="1">
      <a:defRPr sz="3838" kern="1200">
        <a:solidFill>
          <a:schemeClr val="tx1"/>
        </a:solidFill>
        <a:latin typeface="+mn-lt"/>
        <a:ea typeface="+mn-ea"/>
        <a:cs typeface="+mn-cs"/>
      </a:defRPr>
    </a:lvl2pPr>
    <a:lvl3pPr marL="2951529" algn="l" defTabSz="2951529" rtl="0" eaLnBrk="1" latinLnBrk="0" hangingPunct="1">
      <a:defRPr sz="3838" kern="1200">
        <a:solidFill>
          <a:schemeClr val="tx1"/>
        </a:solidFill>
        <a:latin typeface="+mn-lt"/>
        <a:ea typeface="+mn-ea"/>
        <a:cs typeface="+mn-cs"/>
      </a:defRPr>
    </a:lvl3pPr>
    <a:lvl4pPr marL="4427294" algn="l" defTabSz="2951529" rtl="0" eaLnBrk="1" latinLnBrk="0" hangingPunct="1">
      <a:defRPr sz="3838" kern="1200">
        <a:solidFill>
          <a:schemeClr val="tx1"/>
        </a:solidFill>
        <a:latin typeface="+mn-lt"/>
        <a:ea typeface="+mn-ea"/>
        <a:cs typeface="+mn-cs"/>
      </a:defRPr>
    </a:lvl4pPr>
    <a:lvl5pPr marL="5903058" algn="l" defTabSz="2951529" rtl="0" eaLnBrk="1" latinLnBrk="0" hangingPunct="1">
      <a:defRPr sz="3838" kern="1200">
        <a:solidFill>
          <a:schemeClr val="tx1"/>
        </a:solidFill>
        <a:latin typeface="+mn-lt"/>
        <a:ea typeface="+mn-ea"/>
        <a:cs typeface="+mn-cs"/>
      </a:defRPr>
    </a:lvl5pPr>
    <a:lvl6pPr marL="7378824" algn="l" defTabSz="2951529" rtl="0" eaLnBrk="1" latinLnBrk="0" hangingPunct="1">
      <a:defRPr sz="3838" kern="1200">
        <a:solidFill>
          <a:schemeClr val="tx1"/>
        </a:solidFill>
        <a:latin typeface="+mn-lt"/>
        <a:ea typeface="+mn-ea"/>
        <a:cs typeface="+mn-cs"/>
      </a:defRPr>
    </a:lvl6pPr>
    <a:lvl7pPr marL="8854588" algn="l" defTabSz="2951529" rtl="0" eaLnBrk="1" latinLnBrk="0" hangingPunct="1">
      <a:defRPr sz="3838" kern="1200">
        <a:solidFill>
          <a:schemeClr val="tx1"/>
        </a:solidFill>
        <a:latin typeface="+mn-lt"/>
        <a:ea typeface="+mn-ea"/>
        <a:cs typeface="+mn-cs"/>
      </a:defRPr>
    </a:lvl7pPr>
    <a:lvl8pPr marL="10330353" algn="l" defTabSz="2951529" rtl="0" eaLnBrk="1" latinLnBrk="0" hangingPunct="1">
      <a:defRPr sz="3838" kern="1200">
        <a:solidFill>
          <a:schemeClr val="tx1"/>
        </a:solidFill>
        <a:latin typeface="+mn-lt"/>
        <a:ea typeface="+mn-ea"/>
        <a:cs typeface="+mn-cs"/>
      </a:defRPr>
    </a:lvl8pPr>
    <a:lvl9pPr marL="11806118" algn="l" defTabSz="2951529" rtl="0" eaLnBrk="1" latinLnBrk="0" hangingPunct="1">
      <a:defRPr sz="3838"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9404941"/>
            <a:ext cx="18176081" cy="6489548"/>
          </a:xfrm>
        </p:spPr>
        <p:txBody>
          <a:bodyPr/>
          <a:lstStyle/>
          <a:p>
            <a:r>
              <a:rPr lang="en-US"/>
              <a:t>Click to edit Master title style</a:t>
            </a:r>
          </a:p>
        </p:txBody>
      </p:sp>
      <p:sp>
        <p:nvSpPr>
          <p:cNvPr id="3" name="Subtitle 2"/>
          <p:cNvSpPr>
            <a:spLocks noGrp="1"/>
          </p:cNvSpPr>
          <p:nvPr>
            <p:ph type="subTitle" idx="1"/>
          </p:nvPr>
        </p:nvSpPr>
        <p:spPr>
          <a:xfrm>
            <a:off x="3207544" y="17155954"/>
            <a:ext cx="14968538" cy="7736999"/>
          </a:xfrm>
        </p:spPr>
        <p:txBody>
          <a:bodyPr/>
          <a:lstStyle>
            <a:lvl1pPr marL="0" indent="0" algn="ctr">
              <a:buNone/>
              <a:defRPr>
                <a:solidFill>
                  <a:schemeClr val="tx1">
                    <a:tint val="75000"/>
                  </a:schemeClr>
                </a:solidFill>
              </a:defRPr>
            </a:lvl1pPr>
            <a:lvl2pPr marL="1134639" indent="0" algn="ctr">
              <a:buNone/>
              <a:defRPr>
                <a:solidFill>
                  <a:schemeClr val="tx1">
                    <a:tint val="75000"/>
                  </a:schemeClr>
                </a:solidFill>
              </a:defRPr>
            </a:lvl2pPr>
            <a:lvl3pPr marL="2269278" indent="0" algn="ctr">
              <a:buNone/>
              <a:defRPr>
                <a:solidFill>
                  <a:schemeClr val="tx1">
                    <a:tint val="75000"/>
                  </a:schemeClr>
                </a:solidFill>
              </a:defRPr>
            </a:lvl3pPr>
            <a:lvl4pPr marL="3403918" indent="0" algn="ctr">
              <a:buNone/>
              <a:defRPr>
                <a:solidFill>
                  <a:schemeClr val="tx1">
                    <a:tint val="75000"/>
                  </a:schemeClr>
                </a:solidFill>
              </a:defRPr>
            </a:lvl4pPr>
            <a:lvl5pPr marL="4538557" indent="0" algn="ctr">
              <a:buNone/>
              <a:defRPr>
                <a:solidFill>
                  <a:schemeClr val="tx1">
                    <a:tint val="75000"/>
                  </a:schemeClr>
                </a:solidFill>
              </a:defRPr>
            </a:lvl5pPr>
            <a:lvl6pPr marL="5673197" indent="0" algn="ctr">
              <a:buNone/>
              <a:defRPr>
                <a:solidFill>
                  <a:schemeClr val="tx1">
                    <a:tint val="75000"/>
                  </a:schemeClr>
                </a:solidFill>
              </a:defRPr>
            </a:lvl6pPr>
            <a:lvl7pPr marL="6807836" indent="0" algn="ctr">
              <a:buNone/>
              <a:defRPr>
                <a:solidFill>
                  <a:schemeClr val="tx1">
                    <a:tint val="75000"/>
                  </a:schemeClr>
                </a:solidFill>
              </a:defRPr>
            </a:lvl7pPr>
            <a:lvl8pPr marL="7942475" indent="0" algn="ctr">
              <a:buNone/>
              <a:defRPr>
                <a:solidFill>
                  <a:schemeClr val="tx1">
                    <a:tint val="75000"/>
                  </a:schemeClr>
                </a:solidFill>
              </a:defRPr>
            </a:lvl8pPr>
            <a:lvl9pPr marL="9077115"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76D5D20-DC80-4E5E-AE84-CB0B17F54D9B}" type="datetimeFigureOut">
              <a:rPr lang="en-US" smtClean="0"/>
              <a:t>9/13/2022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221871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6D5D20-DC80-4E5E-AE84-CB0B17F54D9B}" type="datetimeFigureOut">
              <a:rPr lang="en-US" smtClean="0"/>
              <a:t>9/13/2022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2834591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159" y="19454629"/>
            <a:ext cx="18176081" cy="6012994"/>
          </a:xfrm>
        </p:spPr>
        <p:txBody>
          <a:bodyPr anchor="t"/>
          <a:lstStyle>
            <a:lvl1pPr algn="l">
              <a:defRPr sz="9911" b="1" cap="all"/>
            </a:lvl1pPr>
          </a:lstStyle>
          <a:p>
            <a:r>
              <a:rPr lang="en-US"/>
              <a:t>Click to edit Master title style</a:t>
            </a:r>
          </a:p>
        </p:txBody>
      </p:sp>
      <p:sp>
        <p:nvSpPr>
          <p:cNvPr id="3" name="Text Placeholder 2"/>
          <p:cNvSpPr>
            <a:spLocks noGrp="1"/>
          </p:cNvSpPr>
          <p:nvPr>
            <p:ph type="body" idx="1"/>
          </p:nvPr>
        </p:nvSpPr>
        <p:spPr>
          <a:xfrm>
            <a:off x="1689159" y="12831929"/>
            <a:ext cx="18176081" cy="6622701"/>
          </a:xfrm>
        </p:spPr>
        <p:txBody>
          <a:bodyPr anchor="b"/>
          <a:lstStyle>
            <a:lvl1pPr marL="0" indent="0">
              <a:buNone/>
              <a:defRPr sz="4956">
                <a:solidFill>
                  <a:schemeClr val="tx1">
                    <a:tint val="75000"/>
                  </a:schemeClr>
                </a:solidFill>
              </a:defRPr>
            </a:lvl1pPr>
            <a:lvl2pPr marL="1134639" indent="0">
              <a:buNone/>
              <a:defRPr sz="4454">
                <a:solidFill>
                  <a:schemeClr val="tx1">
                    <a:tint val="75000"/>
                  </a:schemeClr>
                </a:solidFill>
              </a:defRPr>
            </a:lvl2pPr>
            <a:lvl3pPr marL="2269278" indent="0">
              <a:buNone/>
              <a:defRPr sz="3953">
                <a:solidFill>
                  <a:schemeClr val="tx1">
                    <a:tint val="75000"/>
                  </a:schemeClr>
                </a:solidFill>
              </a:defRPr>
            </a:lvl3pPr>
            <a:lvl4pPr marL="3403918" indent="0">
              <a:buNone/>
              <a:defRPr sz="3452">
                <a:solidFill>
                  <a:schemeClr val="tx1">
                    <a:tint val="75000"/>
                  </a:schemeClr>
                </a:solidFill>
              </a:defRPr>
            </a:lvl4pPr>
            <a:lvl5pPr marL="4538557" indent="0">
              <a:buNone/>
              <a:defRPr sz="3452">
                <a:solidFill>
                  <a:schemeClr val="tx1">
                    <a:tint val="75000"/>
                  </a:schemeClr>
                </a:solidFill>
              </a:defRPr>
            </a:lvl5pPr>
            <a:lvl6pPr marL="5673197" indent="0">
              <a:buNone/>
              <a:defRPr sz="3452">
                <a:solidFill>
                  <a:schemeClr val="tx1">
                    <a:tint val="75000"/>
                  </a:schemeClr>
                </a:solidFill>
              </a:defRPr>
            </a:lvl6pPr>
            <a:lvl7pPr marL="6807836" indent="0">
              <a:buNone/>
              <a:defRPr sz="3452">
                <a:solidFill>
                  <a:schemeClr val="tx1">
                    <a:tint val="75000"/>
                  </a:schemeClr>
                </a:solidFill>
              </a:defRPr>
            </a:lvl7pPr>
            <a:lvl8pPr marL="7942475" indent="0">
              <a:buNone/>
              <a:defRPr sz="3452">
                <a:solidFill>
                  <a:schemeClr val="tx1">
                    <a:tint val="75000"/>
                  </a:schemeClr>
                </a:solidFill>
              </a:defRPr>
            </a:lvl8pPr>
            <a:lvl9pPr marL="9077115" indent="0">
              <a:buNone/>
              <a:defRPr sz="345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6D5D20-DC80-4E5E-AE84-CB0B17F54D9B}" type="datetimeFigureOut">
              <a:rPr lang="en-US" smtClean="0"/>
              <a:t>9/13/2022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4071421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181" y="7064219"/>
            <a:ext cx="9444434" cy="19980241"/>
          </a:xfrm>
        </p:spPr>
        <p:txBody>
          <a:bodyPr/>
          <a:lstStyle>
            <a:lvl1pPr>
              <a:defRPr sz="6960"/>
            </a:lvl1pPr>
            <a:lvl2pPr>
              <a:defRPr sz="5958"/>
            </a:lvl2pPr>
            <a:lvl3pPr>
              <a:defRPr sz="4956"/>
            </a:lvl3pPr>
            <a:lvl4pPr>
              <a:defRPr sz="4454"/>
            </a:lvl4pPr>
            <a:lvl5pPr>
              <a:defRPr sz="4454"/>
            </a:lvl5pPr>
            <a:lvl6pPr>
              <a:defRPr sz="4454"/>
            </a:lvl6pPr>
            <a:lvl7pPr>
              <a:defRPr sz="4454"/>
            </a:lvl7pPr>
            <a:lvl8pPr>
              <a:defRPr sz="4454"/>
            </a:lvl8pPr>
            <a:lvl9pPr>
              <a:defRPr sz="445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870010" y="7064219"/>
            <a:ext cx="9444434" cy="19980241"/>
          </a:xfrm>
        </p:spPr>
        <p:txBody>
          <a:bodyPr/>
          <a:lstStyle>
            <a:lvl1pPr>
              <a:defRPr sz="6960"/>
            </a:lvl1pPr>
            <a:lvl2pPr>
              <a:defRPr sz="5958"/>
            </a:lvl2pPr>
            <a:lvl3pPr>
              <a:defRPr sz="4956"/>
            </a:lvl3pPr>
            <a:lvl4pPr>
              <a:defRPr sz="4454"/>
            </a:lvl4pPr>
            <a:lvl5pPr>
              <a:defRPr sz="4454"/>
            </a:lvl5pPr>
            <a:lvl6pPr>
              <a:defRPr sz="4454"/>
            </a:lvl6pPr>
            <a:lvl7pPr>
              <a:defRPr sz="4454"/>
            </a:lvl7pPr>
            <a:lvl8pPr>
              <a:defRPr sz="4454"/>
            </a:lvl8pPr>
            <a:lvl9pPr>
              <a:defRPr sz="445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76D5D20-DC80-4E5E-AE84-CB0B17F54D9B}" type="datetimeFigureOut">
              <a:rPr lang="en-US" smtClean="0"/>
              <a:t>9/13/2022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1880826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69181" y="6776884"/>
            <a:ext cx="9448148" cy="2824283"/>
          </a:xfrm>
        </p:spPr>
        <p:txBody>
          <a:bodyPr anchor="b"/>
          <a:lstStyle>
            <a:lvl1pPr marL="0" indent="0">
              <a:buNone/>
              <a:defRPr sz="5958" b="1"/>
            </a:lvl1pPr>
            <a:lvl2pPr marL="1134639" indent="0">
              <a:buNone/>
              <a:defRPr sz="4956" b="1"/>
            </a:lvl2pPr>
            <a:lvl3pPr marL="2269278" indent="0">
              <a:buNone/>
              <a:defRPr sz="4454" b="1"/>
            </a:lvl3pPr>
            <a:lvl4pPr marL="3403918" indent="0">
              <a:buNone/>
              <a:defRPr sz="3953" b="1"/>
            </a:lvl4pPr>
            <a:lvl5pPr marL="4538557" indent="0">
              <a:buNone/>
              <a:defRPr sz="3953" b="1"/>
            </a:lvl5pPr>
            <a:lvl6pPr marL="5673197" indent="0">
              <a:buNone/>
              <a:defRPr sz="3953" b="1"/>
            </a:lvl6pPr>
            <a:lvl7pPr marL="6807836" indent="0">
              <a:buNone/>
              <a:defRPr sz="3953" b="1"/>
            </a:lvl7pPr>
            <a:lvl8pPr marL="7942475" indent="0">
              <a:buNone/>
              <a:defRPr sz="3953" b="1"/>
            </a:lvl8pPr>
            <a:lvl9pPr marL="9077115" indent="0">
              <a:buNone/>
              <a:defRPr sz="3953" b="1"/>
            </a:lvl9pPr>
          </a:lstStyle>
          <a:p>
            <a:pPr lvl="0"/>
            <a:r>
              <a:rPr lang="en-US"/>
              <a:t>Click to edit Master text styles</a:t>
            </a:r>
          </a:p>
        </p:txBody>
      </p:sp>
      <p:sp>
        <p:nvSpPr>
          <p:cNvPr id="4" name="Content Placeholder 3"/>
          <p:cNvSpPr>
            <a:spLocks noGrp="1"/>
          </p:cNvSpPr>
          <p:nvPr>
            <p:ph sz="half" idx="2"/>
          </p:nvPr>
        </p:nvSpPr>
        <p:spPr>
          <a:xfrm>
            <a:off x="1069181" y="9601167"/>
            <a:ext cx="9448148" cy="17443290"/>
          </a:xfrm>
        </p:spPr>
        <p:txBody>
          <a:bodyPr/>
          <a:lstStyle>
            <a:lvl1pPr>
              <a:defRPr sz="5958"/>
            </a:lvl1pPr>
            <a:lvl2pPr>
              <a:defRPr sz="4956"/>
            </a:lvl2pPr>
            <a:lvl3pPr>
              <a:defRPr sz="4454"/>
            </a:lvl3pPr>
            <a:lvl4pPr>
              <a:defRPr sz="3953"/>
            </a:lvl4pPr>
            <a:lvl5pPr>
              <a:defRPr sz="3953"/>
            </a:lvl5pPr>
            <a:lvl6pPr>
              <a:defRPr sz="3953"/>
            </a:lvl6pPr>
            <a:lvl7pPr>
              <a:defRPr sz="3953"/>
            </a:lvl7pPr>
            <a:lvl8pPr>
              <a:defRPr sz="3953"/>
            </a:lvl8pPr>
            <a:lvl9pPr>
              <a:defRPr sz="395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0862586" y="6776884"/>
            <a:ext cx="9451859" cy="2824283"/>
          </a:xfrm>
        </p:spPr>
        <p:txBody>
          <a:bodyPr anchor="b"/>
          <a:lstStyle>
            <a:lvl1pPr marL="0" indent="0">
              <a:buNone/>
              <a:defRPr sz="5958" b="1"/>
            </a:lvl1pPr>
            <a:lvl2pPr marL="1134639" indent="0">
              <a:buNone/>
              <a:defRPr sz="4956" b="1"/>
            </a:lvl2pPr>
            <a:lvl3pPr marL="2269278" indent="0">
              <a:buNone/>
              <a:defRPr sz="4454" b="1"/>
            </a:lvl3pPr>
            <a:lvl4pPr marL="3403918" indent="0">
              <a:buNone/>
              <a:defRPr sz="3953" b="1"/>
            </a:lvl4pPr>
            <a:lvl5pPr marL="4538557" indent="0">
              <a:buNone/>
              <a:defRPr sz="3953" b="1"/>
            </a:lvl5pPr>
            <a:lvl6pPr marL="5673197" indent="0">
              <a:buNone/>
              <a:defRPr sz="3953" b="1"/>
            </a:lvl6pPr>
            <a:lvl7pPr marL="6807836" indent="0">
              <a:buNone/>
              <a:defRPr sz="3953" b="1"/>
            </a:lvl7pPr>
            <a:lvl8pPr marL="7942475" indent="0">
              <a:buNone/>
              <a:defRPr sz="3953" b="1"/>
            </a:lvl8pPr>
            <a:lvl9pPr marL="9077115" indent="0">
              <a:buNone/>
              <a:defRPr sz="3953" b="1"/>
            </a:lvl9pPr>
          </a:lstStyle>
          <a:p>
            <a:pPr lvl="0"/>
            <a:r>
              <a:rPr lang="en-US"/>
              <a:t>Click to edit Master text styles</a:t>
            </a:r>
          </a:p>
        </p:txBody>
      </p:sp>
      <p:sp>
        <p:nvSpPr>
          <p:cNvPr id="6" name="Content Placeholder 5"/>
          <p:cNvSpPr>
            <a:spLocks noGrp="1"/>
          </p:cNvSpPr>
          <p:nvPr>
            <p:ph sz="quarter" idx="4"/>
          </p:nvPr>
        </p:nvSpPr>
        <p:spPr>
          <a:xfrm>
            <a:off x="10862586" y="9601167"/>
            <a:ext cx="9451859" cy="17443290"/>
          </a:xfrm>
        </p:spPr>
        <p:txBody>
          <a:bodyPr/>
          <a:lstStyle>
            <a:lvl1pPr>
              <a:defRPr sz="5958"/>
            </a:lvl1pPr>
            <a:lvl2pPr>
              <a:defRPr sz="4956"/>
            </a:lvl2pPr>
            <a:lvl3pPr>
              <a:defRPr sz="4454"/>
            </a:lvl3pPr>
            <a:lvl4pPr>
              <a:defRPr sz="3953"/>
            </a:lvl4pPr>
            <a:lvl5pPr>
              <a:defRPr sz="3953"/>
            </a:lvl5pPr>
            <a:lvl6pPr>
              <a:defRPr sz="3953"/>
            </a:lvl6pPr>
            <a:lvl7pPr>
              <a:defRPr sz="3953"/>
            </a:lvl7pPr>
            <a:lvl8pPr>
              <a:defRPr sz="3953"/>
            </a:lvl8pPr>
            <a:lvl9pPr>
              <a:defRPr sz="395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76D5D20-DC80-4E5E-AE84-CB0B17F54D9B}" type="datetimeFigureOut">
              <a:rPr lang="en-US" smtClean="0"/>
              <a:t>9/13/2022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1060288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76D5D20-DC80-4E5E-AE84-CB0B17F54D9B}" type="datetimeFigureOut">
              <a:rPr lang="en-US" smtClean="0"/>
              <a:t>9/13/2022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2166369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6D5D20-DC80-4E5E-AE84-CB0B17F54D9B}" type="datetimeFigureOut">
              <a:rPr lang="en-US" smtClean="0"/>
              <a:t>9/13/2022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2953917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182" y="1205402"/>
            <a:ext cx="7035066" cy="5129967"/>
          </a:xfrm>
        </p:spPr>
        <p:txBody>
          <a:bodyPr anchor="b"/>
          <a:lstStyle>
            <a:lvl1pPr algn="l">
              <a:defRPr sz="4956" b="1"/>
            </a:lvl1pPr>
          </a:lstStyle>
          <a:p>
            <a:r>
              <a:rPr lang="en-US"/>
              <a:t>Click to edit Master title style</a:t>
            </a:r>
          </a:p>
        </p:txBody>
      </p:sp>
      <p:sp>
        <p:nvSpPr>
          <p:cNvPr id="3" name="Content Placeholder 2"/>
          <p:cNvSpPr>
            <a:spLocks noGrp="1"/>
          </p:cNvSpPr>
          <p:nvPr>
            <p:ph idx="1"/>
          </p:nvPr>
        </p:nvSpPr>
        <p:spPr>
          <a:xfrm>
            <a:off x="8360404" y="1205405"/>
            <a:ext cx="11954040" cy="25839055"/>
          </a:xfrm>
        </p:spPr>
        <p:txBody>
          <a:bodyPr/>
          <a:lstStyle>
            <a:lvl1pPr>
              <a:defRPr sz="7962"/>
            </a:lvl1pPr>
            <a:lvl2pPr>
              <a:defRPr sz="6960"/>
            </a:lvl2pPr>
            <a:lvl3pPr>
              <a:defRPr sz="5958"/>
            </a:lvl3pPr>
            <a:lvl4pPr>
              <a:defRPr sz="4956"/>
            </a:lvl4pPr>
            <a:lvl5pPr>
              <a:defRPr sz="4956"/>
            </a:lvl5pPr>
            <a:lvl6pPr>
              <a:defRPr sz="4956"/>
            </a:lvl6pPr>
            <a:lvl7pPr>
              <a:defRPr sz="4956"/>
            </a:lvl7pPr>
            <a:lvl8pPr>
              <a:defRPr sz="4956"/>
            </a:lvl8pPr>
            <a:lvl9pPr>
              <a:defRPr sz="49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69182" y="6335371"/>
            <a:ext cx="7035066" cy="20709089"/>
          </a:xfrm>
        </p:spPr>
        <p:txBody>
          <a:bodyPr/>
          <a:lstStyle>
            <a:lvl1pPr marL="0" indent="0">
              <a:buNone/>
              <a:defRPr sz="3452"/>
            </a:lvl1pPr>
            <a:lvl2pPr marL="1134639" indent="0">
              <a:buNone/>
              <a:defRPr sz="2951"/>
            </a:lvl2pPr>
            <a:lvl3pPr marL="2269278" indent="0">
              <a:buNone/>
              <a:defRPr sz="2506"/>
            </a:lvl3pPr>
            <a:lvl4pPr marL="3403918" indent="0">
              <a:buNone/>
              <a:defRPr sz="2227"/>
            </a:lvl4pPr>
            <a:lvl5pPr marL="4538557" indent="0">
              <a:buNone/>
              <a:defRPr sz="2227"/>
            </a:lvl5pPr>
            <a:lvl6pPr marL="5673197" indent="0">
              <a:buNone/>
              <a:defRPr sz="2227"/>
            </a:lvl6pPr>
            <a:lvl7pPr marL="6807836" indent="0">
              <a:buNone/>
              <a:defRPr sz="2227"/>
            </a:lvl7pPr>
            <a:lvl8pPr marL="7942475" indent="0">
              <a:buNone/>
              <a:defRPr sz="2227"/>
            </a:lvl8pPr>
            <a:lvl9pPr marL="9077115" indent="0">
              <a:buNone/>
              <a:defRPr sz="2227"/>
            </a:lvl9pPr>
          </a:lstStyle>
          <a:p>
            <a:pPr lvl="0"/>
            <a:r>
              <a:rPr lang="en-US"/>
              <a:t>Click to edit Master text styles</a:t>
            </a:r>
          </a:p>
        </p:txBody>
      </p:sp>
      <p:sp>
        <p:nvSpPr>
          <p:cNvPr id="5" name="Date Placeholder 4"/>
          <p:cNvSpPr>
            <a:spLocks noGrp="1"/>
          </p:cNvSpPr>
          <p:nvPr>
            <p:ph type="dt" sz="half" idx="10"/>
          </p:nvPr>
        </p:nvSpPr>
        <p:spPr/>
        <p:txBody>
          <a:bodyPr/>
          <a:lstStyle/>
          <a:p>
            <a:fld id="{376D5D20-DC80-4E5E-AE84-CB0B17F54D9B}" type="datetimeFigureOut">
              <a:rPr lang="en-US" smtClean="0"/>
              <a:t>9/13/2022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2406266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1340" y="21192649"/>
            <a:ext cx="12830175" cy="2501912"/>
          </a:xfrm>
        </p:spPr>
        <p:txBody>
          <a:bodyPr anchor="b"/>
          <a:lstStyle>
            <a:lvl1pPr algn="l">
              <a:defRPr sz="4956" b="1"/>
            </a:lvl1pPr>
          </a:lstStyle>
          <a:p>
            <a:r>
              <a:rPr lang="en-US"/>
              <a:t>Click to edit Master title style</a:t>
            </a:r>
          </a:p>
        </p:txBody>
      </p:sp>
      <p:sp>
        <p:nvSpPr>
          <p:cNvPr id="3" name="Picture Placeholder 2"/>
          <p:cNvSpPr>
            <a:spLocks noGrp="1"/>
          </p:cNvSpPr>
          <p:nvPr>
            <p:ph type="pic" idx="1"/>
          </p:nvPr>
        </p:nvSpPr>
        <p:spPr>
          <a:xfrm>
            <a:off x="4191340" y="2705146"/>
            <a:ext cx="12830175" cy="18165128"/>
          </a:xfrm>
        </p:spPr>
        <p:txBody>
          <a:bodyPr/>
          <a:lstStyle>
            <a:lvl1pPr marL="0" indent="0">
              <a:buNone/>
              <a:defRPr sz="7962"/>
            </a:lvl1pPr>
            <a:lvl2pPr marL="1134639" indent="0">
              <a:buNone/>
              <a:defRPr sz="6960"/>
            </a:lvl2pPr>
            <a:lvl3pPr marL="2269278" indent="0">
              <a:buNone/>
              <a:defRPr sz="5958"/>
            </a:lvl3pPr>
            <a:lvl4pPr marL="3403918" indent="0">
              <a:buNone/>
              <a:defRPr sz="4956"/>
            </a:lvl4pPr>
            <a:lvl5pPr marL="4538557" indent="0">
              <a:buNone/>
              <a:defRPr sz="4956"/>
            </a:lvl5pPr>
            <a:lvl6pPr marL="5673197" indent="0">
              <a:buNone/>
              <a:defRPr sz="4956"/>
            </a:lvl6pPr>
            <a:lvl7pPr marL="6807836" indent="0">
              <a:buNone/>
              <a:defRPr sz="4956"/>
            </a:lvl7pPr>
            <a:lvl8pPr marL="7942475" indent="0">
              <a:buNone/>
              <a:defRPr sz="4956"/>
            </a:lvl8pPr>
            <a:lvl9pPr marL="9077115" indent="0">
              <a:buNone/>
              <a:defRPr sz="4956"/>
            </a:lvl9pPr>
          </a:lstStyle>
          <a:p>
            <a:endParaRPr lang="en-US"/>
          </a:p>
        </p:txBody>
      </p:sp>
      <p:sp>
        <p:nvSpPr>
          <p:cNvPr id="4" name="Text Placeholder 3"/>
          <p:cNvSpPr>
            <a:spLocks noGrp="1"/>
          </p:cNvSpPr>
          <p:nvPr>
            <p:ph type="body" sz="half" idx="2"/>
          </p:nvPr>
        </p:nvSpPr>
        <p:spPr>
          <a:xfrm>
            <a:off x="4191340" y="23694561"/>
            <a:ext cx="12830175" cy="3553131"/>
          </a:xfrm>
        </p:spPr>
        <p:txBody>
          <a:bodyPr/>
          <a:lstStyle>
            <a:lvl1pPr marL="0" indent="0">
              <a:buNone/>
              <a:defRPr sz="3452"/>
            </a:lvl1pPr>
            <a:lvl2pPr marL="1134639" indent="0">
              <a:buNone/>
              <a:defRPr sz="2951"/>
            </a:lvl2pPr>
            <a:lvl3pPr marL="2269278" indent="0">
              <a:buNone/>
              <a:defRPr sz="2506"/>
            </a:lvl3pPr>
            <a:lvl4pPr marL="3403918" indent="0">
              <a:buNone/>
              <a:defRPr sz="2227"/>
            </a:lvl4pPr>
            <a:lvl5pPr marL="4538557" indent="0">
              <a:buNone/>
              <a:defRPr sz="2227"/>
            </a:lvl5pPr>
            <a:lvl6pPr marL="5673197" indent="0">
              <a:buNone/>
              <a:defRPr sz="2227"/>
            </a:lvl6pPr>
            <a:lvl7pPr marL="6807836" indent="0">
              <a:buNone/>
              <a:defRPr sz="2227"/>
            </a:lvl7pPr>
            <a:lvl8pPr marL="7942475" indent="0">
              <a:buNone/>
              <a:defRPr sz="2227"/>
            </a:lvl8pPr>
            <a:lvl9pPr marL="9077115" indent="0">
              <a:buNone/>
              <a:defRPr sz="2227"/>
            </a:lvl9pPr>
          </a:lstStyle>
          <a:p>
            <a:pPr lvl="0"/>
            <a:r>
              <a:rPr lang="en-US"/>
              <a:t>Click to edit Master text styles</a:t>
            </a:r>
          </a:p>
        </p:txBody>
      </p:sp>
      <p:sp>
        <p:nvSpPr>
          <p:cNvPr id="5" name="Date Placeholder 4"/>
          <p:cNvSpPr>
            <a:spLocks noGrp="1"/>
          </p:cNvSpPr>
          <p:nvPr>
            <p:ph type="dt" sz="half" idx="10"/>
          </p:nvPr>
        </p:nvSpPr>
        <p:spPr/>
        <p:txBody>
          <a:bodyPr/>
          <a:lstStyle/>
          <a:p>
            <a:fld id="{376D5D20-DC80-4E5E-AE84-CB0B17F54D9B}" type="datetimeFigureOut">
              <a:rPr lang="en-US" smtClean="0"/>
              <a:t>9/13/2022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3190101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6D5D20-DC80-4E5E-AE84-CB0B17F54D9B}" type="datetimeFigureOut">
              <a:rPr lang="en-US" smtClean="0"/>
              <a:t>9/13/2022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2862786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503128" y="1212415"/>
            <a:ext cx="4811316" cy="2583204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9181" y="1212415"/>
            <a:ext cx="14077553" cy="2583204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6D5D20-DC80-4E5E-AE84-CB0B17F54D9B}" type="datetimeFigureOut">
              <a:rPr lang="en-US" smtClean="0"/>
              <a:t>9/13/2022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E3553A-4CF9-4B12-B6E4-842F87DD8E59}" type="slidenum">
              <a:rPr lang="en-US" smtClean="0"/>
              <a:t>‹#›</a:t>
            </a:fld>
            <a:endParaRPr lang="en-US"/>
          </a:p>
        </p:txBody>
      </p:sp>
    </p:spTree>
    <p:extLst>
      <p:ext uri="{BB962C8B-B14F-4D97-AF65-F5344CB8AC3E}">
        <p14:creationId xmlns:p14="http://schemas.microsoft.com/office/powerpoint/2010/main" val="2322589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181" y="1212412"/>
            <a:ext cx="19245263" cy="5045869"/>
          </a:xfrm>
          <a:prstGeom prst="rect">
            <a:avLst/>
          </a:prstGeom>
        </p:spPr>
        <p:txBody>
          <a:bodyPr vert="horz" lIns="407557" tIns="203779" rIns="407557" bIns="203779" rtlCol="0" anchor="ctr">
            <a:normAutofit/>
          </a:bodyPr>
          <a:lstStyle/>
          <a:p>
            <a:r>
              <a:rPr lang="en-US"/>
              <a:t>Click to edit Master title style</a:t>
            </a:r>
          </a:p>
        </p:txBody>
      </p:sp>
      <p:sp>
        <p:nvSpPr>
          <p:cNvPr id="3" name="Text Placeholder 2"/>
          <p:cNvSpPr>
            <a:spLocks noGrp="1"/>
          </p:cNvSpPr>
          <p:nvPr>
            <p:ph type="body" idx="1"/>
          </p:nvPr>
        </p:nvSpPr>
        <p:spPr>
          <a:xfrm>
            <a:off x="1069181" y="7064219"/>
            <a:ext cx="19245263" cy="19980241"/>
          </a:xfrm>
          <a:prstGeom prst="rect">
            <a:avLst/>
          </a:prstGeom>
        </p:spPr>
        <p:txBody>
          <a:bodyPr vert="horz" lIns="407557" tIns="203779" rIns="407557" bIns="20377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9181" y="28060639"/>
            <a:ext cx="4989513" cy="1611875"/>
          </a:xfrm>
          <a:prstGeom prst="rect">
            <a:avLst/>
          </a:prstGeom>
        </p:spPr>
        <p:txBody>
          <a:bodyPr vert="horz" lIns="407557" tIns="203779" rIns="407557" bIns="203779" rtlCol="0" anchor="ctr"/>
          <a:lstStyle>
            <a:lvl1pPr algn="l">
              <a:defRPr sz="2951">
                <a:solidFill>
                  <a:schemeClr val="tx1">
                    <a:tint val="75000"/>
                  </a:schemeClr>
                </a:solidFill>
              </a:defRPr>
            </a:lvl1pPr>
          </a:lstStyle>
          <a:p>
            <a:fld id="{376D5D20-DC80-4E5E-AE84-CB0B17F54D9B}" type="datetimeFigureOut">
              <a:rPr lang="en-US" smtClean="0"/>
              <a:t>9/13/2022</a:t>
            </a:fld>
            <a:endParaRPr lang="en-US"/>
          </a:p>
        </p:txBody>
      </p:sp>
      <p:sp>
        <p:nvSpPr>
          <p:cNvPr id="5" name="Footer Placeholder 4"/>
          <p:cNvSpPr>
            <a:spLocks noGrp="1"/>
          </p:cNvSpPr>
          <p:nvPr>
            <p:ph type="ftr" sz="quarter" idx="3"/>
          </p:nvPr>
        </p:nvSpPr>
        <p:spPr>
          <a:xfrm>
            <a:off x="7306072" y="28060639"/>
            <a:ext cx="6771481" cy="1611875"/>
          </a:xfrm>
          <a:prstGeom prst="rect">
            <a:avLst/>
          </a:prstGeom>
        </p:spPr>
        <p:txBody>
          <a:bodyPr vert="horz" lIns="407557" tIns="203779" rIns="407557" bIns="203779" rtlCol="0" anchor="ctr"/>
          <a:lstStyle>
            <a:lvl1pPr algn="ctr">
              <a:defRPr sz="2951">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324931" y="28060639"/>
            <a:ext cx="4989513" cy="1611875"/>
          </a:xfrm>
          <a:prstGeom prst="rect">
            <a:avLst/>
          </a:prstGeom>
        </p:spPr>
        <p:txBody>
          <a:bodyPr vert="horz" lIns="407557" tIns="203779" rIns="407557" bIns="203779" rtlCol="0" anchor="ctr"/>
          <a:lstStyle>
            <a:lvl1pPr algn="r">
              <a:defRPr sz="2951">
                <a:solidFill>
                  <a:schemeClr val="tx1">
                    <a:tint val="75000"/>
                  </a:schemeClr>
                </a:solidFill>
              </a:defRPr>
            </a:lvl1pPr>
          </a:lstStyle>
          <a:p>
            <a:fld id="{7DE3553A-4CF9-4B12-B6E4-842F87DD8E59}" type="slidenum">
              <a:rPr lang="en-US" smtClean="0"/>
              <a:t>‹#›</a:t>
            </a:fld>
            <a:endParaRPr lang="en-US"/>
          </a:p>
        </p:txBody>
      </p:sp>
    </p:spTree>
    <p:extLst>
      <p:ext uri="{BB962C8B-B14F-4D97-AF65-F5344CB8AC3E}">
        <p14:creationId xmlns:p14="http://schemas.microsoft.com/office/powerpoint/2010/main" val="2138041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269278" rtl="0" eaLnBrk="1" latinLnBrk="0" hangingPunct="1">
        <a:spcBef>
          <a:spcPct val="0"/>
        </a:spcBef>
        <a:buNone/>
        <a:defRPr sz="10913" kern="1200">
          <a:solidFill>
            <a:schemeClr val="tx1"/>
          </a:solidFill>
          <a:latin typeface="+mj-lt"/>
          <a:ea typeface="+mj-ea"/>
          <a:cs typeface="+mj-cs"/>
        </a:defRPr>
      </a:lvl1pPr>
    </p:titleStyle>
    <p:bodyStyle>
      <a:lvl1pPr marL="850980" indent="-850980" algn="l" defTabSz="2269278" rtl="0" eaLnBrk="1" latinLnBrk="0" hangingPunct="1">
        <a:spcBef>
          <a:spcPct val="20000"/>
        </a:spcBef>
        <a:buFont typeface="Arial" panose="020B0604020202020204" pitchFamily="34" charset="0"/>
        <a:buChar char="•"/>
        <a:defRPr sz="7962" kern="1200">
          <a:solidFill>
            <a:schemeClr val="tx1"/>
          </a:solidFill>
          <a:latin typeface="+mn-lt"/>
          <a:ea typeface="+mn-ea"/>
          <a:cs typeface="+mn-cs"/>
        </a:defRPr>
      </a:lvl1pPr>
      <a:lvl2pPr marL="1843789" indent="-709149" algn="l" defTabSz="2269278" rtl="0" eaLnBrk="1" latinLnBrk="0" hangingPunct="1">
        <a:spcBef>
          <a:spcPct val="20000"/>
        </a:spcBef>
        <a:buFont typeface="Arial" panose="020B0604020202020204" pitchFamily="34" charset="0"/>
        <a:buChar char="–"/>
        <a:defRPr sz="6960" kern="1200">
          <a:solidFill>
            <a:schemeClr val="tx1"/>
          </a:solidFill>
          <a:latin typeface="+mn-lt"/>
          <a:ea typeface="+mn-ea"/>
          <a:cs typeface="+mn-cs"/>
        </a:defRPr>
      </a:lvl2pPr>
      <a:lvl3pPr marL="2836598" indent="-567320" algn="l" defTabSz="2269278" rtl="0" eaLnBrk="1" latinLnBrk="0" hangingPunct="1">
        <a:spcBef>
          <a:spcPct val="20000"/>
        </a:spcBef>
        <a:buFont typeface="Arial" panose="020B0604020202020204" pitchFamily="34" charset="0"/>
        <a:buChar char="•"/>
        <a:defRPr sz="5958" kern="1200">
          <a:solidFill>
            <a:schemeClr val="tx1"/>
          </a:solidFill>
          <a:latin typeface="+mn-lt"/>
          <a:ea typeface="+mn-ea"/>
          <a:cs typeface="+mn-cs"/>
        </a:defRPr>
      </a:lvl3pPr>
      <a:lvl4pPr marL="3971237" indent="-567320" algn="l" defTabSz="2269278" rtl="0" eaLnBrk="1" latinLnBrk="0" hangingPunct="1">
        <a:spcBef>
          <a:spcPct val="20000"/>
        </a:spcBef>
        <a:buFont typeface="Arial" panose="020B0604020202020204" pitchFamily="34" charset="0"/>
        <a:buChar char="–"/>
        <a:defRPr sz="4956" kern="1200">
          <a:solidFill>
            <a:schemeClr val="tx1"/>
          </a:solidFill>
          <a:latin typeface="+mn-lt"/>
          <a:ea typeface="+mn-ea"/>
          <a:cs typeface="+mn-cs"/>
        </a:defRPr>
      </a:lvl4pPr>
      <a:lvl5pPr marL="5105877" indent="-567320" algn="l" defTabSz="2269278" rtl="0" eaLnBrk="1" latinLnBrk="0" hangingPunct="1">
        <a:spcBef>
          <a:spcPct val="20000"/>
        </a:spcBef>
        <a:buFont typeface="Arial" panose="020B0604020202020204" pitchFamily="34" charset="0"/>
        <a:buChar char="»"/>
        <a:defRPr sz="4956" kern="1200">
          <a:solidFill>
            <a:schemeClr val="tx1"/>
          </a:solidFill>
          <a:latin typeface="+mn-lt"/>
          <a:ea typeface="+mn-ea"/>
          <a:cs typeface="+mn-cs"/>
        </a:defRPr>
      </a:lvl5pPr>
      <a:lvl6pPr marL="6240516" indent="-567320" algn="l" defTabSz="2269278" rtl="0" eaLnBrk="1" latinLnBrk="0" hangingPunct="1">
        <a:spcBef>
          <a:spcPct val="20000"/>
        </a:spcBef>
        <a:buFont typeface="Arial" panose="020B0604020202020204" pitchFamily="34" charset="0"/>
        <a:buChar char="•"/>
        <a:defRPr sz="4956" kern="1200">
          <a:solidFill>
            <a:schemeClr val="tx1"/>
          </a:solidFill>
          <a:latin typeface="+mn-lt"/>
          <a:ea typeface="+mn-ea"/>
          <a:cs typeface="+mn-cs"/>
        </a:defRPr>
      </a:lvl6pPr>
      <a:lvl7pPr marL="7375156" indent="-567320" algn="l" defTabSz="2269278" rtl="0" eaLnBrk="1" latinLnBrk="0" hangingPunct="1">
        <a:spcBef>
          <a:spcPct val="20000"/>
        </a:spcBef>
        <a:buFont typeface="Arial" panose="020B0604020202020204" pitchFamily="34" charset="0"/>
        <a:buChar char="•"/>
        <a:defRPr sz="4956" kern="1200">
          <a:solidFill>
            <a:schemeClr val="tx1"/>
          </a:solidFill>
          <a:latin typeface="+mn-lt"/>
          <a:ea typeface="+mn-ea"/>
          <a:cs typeface="+mn-cs"/>
        </a:defRPr>
      </a:lvl7pPr>
      <a:lvl8pPr marL="8509795" indent="-567320" algn="l" defTabSz="2269278" rtl="0" eaLnBrk="1" latinLnBrk="0" hangingPunct="1">
        <a:spcBef>
          <a:spcPct val="20000"/>
        </a:spcBef>
        <a:buFont typeface="Arial" panose="020B0604020202020204" pitchFamily="34" charset="0"/>
        <a:buChar char="•"/>
        <a:defRPr sz="4956" kern="1200">
          <a:solidFill>
            <a:schemeClr val="tx1"/>
          </a:solidFill>
          <a:latin typeface="+mn-lt"/>
          <a:ea typeface="+mn-ea"/>
          <a:cs typeface="+mn-cs"/>
        </a:defRPr>
      </a:lvl8pPr>
      <a:lvl9pPr marL="9644434" indent="-567320" algn="l" defTabSz="2269278" rtl="0" eaLnBrk="1" latinLnBrk="0" hangingPunct="1">
        <a:spcBef>
          <a:spcPct val="20000"/>
        </a:spcBef>
        <a:buFont typeface="Arial" panose="020B0604020202020204" pitchFamily="34" charset="0"/>
        <a:buChar char="•"/>
        <a:defRPr sz="4956" kern="1200">
          <a:solidFill>
            <a:schemeClr val="tx1"/>
          </a:solidFill>
          <a:latin typeface="+mn-lt"/>
          <a:ea typeface="+mn-ea"/>
          <a:cs typeface="+mn-cs"/>
        </a:defRPr>
      </a:lvl9pPr>
    </p:bodyStyle>
    <p:otherStyle>
      <a:defPPr>
        <a:defRPr lang="en-US"/>
      </a:defPPr>
      <a:lvl1pPr marL="0" algn="l" defTabSz="2269278" rtl="0" eaLnBrk="1" latinLnBrk="0" hangingPunct="1">
        <a:defRPr sz="4454" kern="1200">
          <a:solidFill>
            <a:schemeClr val="tx1"/>
          </a:solidFill>
          <a:latin typeface="+mn-lt"/>
          <a:ea typeface="+mn-ea"/>
          <a:cs typeface="+mn-cs"/>
        </a:defRPr>
      </a:lvl1pPr>
      <a:lvl2pPr marL="1134639" algn="l" defTabSz="2269278" rtl="0" eaLnBrk="1" latinLnBrk="0" hangingPunct="1">
        <a:defRPr sz="4454" kern="1200">
          <a:solidFill>
            <a:schemeClr val="tx1"/>
          </a:solidFill>
          <a:latin typeface="+mn-lt"/>
          <a:ea typeface="+mn-ea"/>
          <a:cs typeface="+mn-cs"/>
        </a:defRPr>
      </a:lvl2pPr>
      <a:lvl3pPr marL="2269278" algn="l" defTabSz="2269278" rtl="0" eaLnBrk="1" latinLnBrk="0" hangingPunct="1">
        <a:defRPr sz="4454" kern="1200">
          <a:solidFill>
            <a:schemeClr val="tx1"/>
          </a:solidFill>
          <a:latin typeface="+mn-lt"/>
          <a:ea typeface="+mn-ea"/>
          <a:cs typeface="+mn-cs"/>
        </a:defRPr>
      </a:lvl3pPr>
      <a:lvl4pPr marL="3403918" algn="l" defTabSz="2269278" rtl="0" eaLnBrk="1" latinLnBrk="0" hangingPunct="1">
        <a:defRPr sz="4454" kern="1200">
          <a:solidFill>
            <a:schemeClr val="tx1"/>
          </a:solidFill>
          <a:latin typeface="+mn-lt"/>
          <a:ea typeface="+mn-ea"/>
          <a:cs typeface="+mn-cs"/>
        </a:defRPr>
      </a:lvl4pPr>
      <a:lvl5pPr marL="4538557" algn="l" defTabSz="2269278" rtl="0" eaLnBrk="1" latinLnBrk="0" hangingPunct="1">
        <a:defRPr sz="4454" kern="1200">
          <a:solidFill>
            <a:schemeClr val="tx1"/>
          </a:solidFill>
          <a:latin typeface="+mn-lt"/>
          <a:ea typeface="+mn-ea"/>
          <a:cs typeface="+mn-cs"/>
        </a:defRPr>
      </a:lvl5pPr>
      <a:lvl6pPr marL="5673197" algn="l" defTabSz="2269278" rtl="0" eaLnBrk="1" latinLnBrk="0" hangingPunct="1">
        <a:defRPr sz="4454" kern="1200">
          <a:solidFill>
            <a:schemeClr val="tx1"/>
          </a:solidFill>
          <a:latin typeface="+mn-lt"/>
          <a:ea typeface="+mn-ea"/>
          <a:cs typeface="+mn-cs"/>
        </a:defRPr>
      </a:lvl6pPr>
      <a:lvl7pPr marL="6807836" algn="l" defTabSz="2269278" rtl="0" eaLnBrk="1" latinLnBrk="0" hangingPunct="1">
        <a:defRPr sz="4454" kern="1200">
          <a:solidFill>
            <a:schemeClr val="tx1"/>
          </a:solidFill>
          <a:latin typeface="+mn-lt"/>
          <a:ea typeface="+mn-ea"/>
          <a:cs typeface="+mn-cs"/>
        </a:defRPr>
      </a:lvl7pPr>
      <a:lvl8pPr marL="7942475" algn="l" defTabSz="2269278" rtl="0" eaLnBrk="1" latinLnBrk="0" hangingPunct="1">
        <a:defRPr sz="4454" kern="1200">
          <a:solidFill>
            <a:schemeClr val="tx1"/>
          </a:solidFill>
          <a:latin typeface="+mn-lt"/>
          <a:ea typeface="+mn-ea"/>
          <a:cs typeface="+mn-cs"/>
        </a:defRPr>
      </a:lvl8pPr>
      <a:lvl9pPr marL="9077115" algn="l" defTabSz="2269278" rtl="0" eaLnBrk="1" latinLnBrk="0" hangingPunct="1">
        <a:defRPr sz="445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3A6C29-C1B9-FC95-948F-30C56CA68CFF}"/>
              </a:ext>
            </a:extLst>
          </p:cNvPr>
          <p:cNvSpPr txBox="1"/>
          <p:nvPr/>
        </p:nvSpPr>
        <p:spPr>
          <a:xfrm>
            <a:off x="4900612" y="10020270"/>
            <a:ext cx="14401800" cy="7478970"/>
          </a:xfrm>
          <a:prstGeom prst="rect">
            <a:avLst/>
          </a:prstGeom>
          <a:noFill/>
        </p:spPr>
        <p:txBody>
          <a:bodyPr wrap="square">
            <a:spAutoFit/>
          </a:bodyPr>
          <a:lstStyle/>
          <a:p>
            <a:pPr marL="0" indent="0">
              <a:buNone/>
            </a:pPr>
            <a:r>
              <a:rPr lang="en-IN" sz="6000" b="1" dirty="0"/>
              <a:t>NAME : MOHAMMED SHAMIL THUPPATH</a:t>
            </a:r>
          </a:p>
          <a:p>
            <a:pPr marL="0" indent="0">
              <a:buNone/>
            </a:pPr>
            <a:r>
              <a:rPr lang="en-IN" sz="6000" b="1" dirty="0"/>
              <a:t>STUDENT NUMBER : 2132198</a:t>
            </a:r>
          </a:p>
          <a:p>
            <a:pPr marL="0" indent="0">
              <a:buNone/>
            </a:pPr>
            <a:r>
              <a:rPr lang="en-IN" sz="6000" b="1" dirty="0"/>
              <a:t>MODULE :LCMB7001</a:t>
            </a:r>
          </a:p>
          <a:p>
            <a:pPr marL="0" indent="0">
              <a:buNone/>
            </a:pPr>
            <a:r>
              <a:rPr lang="en-IN" sz="6000" b="1" dirty="0"/>
              <a:t>LECTURER :TUSHARA BALENDRAN</a:t>
            </a:r>
          </a:p>
          <a:p>
            <a:pPr marL="0" indent="0">
              <a:buNone/>
            </a:pPr>
            <a:r>
              <a:rPr lang="en-IN" sz="6000" b="1" dirty="0"/>
              <a:t>COURSE :MBA HUMAN RESOURCE MANAGEMENT</a:t>
            </a:r>
          </a:p>
          <a:p>
            <a:pPr marL="0" indent="0">
              <a:buNone/>
            </a:pPr>
            <a:r>
              <a:rPr lang="en-IN" sz="6000" b="1" dirty="0"/>
              <a:t>SUBMISSION DATE : 12/09/2022</a:t>
            </a:r>
          </a:p>
          <a:p>
            <a:pPr marL="0" indent="0">
              <a:buNone/>
            </a:pPr>
            <a:r>
              <a:rPr lang="en-IN" sz="6000" b="1" dirty="0"/>
              <a:t>TITLE: MARKETING ASSINGNMENT 2</a:t>
            </a:r>
          </a:p>
        </p:txBody>
      </p:sp>
      <p:sp>
        <p:nvSpPr>
          <p:cNvPr id="6" name="Title 5">
            <a:extLst>
              <a:ext uri="{FF2B5EF4-FFF2-40B4-BE49-F238E27FC236}">
                <a16:creationId xmlns:a16="http://schemas.microsoft.com/office/drawing/2014/main" id="{DB137FA5-FD20-B9A0-35C7-4CD4D71E9701}"/>
              </a:ext>
            </a:extLst>
          </p:cNvPr>
          <p:cNvSpPr>
            <a:spLocks noGrp="1"/>
          </p:cNvSpPr>
          <p:nvPr>
            <p:ph type="title"/>
          </p:nvPr>
        </p:nvSpPr>
        <p:spPr>
          <a:xfrm>
            <a:off x="0" y="202406"/>
            <a:ext cx="21383625" cy="6467475"/>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lnSpc>
                <a:spcPct val="200000"/>
              </a:lnSpc>
            </a:pPr>
            <a:r>
              <a:rPr lang="en-US" sz="9600" b="1" dirty="0"/>
              <a:t>STARBUCKS</a:t>
            </a:r>
          </a:p>
        </p:txBody>
      </p:sp>
    </p:spTree>
    <p:extLst>
      <p:ext uri="{BB962C8B-B14F-4D97-AF65-F5344CB8AC3E}">
        <p14:creationId xmlns:p14="http://schemas.microsoft.com/office/powerpoint/2010/main" val="1541810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 y="79526"/>
            <a:ext cx="21383625" cy="1503638"/>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26" dirty="0"/>
          </a:p>
        </p:txBody>
      </p:sp>
      <p:sp>
        <p:nvSpPr>
          <p:cNvPr id="9" name="TextBox 8"/>
          <p:cNvSpPr txBox="1"/>
          <p:nvPr/>
        </p:nvSpPr>
        <p:spPr>
          <a:xfrm>
            <a:off x="509132" y="247590"/>
            <a:ext cx="20168274" cy="1107996"/>
          </a:xfrm>
          <a:prstGeom prst="rect">
            <a:avLst/>
          </a:prstGeom>
          <a:noFill/>
        </p:spPr>
        <p:txBody>
          <a:bodyPr wrap="square" rtlCol="0">
            <a:spAutoFit/>
          </a:bodyPr>
          <a:lstStyle/>
          <a:p>
            <a:pPr algn="ctr"/>
            <a:r>
              <a:rPr lang="en-US" sz="6600" b="1" dirty="0">
                <a:solidFill>
                  <a:schemeClr val="bg1"/>
                </a:solidFill>
              </a:rPr>
              <a:t>MARKETING STRATEGY OF STARBUCKS</a:t>
            </a:r>
            <a:endParaRPr lang="en-US" sz="6600" b="1" dirty="0">
              <a:solidFill>
                <a:schemeClr val="bg1"/>
              </a:solidFill>
              <a:latin typeface="Arial" panose="020B0604020202020204" pitchFamily="34" charset="0"/>
              <a:cs typeface="Arial" panose="020B0604020202020204" pitchFamily="34" charset="0"/>
            </a:endParaRPr>
          </a:p>
        </p:txBody>
      </p:sp>
      <p:sp>
        <p:nvSpPr>
          <p:cNvPr id="44" name="Rectangle 43"/>
          <p:cNvSpPr/>
          <p:nvPr/>
        </p:nvSpPr>
        <p:spPr>
          <a:xfrm>
            <a:off x="321995" y="9080568"/>
            <a:ext cx="6084970" cy="527641"/>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t>ROLE OF MARKETING STRATEGY</a:t>
            </a:r>
          </a:p>
        </p:txBody>
      </p:sp>
      <p:cxnSp>
        <p:nvCxnSpPr>
          <p:cNvPr id="58" name="Straight Connector 57"/>
          <p:cNvCxnSpPr/>
          <p:nvPr/>
        </p:nvCxnSpPr>
        <p:spPr>
          <a:xfrm>
            <a:off x="-1" y="79526"/>
            <a:ext cx="21383625" cy="0"/>
          </a:xfrm>
          <a:prstGeom prst="line">
            <a:avLst/>
          </a:prstGeom>
          <a:ln w="152400">
            <a:solidFill>
              <a:schemeClr val="accent5"/>
            </a:solidFill>
          </a:ln>
          <a:effectLst>
            <a:outerShdw blurRad="203200" dist="1270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9" name="Straight Connector 58"/>
          <p:cNvCxnSpPr>
            <a:cxnSpLocks/>
          </p:cNvCxnSpPr>
          <p:nvPr/>
        </p:nvCxnSpPr>
        <p:spPr>
          <a:xfrm flipV="1">
            <a:off x="0" y="1432907"/>
            <a:ext cx="21383624" cy="150258"/>
          </a:xfrm>
          <a:prstGeom prst="line">
            <a:avLst/>
          </a:prstGeom>
          <a:ln w="152400">
            <a:solidFill>
              <a:schemeClr val="accent5"/>
            </a:solidFill>
          </a:ln>
          <a:effectLst>
            <a:outerShdw blurRad="203200" dist="1270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9F894D25-121D-E446-AE34-07E55CEA4B8B}"/>
              </a:ext>
            </a:extLst>
          </p:cNvPr>
          <p:cNvSpPr/>
          <p:nvPr/>
        </p:nvSpPr>
        <p:spPr>
          <a:xfrm>
            <a:off x="321995" y="11402540"/>
            <a:ext cx="6109607" cy="576725"/>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800" b="1" dirty="0">
                <a:solidFill>
                  <a:schemeClr val="bg1"/>
                </a:solidFill>
                <a:effectLst/>
                <a:ea typeface="Times New Roman" panose="02020603050405020304" pitchFamily="18" charset="0"/>
                <a:cs typeface="Times New Roman" panose="02020603050405020304" pitchFamily="18" charset="0"/>
              </a:rPr>
              <a:t>MARKETING STRATEGIES OF STARBUCKS</a:t>
            </a:r>
            <a:endParaRPr lang="en-US" sz="2800" b="1" dirty="0">
              <a:solidFill>
                <a:schemeClr val="bg1"/>
              </a:solidFill>
            </a:endParaRPr>
          </a:p>
        </p:txBody>
      </p:sp>
      <p:sp>
        <p:nvSpPr>
          <p:cNvPr id="62" name="Rectangle 61">
            <a:extLst>
              <a:ext uri="{FF2B5EF4-FFF2-40B4-BE49-F238E27FC236}">
                <a16:creationId xmlns:a16="http://schemas.microsoft.com/office/drawing/2014/main" id="{21508E0E-140F-CE4B-A3BD-28DB3802BEA3}"/>
              </a:ext>
            </a:extLst>
          </p:cNvPr>
          <p:cNvSpPr/>
          <p:nvPr/>
        </p:nvSpPr>
        <p:spPr>
          <a:xfrm>
            <a:off x="7335181" y="1828862"/>
            <a:ext cx="6633374" cy="430944"/>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800" b="1" i="0" dirty="0">
                <a:solidFill>
                  <a:schemeClr val="bg1"/>
                </a:solidFill>
                <a:effectLst/>
              </a:rPr>
              <a:t>SWOT ANALYSIS</a:t>
            </a:r>
            <a:endParaRPr lang="en-US" sz="2800" b="1" dirty="0">
              <a:solidFill>
                <a:schemeClr val="bg1"/>
              </a:solidFill>
            </a:endParaRPr>
          </a:p>
        </p:txBody>
      </p:sp>
      <p:sp>
        <p:nvSpPr>
          <p:cNvPr id="63" name="TextBox 62">
            <a:extLst>
              <a:ext uri="{FF2B5EF4-FFF2-40B4-BE49-F238E27FC236}">
                <a16:creationId xmlns:a16="http://schemas.microsoft.com/office/drawing/2014/main" id="{94BD90A8-B6A1-1A4F-B577-2A898CC15C93}"/>
              </a:ext>
            </a:extLst>
          </p:cNvPr>
          <p:cNvSpPr txBox="1"/>
          <p:nvPr/>
        </p:nvSpPr>
        <p:spPr>
          <a:xfrm>
            <a:off x="215476" y="12216678"/>
            <a:ext cx="6109607" cy="5622052"/>
          </a:xfrm>
          <a:prstGeom prst="rect">
            <a:avLst/>
          </a:prstGeom>
          <a:noFill/>
        </p:spPr>
        <p:txBody>
          <a:bodyPr wrap="square" rtlCol="0">
            <a:spAutoFit/>
          </a:bodyPr>
          <a:lstStyle/>
          <a:p>
            <a:pPr marL="254569" indent="-254569" algn="just">
              <a:spcAft>
                <a:spcPts val="668"/>
              </a:spcAft>
              <a:buFont typeface="Arial" panose="020B0604020202020204" pitchFamily="34" charset="0"/>
              <a:buChar char="•"/>
            </a:pPr>
            <a:r>
              <a:rPr lang="en-IN" sz="1050" dirty="0">
                <a:effectLst/>
                <a:latin typeface="Arial" panose="020B0604020202020204" pitchFamily="34" charset="0"/>
                <a:ea typeface="Times New Roman" panose="02020603050405020304" pitchFamily="18" charset="0"/>
                <a:cs typeface="Arial" panose="020B0604020202020204" pitchFamily="34" charset="0"/>
              </a:rPr>
              <a:t>In-store marketing: </a:t>
            </a:r>
            <a:r>
              <a:rPr lang="en-US" sz="1050" dirty="0">
                <a:latin typeface="Arial" panose="020B0604020202020204" pitchFamily="34" charset="0"/>
                <a:cs typeface="Arial" panose="020B0604020202020204" pitchFamily="34" charset="0"/>
              </a:rPr>
              <a:t>Starbucks takes efforts for in-store marketing to create its shop locations extra appealing, friendly, &amp; practical. In order to encourage consumers to linger in shops longer after making shopping &amp; to meet consumer demands for ongoing connectivity, the company began offering public </a:t>
            </a:r>
            <a:r>
              <a:rPr lang="en-US" sz="1050" dirty="0" err="1">
                <a:latin typeface="Arial" panose="020B0604020202020204" pitchFamily="34" charset="0"/>
                <a:cs typeface="Arial" panose="020B0604020202020204" pitchFamily="34" charset="0"/>
              </a:rPr>
              <a:t>WiFi</a:t>
            </a:r>
            <a:r>
              <a:rPr lang="en-US" sz="1050" dirty="0">
                <a:latin typeface="Arial" panose="020B0604020202020204" pitchFamily="34" charset="0"/>
                <a:cs typeface="Arial" panose="020B0604020202020204" pitchFamily="34" charset="0"/>
              </a:rPr>
              <a:t> in each of its locations in 2002. Visitors would hear advertisements inside shops that highlight innovative items &amp; the benefits of loyalty </a:t>
            </a:r>
            <a:r>
              <a:rPr lang="en-US" sz="1050" dirty="0" err="1">
                <a:latin typeface="Arial" panose="020B0604020202020204" pitchFamily="34" charset="0"/>
                <a:cs typeface="Arial" panose="020B0604020202020204" pitchFamily="34" charset="0"/>
              </a:rPr>
              <a:t>programmes</a:t>
            </a:r>
            <a:r>
              <a:rPr lang="en-US" sz="1050" dirty="0">
                <a:latin typeface="Arial" panose="020B0604020202020204" pitchFamily="34" charset="0"/>
                <a:cs typeface="Arial" panose="020B0604020202020204" pitchFamily="34" charset="0"/>
              </a:rPr>
              <a:t>, raising exposure &amp; increasing desire among present visitors. That supports the brand's goals for shopper commitment. They take data from their different outlets to further its goals in market studies, gathering &amp; examining data on consumer purchases, actions, &amp; choices. The potency of such paradigm leans massively on user interactivity &amp; appropriate collaboration in public circuits &amp; service. Citizens, their groups, social networks, or service distributors may function as catalysts for outreach.</a:t>
            </a:r>
          </a:p>
          <a:p>
            <a:pPr marL="254569" indent="-254569" algn="just">
              <a:spcAft>
                <a:spcPts val="668"/>
              </a:spcAft>
              <a:buFont typeface="Arial" panose="020B0604020202020204" pitchFamily="34" charset="0"/>
              <a:buChar char="•"/>
            </a:pPr>
            <a:r>
              <a:rPr lang="en-IN" sz="1050" dirty="0">
                <a:latin typeface="Arial" panose="020B0604020202020204" pitchFamily="34" charset="0"/>
                <a:ea typeface="Times New Roman" panose="02020603050405020304" pitchFamily="18" charset="0"/>
                <a:cs typeface="Arial" panose="020B0604020202020204" pitchFamily="34" charset="0"/>
              </a:rPr>
              <a:t>S</a:t>
            </a:r>
            <a:r>
              <a:rPr lang="en-IN" sz="1050" dirty="0">
                <a:effectLst/>
                <a:latin typeface="Arial" panose="020B0604020202020204" pitchFamily="34" charset="0"/>
                <a:ea typeface="Times New Roman" panose="02020603050405020304" pitchFamily="18" charset="0"/>
                <a:cs typeface="Arial" panose="020B0604020202020204" pitchFamily="34" charset="0"/>
              </a:rPr>
              <a:t>ocial media: </a:t>
            </a:r>
            <a:r>
              <a:rPr lang="en-US" sz="1050" dirty="0">
                <a:latin typeface="Arial" panose="020B0604020202020204" pitchFamily="34" charset="0"/>
                <a:cs typeface="Arial" panose="020B0604020202020204" pitchFamily="34" charset="0"/>
              </a:rPr>
              <a:t>All marketing groups will be glad about the social network atmosphere that Starbucks has attempted to construct. The company takes effort to develop substantial social network streams that connect the public &amp; give helpful material through a diverse array of platforms. Starbucks releases a bunch of content, and anyway it separates it up into manageable bits that are deployed along multiple mediums. Every social media service furnishes a distinct type of content relying on the category of visitor. The speech is rather too specific, genuine, &amp; cheerful.</a:t>
            </a:r>
          </a:p>
          <a:p>
            <a:pPr marL="254569" indent="-254569" algn="just">
              <a:spcAft>
                <a:spcPts val="668"/>
              </a:spcAft>
              <a:buFont typeface="Arial" panose="020B0604020202020204" pitchFamily="34" charset="0"/>
              <a:buChar char="•"/>
            </a:pPr>
            <a:r>
              <a:rPr lang="en-US" sz="1050" dirty="0">
                <a:latin typeface="Arial" panose="020B0604020202020204" pitchFamily="34" charset="0"/>
                <a:cs typeface="Arial" panose="020B0604020202020204" pitchFamily="34" charset="0"/>
              </a:rPr>
              <a:t>Interaction with buyers: One of the key points that both directly &amp; figuratively contributes to growth is the manner the company communicates with its consumers.  Every single part of the interaction is respectful &amp; consistent with the brand. Starbucks has created a clear &amp; engaging style, supporting content &amp; buyer interaction, from social media postings through the encounter &amp; transactions in-store.</a:t>
            </a:r>
          </a:p>
          <a:p>
            <a:pPr marL="254569" indent="-254569" algn="just">
              <a:spcAft>
                <a:spcPts val="668"/>
              </a:spcAft>
              <a:buFont typeface="Arial" panose="020B0604020202020204" pitchFamily="34" charset="0"/>
              <a:buChar char="•"/>
            </a:pPr>
            <a:r>
              <a:rPr lang="en-US" sz="1050" dirty="0">
                <a:latin typeface="Arial" panose="020B0604020202020204" pitchFamily="34" charset="0"/>
                <a:cs typeface="Arial" panose="020B0604020202020204" pitchFamily="34" charset="0"/>
              </a:rPr>
              <a:t>Loyalty initiatives: They have created a loyalty scheme to get consumers to return. Signing up with My Starbucks Rewards requires minimal money. Plus rewards for who purchase through the account. An account which is opened from either desktops or smartphone devices is used to run the </a:t>
            </a:r>
            <a:r>
              <a:rPr lang="en-US" sz="1050" dirty="0" err="1">
                <a:latin typeface="Arial" panose="020B0604020202020204" pitchFamily="34" charset="0"/>
                <a:cs typeface="Arial" panose="020B0604020202020204" pitchFamily="34" charset="0"/>
              </a:rPr>
              <a:t>programme</a:t>
            </a:r>
            <a:r>
              <a:rPr lang="en-US" sz="1050" dirty="0">
                <a:latin typeface="Arial" panose="020B0604020202020204" pitchFamily="34" charset="0"/>
                <a:cs typeface="Arial" panose="020B0604020202020204" pitchFamily="34" charset="0"/>
              </a:rPr>
              <a:t>. Users can use such services to make payments using cards &amp; smartphone devices.</a:t>
            </a:r>
          </a:p>
          <a:p>
            <a:pPr marL="254569" indent="-254569" algn="just">
              <a:spcAft>
                <a:spcPts val="668"/>
              </a:spcAft>
              <a:buFont typeface="Arial" panose="020B0604020202020204" pitchFamily="34" charset="0"/>
              <a:buChar char="•"/>
            </a:pPr>
            <a:r>
              <a:rPr lang="en-US" sz="1050" dirty="0">
                <a:latin typeface="Arial" panose="020B0604020202020204" pitchFamily="34" charset="0"/>
                <a:cs typeface="Arial" panose="020B0604020202020204" pitchFamily="34" charset="0"/>
              </a:rPr>
              <a:t>Starbucks smartphone application: Buyers may enter the shop &amp; select their item easily due to the strategy. The smartphone application is a convenient method to order items while on the move using a smartphone and collect them at the shop after a brief pause because the bulk of </a:t>
            </a:r>
            <a:r>
              <a:rPr lang="en-US" sz="1050" dirty="0" err="1">
                <a:latin typeface="Arial" panose="020B0604020202020204" pitchFamily="34" charset="0"/>
                <a:cs typeface="Arial" panose="020B0604020202020204" pitchFamily="34" charset="0"/>
              </a:rPr>
              <a:t>companys</a:t>
            </a:r>
            <a:r>
              <a:rPr lang="en-US" sz="1050" dirty="0">
                <a:latin typeface="Arial" panose="020B0604020202020204" pitchFamily="34" charset="0"/>
                <a:cs typeface="Arial" panose="020B0604020202020204" pitchFamily="34" charset="0"/>
              </a:rPr>
              <a:t>' demographics is individuals who routinely use smartphones.</a:t>
            </a:r>
          </a:p>
        </p:txBody>
      </p:sp>
      <p:sp>
        <p:nvSpPr>
          <p:cNvPr id="64" name="TextBox 63">
            <a:extLst>
              <a:ext uri="{FF2B5EF4-FFF2-40B4-BE49-F238E27FC236}">
                <a16:creationId xmlns:a16="http://schemas.microsoft.com/office/drawing/2014/main" id="{56915991-00FD-A340-93C5-5DB2A9A30EA0}"/>
              </a:ext>
            </a:extLst>
          </p:cNvPr>
          <p:cNvSpPr txBox="1"/>
          <p:nvPr/>
        </p:nvSpPr>
        <p:spPr>
          <a:xfrm>
            <a:off x="7358993" y="2707933"/>
            <a:ext cx="6109607" cy="7255832"/>
          </a:xfrm>
          <a:prstGeom prst="rect">
            <a:avLst/>
          </a:prstGeom>
          <a:noFill/>
        </p:spPr>
        <p:txBody>
          <a:bodyPr wrap="square" rtlCol="0">
            <a:spAutoFit/>
          </a:bodyPr>
          <a:lstStyle/>
          <a:p>
            <a:pPr algn="just">
              <a:spcAft>
                <a:spcPts val="668"/>
              </a:spcAft>
            </a:pPr>
            <a:r>
              <a:rPr lang="en-US" sz="1100" dirty="0">
                <a:latin typeface="Arial" panose="020B0604020202020204" pitchFamily="34" charset="0"/>
                <a:cs typeface="Arial" panose="020B0604020202020204" pitchFamily="34" charset="0"/>
              </a:rPr>
              <a:t>Strength:</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100 best employers.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Ethical business.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Excellent coffee.</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The interior's welcoming and pleasant vibe.</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Shops in desirable places.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A good having enduring or rising desire.</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Free wi-fi at stores is a well-known study location for students. </a:t>
            </a:r>
          </a:p>
          <a:p>
            <a:pPr algn="just">
              <a:spcAft>
                <a:spcPts val="668"/>
              </a:spcAft>
            </a:pPr>
            <a:r>
              <a:rPr lang="en-US" sz="1100" dirty="0">
                <a:latin typeface="Arial" panose="020B0604020202020204" pitchFamily="34" charset="0"/>
                <a:cs typeface="Arial" panose="020B0604020202020204" pitchFamily="34" charset="0"/>
              </a:rPr>
              <a:t>Weaknesses: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Products that are pricey for several consumers.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Unfavorable publicity (tax evasion).</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Shops with lengthy lineups.</a:t>
            </a:r>
          </a:p>
          <a:p>
            <a:pPr algn="just">
              <a:spcAft>
                <a:spcPts val="668"/>
              </a:spcAft>
            </a:pPr>
            <a:r>
              <a:rPr lang="en-US" sz="1100" dirty="0">
                <a:latin typeface="Arial" panose="020B0604020202020204" pitchFamily="34" charset="0"/>
                <a:cs typeface="Arial" panose="020B0604020202020204" pitchFamily="34" charset="0"/>
              </a:rPr>
              <a:t>Opportunities: </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Opportunity of reaching additional nations.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Establish </a:t>
            </a:r>
            <a:r>
              <a:rPr lang="en-US" sz="1100" dirty="0" err="1">
                <a:latin typeface="Arial" panose="020B0604020202020204" pitchFamily="34" charset="0"/>
                <a:cs typeface="Arial" panose="020B0604020202020204" pitchFamily="34" charset="0"/>
              </a:rPr>
              <a:t>speciality</a:t>
            </a:r>
            <a:r>
              <a:rPr lang="en-US" sz="1100" dirty="0">
                <a:latin typeface="Arial" panose="020B0604020202020204" pitchFamily="34" charset="0"/>
                <a:cs typeface="Arial" panose="020B0604020202020204" pitchFamily="34" charset="0"/>
              </a:rPr>
              <a:t> shops.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Distribute coffee or tea to big-box retailers.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Expand the tea industry.</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Establish commercial coffee plantations.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Improve the shopping experience for customers.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Create Starbucks capsules for brewing coffee at home.</a:t>
            </a:r>
          </a:p>
          <a:p>
            <a:pPr algn="just">
              <a:spcAft>
                <a:spcPts val="668"/>
              </a:spcAft>
            </a:pPr>
            <a:r>
              <a:rPr lang="en-US" sz="1100" dirty="0">
                <a:latin typeface="Arial" panose="020B0604020202020204" pitchFamily="34" charset="0"/>
                <a:cs typeface="Arial" panose="020B0604020202020204" pitchFamily="34" charset="0"/>
              </a:rPr>
              <a:t>Threats: </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Price cuts offered by rivals.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Inability to own coffee plantations.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Decline in purchasing ability of consumers.</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Increased costs for milk &amp; coffee.</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A crowded marketplace.</a:t>
            </a:r>
          </a:p>
          <a:p>
            <a:pPr marL="342900" indent="-342900" algn="just">
              <a:spcAft>
                <a:spcPts val="668"/>
              </a:spcAft>
              <a:buFont typeface="Arial" panose="020B0604020202020204" pitchFamily="34" charset="0"/>
              <a:buChar char="•"/>
            </a:pPr>
            <a:r>
              <a:rPr lang="en-US" sz="1100" dirty="0">
                <a:latin typeface="Arial" panose="020B0604020202020204" pitchFamily="34" charset="0"/>
                <a:cs typeface="Arial" panose="020B0604020202020204" pitchFamily="34" charset="0"/>
              </a:rPr>
              <a:t>Increase in the popularity of home coffee makers.</a:t>
            </a:r>
          </a:p>
          <a:p>
            <a:pPr marL="342900" indent="-342900" algn="just">
              <a:spcAft>
                <a:spcPts val="668"/>
              </a:spcAft>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p:txBody>
      </p:sp>
      <p:sp>
        <p:nvSpPr>
          <p:cNvPr id="65" name="Rectangle 64">
            <a:extLst>
              <a:ext uri="{FF2B5EF4-FFF2-40B4-BE49-F238E27FC236}">
                <a16:creationId xmlns:a16="http://schemas.microsoft.com/office/drawing/2014/main" id="{50011B46-427A-C84A-868C-5FB3C4456C92}"/>
              </a:ext>
            </a:extLst>
          </p:cNvPr>
          <p:cNvSpPr/>
          <p:nvPr/>
        </p:nvSpPr>
        <p:spPr>
          <a:xfrm>
            <a:off x="14882337" y="1786410"/>
            <a:ext cx="6084970" cy="473396"/>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200"/>
              </a:spcBef>
            </a:pPr>
            <a:r>
              <a:rPr lang="en-GB" sz="2800" b="1" dirty="0">
                <a:solidFill>
                  <a:schemeClr val="bg1"/>
                </a:solidFill>
                <a:effectLst/>
                <a:ea typeface="Times New Roman" panose="02020603050405020304" pitchFamily="18" charset="0"/>
              </a:rPr>
              <a:t>PORTER’S FIVE FORCES ANALYSIS</a:t>
            </a:r>
            <a:endParaRPr lang="en-IN" sz="2800" b="1" dirty="0">
              <a:solidFill>
                <a:schemeClr val="bg1"/>
              </a:solidFill>
              <a:effectLst/>
              <a:ea typeface="Times New Roman" panose="02020603050405020304" pitchFamily="18" charset="0"/>
            </a:endParaRPr>
          </a:p>
        </p:txBody>
      </p:sp>
      <p:sp>
        <p:nvSpPr>
          <p:cNvPr id="67" name="TextBox 66">
            <a:extLst>
              <a:ext uri="{FF2B5EF4-FFF2-40B4-BE49-F238E27FC236}">
                <a16:creationId xmlns:a16="http://schemas.microsoft.com/office/drawing/2014/main" id="{2EDAF6CB-70B5-9C4A-A69C-3710C7BC924C}"/>
              </a:ext>
            </a:extLst>
          </p:cNvPr>
          <p:cNvSpPr txBox="1"/>
          <p:nvPr/>
        </p:nvSpPr>
        <p:spPr>
          <a:xfrm>
            <a:off x="14703469" y="2613309"/>
            <a:ext cx="6109607" cy="5298886"/>
          </a:xfrm>
          <a:prstGeom prst="rect">
            <a:avLst/>
          </a:prstGeom>
          <a:noFill/>
        </p:spPr>
        <p:txBody>
          <a:bodyPr wrap="square" rtlCol="0">
            <a:spAutoFit/>
          </a:bodyPr>
          <a:lstStyle/>
          <a:p>
            <a:pPr marL="342900" indent="-342900" algn="just">
              <a:spcAft>
                <a:spcPts val="668"/>
              </a:spcAft>
              <a:buFont typeface="Arial" panose="020B0604020202020204" pitchFamily="34" charset="0"/>
              <a:buChar char="•"/>
            </a:pPr>
            <a:r>
              <a:rPr lang="en-GB" sz="1050" dirty="0">
                <a:effectLst/>
                <a:latin typeface="Arial" panose="020B0604020202020204" pitchFamily="34" charset="0"/>
                <a:ea typeface="Calibri" panose="020F0502020204030204" pitchFamily="34" charset="0"/>
              </a:rPr>
              <a:t>Competitive rivalry: </a:t>
            </a:r>
            <a:r>
              <a:rPr lang="en-US" sz="1050" dirty="0">
                <a:effectLst/>
                <a:latin typeface="Arial" panose="020B0604020202020204" pitchFamily="34" charset="0"/>
                <a:ea typeface="Calibri" panose="020F0502020204030204" pitchFamily="34" charset="0"/>
              </a:rPr>
              <a:t>There are many competitors in the market, from tiny to huge commercial </a:t>
            </a:r>
            <a:r>
              <a:rPr lang="en-US" sz="1050" dirty="0" err="1">
                <a:effectLst/>
                <a:latin typeface="Arial" panose="020B0604020202020204" pitchFamily="34" charset="0"/>
                <a:ea typeface="Calibri" panose="020F0502020204030204" pitchFamily="34" charset="0"/>
              </a:rPr>
              <a:t>organisations</a:t>
            </a:r>
            <a:r>
              <a:rPr lang="en-US" sz="1050" dirty="0">
                <a:effectLst/>
                <a:latin typeface="Arial" panose="020B0604020202020204" pitchFamily="34" charset="0"/>
                <a:ea typeface="Calibri" panose="020F0502020204030204" pitchFamily="34" charset="0"/>
              </a:rPr>
              <a:t>, and they all have different strategies and levels of experience. Along with greater market competition, purchasers also enjoy a low switching cost. Because they provide coffee at reduced prices, alternative coffee firms are attracting the bulk of customers.</a:t>
            </a:r>
          </a:p>
          <a:p>
            <a:pPr marL="342900" indent="-342900" algn="just">
              <a:spcAft>
                <a:spcPts val="668"/>
              </a:spcAft>
              <a:buFont typeface="Arial" panose="020B0604020202020204" pitchFamily="34" charset="0"/>
              <a:buChar char="•"/>
            </a:pPr>
            <a:r>
              <a:rPr lang="en-GB" sz="1050" dirty="0">
                <a:effectLst/>
                <a:latin typeface="Arial" panose="020B0604020202020204" pitchFamily="34" charset="0"/>
                <a:ea typeface="Calibri" panose="020F0502020204030204" pitchFamily="34" charset="0"/>
              </a:rPr>
              <a:t>Buyer’s negotiating ability</a:t>
            </a:r>
            <a:r>
              <a:rPr lang="en-US" sz="1050" dirty="0">
                <a:latin typeface="Arial" panose="020B0604020202020204" pitchFamily="34" charset="0"/>
                <a:ea typeface="Calibri" panose="020F0502020204030204" pitchFamily="34" charset="0"/>
              </a:rPr>
              <a:t>: The strong force that results from the strong negotiating power of customers in the global economic context has an impact on certain client divisions. There are several options available on the market. Simply moving from one Starbucks shop to another allows customers to purchase low-cost beverages, which are distributed through vending machines. The buyer's negotiation posture therefore </a:t>
            </a:r>
            <a:r>
              <a:rPr lang="en-US" sz="1050" dirty="0" err="1">
                <a:latin typeface="Arial" panose="020B0604020202020204" pitchFamily="34" charset="0"/>
                <a:ea typeface="Calibri" panose="020F0502020204030204" pitchFamily="34" charset="0"/>
              </a:rPr>
              <a:t>jeopardises</a:t>
            </a:r>
            <a:r>
              <a:rPr lang="en-US" sz="1050" dirty="0">
                <a:latin typeface="Arial" panose="020B0604020202020204" pitchFamily="34" charset="0"/>
                <a:ea typeface="Calibri" panose="020F0502020204030204" pitchFamily="34" charset="0"/>
              </a:rPr>
              <a:t> the company's income. However, the little amount of each personal transaction only poses a small risk to the business.</a:t>
            </a:r>
          </a:p>
          <a:p>
            <a:pPr marL="342900" indent="-342900" algn="just">
              <a:spcAft>
                <a:spcPts val="668"/>
              </a:spcAft>
              <a:buFont typeface="Arial" panose="020B0604020202020204" pitchFamily="34" charset="0"/>
              <a:buChar char="•"/>
            </a:pPr>
            <a:r>
              <a:rPr lang="en-GB" sz="1050" dirty="0">
                <a:effectLst/>
                <a:latin typeface="Arial" panose="020B0604020202020204" pitchFamily="34" charset="0"/>
                <a:ea typeface="Calibri" panose="020F0502020204030204" pitchFamily="34" charset="0"/>
              </a:rPr>
              <a:t>Suppliers’ negotiating ability</a:t>
            </a:r>
            <a:r>
              <a:rPr lang="en-US" sz="1050" dirty="0">
                <a:effectLst/>
                <a:latin typeface="Arial" panose="020B0604020202020204" pitchFamily="34" charset="0"/>
                <a:ea typeface="Calibri" panose="020F0502020204030204" pitchFamily="34" charset="0"/>
              </a:rPr>
              <a:t>: A weak point for the company is the capacity of vendors to bargain down the cost of coffee beans. since there are many sellers on the market, each with a large range of suppliers. The biggest danger to any coffee company's home is the vast general supply of coffee. Numerous suppliers compete with one another using various strategies and skillful tactics in order to profit from the market's delivery of various coffee resources. Vendors fight to lower expenses and raise the price so that corporate </a:t>
            </a:r>
            <a:r>
              <a:rPr lang="en-US" sz="1050" dirty="0" err="1">
                <a:effectLst/>
                <a:latin typeface="Arial" panose="020B0604020202020204" pitchFamily="34" charset="0"/>
                <a:ea typeface="Calibri" panose="020F0502020204030204" pitchFamily="34" charset="0"/>
              </a:rPr>
              <a:t>organisations</a:t>
            </a:r>
            <a:r>
              <a:rPr lang="en-US" sz="1050" dirty="0">
                <a:effectLst/>
                <a:latin typeface="Arial" panose="020B0604020202020204" pitchFamily="34" charset="0"/>
                <a:ea typeface="Calibri" panose="020F0502020204030204" pitchFamily="34" charset="0"/>
              </a:rPr>
              <a:t> can afford it. As a result, vendors' negotiating position is weakened.</a:t>
            </a:r>
          </a:p>
          <a:p>
            <a:pPr marL="342900" indent="-342900" algn="just">
              <a:spcAft>
                <a:spcPts val="668"/>
              </a:spcAft>
              <a:buFont typeface="Arial" panose="020B0604020202020204" pitchFamily="34" charset="0"/>
              <a:buChar char="•"/>
            </a:pPr>
            <a:r>
              <a:rPr lang="en-GB" sz="1050" dirty="0">
                <a:effectLst/>
                <a:latin typeface="Arial" panose="020B0604020202020204" pitchFamily="34" charset="0"/>
                <a:ea typeface="Calibri" panose="020F0502020204030204" pitchFamily="34" charset="0"/>
              </a:rPr>
              <a:t>Threat of substitution</a:t>
            </a:r>
            <a:r>
              <a:rPr lang="en-US" sz="1050" dirty="0">
                <a:latin typeface="Arial" panose="020B0604020202020204" pitchFamily="34" charset="0"/>
                <a:ea typeface="Calibri" panose="020F0502020204030204" pitchFamily="34" charset="0"/>
              </a:rPr>
              <a:t>: The enormous amount of replacements on the market pose a severe threat to Starbucks. According to the replacement, local breweries like Barista, Costa Coffee, and a number of others might hurt Starbucks coffee stores' profits. Customers might readily alter their views in reaction to price strategies since there are so many options accessible in the market. Replacements and replacements are dangerous as a result.</a:t>
            </a:r>
          </a:p>
          <a:p>
            <a:pPr marL="342900" indent="-342900" algn="just">
              <a:spcAft>
                <a:spcPts val="668"/>
              </a:spcAft>
              <a:buFont typeface="Arial" panose="020B0604020202020204" pitchFamily="34" charset="0"/>
              <a:buChar char="•"/>
            </a:pPr>
            <a:r>
              <a:rPr lang="en-GB" sz="1050" dirty="0">
                <a:effectLst/>
                <a:latin typeface="Arial" panose="020B0604020202020204" pitchFamily="34" charset="0"/>
                <a:ea typeface="Calibri" panose="020F0502020204030204" pitchFamily="34" charset="0"/>
              </a:rPr>
              <a:t>The threat of new entrants</a:t>
            </a:r>
            <a:r>
              <a:rPr lang="en-US" sz="1050" dirty="0">
                <a:effectLst/>
                <a:latin typeface="Arial" panose="020B0604020202020204" pitchFamily="34" charset="0"/>
                <a:ea typeface="Calibri" panose="020F0502020204030204" pitchFamily="34" charset="0"/>
              </a:rPr>
              <a:t>: New competitors don't provide much of a danger. As a result of serving fewer customers than Starbucks, the majority of small coffee shops operate at far lower expenses. The newest market entrants require a strong financial base to participate in SC, market development, and global market acquisition in order to compete with Starbucks Corporation. The development of a new brand through marketing and advertising necessitates hefty financial investments. It will take several years for the brand expansion strategy to reach Starbucks' excellence. As a result, the threat of new rivals to this company is minimal.</a:t>
            </a:r>
            <a:endParaRPr lang="en-US" sz="1050" dirty="0">
              <a:latin typeface="Arial" panose="020B0604020202020204" pitchFamily="34" charset="0"/>
              <a:cs typeface="Arial" panose="020B0604020202020204" pitchFamily="34" charset="0"/>
            </a:endParaRPr>
          </a:p>
        </p:txBody>
      </p:sp>
      <p:sp>
        <p:nvSpPr>
          <p:cNvPr id="68" name="Rectangle 67">
            <a:extLst>
              <a:ext uri="{FF2B5EF4-FFF2-40B4-BE49-F238E27FC236}">
                <a16:creationId xmlns:a16="http://schemas.microsoft.com/office/drawing/2014/main" id="{31901282-06E7-AE4A-8DF7-51BB22A99E60}"/>
              </a:ext>
            </a:extLst>
          </p:cNvPr>
          <p:cNvSpPr/>
          <p:nvPr/>
        </p:nvSpPr>
        <p:spPr>
          <a:xfrm>
            <a:off x="542001" y="24096691"/>
            <a:ext cx="5996850" cy="494493"/>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t>RECOMMENDATIONS FOR FUTURE</a:t>
            </a:r>
          </a:p>
        </p:txBody>
      </p:sp>
      <p:sp>
        <p:nvSpPr>
          <p:cNvPr id="70" name="TextBox 69">
            <a:extLst>
              <a:ext uri="{FF2B5EF4-FFF2-40B4-BE49-F238E27FC236}">
                <a16:creationId xmlns:a16="http://schemas.microsoft.com/office/drawing/2014/main" id="{86050851-5993-7541-AD18-39E66B242C32}"/>
              </a:ext>
            </a:extLst>
          </p:cNvPr>
          <p:cNvSpPr txBox="1"/>
          <p:nvPr/>
        </p:nvSpPr>
        <p:spPr>
          <a:xfrm>
            <a:off x="345807" y="24972331"/>
            <a:ext cx="20550989" cy="1546577"/>
          </a:xfrm>
          <a:prstGeom prst="rect">
            <a:avLst/>
          </a:prstGeom>
          <a:noFill/>
        </p:spPr>
        <p:txBody>
          <a:bodyPr wrap="square" rtlCol="0">
            <a:spAutoFit/>
          </a:bodyPr>
          <a:lstStyle/>
          <a:p>
            <a:pPr marL="254569" indent="-254569">
              <a:spcAft>
                <a:spcPts val="668"/>
              </a:spcAft>
              <a:buFont typeface="Arial" panose="020B0604020202020204" pitchFamily="34" charset="0"/>
              <a:buChar char="•"/>
            </a:pPr>
            <a:r>
              <a:rPr lang="en-US" sz="1050" dirty="0">
                <a:latin typeface="Arial" panose="020B0604020202020204" pitchFamily="34" charset="0"/>
                <a:cs typeface="Arial" panose="020B0604020202020204" pitchFamily="34" charset="0"/>
              </a:rPr>
              <a:t>As it focuses on the premium consumer segment of the market, which accounts for 20% of customers and generates 80% of the money, Starbucks must place a heavy emphasis on the reward plus loyalty </a:t>
            </a:r>
            <a:r>
              <a:rPr lang="en-US" sz="1050" dirty="0" err="1">
                <a:latin typeface="Arial" panose="020B0604020202020204" pitchFamily="34" charset="0"/>
                <a:cs typeface="Arial" panose="020B0604020202020204" pitchFamily="34" charset="0"/>
              </a:rPr>
              <a:t>programme</a:t>
            </a:r>
            <a:r>
              <a:rPr lang="en-US" sz="1050" dirty="0">
                <a:latin typeface="Arial" panose="020B0604020202020204" pitchFamily="34" charset="0"/>
                <a:cs typeface="Arial" panose="020B0604020202020204" pitchFamily="34" charset="0"/>
              </a:rPr>
              <a:t> designed to spread a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 feeling in the marketplace.</a:t>
            </a:r>
          </a:p>
          <a:p>
            <a:pPr marL="254569" indent="-254569">
              <a:spcAft>
                <a:spcPts val="668"/>
              </a:spcAft>
              <a:buFont typeface="Arial" panose="020B0604020202020204" pitchFamily="34" charset="0"/>
              <a:buChar char="•"/>
            </a:pPr>
            <a:r>
              <a:rPr lang="en-US" sz="1050" dirty="0">
                <a:latin typeface="Arial" panose="020B0604020202020204" pitchFamily="34" charset="0"/>
                <a:cs typeface="Arial" panose="020B0604020202020204" pitchFamily="34" charset="0"/>
              </a:rPr>
              <a:t>The recommended marketing objectives from Starbucks must be </a:t>
            </a:r>
            <a:r>
              <a:rPr lang="en-US" sz="1050" dirty="0" err="1">
                <a:latin typeface="Arial" panose="020B0604020202020204" pitchFamily="34" charset="0"/>
                <a:cs typeface="Arial" panose="020B0604020202020204" pitchFamily="34" charset="0"/>
              </a:rPr>
              <a:t>centred</a:t>
            </a:r>
            <a:r>
              <a:rPr lang="en-US" sz="1050" dirty="0">
                <a:latin typeface="Arial" panose="020B0604020202020204" pitchFamily="34" charset="0"/>
                <a:cs typeface="Arial" panose="020B0604020202020204" pitchFamily="34" charset="0"/>
              </a:rPr>
              <a:t> on the company's unique standing in the market. Starbucks' current positioning statement is "To inspire &amp; nourish the human spirit- one person, one cup, &amp; one </a:t>
            </a:r>
            <a:r>
              <a:rPr lang="en-US" sz="1050" dirty="0" err="1">
                <a:latin typeface="Arial" panose="020B0604020202020204" pitchFamily="34" charset="0"/>
                <a:cs typeface="Arial" panose="020B0604020202020204" pitchFamily="34" charset="0"/>
              </a:rPr>
              <a:t>neighbourhood</a:t>
            </a:r>
            <a:r>
              <a:rPr lang="en-US" sz="1050" dirty="0">
                <a:latin typeface="Arial" panose="020B0604020202020204" pitchFamily="34" charset="0"/>
                <a:cs typeface="Arial" panose="020B0604020202020204" pitchFamily="34" charset="0"/>
              </a:rPr>
              <a:t> at a time." Such a claim is extremely difficult and important for a successful positioning for the growing young clientele in emerging countries. Starbucks has to change its strategy and use catchy phrases that can bring customers in. Customers must find the brand statement exceptionally engaging and memorable in addition to being consistent, succinct, and direct.</a:t>
            </a:r>
          </a:p>
          <a:p>
            <a:pPr marL="254569" indent="-254569">
              <a:spcAft>
                <a:spcPts val="668"/>
              </a:spcAft>
              <a:buFont typeface="Arial" panose="020B0604020202020204" pitchFamily="34" charset="0"/>
              <a:buChar char="•"/>
            </a:pPr>
            <a:r>
              <a:rPr lang="en-US" sz="1050" dirty="0">
                <a:latin typeface="Arial" panose="020B0604020202020204" pitchFamily="34" charset="0"/>
                <a:cs typeface="Arial" panose="020B0604020202020204" pitchFamily="34" charset="0"/>
              </a:rPr>
              <a:t>Starbucks finds it difficult to compete on pricing. Because of this, consideration must be given to constructing a market niche for subpar level 2 small-level clientele in developing nations while setting the organization's aims. The firm may also appeal to a significant consumer base in emerging nations by examining the psychographics of customers and taking into account generation, salary, gender, </a:t>
            </a:r>
            <a:r>
              <a:rPr lang="en-US" sz="1050" dirty="0" err="1">
                <a:latin typeface="Arial" panose="020B0604020202020204" pitchFamily="34" charset="0"/>
                <a:cs typeface="Arial" panose="020B0604020202020204" pitchFamily="34" charset="0"/>
              </a:rPr>
              <a:t>colour</a:t>
            </a:r>
            <a:r>
              <a:rPr lang="en-US" sz="1050" dirty="0">
                <a:latin typeface="Arial" panose="020B0604020202020204" pitchFamily="34" charset="0"/>
                <a:cs typeface="Arial" panose="020B0604020202020204" pitchFamily="34" charset="0"/>
              </a:rPr>
              <a:t>, ethnicity, schooling, family structure, and faith.</a:t>
            </a:r>
          </a:p>
          <a:p>
            <a:pPr marL="254569" indent="-254569">
              <a:spcAft>
                <a:spcPts val="668"/>
              </a:spcAft>
              <a:buFont typeface="Arial" panose="020B0604020202020204" pitchFamily="34" charset="0"/>
              <a:buChar char="•"/>
            </a:pPr>
            <a:r>
              <a:rPr lang="en-US" sz="1050" dirty="0">
                <a:latin typeface="Arial" panose="020B0604020202020204" pitchFamily="34" charset="0"/>
                <a:cs typeface="Arial" panose="020B0604020202020204" pitchFamily="34" charset="0"/>
              </a:rPr>
              <a:t>Before creating a loyalty </a:t>
            </a:r>
            <a:r>
              <a:rPr lang="en-US" sz="1050" dirty="0" err="1">
                <a:latin typeface="Arial" panose="020B0604020202020204" pitchFamily="34" charset="0"/>
                <a:cs typeface="Arial" panose="020B0604020202020204" pitchFamily="34" charset="0"/>
              </a:rPr>
              <a:t>programme</a:t>
            </a:r>
            <a:r>
              <a:rPr lang="en-US" sz="1050" dirty="0">
                <a:latin typeface="Arial" panose="020B0604020202020204" pitchFamily="34" charset="0"/>
                <a:cs typeface="Arial" panose="020B0604020202020204" pitchFamily="34" charset="0"/>
              </a:rPr>
              <a:t>, the company must first conduct an analysis of the cost of client acquisition over a certain period of time and compare it to the total revenue earned by each customer. The company would be able to determine the consumer lifetime value in this way, and by doing so, it would be possible to compare the cost of running the company to the incentives, discounts, and deals offered to consumers as part of loyalty or reward </a:t>
            </a:r>
            <a:r>
              <a:rPr lang="en-US" sz="1050" dirty="0" err="1">
                <a:latin typeface="Arial" panose="020B0604020202020204" pitchFamily="34" charset="0"/>
                <a:cs typeface="Arial" panose="020B0604020202020204" pitchFamily="34" charset="0"/>
              </a:rPr>
              <a:t>programmes</a:t>
            </a:r>
            <a:r>
              <a:rPr lang="en-US" sz="1050"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C2F8566A-4D84-1840-9759-3DBF02C6A597}"/>
              </a:ext>
            </a:extLst>
          </p:cNvPr>
          <p:cNvSpPr txBox="1"/>
          <p:nvPr/>
        </p:nvSpPr>
        <p:spPr>
          <a:xfrm>
            <a:off x="484498" y="26746786"/>
            <a:ext cx="20365357" cy="2000548"/>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References:</a:t>
            </a:r>
          </a:p>
          <a:p>
            <a:pPr>
              <a:lnSpc>
                <a:spcPct val="150000"/>
              </a:lnSpc>
            </a:pPr>
            <a:r>
              <a:rPr lang="en-IN" sz="1100" dirty="0">
                <a:effectLst/>
                <a:latin typeface="Arial" panose="020B0604020202020204" pitchFamily="34" charset="0"/>
                <a:cs typeface="Arial" panose="020B0604020202020204" pitchFamily="34" charset="0"/>
              </a:rPr>
              <a:t>Lingley, R. (2009). Marketing Strategy and Alliances Analysis of Starbucks Corporation. </a:t>
            </a:r>
            <a:r>
              <a:rPr lang="en-IN" sz="1100" i="1" dirty="0">
                <a:effectLst/>
                <a:latin typeface="Arial" panose="020B0604020202020204" pitchFamily="34" charset="0"/>
                <a:cs typeface="Arial" panose="020B0604020202020204" pitchFamily="34" charset="0"/>
              </a:rPr>
              <a:t>Faculty Publications and Presentations</a:t>
            </a:r>
            <a:r>
              <a:rPr lang="en-IN" sz="1100" dirty="0">
                <a:effectLst/>
                <a:latin typeface="Arial" panose="020B0604020202020204" pitchFamily="34" charset="0"/>
                <a:cs typeface="Arial" panose="020B0604020202020204" pitchFamily="34" charset="0"/>
              </a:rPr>
              <a:t>. [online] Available at: https://digitalcommons.liberty.edu/busi_fac_pubs/10/.</a:t>
            </a:r>
          </a:p>
          <a:p>
            <a:pPr>
              <a:lnSpc>
                <a:spcPct val="150000"/>
              </a:lnSpc>
            </a:pPr>
            <a:r>
              <a:rPr lang="en-IN" sz="1100" dirty="0">
                <a:effectLst/>
                <a:latin typeface="Arial" panose="020B0604020202020204" pitchFamily="34" charset="0"/>
                <a:cs typeface="Arial" panose="020B0604020202020204" pitchFamily="34" charset="0"/>
              </a:rPr>
              <a:t>Liu, Y. and </a:t>
            </a:r>
            <a:r>
              <a:rPr lang="en-IN" sz="1100" dirty="0" err="1">
                <a:effectLst/>
                <a:latin typeface="Arial" panose="020B0604020202020204" pitchFamily="34" charset="0"/>
                <a:cs typeface="Arial" panose="020B0604020202020204" pitchFamily="34" charset="0"/>
              </a:rPr>
              <a:t>Gui</a:t>
            </a:r>
            <a:r>
              <a:rPr lang="en-IN" sz="1100" dirty="0">
                <a:effectLst/>
                <a:latin typeface="Arial" panose="020B0604020202020204" pitchFamily="34" charset="0"/>
                <a:cs typeface="Arial" panose="020B0604020202020204" pitchFamily="34" charset="0"/>
              </a:rPr>
              <a:t>, P. (2017). </a:t>
            </a:r>
            <a:r>
              <a:rPr lang="en-IN" sz="1100" i="1" dirty="0">
                <a:effectLst/>
                <a:latin typeface="Arial" panose="020B0604020202020204" pitchFamily="34" charset="0"/>
                <a:cs typeface="Arial" panose="020B0604020202020204" pitchFamily="34" charset="0"/>
              </a:rPr>
              <a:t>An Analysis of the Problems and Countermeasures in the Application of Experiential Marketing - A Case Study of Starbucks</a:t>
            </a:r>
            <a:r>
              <a:rPr lang="en-IN" sz="1100" dirty="0">
                <a:effectLst/>
                <a:latin typeface="Arial" panose="020B0604020202020204" pitchFamily="34" charset="0"/>
                <a:cs typeface="Arial" panose="020B0604020202020204" pitchFamily="34" charset="0"/>
              </a:rPr>
              <a:t>. [online] www.atlantis-press.com. doi:10.2991/emim-17.2017.76.</a:t>
            </a:r>
          </a:p>
          <a:p>
            <a:pPr>
              <a:lnSpc>
                <a:spcPct val="150000"/>
              </a:lnSpc>
            </a:pPr>
            <a:r>
              <a:rPr lang="en-IN" sz="1100" dirty="0">
                <a:effectLst/>
                <a:latin typeface="Arial" panose="020B0604020202020204" pitchFamily="34" charset="0"/>
                <a:cs typeface="Arial" panose="020B0604020202020204" pitchFamily="34" charset="0"/>
              </a:rPr>
              <a:t>Nair, R.K., Sinha, R., </a:t>
            </a:r>
            <a:r>
              <a:rPr lang="en-IN" sz="1100" dirty="0" err="1">
                <a:effectLst/>
                <a:latin typeface="Arial" panose="020B0604020202020204" pitchFamily="34" charset="0"/>
                <a:cs typeface="Arial" panose="020B0604020202020204" pitchFamily="34" charset="0"/>
              </a:rPr>
              <a:t>Crasto</a:t>
            </a:r>
            <a:r>
              <a:rPr lang="en-IN" sz="1100" dirty="0">
                <a:effectLst/>
                <a:latin typeface="Arial" panose="020B0604020202020204" pitchFamily="34" charset="0"/>
                <a:cs typeface="Arial" panose="020B0604020202020204" pitchFamily="34" charset="0"/>
              </a:rPr>
              <a:t>, S.G., Kian, K.W., Kee, D.M.H., Abdullah, S.A.B., Zaidi, S.N.N., </a:t>
            </a:r>
            <a:r>
              <a:rPr lang="en-IN" sz="1100" dirty="0" err="1">
                <a:effectLst/>
                <a:latin typeface="Arial" panose="020B0604020202020204" pitchFamily="34" charset="0"/>
                <a:cs typeface="Arial" panose="020B0604020202020204" pitchFamily="34" charset="0"/>
              </a:rPr>
              <a:t>En</a:t>
            </a:r>
            <a:r>
              <a:rPr lang="en-IN" sz="1100" dirty="0">
                <a:effectLst/>
                <a:latin typeface="Arial" panose="020B0604020202020204" pitchFamily="34" charset="0"/>
                <a:cs typeface="Arial" panose="020B0604020202020204" pitchFamily="34" charset="0"/>
              </a:rPr>
              <a:t>, T.S., Jain, A.K., </a:t>
            </a:r>
            <a:r>
              <a:rPr lang="en-IN" sz="1100" dirty="0" err="1">
                <a:effectLst/>
                <a:latin typeface="Arial" panose="020B0604020202020204" pitchFamily="34" charset="0"/>
                <a:cs typeface="Arial" panose="020B0604020202020204" pitchFamily="34" charset="0"/>
              </a:rPr>
              <a:t>Valecha</a:t>
            </a:r>
            <a:r>
              <a:rPr lang="en-IN" sz="1100" dirty="0">
                <a:effectLst/>
                <a:latin typeface="Arial" panose="020B0604020202020204" pitchFamily="34" charset="0"/>
                <a:cs typeface="Arial" panose="020B0604020202020204" pitchFamily="34" charset="0"/>
              </a:rPr>
              <a:t>, P.M. and Ganatra, V. (2021). The effect of Starbucks Marketing Campaigns on Consumer Buying Behaviour. </a:t>
            </a:r>
            <a:r>
              <a:rPr lang="en-IN" sz="1100" i="1" dirty="0">
                <a:effectLst/>
                <a:latin typeface="Arial" panose="020B0604020202020204" pitchFamily="34" charset="0"/>
                <a:cs typeface="Arial" panose="020B0604020202020204" pitchFamily="34" charset="0"/>
              </a:rPr>
              <a:t>Asia Pacific Journal of Management and Education(APJME)</a:t>
            </a:r>
            <a:r>
              <a:rPr lang="en-IN" sz="1100" dirty="0">
                <a:effectLst/>
                <a:latin typeface="Arial" panose="020B0604020202020204" pitchFamily="34" charset="0"/>
                <a:cs typeface="Arial" panose="020B0604020202020204" pitchFamily="34" charset="0"/>
              </a:rPr>
              <a:t>, [online] 4(1), pp.72–81. doi:10.32535/apjme.v4i1.1052.</a:t>
            </a:r>
          </a:p>
          <a:p>
            <a:pPr>
              <a:lnSpc>
                <a:spcPct val="150000"/>
              </a:lnSpc>
            </a:pPr>
            <a:r>
              <a:rPr lang="en-IN" sz="1100" dirty="0">
                <a:effectLst/>
                <a:latin typeface="Arial" panose="020B0604020202020204" pitchFamily="34" charset="0"/>
                <a:cs typeface="Arial" panose="020B0604020202020204" pitchFamily="34" charset="0"/>
              </a:rPr>
              <a:t>Shankar, V. (2012). Mobile Marketing Strategy. </a:t>
            </a:r>
            <a:r>
              <a:rPr lang="en-IN" sz="1100" i="1" dirty="0">
                <a:effectLst/>
                <a:latin typeface="Arial" panose="020B0604020202020204" pitchFamily="34" charset="0"/>
                <a:cs typeface="Arial" panose="020B0604020202020204" pitchFamily="34" charset="0"/>
              </a:rPr>
              <a:t>Handbook of Marketing Strategy</a:t>
            </a:r>
            <a:r>
              <a:rPr lang="en-IN" sz="1100" dirty="0">
                <a:effectLst/>
                <a:latin typeface="Arial" panose="020B0604020202020204" pitchFamily="34" charset="0"/>
                <a:cs typeface="Arial" panose="020B0604020202020204" pitchFamily="34" charset="0"/>
              </a:rPr>
              <a:t>. [online] Available at: https://www.elgaronline.com/downloadpdf/edcoll/9781849800983/9781849800983.00023.pdf.</a:t>
            </a:r>
          </a:p>
          <a:p>
            <a:pPr>
              <a:lnSpc>
                <a:spcPct val="150000"/>
              </a:lnSpc>
            </a:pPr>
            <a:r>
              <a:rPr lang="en-IN" sz="1100" dirty="0">
                <a:effectLst/>
                <a:latin typeface="Arial" panose="020B0604020202020204" pitchFamily="34" charset="0"/>
                <a:cs typeface="Arial" panose="020B0604020202020204" pitchFamily="34" charset="0"/>
              </a:rPr>
              <a:t>Tsai, P.-H., Lin, G.-Y., Zheng, Y.-L., Chen, Y.-C., Chen, P.-Z. and </a:t>
            </a:r>
            <a:r>
              <a:rPr lang="en-IN" sz="1100" dirty="0" err="1">
                <a:effectLst/>
                <a:latin typeface="Arial" panose="020B0604020202020204" pitchFamily="34" charset="0"/>
                <a:cs typeface="Arial" panose="020B0604020202020204" pitchFamily="34" charset="0"/>
              </a:rPr>
              <a:t>Su</a:t>
            </a:r>
            <a:r>
              <a:rPr lang="en-IN" sz="1100" dirty="0">
                <a:effectLst/>
                <a:latin typeface="Arial" panose="020B0604020202020204" pitchFamily="34" charset="0"/>
                <a:cs typeface="Arial" panose="020B0604020202020204" pitchFamily="34" charset="0"/>
              </a:rPr>
              <a:t>, Z.-C. (2020). Exploring the effect of Starbucks’ green marketing on consumers’ purchase decisions from consumers’ perspective. </a:t>
            </a:r>
            <a:r>
              <a:rPr lang="en-IN" sz="1100" i="1" dirty="0">
                <a:effectLst/>
                <a:latin typeface="Arial" panose="020B0604020202020204" pitchFamily="34" charset="0"/>
                <a:cs typeface="Arial" panose="020B0604020202020204" pitchFamily="34" charset="0"/>
              </a:rPr>
              <a:t>Journal of Retailing and Consumer Services</a:t>
            </a:r>
            <a:r>
              <a:rPr lang="en-IN" sz="1100" dirty="0">
                <a:effectLst/>
                <a:latin typeface="Arial" panose="020B0604020202020204" pitchFamily="34" charset="0"/>
                <a:cs typeface="Arial" panose="020B0604020202020204" pitchFamily="34" charset="0"/>
              </a:rPr>
              <a:t>, 56(1), p.102162. doi:10.1016/j.jretconser.2020.102162.</a:t>
            </a:r>
          </a:p>
          <a:p>
            <a:endParaRPr lang="en-US" sz="11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D343901A-9CA9-1C4C-9639-A95C3CFE1C92}"/>
              </a:ext>
            </a:extLst>
          </p:cNvPr>
          <p:cNvSpPr txBox="1"/>
          <p:nvPr/>
        </p:nvSpPr>
        <p:spPr>
          <a:xfrm>
            <a:off x="407870" y="10151793"/>
            <a:ext cx="5937855" cy="1061829"/>
          </a:xfrm>
          <a:prstGeom prst="rect">
            <a:avLst/>
          </a:prstGeom>
          <a:noFill/>
        </p:spPr>
        <p:txBody>
          <a:bodyPr wrap="square" rtlCol="0">
            <a:spAutoFit/>
          </a:bodyPr>
          <a:lstStyle/>
          <a:p>
            <a:pPr algn="just">
              <a:spcAft>
                <a:spcPts val="668"/>
              </a:spcAft>
            </a:pPr>
            <a:r>
              <a:rPr lang="en-US" sz="1050" dirty="0">
                <a:latin typeface="Arial" panose="020B0604020202020204" pitchFamily="34" charset="0"/>
                <a:cs typeface="Arial" panose="020B0604020202020204" pitchFamily="34" charset="0"/>
              </a:rPr>
              <a:t>28.0% of adults in England are obese and a The company's ability to survive depends on smart marketing strategies, along with efficient financial and operational operations, among other tasks. More than before, there is fierce rivalry, and despite significant technological advancements, the scenario is not improving. Starbucks has encroached on social media channels in an effort to draw customers to its products. Consumers now are better educated than they were a several years ago, &amp; they have achieved great results.</a:t>
            </a:r>
          </a:p>
        </p:txBody>
      </p:sp>
      <p:sp>
        <p:nvSpPr>
          <p:cNvPr id="2" name="Rectangle 1">
            <a:extLst>
              <a:ext uri="{FF2B5EF4-FFF2-40B4-BE49-F238E27FC236}">
                <a16:creationId xmlns:a16="http://schemas.microsoft.com/office/drawing/2014/main" id="{6AD9793D-1FAB-71B9-398B-08842137E8E9}"/>
              </a:ext>
            </a:extLst>
          </p:cNvPr>
          <p:cNvSpPr/>
          <p:nvPr/>
        </p:nvSpPr>
        <p:spPr>
          <a:xfrm>
            <a:off x="429244" y="1803245"/>
            <a:ext cx="6109607" cy="677888"/>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t>STARBUCKS</a:t>
            </a:r>
          </a:p>
        </p:txBody>
      </p:sp>
      <p:sp>
        <p:nvSpPr>
          <p:cNvPr id="8" name="TextBox 7">
            <a:extLst>
              <a:ext uri="{FF2B5EF4-FFF2-40B4-BE49-F238E27FC236}">
                <a16:creationId xmlns:a16="http://schemas.microsoft.com/office/drawing/2014/main" id="{6EBED018-509D-3585-0AF0-6181E883C393}"/>
              </a:ext>
            </a:extLst>
          </p:cNvPr>
          <p:cNvSpPr txBox="1"/>
          <p:nvPr/>
        </p:nvSpPr>
        <p:spPr>
          <a:xfrm>
            <a:off x="453880" y="2837664"/>
            <a:ext cx="6084971" cy="1384995"/>
          </a:xfrm>
          <a:prstGeom prst="rect">
            <a:avLst/>
          </a:prstGeom>
          <a:noFill/>
        </p:spPr>
        <p:txBody>
          <a:bodyPr wrap="square" rtlCol="0">
            <a:spAutoFit/>
          </a:bodyPr>
          <a:lstStyle/>
          <a:p>
            <a:pPr algn="just">
              <a:spcAft>
                <a:spcPts val="668"/>
              </a:spcAft>
            </a:pPr>
            <a:r>
              <a:rPr lang="en-US" sz="1050" dirty="0">
                <a:latin typeface="Arial" panose="020B0604020202020204" pitchFamily="34" charset="0"/>
                <a:cs typeface="Arial" panose="020B0604020202020204" pitchFamily="34" charset="0"/>
              </a:rPr>
              <a:t>Coffee shop operator Starbucks Corporation has its global headquarters in Seattle, Washington, in the US. It began as a tiny company in 1971 and by the turn of the century had grown to enormous size. Starbucks is leading the way in the expansion of coffee throughout the world. Jerry Baldwin, Zev Siegel, and Gordon </a:t>
            </a:r>
            <a:r>
              <a:rPr lang="en-US" sz="1050" dirty="0" err="1">
                <a:latin typeface="Arial" panose="020B0604020202020204" pitchFamily="34" charset="0"/>
                <a:cs typeface="Arial" panose="020B0604020202020204" pitchFamily="34" charset="0"/>
              </a:rPr>
              <a:t>Brocker</a:t>
            </a:r>
            <a:r>
              <a:rPr lang="en-US" sz="1050" dirty="0">
                <a:latin typeface="Arial" panose="020B0604020202020204" pitchFamily="34" charset="0"/>
                <a:cs typeface="Arial" panose="020B0604020202020204" pitchFamily="34" charset="0"/>
              </a:rPr>
              <a:t> were the three guys who first started the store.. </a:t>
            </a:r>
            <a:r>
              <a:rPr lang="en-GB" sz="1050" dirty="0">
                <a:effectLst/>
                <a:latin typeface="Arial" panose="020B0604020202020204" pitchFamily="34" charset="0"/>
                <a:ea typeface="Calibri" panose="020F0502020204030204" pitchFamily="34" charset="0"/>
              </a:rPr>
              <a:t>In 1996, the corporation made its first international foray. At first, they collaborated and obtained licences from neighbourhood merchants. Now Starbucks becomes one of the most popular companies in the world. "To inspire and nurture the human spirit - one person, one cup, and one neighbourhood at a time," is how Starbucks describes its mission.</a:t>
            </a:r>
            <a:r>
              <a:rPr lang="en-US" sz="1050" dirty="0">
                <a:latin typeface="Arial" panose="020B0604020202020204" pitchFamily="34" charset="0"/>
                <a:cs typeface="Arial" panose="020B0604020202020204" pitchFamily="34" charset="0"/>
              </a:rPr>
              <a:t> </a:t>
            </a:r>
          </a:p>
        </p:txBody>
      </p:sp>
      <p:sp>
        <p:nvSpPr>
          <p:cNvPr id="10" name="Rectangle 9">
            <a:extLst>
              <a:ext uri="{FF2B5EF4-FFF2-40B4-BE49-F238E27FC236}">
                <a16:creationId xmlns:a16="http://schemas.microsoft.com/office/drawing/2014/main" id="{E5DE7A92-871D-95BE-E34A-83E3CC90D42B}"/>
              </a:ext>
            </a:extLst>
          </p:cNvPr>
          <p:cNvSpPr/>
          <p:nvPr/>
        </p:nvSpPr>
        <p:spPr>
          <a:xfrm>
            <a:off x="7335181" y="9736964"/>
            <a:ext cx="6633374" cy="538981"/>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800" b="1" i="0" dirty="0">
                <a:solidFill>
                  <a:schemeClr val="bg1"/>
                </a:solidFill>
                <a:effectLst/>
              </a:rPr>
              <a:t>PESTLE FACTORS</a:t>
            </a:r>
            <a:endParaRPr lang="en-US" sz="2800" b="1" dirty="0">
              <a:solidFill>
                <a:schemeClr val="bg1"/>
              </a:solidFill>
            </a:endParaRPr>
          </a:p>
        </p:txBody>
      </p:sp>
      <p:sp>
        <p:nvSpPr>
          <p:cNvPr id="12" name="TextBox 11">
            <a:extLst>
              <a:ext uri="{FF2B5EF4-FFF2-40B4-BE49-F238E27FC236}">
                <a16:creationId xmlns:a16="http://schemas.microsoft.com/office/drawing/2014/main" id="{2A0C3788-593D-20CA-433D-CB1ADA18EDC7}"/>
              </a:ext>
            </a:extLst>
          </p:cNvPr>
          <p:cNvSpPr txBox="1"/>
          <p:nvPr/>
        </p:nvSpPr>
        <p:spPr>
          <a:xfrm>
            <a:off x="7442048" y="10503824"/>
            <a:ext cx="6109607" cy="14257749"/>
          </a:xfrm>
          <a:prstGeom prst="rect">
            <a:avLst/>
          </a:prstGeom>
          <a:noFill/>
        </p:spPr>
        <p:txBody>
          <a:bodyPr wrap="square" rtlCol="0">
            <a:spAutoFit/>
          </a:bodyPr>
          <a:lstStyle/>
          <a:p>
            <a:pPr algn="just">
              <a:spcAft>
                <a:spcPts val="668"/>
              </a:spcAft>
            </a:pPr>
            <a:r>
              <a:rPr lang="en-US" sz="1050" b="1" dirty="0">
                <a:effectLst/>
                <a:latin typeface="Arial" panose="020B0604020202020204" pitchFamily="34" charset="0"/>
                <a:ea typeface="Calibri" panose="020F0502020204030204" pitchFamily="34" charset="0"/>
              </a:rPr>
              <a:t>Political:</a:t>
            </a:r>
          </a:p>
          <a:p>
            <a:pPr marL="228600" indent="-228600" algn="just">
              <a:spcAft>
                <a:spcPts val="668"/>
              </a:spcAft>
              <a:buFont typeface="+mj-lt"/>
              <a:buAutoNum type="arabicPeriod"/>
            </a:pPr>
            <a:r>
              <a:rPr lang="en-US" sz="1050" dirty="0">
                <a:effectLst/>
                <a:latin typeface="Arial" panose="020B0604020202020204" pitchFamily="34" charset="0"/>
                <a:ea typeface="Calibri" panose="020F0502020204030204" pitchFamily="34" charset="0"/>
              </a:rPr>
              <a:t>Market integration &amp; disintegration (</a:t>
            </a:r>
            <a:r>
              <a:rPr lang="en-US" sz="1050" dirty="0" err="1">
                <a:effectLst/>
                <a:latin typeface="Arial" panose="020B0604020202020204" pitchFamily="34" charset="0"/>
                <a:ea typeface="Calibri" panose="020F0502020204030204" pitchFamily="34" charset="0"/>
              </a:rPr>
              <a:t>favourable</a:t>
            </a:r>
            <a:r>
              <a:rPr lang="en-US" sz="1050" dirty="0">
                <a:effectLst/>
                <a:latin typeface="Arial" panose="020B0604020202020204" pitchFamily="34" charset="0"/>
                <a:ea typeface="Calibri" panose="020F0502020204030204" pitchFamily="34" charset="0"/>
              </a:rPr>
              <a:t> &amp; </a:t>
            </a:r>
            <a:r>
              <a:rPr lang="en-US" sz="1050" dirty="0" err="1">
                <a:effectLst/>
                <a:latin typeface="Arial" panose="020B0604020202020204" pitchFamily="34" charset="0"/>
                <a:ea typeface="Calibri" panose="020F0502020204030204" pitchFamily="34" charset="0"/>
              </a:rPr>
              <a:t>unfavourable</a:t>
            </a:r>
            <a:r>
              <a:rPr lang="en-US" sz="1050" dirty="0">
                <a:effectLst/>
                <a:latin typeface="Arial" panose="020B0604020202020204" pitchFamily="34" charset="0"/>
                <a:ea typeface="Calibri" panose="020F0502020204030204" pitchFamily="34" charset="0"/>
              </a:rPr>
              <a:t>).</a:t>
            </a:r>
          </a:p>
          <a:p>
            <a:pPr marL="228600" indent="-228600" algn="just">
              <a:spcAft>
                <a:spcPts val="668"/>
              </a:spcAft>
              <a:buFont typeface="+mj-lt"/>
              <a:buAutoNum type="arabicPeriod"/>
            </a:pPr>
            <a:r>
              <a:rPr lang="en-US" sz="1050" dirty="0">
                <a:latin typeface="Arial" panose="020B0604020202020204" pitchFamily="34" charset="0"/>
                <a:ea typeface="Calibri" panose="020F0502020204030204" pitchFamily="34" charset="0"/>
              </a:rPr>
              <a:t>E</a:t>
            </a:r>
            <a:r>
              <a:rPr lang="en-US" sz="1050" dirty="0">
                <a:effectLst/>
                <a:latin typeface="Arial" panose="020B0604020202020204" pitchFamily="34" charset="0"/>
                <a:ea typeface="Calibri" panose="020F0502020204030204" pitchFamily="34" charset="0"/>
              </a:rPr>
              <a:t>nhancing governmental infrastructure assistance (</a:t>
            </a:r>
            <a:r>
              <a:rPr lang="en-US" sz="1050" dirty="0" err="1">
                <a:effectLst/>
                <a:latin typeface="Arial" panose="020B0604020202020204" pitchFamily="34" charset="0"/>
                <a:ea typeface="Calibri" panose="020F0502020204030204" pitchFamily="34" charset="0"/>
              </a:rPr>
              <a:t>favourable</a:t>
            </a:r>
            <a:r>
              <a:rPr lang="en-US" sz="1050" dirty="0">
                <a:effectLst/>
                <a:latin typeface="Arial" panose="020B0604020202020204" pitchFamily="34" charset="0"/>
                <a:ea typeface="Calibri" panose="020F0502020204030204" pitchFamily="34" charset="0"/>
              </a:rPr>
              <a:t>).</a:t>
            </a:r>
          </a:p>
          <a:p>
            <a:pPr marL="228600" indent="-228600" algn="just">
              <a:spcAft>
                <a:spcPts val="668"/>
              </a:spcAft>
              <a:buFont typeface="+mj-lt"/>
              <a:buAutoNum type="arabicPeriod"/>
            </a:pPr>
            <a:r>
              <a:rPr lang="en-US" sz="1050" dirty="0">
                <a:effectLst/>
                <a:latin typeface="Arial" panose="020B0604020202020204" pitchFamily="34" charset="0"/>
                <a:ea typeface="Calibri" panose="020F0502020204030204" pitchFamily="34" charset="0"/>
              </a:rPr>
              <a:t>Increasing bureaucracy in emerging nations (</a:t>
            </a:r>
            <a:r>
              <a:rPr lang="en-US" sz="1050" dirty="0" err="1">
                <a:effectLst/>
                <a:latin typeface="Arial" panose="020B0604020202020204" pitchFamily="34" charset="0"/>
                <a:ea typeface="Calibri" panose="020F0502020204030204" pitchFamily="34" charset="0"/>
              </a:rPr>
              <a:t>unfavourable</a:t>
            </a:r>
            <a:r>
              <a:rPr lang="en-US" sz="1050" dirty="0">
                <a:effectLst/>
                <a:latin typeface="Arial" panose="020B0604020202020204" pitchFamily="34" charset="0"/>
                <a:ea typeface="Calibri" panose="020F0502020204030204" pitchFamily="34" charset="0"/>
              </a:rPr>
              <a:t>).</a:t>
            </a:r>
          </a:p>
          <a:p>
            <a:pPr algn="just">
              <a:spcAft>
                <a:spcPts val="668"/>
              </a:spcAft>
            </a:pPr>
            <a:r>
              <a:rPr lang="en-US" sz="1050" dirty="0">
                <a:effectLst/>
                <a:latin typeface="Arial" panose="020B0604020202020204" pitchFamily="34" charset="0"/>
                <a:ea typeface="Calibri" panose="020F0502020204030204" pitchFamily="34" charset="0"/>
              </a:rPr>
              <a:t>Local marketplace political integration &amp; disintegration are external factors that Starbucks &amp; its worldwide expansion face both possibilities &amp; risks. While disintegration poses obstacles to Starbuck’s progress, integration makes it easier to penetrate the local marketplace. Authorities’ initiatives to upgrade the infrastructure likewise provide  access to additional clients and vendors. There is still a lot of bureaucratic red tape in several nations. This political external element poses a challenge since it restricts the coffee brand's ability to grow its clientele while maybe benefiting regional rivals with strong political ties. this element of the PESTEL research gives prospects for Starbucks, but also brings up political difficulties in developing the firm.</a:t>
            </a:r>
          </a:p>
          <a:p>
            <a:pPr algn="just">
              <a:spcAft>
                <a:spcPts val="668"/>
              </a:spcAft>
            </a:pPr>
            <a:r>
              <a:rPr lang="en-US" sz="1050" b="1" dirty="0">
                <a:latin typeface="Arial" panose="020B0604020202020204" pitchFamily="34" charset="0"/>
                <a:cs typeface="Arial" panose="020B0604020202020204" pitchFamily="34" charset="0"/>
              </a:rPr>
              <a:t>Economic:</a:t>
            </a:r>
            <a:r>
              <a:rPr lang="en-US" sz="1050" dirty="0">
                <a:latin typeface="Arial" panose="020B0604020202020204" pitchFamily="34" charset="0"/>
                <a:cs typeface="Arial" panose="020B0604020202020204" pitchFamily="34" charset="0"/>
              </a:rPr>
              <a:t> </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Development in underdeveloped nations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Long-term decreasing rates of joblessness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Escalating expense of </a:t>
            </a:r>
            <a:r>
              <a:rPr lang="en-US" sz="1050" dirty="0" err="1">
                <a:latin typeface="Arial" panose="020B0604020202020204" pitchFamily="34" charset="0"/>
                <a:cs typeface="Arial" panose="020B0604020202020204" pitchFamily="34" charset="0"/>
              </a:rPr>
              <a:t>labour</a:t>
            </a:r>
            <a:r>
              <a:rPr lang="en-US" sz="1050" dirty="0">
                <a:latin typeface="Arial" panose="020B0604020202020204" pitchFamily="34" charset="0"/>
                <a:cs typeface="Arial" panose="020B0604020202020204" pitchFamily="34" charset="0"/>
              </a:rPr>
              <a:t> in nations that provide coffee (</a:t>
            </a:r>
            <a:r>
              <a:rPr lang="en-US" sz="1050" dirty="0" err="1">
                <a:latin typeface="Arial" panose="020B0604020202020204" pitchFamily="34" charset="0"/>
                <a:cs typeface="Arial" panose="020B0604020202020204" pitchFamily="34" charset="0"/>
              </a:rPr>
              <a:t>unfavourable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The firm has potential to grow its worldwide market share and revenues due to the growth of emerging economies &amp; the fall in joblessness rates. Unfortunately, the firm does not benefit from increased </a:t>
            </a:r>
            <a:r>
              <a:rPr lang="en-US" sz="1050" dirty="0" err="1">
                <a:latin typeface="Arial" panose="020B0604020202020204" pitchFamily="34" charset="0"/>
                <a:cs typeface="Arial" panose="020B0604020202020204" pitchFamily="34" charset="0"/>
              </a:rPr>
              <a:t>labour</a:t>
            </a:r>
            <a:r>
              <a:rPr lang="en-US" sz="1050" dirty="0">
                <a:latin typeface="Arial" panose="020B0604020202020204" pitchFamily="34" charset="0"/>
                <a:cs typeface="Arial" panose="020B0604020202020204" pitchFamily="34" charset="0"/>
              </a:rPr>
              <a:t> expenses in developing nations as it drives up the price of raw resources. The business primarily buys seedlings from </a:t>
            </a:r>
            <a:r>
              <a:rPr lang="en-US" sz="1050" dirty="0" err="1">
                <a:latin typeface="Arial" panose="020B0604020202020204" pitchFamily="34" charset="0"/>
                <a:cs typeface="Arial" panose="020B0604020202020204" pitchFamily="34" charset="0"/>
              </a:rPr>
              <a:t>industrialised</a:t>
            </a:r>
            <a:r>
              <a:rPr lang="en-US" sz="1050" dirty="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nations.</a:t>
            </a:r>
            <a:r>
              <a:rPr lang="en-US" sz="1050" b="1" dirty="0" err="1">
                <a:latin typeface="Arial" panose="020B0604020202020204" pitchFamily="34" charset="0"/>
                <a:cs typeface="Arial" panose="020B0604020202020204" pitchFamily="34" charset="0"/>
              </a:rPr>
              <a:t>Social</a:t>
            </a:r>
            <a:r>
              <a:rPr lang="en-US" sz="1050" b="1" dirty="0">
                <a:latin typeface="Arial" panose="020B0604020202020204" pitchFamily="34" charset="0"/>
                <a:cs typeface="Arial" panose="020B0604020202020204" pitchFamily="34" charset="0"/>
              </a:rPr>
              <a:t>: </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Expanding culture of coffee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Expanded middle category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Raising awareness of health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Trends in independent coffee shops (</a:t>
            </a:r>
            <a:r>
              <a:rPr lang="en-US" sz="1050" dirty="0" err="1">
                <a:latin typeface="Arial" panose="020B0604020202020204" pitchFamily="34" charset="0"/>
                <a:cs typeface="Arial" panose="020B0604020202020204" pitchFamily="34" charset="0"/>
              </a:rPr>
              <a:t>unfavourable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The corporation has the chance to increase its profitability by </a:t>
            </a:r>
            <a:r>
              <a:rPr lang="en-US" sz="1050" dirty="0" err="1">
                <a:latin typeface="Arial" panose="020B0604020202020204" pitchFamily="34" charset="0"/>
                <a:cs typeface="Arial" panose="020B0604020202020204" pitchFamily="34" charset="0"/>
              </a:rPr>
              <a:t>capitalising</a:t>
            </a:r>
            <a:r>
              <a:rPr lang="en-US" sz="1050" dirty="0">
                <a:latin typeface="Arial" panose="020B0604020202020204" pitchFamily="34" charset="0"/>
                <a:cs typeface="Arial" panose="020B0604020202020204" pitchFamily="34" charset="0"/>
              </a:rPr>
              <a:t> on the expanding global middle class and the demand for </a:t>
            </a:r>
            <a:r>
              <a:rPr lang="en-US" sz="1050" dirty="0" err="1">
                <a:latin typeface="Arial" panose="020B0604020202020204" pitchFamily="34" charset="0"/>
                <a:cs typeface="Arial" panose="020B0604020202020204" pitchFamily="34" charset="0"/>
              </a:rPr>
              <a:t>speciality</a:t>
            </a:r>
            <a:r>
              <a:rPr lang="en-US" sz="1050" dirty="0">
                <a:latin typeface="Arial" panose="020B0604020202020204" pitchFamily="34" charset="0"/>
                <a:cs typeface="Arial" panose="020B0604020202020204" pitchFamily="34" charset="0"/>
              </a:rPr>
              <a:t> coffee. People are generally health concerned, thus in order to draw these customers to coffee shops, the company should increase the variety of healthy options. Independent coffee shop efforts and sociocultural trends that prefer small, independent coffee shops over massive, global businesses continue to pose problems for them. As a result, the chain's income has potential and is at risk due to the social external factors in this PESTLE assessment.</a:t>
            </a:r>
          </a:p>
          <a:p>
            <a:pPr algn="just">
              <a:spcAft>
                <a:spcPts val="668"/>
              </a:spcAft>
            </a:pPr>
            <a:r>
              <a:rPr lang="en-US" sz="1050" b="1" dirty="0">
                <a:latin typeface="Arial" panose="020B0604020202020204" pitchFamily="34" charset="0"/>
                <a:cs typeface="Arial" panose="020B0604020202020204" pitchFamily="34" charset="0"/>
              </a:rPr>
              <a:t>Technological: </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More people are using mobile technologies to make online transactions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A spread of technology to coffee producers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marL="228600" indent="-228600" algn="just">
              <a:spcAft>
                <a:spcPts val="668"/>
              </a:spcAft>
              <a:buFont typeface="+mj-lt"/>
              <a:buAutoNum type="arabicPeriod"/>
            </a:pPr>
            <a:r>
              <a:rPr lang="en-US" sz="1050" dirty="0">
                <a:latin typeface="Arial" panose="020B0604020202020204" pitchFamily="34" charset="0"/>
                <a:cs typeface="Arial" panose="020B0604020202020204" pitchFamily="34" charset="0"/>
              </a:rPr>
              <a:t>Specialty coffee makers are becoming more widely available for household usage (</a:t>
            </a:r>
            <a:r>
              <a:rPr lang="en-US" sz="1050" dirty="0" err="1">
                <a:latin typeface="Arial" panose="020B0604020202020204" pitchFamily="34" charset="0"/>
                <a:cs typeface="Arial" panose="020B0604020202020204" pitchFamily="34" charset="0"/>
              </a:rPr>
              <a:t>unfavourable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To generate income from smartphone transactions, the </a:t>
            </a:r>
            <a:r>
              <a:rPr lang="en-US" sz="1050" dirty="0" err="1">
                <a:latin typeface="Arial" panose="020B0604020202020204" pitchFamily="34" charset="0"/>
                <a:cs typeface="Arial" panose="020B0604020202020204" pitchFamily="34" charset="0"/>
              </a:rPr>
              <a:t>organisation</a:t>
            </a:r>
            <a:r>
              <a:rPr lang="en-US" sz="1050" dirty="0">
                <a:latin typeface="Arial" panose="020B0604020202020204" pitchFamily="34" charset="0"/>
                <a:cs typeface="Arial" panose="020B0604020202020204" pitchFamily="34" charset="0"/>
              </a:rPr>
              <a:t> can enhance smartphone applications and associated services. The firm can improve the efficiency of its supply chain based on the existing technologies employed by coffee producers. The rise in </a:t>
            </a:r>
            <a:r>
              <a:rPr lang="en-US" sz="1050" dirty="0" err="1">
                <a:latin typeface="Arial" panose="020B0604020202020204" pitchFamily="34" charset="0"/>
                <a:cs typeface="Arial" panose="020B0604020202020204" pitchFamily="34" charset="0"/>
              </a:rPr>
              <a:t>speciality</a:t>
            </a:r>
            <a:r>
              <a:rPr lang="en-US" sz="1050" dirty="0">
                <a:latin typeface="Arial" panose="020B0604020202020204" pitchFamily="34" charset="0"/>
                <a:cs typeface="Arial" panose="020B0604020202020204" pitchFamily="34" charset="0"/>
              </a:rPr>
              <a:t> coffee machines for home use, however, hurts the firm since it raises the price of its goods. Starbucks' ability to successfully compete by using cutting-edge and developing technologies that have an impact on the industry exemplifies the technical external factors in this PESTLE research.</a:t>
            </a:r>
          </a:p>
          <a:p>
            <a:pPr algn="just">
              <a:spcAft>
                <a:spcPts val="668"/>
              </a:spcAft>
            </a:pPr>
            <a:r>
              <a:rPr lang="en-US" sz="1050" b="1" dirty="0">
                <a:latin typeface="Arial" panose="020B0604020202020204" pitchFamily="34" charset="0"/>
                <a:cs typeface="Arial" panose="020B0604020202020204" pitchFamily="34" charset="0"/>
              </a:rPr>
              <a:t>Legal: </a:t>
            </a:r>
          </a:p>
          <a:p>
            <a:pPr algn="just">
              <a:spcAft>
                <a:spcPts val="668"/>
              </a:spcAft>
            </a:pPr>
            <a:r>
              <a:rPr lang="en-US" sz="1050" dirty="0">
                <a:latin typeface="Arial" panose="020B0604020202020204" pitchFamily="34" charset="0"/>
                <a:cs typeface="Arial" panose="020B0604020202020204" pitchFamily="34" charset="0"/>
              </a:rPr>
              <a:t>Requirements for product safety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The creation of GMO laws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 and </a:t>
            </a:r>
            <a:r>
              <a:rPr lang="en-US" sz="1050" dirty="0" err="1">
                <a:latin typeface="Arial" panose="020B0604020202020204" pitchFamily="34" charset="0"/>
                <a:cs typeface="Arial" panose="020B0604020202020204" pitchFamily="34" charset="0"/>
              </a:rPr>
              <a:t>unfavourable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More stringent employment laws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 and </a:t>
            </a:r>
            <a:r>
              <a:rPr lang="en-US" sz="1050" dirty="0" err="1">
                <a:latin typeface="Arial" panose="020B0604020202020204" pitchFamily="34" charset="0"/>
                <a:cs typeface="Arial" panose="020B0604020202020204" pitchFamily="34" charset="0"/>
              </a:rPr>
              <a:t>unfavourable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Starbucks has the potential to enhance its efficiency by meeting goods safety standards. The business can also improve its SC to comply with laws regarding ingredients derived from GMOs. Starbucks currently performs effectively in those areas, however, more advancements assist the company's bottom line. Additionally, Starbucks Coffee's accessibility to the </a:t>
            </a:r>
            <a:r>
              <a:rPr lang="en-US" sz="1050" dirty="0" err="1">
                <a:latin typeface="Arial" panose="020B0604020202020204" pitchFamily="34" charset="0"/>
                <a:cs typeface="Arial" panose="020B0604020202020204" pitchFamily="34" charset="0"/>
              </a:rPr>
              <a:t>labour</a:t>
            </a:r>
            <a:r>
              <a:rPr lang="en-US" sz="1050" dirty="0">
                <a:latin typeface="Arial" panose="020B0604020202020204" pitchFamily="34" charset="0"/>
                <a:cs typeface="Arial" panose="020B0604020202020204" pitchFamily="34" charset="0"/>
              </a:rPr>
              <a:t> marketplace &amp; its ability to offer coffee nuts at reasonable prices is threatened by </a:t>
            </a:r>
            <a:r>
              <a:rPr lang="en-US" sz="1050" dirty="0" err="1">
                <a:latin typeface="Arial" panose="020B0604020202020204" pitchFamily="34" charset="0"/>
                <a:cs typeface="Arial" panose="020B0604020202020204" pitchFamily="34" charset="0"/>
              </a:rPr>
              <a:t>labour</a:t>
            </a:r>
            <a:r>
              <a:rPr lang="en-US" sz="1050" dirty="0">
                <a:latin typeface="Arial" panose="020B0604020202020204" pitchFamily="34" charset="0"/>
                <a:cs typeface="Arial" panose="020B0604020202020204" pitchFamily="34" charset="0"/>
              </a:rPr>
              <a:t> rules, particularly in developing nations. The higher expenditure on human resources caused by this outside issue influences the coffee industry as well. However, the business may put new plans in place to enhance HRM. The discovered legal external variables provide possibilities and risks that impact the firm as it maintains its global expansion in this section of the PESTEL analysis of Starbucks.</a:t>
            </a:r>
          </a:p>
          <a:p>
            <a:pPr algn="just">
              <a:spcAft>
                <a:spcPts val="668"/>
              </a:spcAft>
            </a:pPr>
            <a:r>
              <a:rPr lang="en-US" sz="1050" b="1" dirty="0">
                <a:latin typeface="Arial" panose="020B0604020202020204" pitchFamily="34" charset="0"/>
                <a:cs typeface="Arial" panose="020B0604020202020204" pitchFamily="34" charset="0"/>
              </a:rPr>
              <a:t>Environmental:</a:t>
            </a:r>
          </a:p>
          <a:p>
            <a:pPr algn="just">
              <a:spcAft>
                <a:spcPts val="668"/>
              </a:spcAft>
            </a:pPr>
            <a:r>
              <a:rPr lang="en-US" sz="1050" dirty="0">
                <a:latin typeface="Arial" panose="020B0604020202020204" pitchFamily="34" charset="0"/>
                <a:cs typeface="Arial" panose="020B0604020202020204" pitchFamily="34" charset="0"/>
              </a:rPr>
              <a:t>Growing use &amp; accessibility of sustainable corporate practices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The increasing availability of goods or commodities obtained ethically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Growing acceptance of green products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a:t>
            </a:r>
          </a:p>
          <a:p>
            <a:pPr algn="just">
              <a:spcAft>
                <a:spcPts val="668"/>
              </a:spcAft>
            </a:pPr>
            <a:r>
              <a:rPr lang="en-US" sz="1050" dirty="0">
                <a:latin typeface="Arial" panose="020B0604020202020204" pitchFamily="34" charset="0"/>
                <a:cs typeface="Arial" panose="020B0604020202020204" pitchFamily="34" charset="0"/>
              </a:rPr>
              <a:t>The increased accessibility of sustainable corporate operations is a tendency that allows Starbucks the possibility to strengthen its sustainability criteria &amp; deployments. This improvement might boost the </a:t>
            </a:r>
            <a:r>
              <a:rPr lang="en-US" sz="1050" dirty="0" err="1">
                <a:latin typeface="Arial" panose="020B0604020202020204" pitchFamily="34" charset="0"/>
                <a:cs typeface="Arial" panose="020B0604020202020204" pitchFamily="34" charset="0"/>
              </a:rPr>
              <a:t>organisation's</a:t>
            </a:r>
            <a:r>
              <a:rPr lang="en-US" sz="1050" dirty="0">
                <a:latin typeface="Arial" panose="020B0604020202020204" pitchFamily="34" charset="0"/>
                <a:cs typeface="Arial" panose="020B0604020202020204" pitchFamily="34" charset="0"/>
              </a:rPr>
              <a:t> brand recognition &amp; bring in additional consumers for its eats &amp; drinks. In this context, responsible sourcing emphasizes corporate social responsibility, as in the SC of Starbucks. The coffee shop has a chance to improve such sectors of performance. The company may improve the manner in which it now sources &amp; distributes coffee responsibly. Additionally, they can create new, ecologically beneficial types.. The business could, for instance, use recyclables to package food items and other goods. As a result, the environmental elements in this PESTEL analysis highlight chances for improving Starbucks' reputation in light of the company's environmental effect.</a:t>
            </a:r>
          </a:p>
        </p:txBody>
      </p:sp>
      <p:sp>
        <p:nvSpPr>
          <p:cNvPr id="13" name="Rectangle 12">
            <a:extLst>
              <a:ext uri="{FF2B5EF4-FFF2-40B4-BE49-F238E27FC236}">
                <a16:creationId xmlns:a16="http://schemas.microsoft.com/office/drawing/2014/main" id="{FC009C26-7210-CCF7-CE5E-1A339D3A556C}"/>
              </a:ext>
            </a:extLst>
          </p:cNvPr>
          <p:cNvSpPr/>
          <p:nvPr/>
        </p:nvSpPr>
        <p:spPr>
          <a:xfrm>
            <a:off x="14439544" y="14580837"/>
            <a:ext cx="6633374" cy="719304"/>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800" b="1" i="0" dirty="0">
                <a:solidFill>
                  <a:schemeClr val="bg1"/>
                </a:solidFill>
                <a:effectLst/>
              </a:rPr>
              <a:t>SEGMENTATION, TARGETING, POSITIONING</a:t>
            </a:r>
            <a:endParaRPr lang="en-US" sz="2800" b="1" dirty="0">
              <a:solidFill>
                <a:schemeClr val="bg1"/>
              </a:solidFill>
            </a:endParaRPr>
          </a:p>
        </p:txBody>
      </p:sp>
      <p:sp>
        <p:nvSpPr>
          <p:cNvPr id="15" name="TextBox 14">
            <a:extLst>
              <a:ext uri="{FF2B5EF4-FFF2-40B4-BE49-F238E27FC236}">
                <a16:creationId xmlns:a16="http://schemas.microsoft.com/office/drawing/2014/main" id="{4F65854B-8AEC-8658-F105-BF8D7B5A522F}"/>
              </a:ext>
            </a:extLst>
          </p:cNvPr>
          <p:cNvSpPr txBox="1"/>
          <p:nvPr/>
        </p:nvSpPr>
        <p:spPr>
          <a:xfrm>
            <a:off x="14701428" y="15634164"/>
            <a:ext cx="6109607" cy="3916457"/>
          </a:xfrm>
          <a:prstGeom prst="rect">
            <a:avLst/>
          </a:prstGeom>
          <a:noFill/>
        </p:spPr>
        <p:txBody>
          <a:bodyPr wrap="square" rtlCol="0">
            <a:spAutoFit/>
          </a:bodyPr>
          <a:lstStyle/>
          <a:p>
            <a:pPr marL="342900" indent="-342900" algn="just">
              <a:spcAft>
                <a:spcPts val="668"/>
              </a:spcAft>
              <a:buFont typeface="Arial" panose="020B0604020202020204" pitchFamily="34" charset="0"/>
              <a:buChar char="•"/>
            </a:pPr>
            <a:r>
              <a:rPr lang="en-IN" sz="1050" b="1" i="0" dirty="0">
                <a:solidFill>
                  <a:srgbClr val="000000"/>
                </a:solidFill>
                <a:effectLst/>
                <a:latin typeface="Arial" panose="020B0604020202020204" pitchFamily="34" charset="0"/>
                <a:cs typeface="Arial" panose="020B0604020202020204" pitchFamily="34" charset="0"/>
              </a:rPr>
              <a:t>Segmentation: </a:t>
            </a:r>
            <a:r>
              <a:rPr lang="en-US" sz="1050" i="0" dirty="0">
                <a:solidFill>
                  <a:srgbClr val="000000"/>
                </a:solidFill>
                <a:effectLst/>
                <a:latin typeface="Arial" panose="020B0604020202020204" pitchFamily="34" charset="0"/>
                <a:cs typeface="Arial" panose="020B0604020202020204" pitchFamily="34" charset="0"/>
              </a:rPr>
              <a:t>The business </a:t>
            </a:r>
            <a:r>
              <a:rPr lang="en-US" sz="1050" i="0" dirty="0" err="1">
                <a:solidFill>
                  <a:srgbClr val="000000"/>
                </a:solidFill>
                <a:effectLst/>
                <a:latin typeface="Arial" panose="020B0604020202020204" pitchFamily="34" charset="0"/>
                <a:cs typeface="Arial" panose="020B0604020202020204" pitchFamily="34" charset="0"/>
              </a:rPr>
              <a:t>categorises</a:t>
            </a:r>
            <a:r>
              <a:rPr lang="en-US" sz="1050" i="0" dirty="0">
                <a:solidFill>
                  <a:srgbClr val="000000"/>
                </a:solidFill>
                <a:effectLst/>
                <a:latin typeface="Arial" panose="020B0604020202020204" pitchFamily="34" charset="0"/>
                <a:cs typeface="Arial" panose="020B0604020202020204" pitchFamily="34" charset="0"/>
              </a:rPr>
              <a:t> its clientele into four groups (psychographic, geographic, </a:t>
            </a:r>
            <a:r>
              <a:rPr lang="en-US" sz="1050" i="0" dirty="0" err="1">
                <a:solidFill>
                  <a:srgbClr val="000000"/>
                </a:solidFill>
                <a:effectLst/>
                <a:latin typeface="Arial" panose="020B0604020202020204" pitchFamily="34" charset="0"/>
                <a:cs typeface="Arial" panose="020B0604020202020204" pitchFamily="34" charset="0"/>
              </a:rPr>
              <a:t>behavioural</a:t>
            </a:r>
            <a:r>
              <a:rPr lang="en-US" sz="1050" i="0" dirty="0">
                <a:solidFill>
                  <a:srgbClr val="000000"/>
                </a:solidFill>
                <a:effectLst/>
                <a:latin typeface="Arial" panose="020B0604020202020204" pitchFamily="34" charset="0"/>
                <a:cs typeface="Arial" panose="020B0604020202020204" pitchFamily="34" charset="0"/>
              </a:rPr>
              <a:t> &amp; demographic). They then use a tactic called item diversification to cater to various clientele groups. Parallel to how regional segmentation is undertaken, the business has retail stores across several areas, and each one represents the needs and interests of the local market. Despite seeming same, the types of goods in the establishments range from coffee to bakery items.</a:t>
            </a:r>
            <a:endParaRPr lang="en-IN" sz="1050" i="0" dirty="0">
              <a:solidFill>
                <a:srgbClr val="000000"/>
              </a:solidFill>
              <a:effectLst/>
              <a:latin typeface="Arial" panose="020B0604020202020204" pitchFamily="34" charset="0"/>
              <a:cs typeface="Arial" panose="020B0604020202020204" pitchFamily="34" charset="0"/>
            </a:endParaRPr>
          </a:p>
          <a:p>
            <a:pPr marL="342900" indent="-342900" algn="just">
              <a:spcAft>
                <a:spcPts val="668"/>
              </a:spcAft>
              <a:buFont typeface="Arial" panose="020B0604020202020204" pitchFamily="34" charset="0"/>
              <a:buChar char="•"/>
            </a:pPr>
            <a:r>
              <a:rPr lang="en-IN" sz="1050" b="1" i="0" dirty="0">
                <a:solidFill>
                  <a:srgbClr val="000000"/>
                </a:solidFill>
                <a:effectLst/>
                <a:latin typeface="Arial" panose="020B0604020202020204" pitchFamily="34" charset="0"/>
                <a:cs typeface="Arial" panose="020B0604020202020204" pitchFamily="34" charset="0"/>
              </a:rPr>
              <a:t>Targeting</a:t>
            </a:r>
            <a:r>
              <a:rPr lang="en-US" sz="1050" b="1" dirty="0">
                <a:latin typeface="Arial" panose="020B0604020202020204" pitchFamily="34" charset="0"/>
                <a:cs typeface="Arial" panose="020B0604020202020204" pitchFamily="34" charset="0"/>
              </a:rPr>
              <a:t>:</a:t>
            </a:r>
            <a:r>
              <a:rPr lang="en-US" sz="1050" dirty="0">
                <a:latin typeface="Arial" panose="020B0604020202020204" pitchFamily="34" charset="0"/>
                <a:cs typeface="Arial" panose="020B0604020202020204" pitchFamily="34" charset="0"/>
              </a:rPr>
              <a:t> Middle-class to upper-class office professionals seeking high-quality items are the company's target market. The firm generates local </a:t>
            </a:r>
            <a:r>
              <a:rPr lang="en-US" sz="1050" dirty="0" err="1">
                <a:latin typeface="Arial" panose="020B0604020202020204" pitchFamily="34" charset="0"/>
                <a:cs typeface="Arial" panose="020B0604020202020204" pitchFamily="34" charset="0"/>
              </a:rPr>
              <a:t>specialities</a:t>
            </a:r>
            <a:r>
              <a:rPr lang="en-US" sz="1050" dirty="0">
                <a:latin typeface="Arial" panose="020B0604020202020204" pitchFamily="34" charset="0"/>
                <a:cs typeface="Arial" panose="020B0604020202020204" pitchFamily="34" charset="0"/>
              </a:rPr>
              <a:t> in its goods and services that represent the cultural variety of its clients thanks to its extensive worldwide network of sites. Visitors may experience a nation by going into a Starbucks location &amp; can also eat some of the local food by purchasing anything from Starbucks. It intends to furnish lists of sip &amp; food nutrients, such as fat, calories, </a:t>
            </a:r>
            <a:r>
              <a:rPr lang="en-US" sz="1050" dirty="0" err="1">
                <a:latin typeface="Arial" panose="020B0604020202020204" pitchFamily="34" charset="0"/>
                <a:cs typeface="Arial" panose="020B0604020202020204" pitchFamily="34" charset="0"/>
              </a:rPr>
              <a:t>fibre</a:t>
            </a:r>
            <a:r>
              <a:rPr lang="en-US" sz="1050" dirty="0">
                <a:latin typeface="Arial" panose="020B0604020202020204" pitchFamily="34" charset="0"/>
                <a:cs typeface="Arial" panose="020B0604020202020204" pitchFamily="34" charset="0"/>
              </a:rPr>
              <a:t>, salt, &amp; calcium, on the website as customers make the transition to a healthy lifestyle. Visitors may examine such information if they are concerned about their calorie intake.</a:t>
            </a:r>
          </a:p>
          <a:p>
            <a:pPr marL="342900" indent="-342900" algn="just">
              <a:spcAft>
                <a:spcPts val="668"/>
              </a:spcAft>
              <a:buFont typeface="Arial" panose="020B0604020202020204" pitchFamily="34" charset="0"/>
              <a:buChar char="•"/>
            </a:pPr>
            <a:r>
              <a:rPr lang="en-US" sz="1050" b="1" dirty="0">
                <a:latin typeface="Arial" panose="020B0604020202020204" pitchFamily="34" charset="0"/>
                <a:cs typeface="Arial" panose="020B0604020202020204" pitchFamily="34" charset="0"/>
              </a:rPr>
              <a:t>Positioning:</a:t>
            </a:r>
            <a:r>
              <a:rPr lang="en-US" sz="1050" dirty="0">
                <a:latin typeface="Arial" panose="020B0604020202020204" pitchFamily="34" charset="0"/>
                <a:cs typeface="Arial" panose="020B0604020202020204" pitchFamily="34" charset="0"/>
              </a:rPr>
              <a:t> In order to adequately separate their products from those of competitors and provide comparative benefits in their target markets, corporations have created a distinctive market positioning. The company's positioning strategy is customer-centered and goes above and beyond to meet their demands. In addition to producing excellent coffee, it effectively builds a </a:t>
            </a:r>
            <a:r>
              <a:rPr lang="en-US" sz="1050" dirty="0" err="1">
                <a:latin typeface="Arial" panose="020B0604020202020204" pitchFamily="34" charset="0"/>
                <a:cs typeface="Arial" panose="020B0604020202020204" pitchFamily="34" charset="0"/>
              </a:rPr>
              <a:t>favourable</a:t>
            </a:r>
            <a:r>
              <a:rPr lang="en-US" sz="1050" dirty="0">
                <a:latin typeface="Arial" panose="020B0604020202020204" pitchFamily="34" charset="0"/>
                <a:cs typeface="Arial" panose="020B0604020202020204" pitchFamily="34" charset="0"/>
              </a:rPr>
              <a:t> reputation between its target market by preserving the environment &amp; being socially &amp; ecologically conscious. Customers consequently think that by </a:t>
            </a:r>
            <a:r>
              <a:rPr lang="en-US" sz="1050" dirty="0" err="1">
                <a:latin typeface="Arial" panose="020B0604020202020204" pitchFamily="34" charset="0"/>
                <a:cs typeface="Arial" panose="020B0604020202020204" pitchFamily="34" charset="0"/>
              </a:rPr>
              <a:t>utilising</a:t>
            </a:r>
            <a:r>
              <a:rPr lang="en-US" sz="1050" dirty="0">
                <a:latin typeface="Arial" panose="020B0604020202020204" pitchFamily="34" charset="0"/>
                <a:cs typeface="Arial" panose="020B0604020202020204" pitchFamily="34" charset="0"/>
              </a:rPr>
              <a:t> the things they offer, they are benefiting society &amp; the ecology.</a:t>
            </a:r>
          </a:p>
          <a:p>
            <a:pPr marL="342900" indent="-342900" algn="just">
              <a:spcAft>
                <a:spcPts val="668"/>
              </a:spcAft>
              <a:buFont typeface="Arial" panose="020B0604020202020204" pitchFamily="34" charset="0"/>
              <a:buChar char="•"/>
            </a:pPr>
            <a:endParaRPr lang="en-US" sz="105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FB1949DB-F300-D27E-79DC-7BFD3579C042}"/>
              </a:ext>
            </a:extLst>
          </p:cNvPr>
          <p:cNvSpPr txBox="1"/>
          <p:nvPr/>
        </p:nvSpPr>
        <p:spPr>
          <a:xfrm>
            <a:off x="215476" y="18609259"/>
            <a:ext cx="6109607" cy="5298886"/>
          </a:xfrm>
          <a:prstGeom prst="rect">
            <a:avLst/>
          </a:prstGeom>
          <a:noFill/>
        </p:spPr>
        <p:txBody>
          <a:bodyPr wrap="square" rtlCol="0">
            <a:spAutoFit/>
          </a:bodyPr>
          <a:lstStyle/>
          <a:p>
            <a:pPr marL="342900" indent="-342900" algn="just">
              <a:spcAft>
                <a:spcPts val="668"/>
              </a:spcAft>
              <a:buFont typeface="Arial" panose="020B0604020202020204" pitchFamily="34" charset="0"/>
              <a:buChar char="•"/>
            </a:pPr>
            <a:r>
              <a:rPr lang="en-US" sz="1050" b="1" dirty="0">
                <a:latin typeface="Arial" panose="020B0604020202020204" pitchFamily="34" charset="0"/>
                <a:cs typeface="Arial" panose="020B0604020202020204" pitchFamily="34" charset="0"/>
              </a:rPr>
              <a:t>Product: </a:t>
            </a:r>
            <a:r>
              <a:rPr lang="en-US" sz="1050" dirty="0">
                <a:latin typeface="Arial" panose="020B0604020202020204" pitchFamily="34" charset="0"/>
                <a:cs typeface="Arial" panose="020B0604020202020204" pitchFamily="34" charset="0"/>
              </a:rPr>
              <a:t>The value of Starbucks' item to its target market is described in the company's marketing mix. They have developed their brand positioning by showcasing high-quality coffee &amp; refreshments. As an outcome, the business has gained famous as where visitors go when they prefer high-quality coffee. There are multiple items available in complement to coffee, including tea, shakes, brownies, cakes, cupcakes, and doughnuts, along with mixed and refreshments. Subsequently, the firm's obligation to the "Barista Promise" implies that coffee &amp; refreshments are brewed in line with the opinions of each visitor. Everyone of its visitors may consequently buy to have the refreshments personalized.</a:t>
            </a:r>
          </a:p>
          <a:p>
            <a:pPr marL="342900" indent="-342900" algn="just">
              <a:spcAft>
                <a:spcPts val="668"/>
              </a:spcAft>
              <a:buFont typeface="Arial" panose="020B0604020202020204" pitchFamily="34" charset="0"/>
              <a:buChar char="•"/>
            </a:pPr>
            <a:r>
              <a:rPr lang="en-US" sz="1050" b="1" dirty="0">
                <a:latin typeface="Arial" panose="020B0604020202020204" pitchFamily="34" charset="0"/>
                <a:cs typeface="Arial" panose="020B0604020202020204" pitchFamily="34" charset="0"/>
              </a:rPr>
              <a:t>Price:</a:t>
            </a:r>
            <a:r>
              <a:rPr lang="en-US" sz="1050" dirty="0">
                <a:latin typeface="Arial" panose="020B0604020202020204" pitchFamily="34" charset="0"/>
                <a:cs typeface="Arial" panose="020B0604020202020204" pitchFamily="34" charset="0"/>
              </a:rPr>
              <a:t> They adopt premium cost strategies to deliver the notion that their offerings are nicer than those of rivals. The industry furnishes its items at a higher price than the competition on intentionally. The upper strata of the community, which is ready to pay higher for advanced offerings, is drawn to the brand. The business tells customers that they may enjoy their coffee time while sitting in a friendly and pleasant environment while visiting the locations, in addition to providing superior grade goods to justify its high costs. People thus seldom pay attention to concerns about the company's exorbitantly priced goods and services. The choice to raise product prices was not made at random; rather, it was made after performing a number of research. However, costs for different meal alternatives may differ from one location to another.</a:t>
            </a:r>
          </a:p>
          <a:p>
            <a:pPr marL="342900" indent="-342900" algn="just">
              <a:spcAft>
                <a:spcPts val="668"/>
              </a:spcAft>
              <a:buFont typeface="Arial" panose="020B0604020202020204" pitchFamily="34" charset="0"/>
              <a:buChar char="•"/>
            </a:pPr>
            <a:r>
              <a:rPr lang="en-US" sz="1050" b="1" dirty="0">
                <a:latin typeface="Arial" panose="020B0604020202020204" pitchFamily="34" charset="0"/>
                <a:cs typeface="Arial" panose="020B0604020202020204" pitchFamily="34" charset="0"/>
              </a:rPr>
              <a:t>Place: </a:t>
            </a:r>
            <a:r>
              <a:rPr lang="en-US" sz="1050" dirty="0">
                <a:latin typeface="Arial" panose="020B0604020202020204" pitchFamily="34" charset="0"/>
                <a:cs typeface="Arial" panose="020B0604020202020204" pitchFamily="34" charset="0"/>
              </a:rPr>
              <a:t>It is clear that the marketing mix's delivery &amp; location elements are essential to the company's success. The store's actual location is crucial to take into account. The effectiveness of their network locations is usually significantly influenced by their geographical strategy. Today, they own tens of thousands of coffee shops spread throughout 83 different nations. Due to the brand's widespread exposure, customers may purchase its products wherever.</a:t>
            </a:r>
          </a:p>
          <a:p>
            <a:pPr marL="342900" indent="-342900" algn="just">
              <a:spcAft>
                <a:spcPts val="668"/>
              </a:spcAft>
              <a:buFont typeface="Arial" panose="020B0604020202020204" pitchFamily="34" charset="0"/>
              <a:buChar char="•"/>
            </a:pPr>
            <a:r>
              <a:rPr lang="en-US" sz="1050" b="1" dirty="0">
                <a:latin typeface="Arial" panose="020B0604020202020204" pitchFamily="34" charset="0"/>
                <a:cs typeface="Arial" panose="020B0604020202020204" pitchFamily="34" charset="0"/>
              </a:rPr>
              <a:t>Promotion:</a:t>
            </a:r>
            <a:r>
              <a:rPr lang="en-US" sz="1050" dirty="0">
                <a:latin typeface="Arial" panose="020B0604020202020204" pitchFamily="34" charset="0"/>
                <a:cs typeface="Arial" panose="020B0604020202020204" pitchFamily="34" charset="0"/>
              </a:rPr>
              <a:t> Due to its consistent and powerful market position, the corporation continues to promote its brand. Spending on marketing initiatives is substantial. To improve its local visibility, it is forming alliances with companies as necessary. Regular customers can typically take advantage of a rewards </a:t>
            </a:r>
            <a:r>
              <a:rPr lang="en-US" sz="1050" dirty="0" err="1">
                <a:latin typeface="Arial" panose="020B0604020202020204" pitchFamily="34" charset="0"/>
                <a:cs typeface="Arial" panose="020B0604020202020204" pitchFamily="34" charset="0"/>
              </a:rPr>
              <a:t>programme</a:t>
            </a:r>
            <a:r>
              <a:rPr lang="en-US" sz="1050" dirty="0">
                <a:latin typeface="Arial" panose="020B0604020202020204" pitchFamily="34" charset="0"/>
                <a:cs typeface="Arial" panose="020B0604020202020204" pitchFamily="34" charset="0"/>
              </a:rPr>
              <a:t>. By doing this, they acknowledge that consumers will support their brand.</a:t>
            </a:r>
          </a:p>
          <a:p>
            <a:pPr marL="342900" indent="-342900" algn="just">
              <a:spcAft>
                <a:spcPts val="668"/>
              </a:spcAft>
              <a:buFont typeface="Arial" panose="020B0604020202020204" pitchFamily="34" charset="0"/>
              <a:buChar char="•"/>
            </a:pPr>
            <a:endParaRPr lang="en-US" sz="105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8386041C-D371-C01A-A6C6-87AC4064BF51}"/>
              </a:ext>
            </a:extLst>
          </p:cNvPr>
          <p:cNvSpPr/>
          <p:nvPr/>
        </p:nvSpPr>
        <p:spPr>
          <a:xfrm>
            <a:off x="528445" y="17976198"/>
            <a:ext cx="5936754" cy="424771"/>
          </a:xfrm>
          <a:prstGeom prst="rect">
            <a:avLst/>
          </a:prstGeom>
          <a:solidFill>
            <a:schemeClr val="accent5"/>
          </a:solidFill>
          <a:ln>
            <a:noFill/>
          </a:ln>
          <a:effectLst>
            <a:glow rad="635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rPr>
              <a:t>MARKETING MIX</a:t>
            </a:r>
          </a:p>
        </p:txBody>
      </p:sp>
      <p:pic>
        <p:nvPicPr>
          <p:cNvPr id="19" name="Picture 18">
            <a:extLst>
              <a:ext uri="{FF2B5EF4-FFF2-40B4-BE49-F238E27FC236}">
                <a16:creationId xmlns:a16="http://schemas.microsoft.com/office/drawing/2014/main" id="{2D67DA05-402A-D080-5AB6-F210012DFB58}"/>
              </a:ext>
            </a:extLst>
          </p:cNvPr>
          <p:cNvPicPr>
            <a:picLocks noChangeAspect="1"/>
          </p:cNvPicPr>
          <p:nvPr/>
        </p:nvPicPr>
        <p:blipFill>
          <a:blip r:embed="rId2"/>
          <a:stretch>
            <a:fillRect/>
          </a:stretch>
        </p:blipFill>
        <p:spPr>
          <a:xfrm>
            <a:off x="14288742" y="8340291"/>
            <a:ext cx="6502562" cy="5875308"/>
          </a:xfrm>
          <a:prstGeom prst="rect">
            <a:avLst/>
          </a:prstGeom>
        </p:spPr>
      </p:pic>
      <p:pic>
        <p:nvPicPr>
          <p:cNvPr id="4" name="Picture 3">
            <a:extLst>
              <a:ext uri="{FF2B5EF4-FFF2-40B4-BE49-F238E27FC236}">
                <a16:creationId xmlns:a16="http://schemas.microsoft.com/office/drawing/2014/main" id="{47AE0E1B-63FF-126E-F804-3BE58C17E545}"/>
              </a:ext>
            </a:extLst>
          </p:cNvPr>
          <p:cNvPicPr>
            <a:picLocks noChangeAspect="1"/>
          </p:cNvPicPr>
          <p:nvPr/>
        </p:nvPicPr>
        <p:blipFill>
          <a:blip r:embed="rId3"/>
          <a:stretch>
            <a:fillRect/>
          </a:stretch>
        </p:blipFill>
        <p:spPr>
          <a:xfrm>
            <a:off x="500287" y="4603806"/>
            <a:ext cx="5824796" cy="4204970"/>
          </a:xfrm>
          <a:prstGeom prst="rect">
            <a:avLst/>
          </a:prstGeom>
        </p:spPr>
      </p:pic>
      <p:pic>
        <p:nvPicPr>
          <p:cNvPr id="11" name="Picture 10">
            <a:extLst>
              <a:ext uri="{FF2B5EF4-FFF2-40B4-BE49-F238E27FC236}">
                <a16:creationId xmlns:a16="http://schemas.microsoft.com/office/drawing/2014/main" id="{10DE1F32-2471-3C25-A51D-C789E4AB7149}"/>
              </a:ext>
            </a:extLst>
          </p:cNvPr>
          <p:cNvPicPr>
            <a:picLocks noChangeAspect="1"/>
          </p:cNvPicPr>
          <p:nvPr/>
        </p:nvPicPr>
        <p:blipFill>
          <a:blip r:embed="rId4"/>
          <a:stretch>
            <a:fillRect/>
          </a:stretch>
        </p:blipFill>
        <p:spPr>
          <a:xfrm>
            <a:off x="13968555" y="19550621"/>
            <a:ext cx="7104363" cy="5193832"/>
          </a:xfrm>
          <a:prstGeom prst="rect">
            <a:avLst/>
          </a:prstGeom>
        </p:spPr>
      </p:pic>
    </p:spTree>
    <p:extLst>
      <p:ext uri="{BB962C8B-B14F-4D97-AF65-F5344CB8AC3E}">
        <p14:creationId xmlns:p14="http://schemas.microsoft.com/office/powerpoint/2010/main" val="3129541401"/>
      </p:ext>
    </p:extLst>
  </p:cSld>
  <p:clrMapOvr>
    <a:masterClrMapping/>
  </p:clrMapOvr>
</p:sld>
</file>

<file path=ppt/theme/theme1.xml><?xml version="1.0" encoding="utf-8"?>
<a:theme xmlns:a="http://schemas.openxmlformats.org/drawingml/2006/main" name="Office Theme">
  <a:themeElements>
    <a:clrScheme name="Harvard Color Palette">
      <a:dk1>
        <a:sysClr val="windowText" lastClr="000000"/>
      </a:dk1>
      <a:lt1>
        <a:srgbClr val="FFFFFF"/>
      </a:lt1>
      <a:dk2>
        <a:srgbClr val="4D6E76"/>
      </a:dk2>
      <a:lt2>
        <a:srgbClr val="DCD8CC"/>
      </a:lt2>
      <a:accent1>
        <a:srgbClr val="78556E"/>
      </a:accent1>
      <a:accent2>
        <a:srgbClr val="6E9EAF"/>
      </a:accent2>
      <a:accent3>
        <a:srgbClr val="6F8F56"/>
      </a:accent3>
      <a:accent4>
        <a:srgbClr val="F7B446"/>
      </a:accent4>
      <a:accent5>
        <a:srgbClr val="A51C30"/>
      </a:accent5>
      <a:accent6>
        <a:srgbClr val="305B75"/>
      </a:accent6>
      <a:hlink>
        <a:srgbClr val="395258"/>
      </a:hlink>
      <a:folHlink>
        <a:srgbClr val="7B142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19993</TotalTime>
  <Words>3524</Words>
  <Application>Microsoft Office PowerPoint</Application>
  <PresentationFormat>Custom</PresentationFormat>
  <Paragraphs>104</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vt:lpstr>
      <vt:lpstr>Office Theme</vt:lpstr>
      <vt:lpstr>STARBUCKS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gingrtea</dc:creator>
  <cp:lastModifiedBy>mohammed shafeek s n</cp:lastModifiedBy>
  <cp:revision>106</cp:revision>
  <dcterms:created xsi:type="dcterms:W3CDTF">2016-02-05T20:51:03Z</dcterms:created>
  <dcterms:modified xsi:type="dcterms:W3CDTF">2022-09-12T18:48:51Z</dcterms:modified>
</cp:coreProperties>
</file>