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77" r:id="rId5"/>
    <p:sldId id="267" r:id="rId6"/>
    <p:sldId id="259" r:id="rId7"/>
    <p:sldId id="264" r:id="rId8"/>
    <p:sldId id="275" r:id="rId9"/>
    <p:sldId id="276" r:id="rId10"/>
    <p:sldId id="260" r:id="rId11"/>
    <p:sldId id="279" r:id="rId12"/>
    <p:sldId id="278" r:id="rId13"/>
    <p:sldId id="261" r:id="rId14"/>
    <p:sldId id="280" r:id="rId15"/>
    <p:sldId id="263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62" autoAdjust="0"/>
    <p:restoredTop sz="94660"/>
  </p:normalViewPr>
  <p:slideViewPr>
    <p:cSldViewPr>
      <p:cViewPr varScale="1">
        <p:scale>
          <a:sx n="109" d="100"/>
          <a:sy n="109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20A8E4-F3BE-4DCC-BB6C-42BD3488472F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7696E9-FE43-42F7-AEAC-3AA89DB77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215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71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5/7/2019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5/7/2019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5/7/2019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5/7/2019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5/7/2019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5/7/2019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5/7/2019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5/7/2019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2B09EA2-FE7B-4FFE-ACB9-8C58A4770F77}" type="datetimeFigureOut">
              <a:rPr lang="en-US" smtClean="0"/>
              <a:pPr/>
              <a:t>5/7/2019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5/7/2019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5/7/2019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2B09EA2-FE7B-4FFE-ACB9-8C58A4770F77}" type="datetimeFigureOut">
              <a:rPr lang="en-US" smtClean="0"/>
              <a:pPr/>
              <a:t>5/7/2019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mailto:r.coard@uwtsd.ac.uk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195808"/>
            <a:ext cx="8077200" cy="1889376"/>
          </a:xfrm>
        </p:spPr>
        <p:txBody>
          <a:bodyPr>
            <a:no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Beginning Your Dissertation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685800" y="5129784"/>
            <a:ext cx="8077200" cy="819496"/>
          </a:xfrm>
        </p:spPr>
        <p:txBody>
          <a:bodyPr>
            <a:normAutofit/>
          </a:bodyPr>
          <a:lstStyle/>
          <a:p>
            <a:endParaRPr lang="en-GB" sz="4000" dirty="0"/>
          </a:p>
        </p:txBody>
      </p:sp>
      <p:pic>
        <p:nvPicPr>
          <p:cNvPr id="6" name="Picture 5" descr="C:\Documents and Settings\sw003\Local Settings\Temporary Internet Files\Content.IE5\OK3NZCIS\MC900441734[1].png"/>
          <p:cNvPicPr>
            <a:picLocks noChangeAspect="1" noChangeArrowheads="1"/>
          </p:cNvPicPr>
          <p:nvPr/>
        </p:nvPicPr>
        <p:blipFill>
          <a:blip r:embed="rId3" cstate="email"/>
          <a:stretch>
            <a:fillRect/>
          </a:stretch>
        </p:blipFill>
        <p:spPr bwMode="auto">
          <a:xfrm>
            <a:off x="4211960" y="-387424"/>
            <a:ext cx="4752528" cy="47525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Your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988840"/>
            <a:ext cx="4038600" cy="3527272"/>
          </a:xfrm>
        </p:spPr>
        <p:txBody>
          <a:bodyPr/>
          <a:lstStyle/>
          <a:p>
            <a:r>
              <a:rPr lang="en-GB" dirty="0" smtClean="0"/>
              <a:t>What is a dissertation (for)?</a:t>
            </a:r>
          </a:p>
          <a:p>
            <a:r>
              <a:rPr lang="en-GB" dirty="0" smtClean="0"/>
              <a:t>How do I get started?</a:t>
            </a:r>
          </a:p>
          <a:p>
            <a:r>
              <a:rPr lang="en-GB" dirty="0" smtClean="0"/>
              <a:t>What should my dissertation comprise?</a:t>
            </a:r>
          </a:p>
          <a:p>
            <a:r>
              <a:rPr lang="en-GB" dirty="0" smtClean="0"/>
              <a:t>What is my supervisor for?</a:t>
            </a:r>
            <a:endParaRPr lang="en-GB" dirty="0"/>
          </a:p>
        </p:txBody>
      </p:sp>
      <p:pic>
        <p:nvPicPr>
          <p:cNvPr id="6" name="Content Placeholder 5" descr="student-studying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14213" y="1988840"/>
            <a:ext cx="4112411" cy="40324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Dissertation?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536504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An argument</a:t>
            </a:r>
          </a:p>
          <a:p>
            <a:pPr lvl="1"/>
            <a:r>
              <a:rPr lang="en-GB" dirty="0" smtClean="0"/>
              <a:t>The exposition of an </a:t>
            </a:r>
            <a:r>
              <a:rPr lang="en-GB" dirty="0" smtClean="0">
                <a:solidFill>
                  <a:srgbClr val="FFC000"/>
                </a:solidFill>
              </a:rPr>
              <a:t>original piece of research</a:t>
            </a:r>
          </a:p>
          <a:p>
            <a:r>
              <a:rPr lang="en-GB" dirty="0" smtClean="0"/>
              <a:t>The product of your personal academic apprenticeship</a:t>
            </a:r>
          </a:p>
          <a:p>
            <a:r>
              <a:rPr lang="en-GB" dirty="0" smtClean="0"/>
              <a:t>Perhaps the largest piece of written work you’ll ever complete?</a:t>
            </a:r>
          </a:p>
          <a:p>
            <a:r>
              <a:rPr lang="en-GB" dirty="0" smtClean="0"/>
              <a:t>Something that could be published</a:t>
            </a:r>
            <a:endParaRPr lang="en-GB" dirty="0"/>
          </a:p>
        </p:txBody>
      </p:sp>
      <p:pic>
        <p:nvPicPr>
          <p:cNvPr id="3074" name="Picture 2" descr="C:\Documents and Settings\Steve\Local Settings\Temporary Internet Files\Content.IE5\VSHA8SV5\MP90043953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929190" y="2571743"/>
            <a:ext cx="3900486" cy="26040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Choosing Your Topic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5410944" cy="4623816"/>
          </a:xfrm>
        </p:spPr>
        <p:txBody>
          <a:bodyPr>
            <a:normAutofit/>
          </a:bodyPr>
          <a:lstStyle/>
          <a:p>
            <a:r>
              <a:rPr lang="en-GB" sz="2400" dirty="0" smtClean="0"/>
              <a:t>Your own personal interest in the subject is vital...</a:t>
            </a:r>
          </a:p>
          <a:p>
            <a:pPr lvl="1"/>
            <a:r>
              <a:rPr lang="en-GB" sz="2200" dirty="0" smtClean="0"/>
              <a:t>What interesting ideas &amp;  tantalising material have you come across?</a:t>
            </a:r>
          </a:p>
          <a:p>
            <a:r>
              <a:rPr lang="en-GB" sz="2400" dirty="0" smtClean="0"/>
              <a:t>Is your idea of academic significance...?</a:t>
            </a:r>
          </a:p>
          <a:p>
            <a:r>
              <a:rPr lang="en-GB" sz="2400" dirty="0" smtClean="0"/>
              <a:t>Is it original?</a:t>
            </a:r>
          </a:p>
          <a:p>
            <a:r>
              <a:rPr lang="en-GB" sz="2400" dirty="0" smtClean="0"/>
              <a:t>Is it feasible in the timeframe &amp; word limit?</a:t>
            </a:r>
          </a:p>
          <a:p>
            <a:r>
              <a:rPr lang="en-GB" sz="2400" dirty="0" smtClean="0"/>
              <a:t>Be aware of your own personal viewpoint &amp; attitudes</a:t>
            </a:r>
          </a:p>
          <a:p>
            <a:pPr lvl="1"/>
            <a:r>
              <a:rPr lang="en-GB" sz="2200" dirty="0" smtClean="0"/>
              <a:t>Will these affect your research?</a:t>
            </a:r>
            <a:endParaRPr lang="en-GB" sz="2200" dirty="0"/>
          </a:p>
        </p:txBody>
      </p:sp>
      <p:pic>
        <p:nvPicPr>
          <p:cNvPr id="11" name="Picture 5" descr="C:\Users\Louise\AppData\Local\Microsoft\Windows\Temporary Internet Files\Content.IE5\DIGYLTDB\MC900383238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106308" y="2132857"/>
            <a:ext cx="2789850" cy="35283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First Step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751408"/>
          </a:xfrm>
        </p:spPr>
        <p:txBody>
          <a:bodyPr>
            <a:normAutofit/>
          </a:bodyPr>
          <a:lstStyle/>
          <a:p>
            <a:r>
              <a:rPr lang="en-GB" sz="2600" dirty="0" smtClean="0"/>
              <a:t>This is very different to following the set reading for a module &amp; completing a short assignment</a:t>
            </a:r>
          </a:p>
          <a:p>
            <a:r>
              <a:rPr lang="en-GB" sz="2600" dirty="0" smtClean="0"/>
              <a:t>It requires particular skills:</a:t>
            </a:r>
          </a:p>
          <a:p>
            <a:pPr lvl="1"/>
            <a:r>
              <a:rPr lang="en-GB" sz="2200" dirty="0" smtClean="0"/>
              <a:t>Self motivation, discipline &amp;  good time management</a:t>
            </a:r>
          </a:p>
          <a:p>
            <a:r>
              <a:rPr lang="en-GB" sz="2600" dirty="0" smtClean="0"/>
              <a:t>STEP I: consider your </a:t>
            </a:r>
            <a:r>
              <a:rPr lang="en-GB" sz="2600" dirty="0" smtClean="0">
                <a:solidFill>
                  <a:srgbClr val="FFC000"/>
                </a:solidFill>
              </a:rPr>
              <a:t>strengths &amp; weaknesses</a:t>
            </a:r>
            <a:endParaRPr lang="en-GB" sz="2600" dirty="0">
              <a:solidFill>
                <a:srgbClr val="FFC000"/>
              </a:solidFill>
            </a:endParaRPr>
          </a:p>
        </p:txBody>
      </p:sp>
      <p:pic>
        <p:nvPicPr>
          <p:cNvPr id="25" name="Picture 13" descr="C:\Users\Louise\AppData\Local\Microsoft\Windows\Temporary Internet Files\Content.IE5\IVV0G55K\MP90043880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92080" y="1700808"/>
            <a:ext cx="3475998" cy="46243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I get started?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Choose your topic / research area</a:t>
            </a:r>
          </a:p>
          <a:p>
            <a:r>
              <a:rPr lang="en-GB" dirty="0" smtClean="0"/>
              <a:t>What are you aiming to demonstrate/prove?</a:t>
            </a:r>
          </a:p>
          <a:p>
            <a:pPr lvl="1"/>
            <a:r>
              <a:rPr lang="en-GB" dirty="0" smtClean="0"/>
              <a:t>Think about defining a </a:t>
            </a:r>
            <a:r>
              <a:rPr lang="en-GB" dirty="0" smtClean="0">
                <a:solidFill>
                  <a:srgbClr val="FFC000"/>
                </a:solidFill>
              </a:rPr>
              <a:t>research question</a:t>
            </a:r>
            <a:r>
              <a:rPr lang="en-GB" dirty="0" smtClean="0"/>
              <a:t>...</a:t>
            </a:r>
          </a:p>
          <a:p>
            <a:r>
              <a:rPr lang="en-GB" dirty="0" smtClean="0"/>
              <a:t>You need to:</a:t>
            </a:r>
          </a:p>
          <a:p>
            <a:pPr lvl="1"/>
            <a:r>
              <a:rPr lang="en-GB" dirty="0" smtClean="0"/>
              <a:t>...complete background reading</a:t>
            </a:r>
          </a:p>
          <a:p>
            <a:pPr lvl="1"/>
            <a:r>
              <a:rPr lang="en-GB" dirty="0" smtClean="0"/>
              <a:t>...start building up a bibliography</a:t>
            </a:r>
          </a:p>
          <a:p>
            <a:pPr lvl="1"/>
            <a:r>
              <a:rPr lang="en-GB" dirty="0" smtClean="0"/>
              <a:t>...discuss your ideas with your supervisor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Thinking About Your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462121"/>
          </a:xfrm>
        </p:spPr>
        <p:txBody>
          <a:bodyPr>
            <a:normAutofit/>
          </a:bodyPr>
          <a:lstStyle/>
          <a:p>
            <a:r>
              <a:rPr lang="en-GB" sz="2800" dirty="0" smtClean="0"/>
              <a:t>Make certain that your topic is workable &amp; that you will be able to complete the project to </a:t>
            </a:r>
            <a:r>
              <a:rPr lang="en-GB" sz="2800" dirty="0" smtClean="0">
                <a:solidFill>
                  <a:srgbClr val="FFC000"/>
                </a:solidFill>
              </a:rPr>
              <a:t>a high standard</a:t>
            </a:r>
          </a:p>
          <a:p>
            <a:r>
              <a:rPr lang="en-GB" sz="2800" dirty="0" smtClean="0"/>
              <a:t>Have you got enough material?</a:t>
            </a:r>
          </a:p>
          <a:p>
            <a:pPr lvl="1"/>
            <a:r>
              <a:rPr lang="en-GB" sz="2400" dirty="0" smtClean="0"/>
              <a:t>Or too much?</a:t>
            </a:r>
          </a:p>
          <a:p>
            <a:r>
              <a:rPr lang="en-GB" sz="2800" dirty="0" smtClean="0"/>
              <a:t>Do you need to redefine the focus of your research question?</a:t>
            </a:r>
          </a:p>
          <a:p>
            <a:r>
              <a:rPr lang="en-GB" sz="2800" dirty="0" smtClean="0"/>
              <a:t>Have you thought about your methodology or approach?</a:t>
            </a:r>
          </a:p>
          <a:p>
            <a:r>
              <a:rPr lang="en-GB" sz="2800" dirty="0" smtClean="0"/>
              <a:t>Are there any </a:t>
            </a:r>
            <a:r>
              <a:rPr lang="en-GB" sz="2800" dirty="0" smtClean="0">
                <a:solidFill>
                  <a:srgbClr val="FFC000"/>
                </a:solidFill>
              </a:rPr>
              <a:t>ethical issues</a:t>
            </a:r>
            <a:r>
              <a:rPr lang="en-GB" sz="2800" dirty="0" smtClean="0"/>
              <a:t>?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Supervisor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5112568" cy="475252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Your supervisor is there primarily to help &amp; advise you:</a:t>
            </a:r>
          </a:p>
          <a:p>
            <a:pPr lvl="1"/>
            <a:r>
              <a:rPr lang="en-GB" dirty="0" smtClean="0"/>
              <a:t>Appropriateness of your topic</a:t>
            </a:r>
          </a:p>
          <a:p>
            <a:pPr lvl="1"/>
            <a:r>
              <a:rPr lang="en-GB" dirty="0" smtClean="0"/>
              <a:t>Relevant literature</a:t>
            </a:r>
          </a:p>
          <a:p>
            <a:pPr lvl="1"/>
            <a:r>
              <a:rPr lang="en-GB" dirty="0" smtClean="0"/>
              <a:t>Structuring your work</a:t>
            </a:r>
          </a:p>
          <a:p>
            <a:r>
              <a:rPr lang="en-GB" dirty="0" smtClean="0"/>
              <a:t>They are also your first marker:</a:t>
            </a:r>
          </a:p>
          <a:p>
            <a:pPr lvl="1"/>
            <a:r>
              <a:rPr lang="en-GB" dirty="0" smtClean="0"/>
              <a:t>This restricts the extent to which the can advise you</a:t>
            </a:r>
          </a:p>
          <a:p>
            <a:pPr lvl="1"/>
            <a:r>
              <a:rPr lang="en-GB" dirty="0" smtClean="0"/>
              <a:t>They can only read a limited amount (usually 1 chapter)</a:t>
            </a:r>
            <a:endParaRPr lang="en-GB" dirty="0"/>
          </a:p>
        </p:txBody>
      </p:sp>
      <p:pic>
        <p:nvPicPr>
          <p:cNvPr id="7" name="Picture 3" descr="C:\Users\Louise\AppData\Local\Microsoft\Windows\Temporary Internet Files\Content.IE5\DIGYLTDB\MC90033087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803216" y="2276872"/>
            <a:ext cx="2950008" cy="3024336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Advice Can Your Supervisor Give You?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4464496" cy="468052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They can read a small part of the dissertation...</a:t>
            </a:r>
          </a:p>
          <a:p>
            <a:r>
              <a:rPr lang="en-GB" dirty="0" smtClean="0"/>
              <a:t>Advice on the feasibility &amp; originality of your topic</a:t>
            </a:r>
          </a:p>
          <a:p>
            <a:r>
              <a:rPr lang="en-GB" dirty="0" smtClean="0"/>
              <a:t>Advice on modern scholarship &amp; current debates</a:t>
            </a:r>
          </a:p>
          <a:p>
            <a:r>
              <a:rPr lang="en-GB" dirty="0" smtClean="0"/>
              <a:t>Advice on problems with sources, resources, arguments &amp; debates &amp; how to overcome these</a:t>
            </a:r>
            <a:endParaRPr lang="en-GB" dirty="0"/>
          </a:p>
        </p:txBody>
      </p:sp>
      <p:pic>
        <p:nvPicPr>
          <p:cNvPr id="3074" name="Picture 2" descr="C:\Users\Louise\AppData\Local\Microsoft\Windows\Temporary Internet Files\Content.IE5\DIGYLTDB\MC900056524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76056" y="2132855"/>
            <a:ext cx="3821612" cy="3426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06888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You have identified your research question. How will you tackle this?</a:t>
            </a:r>
          </a:p>
          <a:p>
            <a:r>
              <a:rPr lang="en-GB" dirty="0" smtClean="0"/>
              <a:t>Planning is vital:</a:t>
            </a:r>
          </a:p>
          <a:p>
            <a:pPr lvl="1"/>
            <a:r>
              <a:rPr lang="en-GB" dirty="0" smtClean="0"/>
              <a:t>How will you tackle your research?</a:t>
            </a:r>
          </a:p>
          <a:p>
            <a:pPr lvl="1"/>
            <a:r>
              <a:rPr lang="en-GB" dirty="0" smtClean="0"/>
              <a:t>What resources do you need?</a:t>
            </a:r>
          </a:p>
          <a:p>
            <a:pPr lvl="1"/>
            <a:r>
              <a:rPr lang="en-GB" dirty="0" smtClean="0"/>
              <a:t>What do you need to do &amp; when will you do it?</a:t>
            </a:r>
          </a:p>
          <a:p>
            <a:r>
              <a:rPr lang="en-GB" dirty="0" smtClean="0"/>
              <a:t>Devise a realistic timeframe for data collection &amp; writing up</a:t>
            </a:r>
          </a:p>
        </p:txBody>
      </p:sp>
      <p:pic>
        <p:nvPicPr>
          <p:cNvPr id="4099" name="Picture 3" descr="C:\Documents and Settings\Steve\Local Settings\Temporary Internet Files\Content.IE5\UY3FIA22\MP90034206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609813" y="1772816"/>
            <a:ext cx="3133307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Action Plan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6256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dirty="0" smtClean="0">
                <a:solidFill>
                  <a:srgbClr val="FFC000"/>
                </a:solidFill>
              </a:rPr>
              <a:t>MAIN TASKS					Deadlines</a:t>
            </a:r>
          </a:p>
          <a:p>
            <a:pPr>
              <a:buNone/>
            </a:pPr>
            <a:r>
              <a:rPr lang="en-GB" sz="2400" dirty="0" smtClean="0"/>
              <a:t>Background reading</a:t>
            </a:r>
          </a:p>
          <a:p>
            <a:pPr>
              <a:buNone/>
            </a:pPr>
            <a:r>
              <a:rPr lang="en-GB" sz="2400" dirty="0" smtClean="0"/>
              <a:t>Finalise topic (&amp; title)</a:t>
            </a:r>
          </a:p>
          <a:p>
            <a:pPr>
              <a:buNone/>
            </a:pPr>
            <a:r>
              <a:rPr lang="en-GB" sz="2400" dirty="0" smtClean="0"/>
              <a:t>Literature search:</a:t>
            </a:r>
          </a:p>
          <a:p>
            <a:pPr>
              <a:buNone/>
            </a:pPr>
            <a:r>
              <a:rPr lang="en-GB" sz="2400" dirty="0" smtClean="0"/>
              <a:t>	Identify methodology/theoretical approaches</a:t>
            </a:r>
          </a:p>
          <a:p>
            <a:pPr>
              <a:buNone/>
            </a:pPr>
            <a:r>
              <a:rPr lang="en-GB" sz="2400" dirty="0" smtClean="0"/>
              <a:t>	Develop dissertation plan (&amp; begin first draft)</a:t>
            </a:r>
          </a:p>
          <a:p>
            <a:pPr>
              <a:buNone/>
            </a:pPr>
            <a:r>
              <a:rPr lang="en-GB" sz="2400" dirty="0" smtClean="0"/>
              <a:t>Data collection </a:t>
            </a:r>
          </a:p>
          <a:p>
            <a:pPr>
              <a:buNone/>
            </a:pPr>
            <a:r>
              <a:rPr lang="en-GB" sz="2400" dirty="0" smtClean="0"/>
              <a:t>	How to organise data (appendices, illustrations)</a:t>
            </a:r>
          </a:p>
          <a:p>
            <a:pPr>
              <a:buNone/>
            </a:pPr>
            <a:r>
              <a:rPr lang="en-GB" sz="2400" dirty="0" smtClean="0"/>
              <a:t>	Continue working on first draft</a:t>
            </a:r>
          </a:p>
          <a:p>
            <a:pPr>
              <a:buNone/>
            </a:pPr>
            <a:r>
              <a:rPr lang="en-GB" sz="2400" dirty="0" smtClean="0"/>
              <a:t>Data analysis: continue to develop first draft</a:t>
            </a:r>
          </a:p>
          <a:p>
            <a:pPr>
              <a:buNone/>
            </a:pPr>
            <a:r>
              <a:rPr lang="en-GB" sz="2400" dirty="0" smtClean="0"/>
              <a:t>Revise first draft</a:t>
            </a:r>
          </a:p>
          <a:p>
            <a:pPr>
              <a:buNone/>
            </a:pPr>
            <a:r>
              <a:rPr lang="en-GB" sz="2400" dirty="0" smtClean="0"/>
              <a:t>Produce &amp; submit final assignment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2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Do you have an effective system for managing your notes &amp; bibliography</a:t>
            </a:r>
          </a:p>
          <a:p>
            <a:r>
              <a:rPr lang="en-GB" dirty="0" smtClean="0"/>
              <a:t>Create a framework of chapters</a:t>
            </a:r>
          </a:p>
          <a:p>
            <a:r>
              <a:rPr lang="en-GB" dirty="0" smtClean="0"/>
              <a:t>Start writing straight away...</a:t>
            </a:r>
          </a:p>
          <a:p>
            <a:pPr lvl="1"/>
            <a:r>
              <a:rPr lang="en-GB" dirty="0" smtClean="0"/>
              <a:t>...but leave your introduction to the end</a:t>
            </a:r>
          </a:p>
        </p:txBody>
      </p:sp>
      <p:pic>
        <p:nvPicPr>
          <p:cNvPr id="7" name="Picture 2" descr="C:\Users\Louise\AppData\Local\Microsoft\Windows\Temporary Internet Files\Content.IE5\MM4LW7GN\MP90034139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128548" y="2276872"/>
            <a:ext cx="3835940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42844" y="1714488"/>
            <a:ext cx="4717188" cy="488286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Planning your argument: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Introduction:</a:t>
            </a:r>
            <a:r>
              <a:rPr lang="en-GB" dirty="0" smtClean="0"/>
              <a:t> the area of study &amp; what you intend to research &amp; defining the problem. Why is this important?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Literature review: </a:t>
            </a:r>
            <a:r>
              <a:rPr lang="en-GB" dirty="0" smtClean="0"/>
              <a:t>current state of research on this issue</a:t>
            </a:r>
          </a:p>
          <a:p>
            <a:pPr lvl="1"/>
            <a:r>
              <a:rPr lang="en-GB" dirty="0" smtClean="0"/>
              <a:t>How will I tackle this problem?  </a:t>
            </a:r>
            <a:r>
              <a:rPr lang="en-GB" dirty="0" smtClean="0">
                <a:solidFill>
                  <a:srgbClr val="FFC000"/>
                </a:solidFill>
              </a:rPr>
              <a:t>Methodology &amp; theoretical approaches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Interpretation: </a:t>
            </a:r>
            <a:r>
              <a:rPr lang="en-GB" dirty="0" smtClean="0"/>
              <a:t>main body of text</a:t>
            </a:r>
            <a:endParaRPr lang="en-GB" dirty="0" smtClean="0">
              <a:solidFill>
                <a:srgbClr val="FFC000"/>
              </a:solidFill>
            </a:endParaRP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Results:</a:t>
            </a:r>
            <a:r>
              <a:rPr lang="en-GB" dirty="0" smtClean="0"/>
              <a:t>  your conclusions</a:t>
            </a:r>
          </a:p>
          <a:p>
            <a:pPr lvl="1"/>
            <a:endParaRPr lang="en-GB" dirty="0" smtClean="0"/>
          </a:p>
        </p:txBody>
      </p:sp>
      <p:pic>
        <p:nvPicPr>
          <p:cNvPr id="5123" name="Picture 3" descr="C:\Documents and Settings\Steve\Local Settings\Temporary Internet Files\Content.IE5\8XV84189\MP90039008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148064" y="2708920"/>
            <a:ext cx="3626058" cy="25865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Dates to Remember!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Thursday 16</a:t>
            </a:r>
            <a:r>
              <a:rPr lang="en-GB" baseline="30000" dirty="0" smtClean="0">
                <a:solidFill>
                  <a:schemeClr val="accent1"/>
                </a:solidFill>
              </a:rPr>
              <a:t>th</a:t>
            </a:r>
            <a:r>
              <a:rPr lang="en-GB" dirty="0" smtClean="0">
                <a:solidFill>
                  <a:schemeClr val="accent1"/>
                </a:solidFill>
              </a:rPr>
              <a:t> May 2018</a:t>
            </a:r>
          </a:p>
          <a:p>
            <a:pPr lvl="1"/>
            <a:r>
              <a:rPr lang="en-GB" dirty="0" smtClean="0"/>
              <a:t>Email your (provisional) title and a couple of paragraphs outlining your dissertation ideas to </a:t>
            </a:r>
            <a:r>
              <a:rPr lang="en-GB" dirty="0" smtClean="0">
                <a:hlinkClick r:id="rId2"/>
              </a:rPr>
              <a:t>r.coard@uwtsd.ac.uk</a:t>
            </a:r>
            <a:endParaRPr lang="en-GB" dirty="0" smtClean="0"/>
          </a:p>
          <a:p>
            <a:r>
              <a:rPr lang="en-GB" dirty="0" smtClean="0"/>
              <a:t>Next academic session:</a:t>
            </a:r>
          </a:p>
          <a:p>
            <a:pPr lvl="1"/>
            <a:r>
              <a:rPr lang="en-GB" dirty="0" smtClean="0"/>
              <a:t>Block </a:t>
            </a:r>
            <a:r>
              <a:rPr lang="en-GB" dirty="0" smtClean="0"/>
              <a:t>1</a:t>
            </a:r>
            <a:r>
              <a:rPr lang="en-GB" baseline="30000" dirty="0" smtClean="0"/>
              <a:t> </a:t>
            </a:r>
            <a:r>
              <a:rPr lang="en-GB" baseline="30000" dirty="0" smtClean="0"/>
              <a:t>=</a:t>
            </a:r>
            <a:r>
              <a:rPr lang="en-GB" dirty="0" smtClean="0"/>
              <a:t> dissertation block</a:t>
            </a:r>
          </a:p>
          <a:p>
            <a:pPr lvl="1"/>
            <a:r>
              <a:rPr lang="en-GB" dirty="0" smtClean="0"/>
              <a:t>Submission dates to be confirmed</a:t>
            </a:r>
          </a:p>
        </p:txBody>
      </p:sp>
    </p:spTree>
    <p:extLst>
      <p:ext uri="{BB962C8B-B14F-4D97-AF65-F5344CB8AC3E}">
        <p14:creationId xmlns:p14="http://schemas.microsoft.com/office/powerpoint/2010/main" val="341919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9937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6000" dirty="0" smtClean="0"/>
              <a:t>Summary</a:t>
            </a:r>
            <a:endParaRPr lang="en-GB" sz="6000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435975" cy="4824412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sz="4800" dirty="0">
                <a:solidFill>
                  <a:srgbClr val="FF6600"/>
                </a:solidFill>
                <a:latin typeface="Rockwell Extra Bold" pitchFamily="18" charset="0"/>
              </a:rPr>
              <a:t>DON’T PANIC!!!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Allow yourself </a:t>
            </a:r>
            <a:r>
              <a:rPr lang="en-GB" dirty="0">
                <a:solidFill>
                  <a:srgbClr val="FFC000"/>
                </a:solidFill>
              </a:rPr>
              <a:t>plenty</a:t>
            </a:r>
            <a:r>
              <a:rPr lang="en-GB" dirty="0"/>
              <a:t> of time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Arrange a meeting with your supervisor </a:t>
            </a:r>
            <a:r>
              <a:rPr lang="en-GB" dirty="0">
                <a:solidFill>
                  <a:srgbClr val="FFC000"/>
                </a:solidFill>
              </a:rPr>
              <a:t>ASAP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Start writing </a:t>
            </a:r>
            <a:r>
              <a:rPr lang="en-GB" dirty="0" smtClean="0">
                <a:solidFill>
                  <a:srgbClr val="FFC000"/>
                </a:solidFill>
              </a:rPr>
              <a:t>now</a:t>
            </a:r>
            <a:endParaRPr lang="en-GB" dirty="0"/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Write you introduction </a:t>
            </a:r>
            <a:r>
              <a:rPr lang="en-GB" dirty="0">
                <a:solidFill>
                  <a:srgbClr val="FFC000"/>
                </a:solidFill>
              </a:rPr>
              <a:t>last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Keep your introduction &amp; conclusion brief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Remember &amp; keep to the </a:t>
            </a:r>
            <a:r>
              <a:rPr lang="en-GB" dirty="0">
                <a:solidFill>
                  <a:srgbClr val="FFC000"/>
                </a:solidFill>
              </a:rPr>
              <a:t>deadline</a:t>
            </a:r>
          </a:p>
          <a:p>
            <a:pPr>
              <a:lnSpc>
                <a:spcPct val="90000"/>
              </a:lnSpc>
              <a:defRPr/>
            </a:pPr>
            <a:r>
              <a:rPr lang="en-GB" sz="4800" b="1" dirty="0">
                <a:solidFill>
                  <a:srgbClr val="FFC000"/>
                </a:solidFill>
              </a:rPr>
              <a:t>ENJOY!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1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458</TotalTime>
  <Words>605</Words>
  <Application>Microsoft Office PowerPoint</Application>
  <PresentationFormat>On-screen Show (4:3)</PresentationFormat>
  <Paragraphs>101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Corbel</vt:lpstr>
      <vt:lpstr>Rockwell Extra Bold</vt:lpstr>
      <vt:lpstr>Wingdings</vt:lpstr>
      <vt:lpstr>Wingdings 2</vt:lpstr>
      <vt:lpstr>Wingdings 3</vt:lpstr>
      <vt:lpstr>Module</vt:lpstr>
      <vt:lpstr>Beginning Your Dissertation</vt:lpstr>
      <vt:lpstr>Writing Your Dissertation</vt:lpstr>
      <vt:lpstr>What is a Dissertation?</vt:lpstr>
      <vt:lpstr>Choosing Your Topic</vt:lpstr>
      <vt:lpstr>The First Step</vt:lpstr>
      <vt:lpstr>How do I get started?</vt:lpstr>
      <vt:lpstr>Thinking About Your Dissertation</vt:lpstr>
      <vt:lpstr>Your Supervisor</vt:lpstr>
      <vt:lpstr>What Advice Can Your Supervisor Give You?</vt:lpstr>
      <vt:lpstr>Planning</vt:lpstr>
      <vt:lpstr>Your Action Plan</vt:lpstr>
      <vt:lpstr>Planning</vt:lpstr>
      <vt:lpstr>Planning</vt:lpstr>
      <vt:lpstr>Dates to Remember!</vt:lpstr>
      <vt:lpstr>Summary</vt:lpstr>
    </vt:vector>
  </TitlesOfParts>
  <Company>Gilfach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start your dissertation</dc:title>
  <dc:creator>Louise Steel</dc:creator>
  <cp:lastModifiedBy>Louise Steel</cp:lastModifiedBy>
  <cp:revision>92</cp:revision>
  <dcterms:created xsi:type="dcterms:W3CDTF">2012-06-25T15:26:27Z</dcterms:created>
  <dcterms:modified xsi:type="dcterms:W3CDTF">2019-05-07T12:49:10Z</dcterms:modified>
</cp:coreProperties>
</file>