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8" r:id="rId3"/>
    <p:sldId id="257" r:id="rId4"/>
    <p:sldId id="259" r:id="rId5"/>
    <p:sldId id="260" r:id="rId6"/>
    <p:sldId id="261" r:id="rId7"/>
    <p:sldId id="262" r:id="rId8"/>
    <p:sldId id="263" r:id="rId9"/>
    <p:sldId id="265" r:id="rId10"/>
    <p:sldId id="266"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CB6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56034" autoAdjust="0"/>
  </p:normalViewPr>
  <p:slideViewPr>
    <p:cSldViewPr snapToGrid="0">
      <p:cViewPr varScale="1">
        <p:scale>
          <a:sx n="82" d="100"/>
          <a:sy n="82" d="100"/>
        </p:scale>
        <p:origin x="720" y="72"/>
      </p:cViewPr>
      <p:guideLst>
        <p:guide orient="horz" pos="2160"/>
        <p:guide pos="3840"/>
      </p:guideLst>
    </p:cSldViewPr>
  </p:slideViewPr>
  <p:outlineViewPr>
    <p:cViewPr>
      <p:scale>
        <a:sx n="33" d="100"/>
        <a:sy n="33" d="100"/>
      </p:scale>
      <p:origin x="0" y="-694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Rujala" userId="55fa7be99a09399c" providerId="LiveId" clId="{480EB668-CC38-4439-BBBD-D063C880F343}"/>
    <pc:docChg chg="custSel modSld">
      <pc:chgData name="Gabriela Rujala" userId="55fa7be99a09399c" providerId="LiveId" clId="{480EB668-CC38-4439-BBBD-D063C880F343}" dt="2023-10-22T16:29:44.518" v="43" actId="20577"/>
      <pc:docMkLst>
        <pc:docMk/>
      </pc:docMkLst>
      <pc:sldChg chg="modSp mod">
        <pc:chgData name="Gabriela Rujala" userId="55fa7be99a09399c" providerId="LiveId" clId="{480EB668-CC38-4439-BBBD-D063C880F343}" dt="2023-10-22T16:29:44.518" v="43" actId="20577"/>
        <pc:sldMkLst>
          <pc:docMk/>
          <pc:sldMk cId="1183006389" sldId="256"/>
        </pc:sldMkLst>
        <pc:spChg chg="mod">
          <ac:chgData name="Gabriela Rujala" userId="55fa7be99a09399c" providerId="LiveId" clId="{480EB668-CC38-4439-BBBD-D063C880F343}" dt="2023-10-22T16:29:44.518" v="43" actId="20577"/>
          <ac:spMkLst>
            <pc:docMk/>
            <pc:sldMk cId="1183006389" sldId="256"/>
            <ac:spMk id="3" creationId="{507BE26F-C06F-4E4A-B190-EF087535A9D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1481D6-FFEA-4D2A-A347-E328AE5292E6}"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8E4575-8B75-4F69-9612-E92417868216}" type="slidenum">
              <a:rPr lang="en-GB" smtClean="0"/>
              <a:t>‹#›</a:t>
            </a:fld>
            <a:endParaRPr lang="en-GB"/>
          </a:p>
        </p:txBody>
      </p:sp>
    </p:spTree>
    <p:extLst>
      <p:ext uri="{BB962C8B-B14F-4D97-AF65-F5344CB8AC3E}">
        <p14:creationId xmlns:p14="http://schemas.microsoft.com/office/powerpoint/2010/main" val="1276213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Hello everyone, welcome to the presentation on the role and importance of quality service, hospitality, and guest services in the hospitality industry, with a particular focus on the JW Marriott luxury hotel. JW Marriott is an embodiment of sophistication and excellence, attracting discerning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travellers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who seek the pinnacle of comfort and luxury (Baum &amp; Hai, 2020). In this presentation, we will delve into the world of JW Marriott, exploring the nature and scope of guest services and facilities, and understanding how this establishment consistently exceeds guest expectations.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38E4575-8B75-4F69-9612-E92417868216}" type="slidenum">
              <a:rPr lang="en-GB" smtClean="0"/>
              <a:t>1</a:t>
            </a:fld>
            <a:endParaRPr lang="en-GB"/>
          </a:p>
        </p:txBody>
      </p:sp>
    </p:spTree>
    <p:extLst>
      <p:ext uri="{BB962C8B-B14F-4D97-AF65-F5344CB8AC3E}">
        <p14:creationId xmlns:p14="http://schemas.microsoft.com/office/powerpoint/2010/main" val="18656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JW Marriott is one of Marriott International's deluxe hotel brands. Since its inception in 1927, JW Marriott has been a global symbol of luxury and service (Ros-</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Martn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et al., 2019). It has about one hundred high-end hotels in more than thirty different countries. The JW Marriott's location, spacious rooms and suites, superb dining choices, and state-of-the-art conference and event facilities make it a popular choice for both business and leisure visitors. Its facilities are appropriate for the most discerning guests since they strike the ideal balance between traditional elegance and modern convenience (Habibikermani, 2022). JW Marriott is a pioneer in the hospitality business because of its dedication to offering exceptional service to each and every visitor. Because of their commitment to excellence and long history, this prestigious firm has become a household brand in the world of five-star hospitality.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38E4575-8B75-4F69-9612-E92417868216}" type="slidenum">
              <a:rPr lang="en-GB" smtClean="0"/>
              <a:t>3</a:t>
            </a:fld>
            <a:endParaRPr lang="en-GB"/>
          </a:p>
        </p:txBody>
      </p:sp>
    </p:spTree>
    <p:extLst>
      <p:ext uri="{BB962C8B-B14F-4D97-AF65-F5344CB8AC3E}">
        <p14:creationId xmlns:p14="http://schemas.microsoft.com/office/powerpoint/2010/main" val="2920883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main customer base of JW Marriott is made up of a broad range of discriminating tourists looking for a combination of comfort, elegance, and first-rate service. Here, we examine the key customer categories and the reasons why JW Marriott appeals to them.</a:t>
            </a:r>
          </a:p>
          <a:p>
            <a:pPr algn="just">
              <a:lnSpc>
                <a:spcPct val="150000"/>
              </a:lnSpc>
              <a:spcBef>
                <a:spcPts val="600"/>
              </a:spcBef>
              <a:spcAft>
                <a:spcPts val="12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Business Executives: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Because of its convenient locations, spacious conference rooms, and other business-friendly features, JW Marriott is a popular choice among business travellers (Shahid &amp; Paul, 2022). The company caters to the specific requirements of business travellers by providing amenities including high-speed internet, concierge help, executive lounges, and suites with plenty of space and modern conveniences conducive to productive work. The JW Marriott's dedication to impeccable service and tranquillity makes it ideal for corporate travellers who need to get work done quietly.</a:t>
            </a:r>
          </a:p>
          <a:p>
            <a:pPr algn="just">
              <a:lnSpc>
                <a:spcPct val="150000"/>
              </a:lnSpc>
              <a:spcBef>
                <a:spcPts val="600"/>
              </a:spcBef>
              <a:spcAft>
                <a:spcPts val="12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Leisure Travelers: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JW Marriott attracts vacationers because of its reputation as a luxurious retreat. Spas, restaurants, and rooms developed by the brand provide guests with an escape from the hustle and bustle of daily life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Pung</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et al., 2020). Travellers will appreciate the convenience of its central positions, which make it easy to visit nearby points of interest.</a:t>
            </a:r>
          </a:p>
          <a:p>
            <a:pPr algn="just">
              <a:lnSpc>
                <a:spcPct val="150000"/>
              </a:lnSpc>
              <a:spcBef>
                <a:spcPts val="600"/>
              </a:spcBef>
              <a:spcAft>
                <a:spcPts val="12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Celebrities and High-Profile Guests: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JW Marriott is a popular choice for prominent individuals because of the level of discretion and safety it provides. Private entrances and special services are provided for this elite clientele, and the personnel is highly trained to maintain strict discretion (Yeoman, 2023) due to the nature of their clientele.</a:t>
            </a:r>
          </a:p>
          <a:p>
            <a:pPr algn="just">
              <a:lnSpc>
                <a:spcPct val="150000"/>
              </a:lnSpc>
              <a:spcBef>
                <a:spcPts val="600"/>
              </a:spcBef>
              <a:spcAft>
                <a:spcPts val="12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Wedding and Event Planners: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JW Marriott is often picked for weddings and other significant occasions. Elegant event rooms, gourmet cuisine, and attentive event planners make this a go-to for people in need of a stress-free and long-lasting party (Minor &amp;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Heyes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2022).</a:t>
            </a:r>
          </a:p>
          <a:p>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Frequent Travelers and Loyalty Program Members: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For regular flyers, JW Marriott's dedication to the Marriott Bonvoy reward programme is a major selling point (Baum &amp; Hai, 2020). The JW Marriott is only one of the many hotels in the extensive Marriott network where members may earn and redeem points for perks like room upgrades and entry to the executive lounge.</a:t>
            </a:r>
            <a:endParaRPr lang="en-GB" dirty="0"/>
          </a:p>
        </p:txBody>
      </p:sp>
      <p:sp>
        <p:nvSpPr>
          <p:cNvPr id="4" name="Slide Number Placeholder 3"/>
          <p:cNvSpPr>
            <a:spLocks noGrp="1"/>
          </p:cNvSpPr>
          <p:nvPr>
            <p:ph type="sldNum" sz="quarter" idx="5"/>
          </p:nvPr>
        </p:nvSpPr>
        <p:spPr/>
        <p:txBody>
          <a:bodyPr/>
          <a:lstStyle/>
          <a:p>
            <a:fld id="{F38E4575-8B75-4F69-9612-E92417868216}" type="slidenum">
              <a:rPr lang="en-GB" smtClean="0"/>
              <a:t>4</a:t>
            </a:fld>
            <a:endParaRPr lang="en-GB"/>
          </a:p>
        </p:txBody>
      </p:sp>
    </p:spTree>
    <p:extLst>
      <p:ext uri="{BB962C8B-B14F-4D97-AF65-F5344CB8AC3E}">
        <p14:creationId xmlns:p14="http://schemas.microsoft.com/office/powerpoint/2010/main" val="66864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Nature: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hospitality sector provides a wide variety of services and amenities to its customers in an effort to make their stay pleasant and memorable. These services are distinguished by their focus on the consumer, with an emphasis on going above and above for them while also providing comfort, ease, and individual attention (Currie &amp; Falconer, 2014). They often cater to a wide range of customers' preferences by providing a wide range of services, from lodging to eating to entertainment.</a:t>
            </a:r>
          </a:p>
          <a:p>
            <a:pPr algn="just">
              <a:lnSpc>
                <a:spcPct val="150000"/>
              </a:lnSpc>
              <a:spcBef>
                <a:spcPts val="600"/>
              </a:spcBef>
              <a:spcAft>
                <a:spcPts val="120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Scope: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It could include lodging choices like apartments and suites, fine dining and informal eating alternatives, event spaces for gatherings and parties, leisure amenities like spas and fitness centres, concierge services, and more (Boz, 2020). These services often extend beyond the actual location and may include online bookings, transportation arrangements, and customer service.</a:t>
            </a:r>
          </a:p>
          <a:p>
            <a:pPr algn="just">
              <a:lnSpc>
                <a:spcPct val="150000"/>
              </a:lnSpc>
              <a:spcBef>
                <a:spcPts val="600"/>
              </a:spcBef>
              <a:spcAft>
                <a:spcPts val="120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Role: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foremost role of guest services and facilities is to improve the entire experience of visitors. They're important because they help set one hospitality business apart from another, boost customer satisfaction, and increase the likelihood of return visits and good word of mouth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Buehring</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&amp;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O'Mahony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2019). These services are not only crucial to the hotel's bottom line, but they are frequently responsible for the bulk of the establishment's earnings. As a result of their presence, local businesses benefit from increased foot traffic and customer spending.</a:t>
            </a:r>
          </a:p>
        </p:txBody>
      </p:sp>
      <p:sp>
        <p:nvSpPr>
          <p:cNvPr id="4" name="Slide Number Placeholder 3"/>
          <p:cNvSpPr>
            <a:spLocks noGrp="1"/>
          </p:cNvSpPr>
          <p:nvPr>
            <p:ph type="sldNum" sz="quarter" idx="5"/>
          </p:nvPr>
        </p:nvSpPr>
        <p:spPr/>
        <p:txBody>
          <a:bodyPr/>
          <a:lstStyle/>
          <a:p>
            <a:fld id="{F38E4575-8B75-4F69-9612-E92417868216}" type="slidenum">
              <a:rPr lang="en-GB" smtClean="0"/>
              <a:t>5</a:t>
            </a:fld>
            <a:endParaRPr lang="en-GB"/>
          </a:p>
        </p:txBody>
      </p:sp>
    </p:spTree>
    <p:extLst>
      <p:ext uri="{BB962C8B-B14F-4D97-AF65-F5344CB8AC3E}">
        <p14:creationId xmlns:p14="http://schemas.microsoft.com/office/powerpoint/2010/main" val="2259614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JW Marriott in the UK is a beacon of luxury and a model of excellent guest services and amenities.</a:t>
            </a:r>
          </a:p>
          <a:p>
            <a:pPr algn="just">
              <a:lnSpc>
                <a:spcPct val="150000"/>
              </a:lnSpc>
              <a:spcBef>
                <a:spcPts val="600"/>
              </a:spcBef>
              <a:spcAft>
                <a:spcPts val="120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Nature: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nature of JW Marriott correlates with elegance and personalised attention. It provides a variety of amenities, including tastefully decorated rooms and suites equipped with the latest in technology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Giousmpasoglou</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2022). Its high-end restaurants provide diners with memorable meals, frequently thanks to the participation of celebrity chefs. The company is known for its spacious event rooms, fully-stocked fitness facilities, and sumptuous spas. Its dedication to its customers is evident in the many ways it caters to them, from a round-the-clock concierge to valet parking to easy online booking.</a:t>
            </a:r>
          </a:p>
          <a:p>
            <a:pPr algn="just">
              <a:lnSpc>
                <a:spcPct val="150000"/>
              </a:lnSpc>
              <a:spcBef>
                <a:spcPts val="600"/>
              </a:spcBef>
              <a:spcAft>
                <a:spcPts val="120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Scope: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JW Marriott offers an extensive range of services and amenities for its guests. It includes luxurious rooms, restaurants that satisfy the senses, meeting rooms appropriate for work or pleasure, and places to unwind like spas and gyms (Ros-Martin et al., 2019). The reach is even furthered by the exclusive privileges and awards available only to members of the Marriott Bonvoy loyalty programme.</a:t>
            </a:r>
          </a:p>
          <a:p>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Role: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main role of JW Marriott's guest services and facilities is to go above and beyond what guests anticipate. JW Marriott is unparalleled in its ability to meet the demands of sophisticated business executives, delight leisure travellers, protect the anonymity of A-list visitors, and run well-organised events like weddings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Alshawabkeh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et al., 2022). These additions not only benefit the guests but also help the company's image and bottom line.</a:t>
            </a:r>
            <a:endParaRPr lang="en-GB" dirty="0"/>
          </a:p>
        </p:txBody>
      </p:sp>
      <p:sp>
        <p:nvSpPr>
          <p:cNvPr id="4" name="Slide Number Placeholder 3"/>
          <p:cNvSpPr>
            <a:spLocks noGrp="1"/>
          </p:cNvSpPr>
          <p:nvPr>
            <p:ph type="sldNum" sz="quarter" idx="5"/>
          </p:nvPr>
        </p:nvSpPr>
        <p:spPr/>
        <p:txBody>
          <a:bodyPr/>
          <a:lstStyle/>
          <a:p>
            <a:fld id="{F38E4575-8B75-4F69-9612-E92417868216}" type="slidenum">
              <a:rPr lang="en-GB" smtClean="0"/>
              <a:t>6</a:t>
            </a:fld>
            <a:endParaRPr lang="en-GB"/>
          </a:p>
        </p:txBody>
      </p:sp>
    </p:spTree>
    <p:extLst>
      <p:ext uri="{BB962C8B-B14F-4D97-AF65-F5344CB8AC3E}">
        <p14:creationId xmlns:p14="http://schemas.microsoft.com/office/powerpoint/2010/main" val="2542793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It would be impossible to exaggerate the significance of hospitality to the success of the hospitality business. It's the backbone of making customers happy, keeping regulars coming back, and increasing business income (Minor &amp;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Heyes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2022).</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Hospitality, at its heart, is the practice of treating visitors with kindness and consideration. It makes visitors feel welcome and at ease, which leaves a favourable impression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Siow</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et al., 2021). Hotels like the JW Marriott, which faces stiff competition from establishments all around the world, may stand out from the crowd by providing exceptional service to its guests.</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Hospitality is also crucial since it leads to satisfied customers and repeated visits. Customers who have a positive experience are more likely to come back and tell their friends about the business (Yeoman, 2023). In today's digital era, when guest evaluations and online reputation strongly affect consumer decisions, delivering outstanding hospitality is crucial to preserving a favourable reputation and drawing in new customers.</a:t>
            </a:r>
            <a:endParaRPr lang="en-GB" dirty="0"/>
          </a:p>
        </p:txBody>
      </p:sp>
      <p:sp>
        <p:nvSpPr>
          <p:cNvPr id="4" name="Slide Number Placeholder 3"/>
          <p:cNvSpPr>
            <a:spLocks noGrp="1"/>
          </p:cNvSpPr>
          <p:nvPr>
            <p:ph type="sldNum" sz="quarter" idx="5"/>
          </p:nvPr>
        </p:nvSpPr>
        <p:spPr/>
        <p:txBody>
          <a:bodyPr/>
          <a:lstStyle/>
          <a:p>
            <a:fld id="{F38E4575-8B75-4F69-9612-E92417868216}" type="slidenum">
              <a:rPr lang="en-GB" smtClean="0"/>
              <a:t>7</a:t>
            </a:fld>
            <a:endParaRPr lang="en-GB"/>
          </a:p>
        </p:txBody>
      </p:sp>
    </p:spTree>
    <p:extLst>
      <p:ext uri="{BB962C8B-B14F-4D97-AF65-F5344CB8AC3E}">
        <p14:creationId xmlns:p14="http://schemas.microsoft.com/office/powerpoint/2010/main" val="1943197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 multidimensional strategy that combines careful attention to detail,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individualised</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service, and a dedication to continual development is what allows hotels like the JW Marriott to consistently meet and even exceed guests' expectations (Ironside &amp; Massie, 2020). To ensure a pleasant and memorable stay, they provide high-end lodgings with stylish decor and modern conveniences. Intelligent visitor profiling allows them to provide each guest with his or her preferred room type, meal plan, and facilities (Shahid &amp; Paul, 2022). Staff members are kind and helpful in answering guests' questions and fulfilling their demands. The visitor experience is simplified with the use of cutting-edge technologies like smartphone check-in and keyless access. They are dedicated to ensuring that their guests are happy by maintaining open lines of contact with them, listening to their opinions, and fixing any problems immediately (Pung et al., 2020). By continuously providing first-rate service, winning customers' confidence and loyalty, and often surpassing their expectations, hotels like the JW Marriott make an indelible mark on their visitors' minds.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38E4575-8B75-4F69-9612-E92417868216}" type="slidenum">
              <a:rPr lang="en-GB" smtClean="0"/>
              <a:t>8</a:t>
            </a:fld>
            <a:endParaRPr lang="en-GB"/>
          </a:p>
        </p:txBody>
      </p:sp>
    </p:spTree>
    <p:extLst>
      <p:ext uri="{BB962C8B-B14F-4D97-AF65-F5344CB8AC3E}">
        <p14:creationId xmlns:p14="http://schemas.microsoft.com/office/powerpoint/2010/main" val="12010855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In conclusion, JW Marriott exemplifies the essence of great guest services and hospitality as the pinnacle of luxury in the UK. JW Marriott always goes above and beyond for its guests because of their dedication to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personalised</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luxury and attention to detail (Han et al., 2021). It's a demonstration of how memorable experiences and customer loyalty can be nurtured via genuine hospitality in the highly competitive hotel sector. JW Marriott is a paragon of hospitality, proving that dedication to exceptional service can take a business to new heights.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38E4575-8B75-4F69-9612-E92417868216}" type="slidenum">
              <a:rPr lang="en-GB" smtClean="0"/>
              <a:t>9</a:t>
            </a:fld>
            <a:endParaRPr lang="en-GB"/>
          </a:p>
        </p:txBody>
      </p:sp>
    </p:spTree>
    <p:extLst>
      <p:ext uri="{BB962C8B-B14F-4D97-AF65-F5344CB8AC3E}">
        <p14:creationId xmlns:p14="http://schemas.microsoft.com/office/powerpoint/2010/main" val="2988144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DE63281-703D-453F-BF92-FE26142078AF}" type="datetime1">
              <a:rPr lang="en-US" smtClean="0"/>
              <a:t>10/22/2023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5D0271-8B97-42F5-804F-743195A7E359}" type="datetime1">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FF19AB22-8FD6-4BB1-A77D-8BD94CA8E065}" type="datetime1">
              <a:rPr lang="en-US" smtClean="0"/>
              <a:t>10/22/2023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180D00-93C8-449F-9495-EA368D0B7EA3}" type="datetime1">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01E99D-01A6-41C8-81DC-44762DAF4906}" type="datetime1">
              <a:rPr lang="en-US" smtClean="0"/>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74415F-4937-4A91-BBAC-0D264818052F}" type="datetime1">
              <a:rPr lang="en-US" smtClean="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04F1A0-69F4-4FCC-86B4-54B92BDB3EEA}" type="datetime1">
              <a:rPr lang="en-US" smtClean="0"/>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C132BC1-62F6-4019-B36B-B60C4426BF42}" type="datetime1">
              <a:rPr lang="en-US" smtClean="0"/>
              <a:t>10/22/2023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F67A75-231D-4072-AA1F-E57FD88CBE58}" type="datetime1">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B36AFB-BE48-4D30-BC11-B4689F756142}" type="datetime1">
              <a:rPr lang="en-US" smtClean="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5235F6CA-B55C-4A3B-A416-A08168280058}" type="datetime1">
              <a:rPr lang="en-US" smtClean="0"/>
              <a:t>10/22/2023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D30245C-F9C1-49D3-BF14-54E921A67B50}" type="datetime1">
              <a:rPr lang="en-US" smtClean="0"/>
              <a:t>10/22/2023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07BE26F-C06F-4E4A-B190-EF087535A9DF}"/>
              </a:ext>
            </a:extLst>
          </p:cNvPr>
          <p:cNvSpPr>
            <a:spLocks noGrp="1"/>
          </p:cNvSpPr>
          <p:nvPr>
            <p:ph type="subTitle" idx="1"/>
          </p:nvPr>
        </p:nvSpPr>
        <p:spPr>
          <a:xfrm>
            <a:off x="722767" y="4221707"/>
            <a:ext cx="11469233" cy="764407"/>
          </a:xfrm>
        </p:spPr>
        <p:txBody>
          <a:bodyPr>
            <a:normAutofit lnSpcReduction="10000"/>
          </a:bodyPr>
          <a:lstStyle/>
          <a:p>
            <a:r>
              <a:rPr lang="en-US" b="1" dirty="0">
                <a:solidFill>
                  <a:schemeClr val="bg1"/>
                </a:solidFill>
              </a:rPr>
              <a:t>Student Name:  </a:t>
            </a:r>
            <a:r>
              <a:rPr lang="en-US" b="1" dirty="0" err="1">
                <a:solidFill>
                  <a:schemeClr val="bg1">
                    <a:lumMod val="95000"/>
                  </a:schemeClr>
                </a:solidFill>
              </a:rPr>
              <a:t>gabriela</a:t>
            </a:r>
            <a:r>
              <a:rPr lang="en-US" b="1" dirty="0">
                <a:solidFill>
                  <a:schemeClr val="bg1">
                    <a:lumMod val="95000"/>
                  </a:schemeClr>
                </a:solidFill>
              </a:rPr>
              <a:t> </a:t>
            </a:r>
            <a:r>
              <a:rPr lang="en-US" b="1" dirty="0" err="1">
                <a:solidFill>
                  <a:schemeClr val="bg1">
                    <a:lumMod val="95000"/>
                  </a:schemeClr>
                </a:solidFill>
              </a:rPr>
              <a:t>rujala</a:t>
            </a:r>
            <a:endParaRPr lang="en-US" b="1" dirty="0">
              <a:solidFill>
                <a:schemeClr val="bg1"/>
              </a:solidFill>
            </a:endParaRPr>
          </a:p>
          <a:p>
            <a:r>
              <a:rPr lang="en-US" b="1" dirty="0">
                <a:solidFill>
                  <a:schemeClr val="bg1"/>
                </a:solidFill>
              </a:rPr>
              <a:t>Student ID: 2243925</a:t>
            </a:r>
          </a:p>
          <a:p>
            <a:endParaRPr lang="en-GB" dirty="0"/>
          </a:p>
        </p:txBody>
      </p:sp>
      <p:sp>
        <p:nvSpPr>
          <p:cNvPr id="4" name="Slide Number Placeholder 3">
            <a:extLst>
              <a:ext uri="{FF2B5EF4-FFF2-40B4-BE49-F238E27FC236}">
                <a16:creationId xmlns:a16="http://schemas.microsoft.com/office/drawing/2014/main" id="{81CB6496-BE29-4842-BFF2-F509AE4EEBC1}"/>
              </a:ext>
            </a:extLst>
          </p:cNvPr>
          <p:cNvSpPr>
            <a:spLocks noGrp="1"/>
          </p:cNvSpPr>
          <p:nvPr>
            <p:ph type="sldNum" sz="quarter" idx="12"/>
          </p:nvPr>
        </p:nvSpPr>
        <p:spPr/>
        <p:txBody>
          <a:bodyPr/>
          <a:lstStyle/>
          <a:p>
            <a:fld id="{D57F1E4F-1CFF-5643-939E-217C01CDF565}" type="slidenum">
              <a:rPr lang="en-US" smtClean="0"/>
              <a:pPr/>
              <a:t>1</a:t>
            </a:fld>
            <a:endParaRPr lang="en-US" dirty="0"/>
          </a:p>
        </p:txBody>
      </p:sp>
      <p:pic>
        <p:nvPicPr>
          <p:cNvPr id="5" name="Picture 4"/>
          <p:cNvPicPr>
            <a:picLocks noChangeAspect="1"/>
          </p:cNvPicPr>
          <p:nvPr/>
        </p:nvPicPr>
        <p:blipFill>
          <a:blip r:embed="rId3"/>
          <a:stretch>
            <a:fillRect/>
          </a:stretch>
        </p:blipFill>
        <p:spPr>
          <a:xfrm>
            <a:off x="1446439" y="909637"/>
            <a:ext cx="9330418" cy="1297985"/>
          </a:xfrm>
          <a:prstGeom prst="rect">
            <a:avLst/>
          </a:prstGeom>
        </p:spPr>
      </p:pic>
    </p:spTree>
    <p:extLst>
      <p:ext uri="{BB962C8B-B14F-4D97-AF65-F5344CB8AC3E}">
        <p14:creationId xmlns:p14="http://schemas.microsoft.com/office/powerpoint/2010/main" val="1183006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DE20F4-F7A0-498C-9871-54792B6701B8}"/>
              </a:ext>
            </a:extLst>
          </p:cNvPr>
          <p:cNvSpPr txBox="1"/>
          <p:nvPr/>
        </p:nvSpPr>
        <p:spPr>
          <a:xfrm>
            <a:off x="4737588" y="1114701"/>
            <a:ext cx="2716823" cy="369332"/>
          </a:xfrm>
          <a:prstGeom prst="rect">
            <a:avLst/>
          </a:prstGeom>
          <a:noFill/>
        </p:spPr>
        <p:txBody>
          <a:bodyPr wrap="square" rtlCol="0">
            <a:spAutoFit/>
          </a:bodyPr>
          <a:lstStyle/>
          <a:p>
            <a:pPr algn="ctr"/>
            <a:r>
              <a:rPr lang="en-US" b="1" u="sng" dirty="0"/>
              <a:t>Table of Content</a:t>
            </a:r>
            <a:endParaRPr lang="en-GB" b="1" u="sng" dirty="0"/>
          </a:p>
        </p:txBody>
      </p:sp>
      <p:sp>
        <p:nvSpPr>
          <p:cNvPr id="3" name="Slide Number Placeholder 2">
            <a:extLst>
              <a:ext uri="{FF2B5EF4-FFF2-40B4-BE49-F238E27FC236}">
                <a16:creationId xmlns:a16="http://schemas.microsoft.com/office/drawing/2014/main" id="{DE46919D-AF43-47C1-9250-407F24F668D0}"/>
              </a:ext>
            </a:extLst>
          </p:cNvPr>
          <p:cNvSpPr>
            <a:spLocks noGrp="1"/>
          </p:cNvSpPr>
          <p:nvPr>
            <p:ph type="sldNum" sz="quarter" idx="12"/>
          </p:nvPr>
        </p:nvSpPr>
        <p:spPr/>
        <p:txBody>
          <a:bodyPr/>
          <a:lstStyle/>
          <a:p>
            <a:fld id="{D57F1E4F-1CFF-5643-939E-217C01CDF565}" type="slidenum">
              <a:rPr lang="en-US" smtClean="0"/>
              <a:pPr/>
              <a:t>2</a:t>
            </a:fld>
            <a:endParaRPr lang="en-US" dirty="0"/>
          </a:p>
        </p:txBody>
      </p:sp>
      <p:pic>
        <p:nvPicPr>
          <p:cNvPr id="4" name="Picture 3"/>
          <p:cNvPicPr>
            <a:picLocks noChangeAspect="1"/>
          </p:cNvPicPr>
          <p:nvPr/>
        </p:nvPicPr>
        <p:blipFill>
          <a:blip r:embed="rId2"/>
          <a:stretch>
            <a:fillRect/>
          </a:stretch>
        </p:blipFill>
        <p:spPr>
          <a:xfrm>
            <a:off x="1784356" y="1831385"/>
            <a:ext cx="8197572" cy="3746455"/>
          </a:xfrm>
          <a:prstGeom prst="rect">
            <a:avLst/>
          </a:prstGeom>
        </p:spPr>
      </p:pic>
    </p:spTree>
    <p:extLst>
      <p:ext uri="{BB962C8B-B14F-4D97-AF65-F5344CB8AC3E}">
        <p14:creationId xmlns:p14="http://schemas.microsoft.com/office/powerpoint/2010/main" val="512626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22FC-93EE-486C-910B-A0994603926A}"/>
              </a:ext>
            </a:extLst>
          </p:cNvPr>
          <p:cNvSpPr>
            <a:spLocks noGrp="1"/>
          </p:cNvSpPr>
          <p:nvPr>
            <p:ph type="title"/>
          </p:nvPr>
        </p:nvSpPr>
        <p:spPr>
          <a:xfrm>
            <a:off x="581192" y="905505"/>
            <a:ext cx="11029616" cy="580396"/>
          </a:xfrm>
        </p:spPr>
        <p:txBody>
          <a:bodyPr/>
          <a:lstStyle/>
          <a:p>
            <a:r>
              <a:rPr lang="en-US" b="1" dirty="0"/>
              <a:t>Overview of JW Marriott</a:t>
            </a:r>
            <a:endParaRPr lang="en-GB" b="1" dirty="0"/>
          </a:p>
        </p:txBody>
      </p:sp>
      <p:sp>
        <p:nvSpPr>
          <p:cNvPr id="3" name="Content Placeholder 2">
            <a:extLst>
              <a:ext uri="{FF2B5EF4-FFF2-40B4-BE49-F238E27FC236}">
                <a16:creationId xmlns:a16="http://schemas.microsoft.com/office/drawing/2014/main" id="{491AAAA0-0F1B-4C0B-8D80-C76040A0D978}"/>
              </a:ext>
            </a:extLst>
          </p:cNvPr>
          <p:cNvSpPr>
            <a:spLocks noGrp="1"/>
          </p:cNvSpPr>
          <p:nvPr>
            <p:ph sz="half" idx="1"/>
          </p:nvPr>
        </p:nvSpPr>
        <p:spPr>
          <a:xfrm>
            <a:off x="581190" y="2162829"/>
            <a:ext cx="7586862" cy="4158433"/>
          </a:xfrm>
        </p:spPr>
        <p:txBody>
          <a:bodyPr>
            <a:normAutofit/>
          </a:bodyPr>
          <a:lstStyle/>
          <a:p>
            <a:pPr algn="just"/>
            <a:r>
              <a:rPr lang="en-US" sz="2000" b="1" dirty="0"/>
              <a:t>A luxury hotel brand owned by Marriott International.</a:t>
            </a:r>
          </a:p>
          <a:p>
            <a:pPr algn="just"/>
            <a:r>
              <a:rPr lang="en-US" sz="2000" b="1" dirty="0"/>
              <a:t>Over 100 luxury hotels and resorts in 30+ countries</a:t>
            </a:r>
          </a:p>
          <a:p>
            <a:pPr algn="just"/>
            <a:r>
              <a:rPr lang="en-US" sz="2000" b="1" dirty="0"/>
              <a:t>Elegantly appointed guest rooms and suites</a:t>
            </a:r>
          </a:p>
          <a:p>
            <a:pPr algn="just"/>
            <a:r>
              <a:rPr lang="en-US" sz="2000" b="1" dirty="0"/>
              <a:t>Preferred choice for business and leisure travelers</a:t>
            </a:r>
          </a:p>
          <a:p>
            <a:pPr algn="just"/>
            <a:r>
              <a:rPr lang="en-US" sz="2000" b="1" dirty="0"/>
              <a:t>Timeless elegance and contemporary luxury</a:t>
            </a:r>
          </a:p>
          <a:p>
            <a:pPr algn="just"/>
            <a:r>
              <a:rPr lang="en-US" sz="2000" b="1" dirty="0"/>
              <a:t>Nearly a century of rich heritage</a:t>
            </a:r>
          </a:p>
        </p:txBody>
      </p:sp>
      <p:sp>
        <p:nvSpPr>
          <p:cNvPr id="8" name="Slide Number Placeholder 7">
            <a:extLst>
              <a:ext uri="{FF2B5EF4-FFF2-40B4-BE49-F238E27FC236}">
                <a16:creationId xmlns:a16="http://schemas.microsoft.com/office/drawing/2014/main" id="{8FEE3108-FBC4-4577-B6C4-E90C40DCC605}"/>
              </a:ext>
            </a:extLst>
          </p:cNvPr>
          <p:cNvSpPr>
            <a:spLocks noGrp="1"/>
          </p:cNvSpPr>
          <p:nvPr>
            <p:ph type="sldNum" sz="quarter" idx="12"/>
          </p:nvPr>
        </p:nvSpPr>
        <p:spPr/>
        <p:txBody>
          <a:bodyPr/>
          <a:lstStyle/>
          <a:p>
            <a:fld id="{D57F1E4F-1CFF-5643-939E-217C01CDF565}" type="slidenum">
              <a:rPr lang="en-US" smtClean="0"/>
              <a:pPr/>
              <a:t>3</a:t>
            </a:fld>
            <a:endParaRPr lang="en-US" dirty="0"/>
          </a:p>
        </p:txBody>
      </p:sp>
      <p:pic>
        <p:nvPicPr>
          <p:cNvPr id="4" name="Picture 3">
            <a:extLst>
              <a:ext uri="{FF2B5EF4-FFF2-40B4-BE49-F238E27FC236}">
                <a16:creationId xmlns:a16="http://schemas.microsoft.com/office/drawing/2014/main" id="{B4BB0D7A-A217-405B-8146-14257558FD5D}"/>
              </a:ext>
            </a:extLst>
          </p:cNvPr>
          <p:cNvPicPr>
            <a:picLocks noChangeAspect="1"/>
          </p:cNvPicPr>
          <p:nvPr/>
        </p:nvPicPr>
        <p:blipFill>
          <a:blip r:embed="rId3"/>
          <a:stretch>
            <a:fillRect/>
          </a:stretch>
        </p:blipFill>
        <p:spPr>
          <a:xfrm>
            <a:off x="7796114" y="2837688"/>
            <a:ext cx="3814694" cy="25449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E17821CD-5D21-4357-81C9-9BE29B24E00D}"/>
              </a:ext>
            </a:extLst>
          </p:cNvPr>
          <p:cNvSpPr txBox="1"/>
          <p:nvPr/>
        </p:nvSpPr>
        <p:spPr>
          <a:xfrm>
            <a:off x="8513433" y="5544170"/>
            <a:ext cx="2925359" cy="307777"/>
          </a:xfrm>
          <a:prstGeom prst="rect">
            <a:avLst/>
          </a:prstGeom>
          <a:noFill/>
        </p:spPr>
        <p:txBody>
          <a:bodyPr wrap="square" rtlCol="0">
            <a:spAutoFit/>
          </a:bodyPr>
          <a:lstStyle/>
          <a:p>
            <a:pPr algn="ctr"/>
            <a:r>
              <a:rPr lang="en-GB" sz="1400" dirty="0"/>
              <a:t>(Ríos-Martín et al., 2019)</a:t>
            </a:r>
          </a:p>
        </p:txBody>
      </p:sp>
    </p:spTree>
    <p:extLst>
      <p:ext uri="{BB962C8B-B14F-4D97-AF65-F5344CB8AC3E}">
        <p14:creationId xmlns:p14="http://schemas.microsoft.com/office/powerpoint/2010/main" val="2828027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22FC-93EE-486C-910B-A0994603926A}"/>
              </a:ext>
            </a:extLst>
          </p:cNvPr>
          <p:cNvSpPr>
            <a:spLocks noGrp="1"/>
          </p:cNvSpPr>
          <p:nvPr>
            <p:ph type="title"/>
          </p:nvPr>
        </p:nvSpPr>
        <p:spPr>
          <a:xfrm>
            <a:off x="581192" y="906962"/>
            <a:ext cx="11029616" cy="580396"/>
          </a:xfrm>
        </p:spPr>
        <p:txBody>
          <a:bodyPr>
            <a:normAutofit/>
          </a:bodyPr>
          <a:lstStyle/>
          <a:p>
            <a:r>
              <a:rPr lang="en-US" b="1" dirty="0"/>
              <a:t>JW Marriott’s main consumers</a:t>
            </a:r>
            <a:endParaRPr lang="en-GB" b="1" dirty="0"/>
          </a:p>
        </p:txBody>
      </p:sp>
      <p:sp>
        <p:nvSpPr>
          <p:cNvPr id="3" name="Content Placeholder 2">
            <a:extLst>
              <a:ext uri="{FF2B5EF4-FFF2-40B4-BE49-F238E27FC236}">
                <a16:creationId xmlns:a16="http://schemas.microsoft.com/office/drawing/2014/main" id="{491AAAA0-0F1B-4C0B-8D80-C76040A0D978}"/>
              </a:ext>
            </a:extLst>
          </p:cNvPr>
          <p:cNvSpPr>
            <a:spLocks noGrp="1"/>
          </p:cNvSpPr>
          <p:nvPr>
            <p:ph sz="half" idx="1"/>
          </p:nvPr>
        </p:nvSpPr>
        <p:spPr>
          <a:xfrm>
            <a:off x="352593" y="3147645"/>
            <a:ext cx="6867460" cy="1951891"/>
          </a:xfrm>
        </p:spPr>
        <p:txBody>
          <a:bodyPr>
            <a:normAutofit lnSpcReduction="10000"/>
          </a:bodyPr>
          <a:lstStyle/>
          <a:p>
            <a:pPr lvl="1"/>
            <a:r>
              <a:rPr lang="en-US" sz="1800" b="1" dirty="0"/>
              <a:t>Business Executives</a:t>
            </a:r>
          </a:p>
          <a:p>
            <a:pPr lvl="1"/>
            <a:r>
              <a:rPr lang="en-US" sz="1800" b="1" dirty="0"/>
              <a:t>Leisure Travelers:</a:t>
            </a:r>
          </a:p>
          <a:p>
            <a:pPr lvl="1"/>
            <a:r>
              <a:rPr lang="en-US" sz="1800" b="1" dirty="0"/>
              <a:t>Celebrities and High-Profile Guests</a:t>
            </a:r>
          </a:p>
          <a:p>
            <a:pPr lvl="1"/>
            <a:r>
              <a:rPr lang="en-US" sz="1800" b="1" dirty="0"/>
              <a:t>Wedding and Event Planners</a:t>
            </a:r>
          </a:p>
          <a:p>
            <a:pPr lvl="1"/>
            <a:r>
              <a:rPr lang="en-US" sz="1800" b="1" dirty="0"/>
              <a:t>Frequent Travelers and Loyalty Program Members</a:t>
            </a:r>
          </a:p>
        </p:txBody>
      </p:sp>
      <p:pic>
        <p:nvPicPr>
          <p:cNvPr id="18" name="Picture 17">
            <a:extLst>
              <a:ext uri="{FF2B5EF4-FFF2-40B4-BE49-F238E27FC236}">
                <a16:creationId xmlns:a16="http://schemas.microsoft.com/office/drawing/2014/main" id="{B2F9AD82-0F01-441D-BBA0-EDBE9DFAC29F}"/>
              </a:ext>
            </a:extLst>
          </p:cNvPr>
          <p:cNvPicPr>
            <a:picLocks noChangeAspect="1"/>
          </p:cNvPicPr>
          <p:nvPr/>
        </p:nvPicPr>
        <p:blipFill>
          <a:blip r:embed="rId3"/>
          <a:stretch>
            <a:fillRect/>
          </a:stretch>
        </p:blipFill>
        <p:spPr>
          <a:xfrm>
            <a:off x="6793565" y="2268416"/>
            <a:ext cx="4817243" cy="32869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5D4CE7DF-3F7A-4606-B0DD-98D0B804091E}"/>
              </a:ext>
            </a:extLst>
          </p:cNvPr>
          <p:cNvSpPr txBox="1"/>
          <p:nvPr/>
        </p:nvSpPr>
        <p:spPr>
          <a:xfrm>
            <a:off x="8260080" y="5781761"/>
            <a:ext cx="2235200" cy="338554"/>
          </a:xfrm>
          <a:prstGeom prst="rect">
            <a:avLst/>
          </a:prstGeom>
          <a:noFill/>
        </p:spPr>
        <p:txBody>
          <a:bodyPr wrap="square" rtlCol="0">
            <a:spAutoFit/>
          </a:bodyPr>
          <a:lstStyle/>
          <a:p>
            <a:pPr algn="ctr"/>
            <a:r>
              <a:rPr lang="en-GB" sz="1600" dirty="0"/>
              <a:t>(</a:t>
            </a:r>
            <a:r>
              <a:rPr lang="en-GB" sz="1600" dirty="0" err="1"/>
              <a:t>Giousmpasoglou</a:t>
            </a:r>
            <a:r>
              <a:rPr lang="en-GB" sz="1600" dirty="0"/>
              <a:t>, 2022)</a:t>
            </a:r>
          </a:p>
        </p:txBody>
      </p:sp>
    </p:spTree>
    <p:extLst>
      <p:ext uri="{BB962C8B-B14F-4D97-AF65-F5344CB8AC3E}">
        <p14:creationId xmlns:p14="http://schemas.microsoft.com/office/powerpoint/2010/main" val="745526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495946" y="464949"/>
            <a:ext cx="11267268" cy="1266878"/>
          </a:xfrm>
          <a:prstGeom prst="rect">
            <a:avLst/>
          </a:prstGeom>
        </p:spPr>
      </p:pic>
      <p:sp>
        <p:nvSpPr>
          <p:cNvPr id="3" name="Content Placeholder 2">
            <a:extLst>
              <a:ext uri="{FF2B5EF4-FFF2-40B4-BE49-F238E27FC236}">
                <a16:creationId xmlns:a16="http://schemas.microsoft.com/office/drawing/2014/main" id="{491AAAA0-0F1B-4C0B-8D80-C76040A0D978}"/>
              </a:ext>
            </a:extLst>
          </p:cNvPr>
          <p:cNvSpPr>
            <a:spLocks noGrp="1"/>
          </p:cNvSpPr>
          <p:nvPr>
            <p:ph sz="half" idx="1"/>
          </p:nvPr>
        </p:nvSpPr>
        <p:spPr>
          <a:xfrm>
            <a:off x="948899" y="1916721"/>
            <a:ext cx="5794801" cy="4826978"/>
          </a:xfrm>
        </p:spPr>
        <p:txBody>
          <a:bodyPr>
            <a:normAutofit fontScale="77500" lnSpcReduction="20000"/>
          </a:bodyPr>
          <a:lstStyle/>
          <a:p>
            <a:pPr marL="324000" lvl="1" indent="0" algn="just">
              <a:buNone/>
            </a:pPr>
            <a:r>
              <a:rPr lang="en-US" sz="1800" b="1" dirty="0"/>
              <a:t>Nature:</a:t>
            </a:r>
          </a:p>
          <a:p>
            <a:pPr lvl="1" algn="just"/>
            <a:r>
              <a:rPr lang="en-US" sz="1800" dirty="0"/>
              <a:t>Customer-centric services</a:t>
            </a:r>
          </a:p>
          <a:p>
            <a:pPr lvl="1" algn="just"/>
            <a:r>
              <a:rPr lang="en-US" sz="1800" dirty="0"/>
              <a:t>Aim to exceed guest expectations</a:t>
            </a:r>
          </a:p>
          <a:p>
            <a:pPr lvl="1" algn="just"/>
            <a:r>
              <a:rPr lang="en-US" sz="1800" dirty="0"/>
              <a:t>Provide luxury, convenience, and personalized care</a:t>
            </a:r>
          </a:p>
          <a:p>
            <a:pPr lvl="1" algn="just"/>
            <a:r>
              <a:rPr lang="en-US" sz="1800" dirty="0"/>
              <a:t>Encompass accommodations, dining, entertainment, and amenities</a:t>
            </a:r>
          </a:p>
          <a:p>
            <a:pPr marL="324000" lvl="1" indent="0" algn="just">
              <a:buNone/>
            </a:pPr>
            <a:r>
              <a:rPr lang="en-US" sz="1800" b="1" dirty="0"/>
              <a:t>Scope:</a:t>
            </a:r>
          </a:p>
          <a:p>
            <a:pPr lvl="1" algn="just"/>
            <a:r>
              <a:rPr lang="en-US" sz="1800" dirty="0"/>
              <a:t>Varies by type and class of establishment</a:t>
            </a:r>
          </a:p>
          <a:p>
            <a:pPr lvl="1" algn="just"/>
            <a:r>
              <a:rPr lang="en-US" sz="1800" dirty="0"/>
              <a:t>Includes rooms, dining, event spaces, recreational facilities</a:t>
            </a:r>
          </a:p>
          <a:p>
            <a:pPr lvl="1" algn="just"/>
            <a:r>
              <a:rPr lang="en-US" sz="1800" dirty="0"/>
              <a:t>Concierge services, transportation arrangements</a:t>
            </a:r>
          </a:p>
          <a:p>
            <a:pPr lvl="1" algn="just"/>
            <a:r>
              <a:rPr lang="en-US" sz="1800" dirty="0"/>
              <a:t>Extends to online reservations and customer support</a:t>
            </a:r>
          </a:p>
          <a:p>
            <a:pPr marL="324000" lvl="1" indent="0" algn="just">
              <a:buNone/>
            </a:pPr>
            <a:r>
              <a:rPr lang="en-US" sz="1800" b="1" dirty="0"/>
              <a:t>Role:</a:t>
            </a:r>
          </a:p>
          <a:p>
            <a:pPr lvl="1" algn="just"/>
            <a:r>
              <a:rPr lang="en-US" sz="1800" dirty="0"/>
              <a:t>Enhance overall guest experience</a:t>
            </a:r>
          </a:p>
          <a:p>
            <a:pPr lvl="1" algn="just"/>
            <a:r>
              <a:rPr lang="en-US" sz="1800" dirty="0"/>
              <a:t>Differentiate establishments and foster satisfaction</a:t>
            </a:r>
          </a:p>
          <a:p>
            <a:pPr lvl="1" algn="just"/>
            <a:r>
              <a:rPr lang="en-US" sz="1800" dirty="0"/>
              <a:t>Encourage repeat visits and positive recommendations</a:t>
            </a:r>
          </a:p>
          <a:p>
            <a:pPr lvl="1" algn="just"/>
            <a:r>
              <a:rPr lang="en-US" sz="1800" dirty="0"/>
              <a:t>Significant revenue generation</a:t>
            </a:r>
          </a:p>
          <a:p>
            <a:pPr lvl="1" algn="just"/>
            <a:r>
              <a:rPr lang="en-US" sz="1800" dirty="0"/>
              <a:t>Support local economy and job creation</a:t>
            </a:r>
          </a:p>
        </p:txBody>
      </p:sp>
      <p:sp>
        <p:nvSpPr>
          <p:cNvPr id="5" name="Slide Number Placeholder 4">
            <a:extLst>
              <a:ext uri="{FF2B5EF4-FFF2-40B4-BE49-F238E27FC236}">
                <a16:creationId xmlns:a16="http://schemas.microsoft.com/office/drawing/2014/main" id="{C659F2CD-BAA9-4D0A-A69D-88F04C64780B}"/>
              </a:ext>
            </a:extLst>
          </p:cNvPr>
          <p:cNvSpPr>
            <a:spLocks noGrp="1"/>
          </p:cNvSpPr>
          <p:nvPr>
            <p:ph type="sldNum" sz="quarter" idx="12"/>
          </p:nvPr>
        </p:nvSpPr>
        <p:spPr/>
        <p:txBody>
          <a:bodyPr/>
          <a:lstStyle/>
          <a:p>
            <a:fld id="{D57F1E4F-1CFF-5643-939E-217C01CDF565}" type="slidenum">
              <a:rPr lang="en-US" smtClean="0"/>
              <a:pPr/>
              <a:t>5</a:t>
            </a:fld>
            <a:endParaRPr lang="en-US" dirty="0"/>
          </a:p>
        </p:txBody>
      </p:sp>
      <p:pic>
        <p:nvPicPr>
          <p:cNvPr id="10" name="Picture 9">
            <a:extLst>
              <a:ext uri="{FF2B5EF4-FFF2-40B4-BE49-F238E27FC236}">
                <a16:creationId xmlns:a16="http://schemas.microsoft.com/office/drawing/2014/main" id="{2A6FAA9C-EBB8-42E7-8C84-ABEE9B96714D}"/>
              </a:ext>
            </a:extLst>
          </p:cNvPr>
          <p:cNvPicPr>
            <a:picLocks noChangeAspect="1"/>
          </p:cNvPicPr>
          <p:nvPr/>
        </p:nvPicPr>
        <p:blipFill>
          <a:blip r:embed="rId4"/>
          <a:stretch>
            <a:fillRect/>
          </a:stretch>
        </p:blipFill>
        <p:spPr>
          <a:xfrm>
            <a:off x="7640515" y="2041848"/>
            <a:ext cx="3338817" cy="39693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25B08046-2BCF-4A39-A2F7-4751A78C9F0A}"/>
              </a:ext>
            </a:extLst>
          </p:cNvPr>
          <p:cNvSpPr txBox="1"/>
          <p:nvPr/>
        </p:nvSpPr>
        <p:spPr>
          <a:xfrm>
            <a:off x="8377808" y="6177732"/>
            <a:ext cx="2180492" cy="307777"/>
          </a:xfrm>
          <a:prstGeom prst="rect">
            <a:avLst/>
          </a:prstGeom>
          <a:noFill/>
        </p:spPr>
        <p:txBody>
          <a:bodyPr wrap="square" rtlCol="0">
            <a:spAutoFit/>
          </a:bodyPr>
          <a:lstStyle/>
          <a:p>
            <a:pPr algn="ctr"/>
            <a:r>
              <a:rPr lang="en-GB" sz="1400" dirty="0"/>
              <a:t>(</a:t>
            </a:r>
            <a:r>
              <a:rPr lang="en-GB" sz="1400" dirty="0" err="1"/>
              <a:t>Siow</a:t>
            </a:r>
            <a:r>
              <a:rPr lang="en-GB" sz="1400" dirty="0"/>
              <a:t> et al., 2021)</a:t>
            </a:r>
          </a:p>
        </p:txBody>
      </p:sp>
    </p:spTree>
    <p:extLst>
      <p:ext uri="{BB962C8B-B14F-4D97-AF65-F5344CB8AC3E}">
        <p14:creationId xmlns:p14="http://schemas.microsoft.com/office/powerpoint/2010/main" val="3211158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22FC-93EE-486C-910B-A0994603926A}"/>
              </a:ext>
            </a:extLst>
          </p:cNvPr>
          <p:cNvSpPr>
            <a:spLocks noGrp="1"/>
          </p:cNvSpPr>
          <p:nvPr>
            <p:ph type="title"/>
          </p:nvPr>
        </p:nvSpPr>
        <p:spPr>
          <a:xfrm>
            <a:off x="581192" y="949466"/>
            <a:ext cx="11029616" cy="580396"/>
          </a:xfrm>
        </p:spPr>
        <p:txBody>
          <a:bodyPr>
            <a:normAutofit/>
          </a:bodyPr>
          <a:lstStyle/>
          <a:p>
            <a:r>
              <a:rPr lang="en-US" b="1" dirty="0"/>
              <a:t>Applying guest services To JW Marriott </a:t>
            </a:r>
            <a:endParaRPr lang="en-GB" b="1" dirty="0"/>
          </a:p>
        </p:txBody>
      </p:sp>
      <p:sp>
        <p:nvSpPr>
          <p:cNvPr id="7" name="Slide Number Placeholder 6">
            <a:extLst>
              <a:ext uri="{FF2B5EF4-FFF2-40B4-BE49-F238E27FC236}">
                <a16:creationId xmlns:a16="http://schemas.microsoft.com/office/drawing/2014/main" id="{C5575379-468A-4C87-8DB0-15FE69D473B9}"/>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
        <p:nvSpPr>
          <p:cNvPr id="5" name="Content Placeholder 4">
            <a:extLst>
              <a:ext uri="{FF2B5EF4-FFF2-40B4-BE49-F238E27FC236}">
                <a16:creationId xmlns:a16="http://schemas.microsoft.com/office/drawing/2014/main" id="{8B0E6410-4528-4293-887D-A7472EAFBDDB}"/>
              </a:ext>
            </a:extLst>
          </p:cNvPr>
          <p:cNvSpPr>
            <a:spLocks noGrp="1"/>
          </p:cNvSpPr>
          <p:nvPr>
            <p:ph sz="half" idx="1"/>
          </p:nvPr>
        </p:nvSpPr>
        <p:spPr>
          <a:xfrm>
            <a:off x="1208377" y="1863970"/>
            <a:ext cx="4949170" cy="4994030"/>
          </a:xfrm>
        </p:spPr>
        <p:txBody>
          <a:bodyPr>
            <a:normAutofit fontScale="70000" lnSpcReduction="20000"/>
          </a:bodyPr>
          <a:lstStyle/>
          <a:p>
            <a:pPr marL="0" indent="0">
              <a:buNone/>
            </a:pPr>
            <a:r>
              <a:rPr lang="en-US" b="1" dirty="0"/>
              <a:t>Nature:</a:t>
            </a:r>
          </a:p>
          <a:p>
            <a:r>
              <a:rPr lang="en-US" dirty="0"/>
              <a:t>Synonymous with opulence and personalized service</a:t>
            </a:r>
          </a:p>
          <a:p>
            <a:r>
              <a:rPr lang="en-US" dirty="0"/>
              <a:t>Meticulously designed guest rooms and suites</a:t>
            </a:r>
          </a:p>
          <a:p>
            <a:r>
              <a:rPr lang="en-US" dirty="0"/>
              <a:t>Exceptional dining experiences with renowned chefs</a:t>
            </a:r>
          </a:p>
          <a:p>
            <a:r>
              <a:rPr lang="en-US" dirty="0"/>
              <a:t>Extensive event spaces, fitness centers, and luxurious spas</a:t>
            </a:r>
          </a:p>
          <a:p>
            <a:r>
              <a:rPr lang="en-US" dirty="0"/>
              <a:t>Customer-centric services: 24/7 concierge, valet parking, online reservations</a:t>
            </a:r>
          </a:p>
          <a:p>
            <a:pPr marL="0" indent="0">
              <a:buNone/>
            </a:pPr>
            <a:r>
              <a:rPr lang="en-US" b="1" dirty="0"/>
              <a:t>Scope:</a:t>
            </a:r>
          </a:p>
          <a:p>
            <a:r>
              <a:rPr lang="en-US" dirty="0"/>
              <a:t>Premium accommodations</a:t>
            </a:r>
          </a:p>
          <a:p>
            <a:r>
              <a:rPr lang="en-US" dirty="0"/>
              <a:t>Delectable dining</a:t>
            </a:r>
          </a:p>
          <a:p>
            <a:r>
              <a:rPr lang="en-US" dirty="0"/>
              <a:t>State-of-the-art event spaces</a:t>
            </a:r>
          </a:p>
          <a:p>
            <a:r>
              <a:rPr lang="en-US" dirty="0"/>
              <a:t>Relaxation amenities</a:t>
            </a:r>
          </a:p>
          <a:p>
            <a:r>
              <a:rPr lang="en-US" dirty="0"/>
              <a:t>Fitness centers</a:t>
            </a:r>
          </a:p>
          <a:p>
            <a:pPr marL="0" indent="0">
              <a:buNone/>
            </a:pPr>
            <a:r>
              <a:rPr lang="en-US" b="1" dirty="0"/>
              <a:t>Role:</a:t>
            </a:r>
          </a:p>
          <a:p>
            <a:r>
              <a:rPr lang="en-US" dirty="0"/>
              <a:t>Transcend guest expectations</a:t>
            </a:r>
          </a:p>
          <a:p>
            <a:r>
              <a:rPr lang="en-US" dirty="0"/>
              <a:t>Elevate the guest experience</a:t>
            </a:r>
          </a:p>
          <a:p>
            <a:r>
              <a:rPr lang="en-US" dirty="0"/>
              <a:t>Contribute to brand's reputation and financial success</a:t>
            </a:r>
          </a:p>
          <a:p>
            <a:r>
              <a:rPr lang="en-US" dirty="0"/>
              <a:t>A quintessential luxury destination in the UK</a:t>
            </a:r>
            <a:endParaRPr lang="en-GB" dirty="0"/>
          </a:p>
        </p:txBody>
      </p:sp>
      <p:pic>
        <p:nvPicPr>
          <p:cNvPr id="16" name="Picture 15">
            <a:extLst>
              <a:ext uri="{FF2B5EF4-FFF2-40B4-BE49-F238E27FC236}">
                <a16:creationId xmlns:a16="http://schemas.microsoft.com/office/drawing/2014/main" id="{4BC79FC1-828E-4EB5-B221-5D1CF3B344DE}"/>
              </a:ext>
            </a:extLst>
          </p:cNvPr>
          <p:cNvPicPr>
            <a:picLocks noChangeAspect="1"/>
          </p:cNvPicPr>
          <p:nvPr/>
        </p:nvPicPr>
        <p:blipFill>
          <a:blip r:embed="rId3"/>
          <a:stretch>
            <a:fillRect/>
          </a:stretch>
        </p:blipFill>
        <p:spPr>
          <a:xfrm>
            <a:off x="7769306" y="1950793"/>
            <a:ext cx="2529045" cy="43704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D0372266-A770-4F3C-9581-938650635DAA}"/>
              </a:ext>
            </a:extLst>
          </p:cNvPr>
          <p:cNvSpPr txBox="1"/>
          <p:nvPr/>
        </p:nvSpPr>
        <p:spPr>
          <a:xfrm>
            <a:off x="7829282" y="6321262"/>
            <a:ext cx="2409092" cy="307777"/>
          </a:xfrm>
          <a:prstGeom prst="rect">
            <a:avLst/>
          </a:prstGeom>
          <a:noFill/>
        </p:spPr>
        <p:txBody>
          <a:bodyPr wrap="square" rtlCol="0">
            <a:spAutoFit/>
          </a:bodyPr>
          <a:lstStyle/>
          <a:p>
            <a:pPr algn="ctr"/>
            <a:r>
              <a:rPr lang="en-GB" sz="1400" dirty="0"/>
              <a:t>(</a:t>
            </a:r>
            <a:r>
              <a:rPr lang="en-GB" sz="1400" dirty="0" err="1"/>
              <a:t>Alshawabkeh</a:t>
            </a:r>
            <a:r>
              <a:rPr lang="en-GB" sz="1400" dirty="0"/>
              <a:t> et al., 2022)</a:t>
            </a:r>
          </a:p>
        </p:txBody>
      </p:sp>
    </p:spTree>
    <p:extLst>
      <p:ext uri="{BB962C8B-B14F-4D97-AF65-F5344CB8AC3E}">
        <p14:creationId xmlns:p14="http://schemas.microsoft.com/office/powerpoint/2010/main" val="3902562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22FC-93EE-486C-910B-A0994603926A}"/>
              </a:ext>
            </a:extLst>
          </p:cNvPr>
          <p:cNvSpPr>
            <a:spLocks noGrp="1"/>
          </p:cNvSpPr>
          <p:nvPr>
            <p:ph type="title"/>
          </p:nvPr>
        </p:nvSpPr>
        <p:spPr>
          <a:xfrm>
            <a:off x="581192" y="844062"/>
            <a:ext cx="11029616" cy="580396"/>
          </a:xfrm>
        </p:spPr>
        <p:txBody>
          <a:bodyPr>
            <a:normAutofit/>
          </a:bodyPr>
          <a:lstStyle/>
          <a:p>
            <a:r>
              <a:rPr lang="en-US" b="1" dirty="0"/>
              <a:t>the importance of hospitality</a:t>
            </a:r>
            <a:endParaRPr lang="en-GB" b="1" dirty="0"/>
          </a:p>
        </p:txBody>
      </p:sp>
      <p:sp>
        <p:nvSpPr>
          <p:cNvPr id="3" name="Content Placeholder 2">
            <a:extLst>
              <a:ext uri="{FF2B5EF4-FFF2-40B4-BE49-F238E27FC236}">
                <a16:creationId xmlns:a16="http://schemas.microsoft.com/office/drawing/2014/main" id="{491AAAA0-0F1B-4C0B-8D80-C76040A0D978}"/>
              </a:ext>
            </a:extLst>
          </p:cNvPr>
          <p:cNvSpPr>
            <a:spLocks noGrp="1"/>
          </p:cNvSpPr>
          <p:nvPr>
            <p:ph sz="half" idx="1"/>
          </p:nvPr>
        </p:nvSpPr>
        <p:spPr>
          <a:xfrm>
            <a:off x="176744" y="1916724"/>
            <a:ext cx="5188131" cy="4589584"/>
          </a:xfrm>
        </p:spPr>
        <p:txBody>
          <a:bodyPr>
            <a:normAutofit fontScale="85000" lnSpcReduction="10000"/>
          </a:bodyPr>
          <a:lstStyle/>
          <a:p>
            <a:pPr lvl="1" algn="just"/>
            <a:r>
              <a:rPr lang="en-US" sz="2200" dirty="0"/>
              <a:t>Pivotal role in industry success</a:t>
            </a:r>
          </a:p>
          <a:p>
            <a:pPr lvl="1" algn="just"/>
            <a:r>
              <a:rPr lang="en-US" sz="2200" dirty="0"/>
              <a:t>Cornerstone of exceptional guest experiences</a:t>
            </a:r>
          </a:p>
          <a:p>
            <a:pPr lvl="1" algn="just"/>
            <a:r>
              <a:rPr lang="en-US" sz="2200" dirty="0"/>
              <a:t>Fosters customer loyalty</a:t>
            </a:r>
          </a:p>
          <a:p>
            <a:pPr lvl="1" algn="just"/>
            <a:r>
              <a:rPr lang="en-US" sz="2200" dirty="0"/>
              <a:t>Drives revenue for establishments</a:t>
            </a:r>
          </a:p>
          <a:p>
            <a:pPr lvl="1" algn="just"/>
            <a:r>
              <a:rPr lang="en-US" sz="2200" dirty="0"/>
              <a:t>Enhances brand reputation</a:t>
            </a:r>
          </a:p>
          <a:p>
            <a:pPr lvl="1" algn="just"/>
            <a:r>
              <a:rPr lang="en-US" sz="2200" dirty="0"/>
              <a:t>Critical differentiator in global competition</a:t>
            </a:r>
          </a:p>
          <a:p>
            <a:pPr lvl="1" algn="just"/>
            <a:r>
              <a:rPr lang="en-US" sz="2200" dirty="0"/>
              <a:t>Key to guest satisfaction and repeat business</a:t>
            </a:r>
          </a:p>
          <a:p>
            <a:pPr lvl="1" algn="just"/>
            <a:r>
              <a:rPr lang="en-US" sz="2200" dirty="0"/>
              <a:t>Influences online reputation and guest reviews</a:t>
            </a:r>
          </a:p>
          <a:p>
            <a:pPr lvl="1" algn="just"/>
            <a:r>
              <a:rPr lang="en-US" sz="2200" dirty="0"/>
              <a:t>Attracts new guests and maintains a positive image</a:t>
            </a:r>
          </a:p>
        </p:txBody>
      </p:sp>
      <p:sp>
        <p:nvSpPr>
          <p:cNvPr id="5" name="Slide Number Placeholder 4">
            <a:extLst>
              <a:ext uri="{FF2B5EF4-FFF2-40B4-BE49-F238E27FC236}">
                <a16:creationId xmlns:a16="http://schemas.microsoft.com/office/drawing/2014/main" id="{D4EA0CB8-9D27-43D0-978A-3D2830407F10}"/>
              </a:ext>
            </a:extLst>
          </p:cNvPr>
          <p:cNvSpPr>
            <a:spLocks noGrp="1"/>
          </p:cNvSpPr>
          <p:nvPr>
            <p:ph type="sldNum" sz="quarter" idx="12"/>
          </p:nvPr>
        </p:nvSpPr>
        <p:spPr/>
        <p:txBody>
          <a:bodyPr/>
          <a:lstStyle/>
          <a:p>
            <a:fld id="{D57F1E4F-1CFF-5643-939E-217C01CDF565}" type="slidenum">
              <a:rPr lang="en-US" smtClean="0"/>
              <a:pPr/>
              <a:t>7</a:t>
            </a:fld>
            <a:endParaRPr lang="en-US" dirty="0"/>
          </a:p>
        </p:txBody>
      </p:sp>
      <p:pic>
        <p:nvPicPr>
          <p:cNvPr id="8" name="Picture 7">
            <a:extLst>
              <a:ext uri="{FF2B5EF4-FFF2-40B4-BE49-F238E27FC236}">
                <a16:creationId xmlns:a16="http://schemas.microsoft.com/office/drawing/2014/main" id="{CB1B8C6B-BA8A-4516-87DE-6E88CF5F3E9B}"/>
              </a:ext>
            </a:extLst>
          </p:cNvPr>
          <p:cNvPicPr>
            <a:picLocks noChangeAspect="1"/>
          </p:cNvPicPr>
          <p:nvPr/>
        </p:nvPicPr>
        <p:blipFill>
          <a:blip r:embed="rId3"/>
          <a:stretch>
            <a:fillRect/>
          </a:stretch>
        </p:blipFill>
        <p:spPr>
          <a:xfrm>
            <a:off x="6114883" y="2630366"/>
            <a:ext cx="5495925" cy="31623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BFC3AB7A-71E6-4AEA-BAC6-3624E9D7B091}"/>
              </a:ext>
            </a:extLst>
          </p:cNvPr>
          <p:cNvSpPr txBox="1"/>
          <p:nvPr/>
        </p:nvSpPr>
        <p:spPr>
          <a:xfrm>
            <a:off x="7209692" y="5860049"/>
            <a:ext cx="3745524" cy="307777"/>
          </a:xfrm>
          <a:prstGeom prst="rect">
            <a:avLst/>
          </a:prstGeom>
          <a:noFill/>
        </p:spPr>
        <p:txBody>
          <a:bodyPr wrap="square" rtlCol="0">
            <a:spAutoFit/>
          </a:bodyPr>
          <a:lstStyle/>
          <a:p>
            <a:pPr algn="ctr"/>
            <a:r>
              <a:rPr lang="en-GB" sz="1400" dirty="0"/>
              <a:t>(Currie &amp; Falconer, 2014)</a:t>
            </a:r>
          </a:p>
        </p:txBody>
      </p:sp>
    </p:spTree>
    <p:extLst>
      <p:ext uri="{BB962C8B-B14F-4D97-AF65-F5344CB8AC3E}">
        <p14:creationId xmlns:p14="http://schemas.microsoft.com/office/powerpoint/2010/main" val="1983217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22FC-93EE-486C-910B-A0994603926A}"/>
              </a:ext>
            </a:extLst>
          </p:cNvPr>
          <p:cNvSpPr>
            <a:spLocks noGrp="1"/>
          </p:cNvSpPr>
          <p:nvPr>
            <p:ph type="title"/>
          </p:nvPr>
        </p:nvSpPr>
        <p:spPr>
          <a:xfrm>
            <a:off x="499900" y="864679"/>
            <a:ext cx="10058400" cy="580396"/>
          </a:xfrm>
        </p:spPr>
        <p:txBody>
          <a:bodyPr>
            <a:normAutofit/>
          </a:bodyPr>
          <a:lstStyle/>
          <a:p>
            <a:r>
              <a:rPr lang="en-US" b="1" dirty="0"/>
              <a:t>how hotels meet/exceed guest expectations</a:t>
            </a:r>
            <a:endParaRPr lang="en-GB" b="1" dirty="0"/>
          </a:p>
        </p:txBody>
      </p:sp>
      <p:sp>
        <p:nvSpPr>
          <p:cNvPr id="3" name="Content Placeholder 2">
            <a:extLst>
              <a:ext uri="{FF2B5EF4-FFF2-40B4-BE49-F238E27FC236}">
                <a16:creationId xmlns:a16="http://schemas.microsoft.com/office/drawing/2014/main" id="{491AAAA0-0F1B-4C0B-8D80-C76040A0D978}"/>
              </a:ext>
            </a:extLst>
          </p:cNvPr>
          <p:cNvSpPr>
            <a:spLocks noGrp="1"/>
          </p:cNvSpPr>
          <p:nvPr>
            <p:ph sz="half" idx="1"/>
          </p:nvPr>
        </p:nvSpPr>
        <p:spPr>
          <a:xfrm>
            <a:off x="324643" y="2118947"/>
            <a:ext cx="6621279" cy="4492868"/>
          </a:xfrm>
        </p:spPr>
        <p:txBody>
          <a:bodyPr>
            <a:normAutofit fontScale="85000" lnSpcReduction="10000"/>
          </a:bodyPr>
          <a:lstStyle/>
          <a:p>
            <a:pPr lvl="1" algn="just"/>
            <a:r>
              <a:rPr lang="en-US" sz="2200" dirty="0"/>
              <a:t>Meticulous attention to detail</a:t>
            </a:r>
          </a:p>
          <a:p>
            <a:pPr lvl="1" algn="just"/>
            <a:r>
              <a:rPr lang="en-US" sz="2200" dirty="0"/>
              <a:t>Luxurious accommodations and elegant design</a:t>
            </a:r>
          </a:p>
          <a:p>
            <a:pPr lvl="1" algn="just"/>
            <a:r>
              <a:rPr lang="en-US" sz="2200" dirty="0"/>
              <a:t>Cutting-edge amenities for comfort and memorable stays</a:t>
            </a:r>
          </a:p>
          <a:p>
            <a:pPr lvl="1" algn="just"/>
            <a:r>
              <a:rPr lang="en-US" sz="2200" dirty="0"/>
              <a:t>Personalized service by highly trained and courteous staff</a:t>
            </a:r>
          </a:p>
          <a:p>
            <a:pPr lvl="1" algn="just"/>
            <a:r>
              <a:rPr lang="en-US" sz="2200" dirty="0"/>
              <a:t>Advanced technology</a:t>
            </a:r>
          </a:p>
          <a:p>
            <a:pPr lvl="1" algn="just"/>
            <a:r>
              <a:rPr lang="en-US" sz="2200" dirty="0"/>
              <a:t>Frequent communication channels and feedback collection</a:t>
            </a:r>
          </a:p>
          <a:p>
            <a:pPr lvl="1" algn="just"/>
            <a:r>
              <a:rPr lang="en-US" sz="2200" dirty="0"/>
              <a:t>Prompt resolution of guest inquiries and concerns</a:t>
            </a:r>
          </a:p>
          <a:p>
            <a:pPr lvl="1" algn="just"/>
            <a:r>
              <a:rPr lang="en-US" sz="2200" dirty="0"/>
              <a:t>Commitment to guest satisfaction</a:t>
            </a:r>
          </a:p>
          <a:p>
            <a:pPr lvl="1" algn="just"/>
            <a:r>
              <a:rPr lang="en-US" sz="2200" dirty="0"/>
              <a:t>Consistently delivering top-tier service</a:t>
            </a:r>
          </a:p>
          <a:p>
            <a:pPr lvl="1" algn="just"/>
            <a:r>
              <a:rPr lang="en-US" sz="2200" dirty="0"/>
              <a:t>Earning trust and loyalty through memorable experiences</a:t>
            </a:r>
          </a:p>
          <a:p>
            <a:pPr lvl="1" algn="just"/>
            <a:endParaRPr lang="en-US" sz="2200" dirty="0"/>
          </a:p>
        </p:txBody>
      </p:sp>
      <p:sp>
        <p:nvSpPr>
          <p:cNvPr id="5" name="Slide Number Placeholder 4">
            <a:extLst>
              <a:ext uri="{FF2B5EF4-FFF2-40B4-BE49-F238E27FC236}">
                <a16:creationId xmlns:a16="http://schemas.microsoft.com/office/drawing/2014/main" id="{805CD77B-EA2E-4C17-95ED-2D31AE157628}"/>
              </a:ext>
            </a:extLst>
          </p:cNvPr>
          <p:cNvSpPr>
            <a:spLocks noGrp="1"/>
          </p:cNvSpPr>
          <p:nvPr>
            <p:ph type="sldNum" sz="quarter" idx="12"/>
          </p:nvPr>
        </p:nvSpPr>
        <p:spPr/>
        <p:txBody>
          <a:bodyPr/>
          <a:lstStyle/>
          <a:p>
            <a:fld id="{D57F1E4F-1CFF-5643-939E-217C01CDF565}" type="slidenum">
              <a:rPr lang="en-US" smtClean="0"/>
              <a:pPr/>
              <a:t>8</a:t>
            </a:fld>
            <a:endParaRPr lang="en-US" dirty="0"/>
          </a:p>
        </p:txBody>
      </p:sp>
      <p:pic>
        <p:nvPicPr>
          <p:cNvPr id="9" name="Picture 8">
            <a:extLst>
              <a:ext uri="{FF2B5EF4-FFF2-40B4-BE49-F238E27FC236}">
                <a16:creationId xmlns:a16="http://schemas.microsoft.com/office/drawing/2014/main" id="{52CFB28B-C4CE-4EB0-AD6D-6410B4AD4B74}"/>
              </a:ext>
            </a:extLst>
          </p:cNvPr>
          <p:cNvPicPr>
            <a:picLocks noChangeAspect="1"/>
          </p:cNvPicPr>
          <p:nvPr/>
        </p:nvPicPr>
        <p:blipFill>
          <a:blip r:embed="rId3"/>
          <a:stretch>
            <a:fillRect/>
          </a:stretch>
        </p:blipFill>
        <p:spPr>
          <a:xfrm>
            <a:off x="7397217" y="2189283"/>
            <a:ext cx="3687338" cy="35433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014AD1C6-55FE-4AFE-8B28-9BB0501D00EA}"/>
              </a:ext>
            </a:extLst>
          </p:cNvPr>
          <p:cNvSpPr txBox="1"/>
          <p:nvPr/>
        </p:nvSpPr>
        <p:spPr>
          <a:xfrm>
            <a:off x="8299938" y="5919120"/>
            <a:ext cx="2135269" cy="307777"/>
          </a:xfrm>
          <a:prstGeom prst="rect">
            <a:avLst/>
          </a:prstGeom>
          <a:noFill/>
        </p:spPr>
        <p:txBody>
          <a:bodyPr wrap="square" rtlCol="0">
            <a:spAutoFit/>
          </a:bodyPr>
          <a:lstStyle/>
          <a:p>
            <a:pPr algn="ctr"/>
            <a:r>
              <a:rPr lang="en-GB" sz="1400" dirty="0"/>
              <a:t>(</a:t>
            </a:r>
            <a:r>
              <a:rPr lang="en-GB" sz="1400" dirty="0" err="1"/>
              <a:t>Giousmpasoglou</a:t>
            </a:r>
            <a:r>
              <a:rPr lang="en-GB" sz="1400" dirty="0"/>
              <a:t>, 2022)</a:t>
            </a:r>
          </a:p>
        </p:txBody>
      </p:sp>
    </p:spTree>
    <p:extLst>
      <p:ext uri="{BB962C8B-B14F-4D97-AF65-F5344CB8AC3E}">
        <p14:creationId xmlns:p14="http://schemas.microsoft.com/office/powerpoint/2010/main" val="2630865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22FC-93EE-486C-910B-A0994603926A}"/>
              </a:ext>
            </a:extLst>
          </p:cNvPr>
          <p:cNvSpPr>
            <a:spLocks noGrp="1"/>
          </p:cNvSpPr>
          <p:nvPr>
            <p:ph type="title"/>
          </p:nvPr>
        </p:nvSpPr>
        <p:spPr>
          <a:xfrm>
            <a:off x="581192" y="844062"/>
            <a:ext cx="11029616" cy="580396"/>
          </a:xfrm>
        </p:spPr>
        <p:txBody>
          <a:bodyPr>
            <a:normAutofit/>
          </a:bodyPr>
          <a:lstStyle/>
          <a:p>
            <a:r>
              <a:rPr lang="en-US" b="1" dirty="0"/>
              <a:t>Conclusion</a:t>
            </a:r>
            <a:endParaRPr lang="en-GB" b="1" dirty="0"/>
          </a:p>
        </p:txBody>
      </p:sp>
      <p:sp>
        <p:nvSpPr>
          <p:cNvPr id="3" name="Content Placeholder 2">
            <a:extLst>
              <a:ext uri="{FF2B5EF4-FFF2-40B4-BE49-F238E27FC236}">
                <a16:creationId xmlns:a16="http://schemas.microsoft.com/office/drawing/2014/main" id="{491AAAA0-0F1B-4C0B-8D80-C76040A0D978}"/>
              </a:ext>
            </a:extLst>
          </p:cNvPr>
          <p:cNvSpPr>
            <a:spLocks noGrp="1"/>
          </p:cNvSpPr>
          <p:nvPr>
            <p:ph sz="half" idx="1"/>
          </p:nvPr>
        </p:nvSpPr>
        <p:spPr>
          <a:xfrm>
            <a:off x="167055" y="2272812"/>
            <a:ext cx="5928945" cy="4079630"/>
          </a:xfrm>
        </p:spPr>
        <p:txBody>
          <a:bodyPr>
            <a:normAutofit lnSpcReduction="10000"/>
          </a:bodyPr>
          <a:lstStyle/>
          <a:p>
            <a:pPr lvl="1" algn="just"/>
            <a:r>
              <a:rPr lang="en-US" sz="2000" dirty="0"/>
              <a:t>Epitome of luxury</a:t>
            </a:r>
          </a:p>
          <a:p>
            <a:pPr lvl="1" algn="just"/>
            <a:r>
              <a:rPr lang="en-US" sz="2000" dirty="0"/>
              <a:t>Exceeds guest expectations with meticulous attention to detail</a:t>
            </a:r>
          </a:p>
          <a:p>
            <a:pPr lvl="1" algn="just"/>
            <a:r>
              <a:rPr lang="en-US" sz="2000" dirty="0"/>
              <a:t>Commits to personalized luxury</a:t>
            </a:r>
          </a:p>
          <a:p>
            <a:pPr lvl="1" algn="just"/>
            <a:r>
              <a:rPr lang="en-US" sz="2000" dirty="0"/>
              <a:t>Demonstrates the power of warm, welcoming hospitality</a:t>
            </a:r>
          </a:p>
          <a:p>
            <a:pPr lvl="1" algn="just"/>
            <a:r>
              <a:rPr lang="en-US" sz="2000" dirty="0"/>
              <a:t>Creates enduring memories for guests</a:t>
            </a:r>
          </a:p>
          <a:p>
            <a:pPr lvl="1" algn="just"/>
            <a:r>
              <a:rPr lang="en-US" sz="2000" dirty="0"/>
              <a:t>Fosters guest loyalty</a:t>
            </a:r>
          </a:p>
          <a:p>
            <a:pPr lvl="1" algn="just"/>
            <a:r>
              <a:rPr lang="en-US" sz="2000" dirty="0"/>
              <a:t>A shining example of service excellence</a:t>
            </a:r>
          </a:p>
          <a:p>
            <a:pPr lvl="1" algn="just"/>
            <a:r>
              <a:rPr lang="en-US" sz="2000" dirty="0"/>
              <a:t>A true beacon of hospitality in the industry</a:t>
            </a:r>
          </a:p>
        </p:txBody>
      </p:sp>
      <p:sp>
        <p:nvSpPr>
          <p:cNvPr id="4" name="Slide Number Placeholder 3">
            <a:extLst>
              <a:ext uri="{FF2B5EF4-FFF2-40B4-BE49-F238E27FC236}">
                <a16:creationId xmlns:a16="http://schemas.microsoft.com/office/drawing/2014/main" id="{1BBD84C9-C398-4A4A-A88E-F3BA980091CB}"/>
              </a:ext>
            </a:extLst>
          </p:cNvPr>
          <p:cNvSpPr>
            <a:spLocks noGrp="1"/>
          </p:cNvSpPr>
          <p:nvPr>
            <p:ph type="sldNum" sz="quarter" idx="12"/>
          </p:nvPr>
        </p:nvSpPr>
        <p:spPr/>
        <p:txBody>
          <a:bodyPr/>
          <a:lstStyle/>
          <a:p>
            <a:fld id="{D57F1E4F-1CFF-5643-939E-217C01CDF565}" type="slidenum">
              <a:rPr lang="en-US" smtClean="0"/>
              <a:pPr/>
              <a:t>9</a:t>
            </a:fld>
            <a:endParaRPr lang="en-US" dirty="0"/>
          </a:p>
        </p:txBody>
      </p:sp>
      <p:pic>
        <p:nvPicPr>
          <p:cNvPr id="8" name="Picture 7">
            <a:extLst>
              <a:ext uri="{FF2B5EF4-FFF2-40B4-BE49-F238E27FC236}">
                <a16:creationId xmlns:a16="http://schemas.microsoft.com/office/drawing/2014/main" id="{7EF7A794-CF2F-46FB-A3DC-F4BB1BECA787}"/>
              </a:ext>
            </a:extLst>
          </p:cNvPr>
          <p:cNvPicPr>
            <a:picLocks noChangeAspect="1"/>
          </p:cNvPicPr>
          <p:nvPr/>
        </p:nvPicPr>
        <p:blipFill>
          <a:blip r:embed="rId3"/>
          <a:stretch>
            <a:fillRect/>
          </a:stretch>
        </p:blipFill>
        <p:spPr>
          <a:xfrm>
            <a:off x="6900469" y="2602524"/>
            <a:ext cx="4631208" cy="30589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20A9049E-C128-4EF8-B708-54F9DA327F76}"/>
              </a:ext>
            </a:extLst>
          </p:cNvPr>
          <p:cNvSpPr txBox="1"/>
          <p:nvPr/>
        </p:nvSpPr>
        <p:spPr>
          <a:xfrm>
            <a:off x="7156938" y="5860049"/>
            <a:ext cx="4631207" cy="307777"/>
          </a:xfrm>
          <a:prstGeom prst="rect">
            <a:avLst/>
          </a:prstGeom>
          <a:noFill/>
        </p:spPr>
        <p:txBody>
          <a:bodyPr wrap="square" rtlCol="0">
            <a:spAutoFit/>
          </a:bodyPr>
          <a:lstStyle/>
          <a:p>
            <a:pPr algn="ctr"/>
            <a:r>
              <a:rPr lang="en-GB" sz="1400" dirty="0"/>
              <a:t>(Han, Lee, &amp; Koo, 2021)</a:t>
            </a:r>
          </a:p>
        </p:txBody>
      </p:sp>
    </p:spTree>
    <p:extLst>
      <p:ext uri="{BB962C8B-B14F-4D97-AF65-F5344CB8AC3E}">
        <p14:creationId xmlns:p14="http://schemas.microsoft.com/office/powerpoint/2010/main" val="2278196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22FC-93EE-486C-910B-A0994603926A}"/>
              </a:ext>
            </a:extLst>
          </p:cNvPr>
          <p:cNvSpPr>
            <a:spLocks noGrp="1"/>
          </p:cNvSpPr>
          <p:nvPr>
            <p:ph type="title"/>
          </p:nvPr>
        </p:nvSpPr>
        <p:spPr>
          <a:xfrm>
            <a:off x="581192" y="844062"/>
            <a:ext cx="11029616" cy="580396"/>
          </a:xfrm>
        </p:spPr>
        <p:txBody>
          <a:bodyPr>
            <a:normAutofit/>
          </a:bodyPr>
          <a:lstStyle/>
          <a:p>
            <a:r>
              <a:rPr lang="en-US" b="1" dirty="0"/>
              <a:t>References</a:t>
            </a:r>
            <a:endParaRPr lang="en-GB" b="1" dirty="0"/>
          </a:p>
        </p:txBody>
      </p:sp>
      <p:pic>
        <p:nvPicPr>
          <p:cNvPr id="5" name="Content Placeholder 4"/>
          <p:cNvPicPr>
            <a:picLocks noGrp="1" noChangeAspect="1"/>
          </p:cNvPicPr>
          <p:nvPr>
            <p:ph sz="half" idx="1"/>
          </p:nvPr>
        </p:nvPicPr>
        <p:blipFill>
          <a:blip r:embed="rId2"/>
          <a:stretch>
            <a:fillRect/>
          </a:stretch>
        </p:blipFill>
        <p:spPr>
          <a:xfrm>
            <a:off x="0" y="0"/>
            <a:ext cx="12192000" cy="6472939"/>
          </a:xfrm>
          <a:prstGeom prst="rect">
            <a:avLst/>
          </a:prstGeom>
        </p:spPr>
      </p:pic>
      <p:sp>
        <p:nvSpPr>
          <p:cNvPr id="4" name="Slide Number Placeholder 3">
            <a:extLst>
              <a:ext uri="{FF2B5EF4-FFF2-40B4-BE49-F238E27FC236}">
                <a16:creationId xmlns:a16="http://schemas.microsoft.com/office/drawing/2014/main" id="{175828C6-0D01-40C8-A417-AAC5B355EB40}"/>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472220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CE139-8258-429C-8A4C-8772AFA1464E}"/>
              </a:ext>
            </a:extLst>
          </p:cNvPr>
          <p:cNvSpPr>
            <a:spLocks noGrp="1"/>
          </p:cNvSpPr>
          <p:nvPr>
            <p:ph type="ctrTitle"/>
          </p:nvPr>
        </p:nvSpPr>
        <p:spPr>
          <a:xfrm>
            <a:off x="488593" y="1089879"/>
            <a:ext cx="10993549" cy="1475013"/>
          </a:xfrm>
        </p:spPr>
        <p:txBody>
          <a:bodyPr>
            <a:normAutofit/>
          </a:bodyPr>
          <a:lstStyle/>
          <a:p>
            <a:pPr algn="ctr"/>
            <a:r>
              <a:rPr lang="en-US" sz="6600" b="1" dirty="0"/>
              <a:t>Thank you</a:t>
            </a:r>
            <a:endParaRPr lang="en-GB" sz="6600" b="1" dirty="0"/>
          </a:p>
        </p:txBody>
      </p:sp>
      <p:sp>
        <p:nvSpPr>
          <p:cNvPr id="4" name="Slide Number Placeholder 3">
            <a:extLst>
              <a:ext uri="{FF2B5EF4-FFF2-40B4-BE49-F238E27FC236}">
                <a16:creationId xmlns:a16="http://schemas.microsoft.com/office/drawing/2014/main" id="{8A0FA1EC-51F5-451F-9274-A0628720814A}"/>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
        <p:nvSpPr>
          <p:cNvPr id="5" name="Subtitle 2">
            <a:extLst>
              <a:ext uri="{FF2B5EF4-FFF2-40B4-BE49-F238E27FC236}">
                <a16:creationId xmlns:a16="http://schemas.microsoft.com/office/drawing/2014/main" id="{4368D938-6D40-42C8-89E9-709B27F18200}"/>
              </a:ext>
            </a:extLst>
          </p:cNvPr>
          <p:cNvSpPr>
            <a:spLocks noGrp="1"/>
          </p:cNvSpPr>
          <p:nvPr>
            <p:ph type="subTitle" idx="1"/>
          </p:nvPr>
        </p:nvSpPr>
        <p:spPr>
          <a:xfrm>
            <a:off x="361383" y="4293109"/>
            <a:ext cx="11469233" cy="764407"/>
          </a:xfrm>
        </p:spPr>
        <p:txBody>
          <a:bodyPr>
            <a:normAutofit/>
          </a:bodyPr>
          <a:lstStyle/>
          <a:p>
            <a:pPr algn="ctr"/>
            <a:r>
              <a:rPr lang="en-US" sz="4000" b="1" dirty="0">
                <a:solidFill>
                  <a:schemeClr val="bg1"/>
                </a:solidFill>
              </a:rPr>
              <a:t>Any Questions or Comments?</a:t>
            </a:r>
            <a:endParaRPr lang="en-GB" sz="4000" dirty="0"/>
          </a:p>
        </p:txBody>
      </p:sp>
    </p:spTree>
    <p:extLst>
      <p:ext uri="{BB962C8B-B14F-4D97-AF65-F5344CB8AC3E}">
        <p14:creationId xmlns:p14="http://schemas.microsoft.com/office/powerpoint/2010/main" val="313787999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475</TotalTime>
  <Words>2120</Words>
  <Application>Microsoft Office PowerPoint</Application>
  <PresentationFormat>Widescreen</PresentationFormat>
  <Paragraphs>128</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Wingdings 2</vt:lpstr>
      <vt:lpstr>Dividend</vt:lpstr>
      <vt:lpstr>PowerPoint Presentation</vt:lpstr>
      <vt:lpstr>PowerPoint Presentation</vt:lpstr>
      <vt:lpstr>Overview of JW Marriott</vt:lpstr>
      <vt:lpstr>JW Marriott’s main consumers</vt:lpstr>
      <vt:lpstr>PowerPoint Presentation</vt:lpstr>
      <vt:lpstr>Applying guest services To JW Marriott </vt:lpstr>
      <vt:lpstr>the importance of hospitality</vt:lpstr>
      <vt:lpstr>how hotels meet/exceed guest expectations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Gabriela Rujala</cp:lastModifiedBy>
  <cp:revision>1</cp:revision>
  <dcterms:created xsi:type="dcterms:W3CDTF">2023-10-09T06:40:18Z</dcterms:created>
  <dcterms:modified xsi:type="dcterms:W3CDTF">2023-10-22T16:29:54Z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2023-10-09T06:40:18Z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d6627ddc-ee00-40e7-a398-d4b9b84fd42f</vt:lpwstr>
  </property>
  <property fmtid="{D5CDD505-2E9C-101B-9397-08002B2CF9AE}" pid="7" name="MSIP_Label_defa4170-0d19-0005-0004-bc88714345d2_ActionId">
    <vt:lpwstr>52e14bfb-1270-4b6a-8749-6a442e4cddfb</vt:lpwstr>
  </property>
  <property fmtid="{D5CDD505-2E9C-101B-9397-08002B2CF9AE}" pid="8" name="MSIP_Label_defa4170-0d19-0005-0004-bc88714345d2_ContentBits">
    <vt:lpwstr>0</vt:lpwstr>
  </property>
</Properties>
</file>