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"/>
  </p:notes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Brad Jenkins" initials="BJ" lastIdx="1" clrIdx="0">
    <p:extLst>
      <p:ext uri="{19B8F6BF-5375-455C-9EA6-DF929625EA0E}">
        <p15:presenceInfo xmlns:p15="http://schemas.microsoft.com/office/powerpoint/2012/main" userId="4201bd1c2e837b10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85270" autoAdjust="0"/>
  </p:normalViewPr>
  <p:slideViewPr>
    <p:cSldViewPr snapToGrid="0">
      <p:cViewPr varScale="1">
        <p:scale>
          <a:sx n="57" d="100"/>
          <a:sy n="57" d="100"/>
        </p:scale>
        <p:origin x="1016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notesMaster" Target="notesMasters/notesMaster1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commentAuthors" Target="commentAuthor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2BEB759-B1E9-4120-B5A7-852EA04EDFCA}" type="datetimeFigureOut">
              <a:rPr lang="en-GB" smtClean="0"/>
              <a:t>11/01/2020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DC7C112-834F-4F0F-9718-F285C3155C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96215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zety.com/cv-templates" TargetMode="External"/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ashleemccarthy.wordpress.com/2012/11/27/83/" TargetMode="Externa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/>
              <a:t>References: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/>
              <a:t> 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Innes, J. (2012). 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CV Book 2nd </a:t>
            </a:r>
            <a:r>
              <a:rPr lang="en-GB" sz="1200" i="1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edn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 Your definitive guide to writing the perfect CV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Pearson UK.</a:t>
            </a:r>
          </a:p>
          <a:p>
            <a:r>
              <a:rPr lang="en-GB" dirty="0"/>
              <a:t>Good CV image: </a:t>
            </a:r>
            <a:r>
              <a:rPr lang="en-GB" sz="1200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https://zety.com/cv-templates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Bad CV </a:t>
            </a:r>
            <a:r>
              <a:rPr lang="en-GB" dirty="0" err="1"/>
              <a:t>image:</a:t>
            </a:r>
            <a:r>
              <a:rPr lang="en-GB" sz="1200" u="sng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4"/>
              </a:rPr>
              <a:t>https</a:t>
            </a:r>
            <a:r>
              <a:rPr lang="en-GB" sz="1200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4"/>
              </a:rPr>
              <a:t>://ashleemccarthy.wordpress.com/2012/11/27/83/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C7C112-834F-4F0F-9718-F285C3155CE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25482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1A707C-D300-4BE3-83C2-F92D60A90CF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67A4807-A090-4083-992B-52D67D73589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D70A90-4BBC-4DF9-838B-68C6B4771A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84697E-C630-4F8B-AFCA-42E17ADDA0C0}" type="datetimeFigureOut">
              <a:rPr lang="en-GB" smtClean="0"/>
              <a:t>11/01/2020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8EEE64-739D-44A4-87EE-8EB490D3D7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F1BED7-0325-434A-82F4-C5E4DF8A21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D2DA2B-C242-44A5-AC31-5E4C625E9D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268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7439E6-40ED-4D1B-BF4D-5FD2BA9E7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DD2880-AF17-4B49-B23D-70AB343D06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97A74E-254D-41B6-A9AC-FBBD84AB61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84697E-C630-4F8B-AFCA-42E17ADDA0C0}" type="datetimeFigureOut">
              <a:rPr lang="en-GB" smtClean="0"/>
              <a:t>11/01/2020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2C8C77-9038-41AF-B743-1ACFD47492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E5BBCC-BC73-4422-9C06-2A65DE4CFD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D2DA2B-C242-44A5-AC31-5E4C625E9D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87513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8DEDD5-649D-4F3D-B29E-90E963A8CB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EE1235-B9B8-4018-AABB-B17EC111804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E49897-8475-4EED-A581-FF0A575710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84697E-C630-4F8B-AFCA-42E17ADDA0C0}" type="datetimeFigureOut">
              <a:rPr lang="en-GB" smtClean="0"/>
              <a:t>11/01/2020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EC3276-31D4-4380-9378-1EBFE3B37E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4D15D7-0864-435E-8ADB-F5A80130D4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D2DA2B-C242-44A5-AC31-5E4C625E9D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19061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B23B77-B3E1-49A3-887A-D2338DF7CB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8DCC25-1950-4A9E-8169-0540BA795CA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B594E4E-CE24-4E43-ACF5-4E001F1087F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F53C4B2-02AC-4A9A-AEBE-C5D33E2F53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84697E-C630-4F8B-AFCA-42E17ADDA0C0}" type="datetimeFigureOut">
              <a:rPr lang="en-GB" smtClean="0"/>
              <a:t>11/01/2020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91CBF3-04B6-4732-BB3F-E9523253CE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B769F91-FF84-4272-8CE7-B6075517B7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D2DA2B-C242-44A5-AC31-5E4C625E9D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61432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421B90-A33C-4295-A2ED-6C045364A0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CA2908A-77FC-4FCB-A7F1-1C4FF13EF6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53B0EE-6D1D-450E-8893-1EE0F530908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5A7B65C-4365-4413-80B7-2045FF11E5A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600ABE0-FF82-4771-AACD-D389E3B8E4F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9A8477B-9835-4963-BF0B-75F07B5868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84697E-C630-4F8B-AFCA-42E17ADDA0C0}" type="datetimeFigureOut">
              <a:rPr lang="en-GB" smtClean="0"/>
              <a:t>11/01/2020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5384B71-F9A9-4A64-9901-FBC7385BE0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93031C4-2BE9-47CD-ADA2-F81D9417D0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D2DA2B-C242-44A5-AC31-5E4C625E9D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23793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8CDB7E-DAE1-4BEC-A148-ED5D45097F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8EDFE2F-FBC4-483B-B4F9-15820D5D28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84697E-C630-4F8B-AFCA-42E17ADDA0C0}" type="datetimeFigureOut">
              <a:rPr lang="en-GB" smtClean="0"/>
              <a:t>11/01/2020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02C2D56-8682-4D0B-AE08-E312C11EBA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53D1170-0A15-4181-A778-944777D0D7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D2DA2B-C242-44A5-AC31-5E4C625E9D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41855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19BE972-D611-4C08-9C56-56973CC47E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84697E-C630-4F8B-AFCA-42E17ADDA0C0}" type="datetimeFigureOut">
              <a:rPr lang="en-GB" smtClean="0"/>
              <a:t>11/01/2020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D9D00E5-5D5B-4A63-B723-16A53C0192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9B98AD2-7C3F-44FC-BDDF-3582675570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D2DA2B-C242-44A5-AC31-5E4C625E9D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70643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1EC46D-4A3E-41BF-91A7-5DDF9917D9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8C2509-B016-46C4-9887-A9C137C238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63DD765-2160-4DF7-859B-0EB1E9F826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84CD81D-F596-4410-B83E-A8F0221674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84697E-C630-4F8B-AFCA-42E17ADDA0C0}" type="datetimeFigureOut">
              <a:rPr lang="en-GB" smtClean="0"/>
              <a:t>11/01/2020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8487F4E-ABAC-441F-AFE7-075E9665D7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F98E5D1-78E3-4C78-BAC2-9DF2B34C9F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D2DA2B-C242-44A5-AC31-5E4C625E9D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56158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3C7A0B-6A63-495F-8C4C-8E2F08EA47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C29A207-73EC-433B-A836-0AF848F6AAE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3C4AA4A-3D56-40E9-BBD3-AF1BEA30F66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5FB7F82-31E9-498D-AEB5-D29D58C8EA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84697E-C630-4F8B-AFCA-42E17ADDA0C0}" type="datetimeFigureOut">
              <a:rPr lang="en-GB" smtClean="0"/>
              <a:t>11/01/2020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C1E9CCC-EF1A-4D69-B8B2-99885E0539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DE9594-8750-4781-9C36-EF9DB3CEF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D2DA2B-C242-44A5-AC31-5E4C625E9D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35556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322AE1-378D-41E8-AC3E-4C2432A7AA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C74832-3723-4892-ABAC-1A6079DA786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DBFFD6-EDFD-4665-9582-38DCFC95F0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84697E-C630-4F8B-AFCA-42E17ADDA0C0}" type="datetimeFigureOut">
              <a:rPr lang="en-GB" smtClean="0"/>
              <a:t>11/01/2020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AC10AF-970F-4618-9E4D-DCC743E53A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07CA76-0B1D-4F7C-80AB-E548DF5BE9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D2DA2B-C242-44A5-AC31-5E4C625E9D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38322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5713A7D-4AE8-4F36-A41A-E390D5B1210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8CC6887-14D0-40F4-8B80-BE349DFB555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E3A1EB-73E0-492F-8B79-42F7F60972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84697E-C630-4F8B-AFCA-42E17ADDA0C0}" type="datetimeFigureOut">
              <a:rPr lang="en-GB" smtClean="0"/>
              <a:t>11/01/2020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054A61-7F23-4681-B994-BE95F950E8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1723E0-BB63-4EAE-9707-9C77AF8135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D2DA2B-C242-44A5-AC31-5E4C625E9D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92973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A908F89-57DB-40F1-A771-F15F7291E4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BADCF4-CE86-4576-AA44-60825AE3D30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F69D31-5CA6-4E55-AFCC-6FC16625416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84697E-C630-4F8B-AFCA-42E17ADDA0C0}" type="datetimeFigureOut">
              <a:rPr lang="en-GB" smtClean="0"/>
              <a:t>11/01/2020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473A56-BA94-4238-B78E-5F6D3EB6F92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4459C2-168A-41B3-8435-93377BE154B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D2DA2B-C242-44A5-AC31-5E4C625E9D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93239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7" Type="http://schemas.microsoft.com/office/2007/relationships/hdphoto" Target="../media/hdphoto1.wdp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F0CED53A-FFB1-49AD-A8F6-7E5F988FF62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76980" y="336690"/>
            <a:ext cx="9001125" cy="646112"/>
          </a:xfrm>
        </p:spPr>
        <p:txBody>
          <a:bodyPr>
            <a:normAutofit/>
          </a:bodyPr>
          <a:lstStyle/>
          <a:p>
            <a:r>
              <a:rPr lang="en-GB" sz="1800" b="1" i="1" u="sng" dirty="0">
                <a:solidFill>
                  <a:schemeClr val="tx1">
                    <a:lumMod val="95000"/>
                    <a:lumOff val="5000"/>
                  </a:schemeClr>
                </a:solidFill>
              </a:rPr>
              <a:t>CV Writing</a:t>
            </a:r>
          </a:p>
          <a:p>
            <a:endParaRPr lang="en-GB" sz="1600" b="1" i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C086C93E-A4C2-40AD-AE71-0256750965CD}"/>
              </a:ext>
            </a:extLst>
          </p:cNvPr>
          <p:cNvSpPr/>
          <p:nvPr/>
        </p:nvSpPr>
        <p:spPr>
          <a:xfrm>
            <a:off x="61477" y="43880"/>
            <a:ext cx="4056467" cy="2311685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sz="1400" dirty="0"/>
          </a:p>
          <a:p>
            <a:pPr algn="ctr"/>
            <a:endParaRPr lang="en-GB" sz="1200" dirty="0"/>
          </a:p>
          <a:p>
            <a:pPr algn="ctr"/>
            <a:endParaRPr lang="en-GB" sz="1200" dirty="0"/>
          </a:p>
          <a:p>
            <a:pPr algn="ctr"/>
            <a:endParaRPr lang="en-GB" sz="1200" dirty="0"/>
          </a:p>
          <a:p>
            <a:pPr algn="ctr"/>
            <a:endParaRPr lang="en-GB" sz="1200" b="1" dirty="0"/>
          </a:p>
          <a:p>
            <a:pPr algn="ctr"/>
            <a:r>
              <a:rPr lang="en-GB" sz="1200" b="1" dirty="0"/>
              <a:t>The basics:</a:t>
            </a:r>
          </a:p>
          <a:p>
            <a:pPr algn="ctr"/>
            <a:r>
              <a:rPr lang="en-GB" sz="1200" dirty="0"/>
              <a:t>The term CV actually stands for “curriculum Vitae”  and is essentially a summary of any work or academic history you may have. The basic format a CV should have is as follows: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200" dirty="0"/>
              <a:t>Full name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200" dirty="0"/>
              <a:t>Date of birth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200" dirty="0"/>
              <a:t>Contact information like email 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200" dirty="0"/>
              <a:t>Educational history/ Qualifications.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200" dirty="0"/>
              <a:t>Employment history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200" dirty="0"/>
              <a:t>And anything relevant such as hobbies that could help towards a particular job. 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GB" sz="1400" dirty="0"/>
          </a:p>
          <a:p>
            <a:pPr algn="ctr"/>
            <a:endParaRPr lang="en-GB" dirty="0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2BF81F11-105A-4B87-8AFC-4CD83AE875F3}"/>
              </a:ext>
            </a:extLst>
          </p:cNvPr>
          <p:cNvSpPr/>
          <p:nvPr/>
        </p:nvSpPr>
        <p:spPr>
          <a:xfrm>
            <a:off x="62754" y="2441592"/>
            <a:ext cx="4056467" cy="2177573"/>
          </a:xfrm>
          <a:prstGeom prst="roundRect">
            <a:avLst/>
          </a:prstGeom>
          <a:solidFill>
            <a:schemeClr val="lt1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sz="1400" dirty="0"/>
          </a:p>
          <a:p>
            <a:pPr algn="ctr"/>
            <a:endParaRPr lang="en-GB" sz="1200" dirty="0"/>
          </a:p>
          <a:p>
            <a:pPr algn="ctr"/>
            <a:endParaRPr lang="en-GB" sz="1200" dirty="0"/>
          </a:p>
          <a:p>
            <a:pPr algn="ctr"/>
            <a:endParaRPr lang="en-GB" sz="1200" dirty="0"/>
          </a:p>
          <a:p>
            <a:pPr algn="ctr"/>
            <a:endParaRPr lang="en-GB" sz="1200" dirty="0"/>
          </a:p>
          <a:p>
            <a:pPr algn="ctr"/>
            <a:r>
              <a:rPr lang="en-GB" sz="1200" b="1" dirty="0"/>
              <a:t>Before Writing CV and first steps to start:</a:t>
            </a:r>
          </a:p>
          <a:p>
            <a:pPr marL="171450" indent="-171450" algn="ctr">
              <a:buFont typeface="Arial" panose="020B0604020202020204" pitchFamily="34" charset="0"/>
              <a:buChar char="•"/>
            </a:pPr>
            <a:r>
              <a:rPr lang="en-GB" sz="1200" dirty="0"/>
              <a:t>A CV is not an autobiography. No guarantee you’ll get the job by writing everything you know.</a:t>
            </a:r>
          </a:p>
          <a:p>
            <a:pPr marL="171450" indent="-171450" algn="ctr">
              <a:buFont typeface="Arial" panose="020B0604020202020204" pitchFamily="34" charset="0"/>
              <a:buChar char="•"/>
            </a:pPr>
            <a:r>
              <a:rPr lang="en-GB" sz="1200" dirty="0"/>
              <a:t>The primary goal of a CV is to get an interview.</a:t>
            </a:r>
          </a:p>
          <a:p>
            <a:pPr marL="171450" indent="-171450" algn="ctr">
              <a:buFont typeface="Arial" panose="020B0604020202020204" pitchFamily="34" charset="0"/>
              <a:buChar char="•"/>
            </a:pPr>
            <a:r>
              <a:rPr lang="en-GB" sz="1200" dirty="0"/>
              <a:t>Try to vison the perspective of the reader. A third of recruiters only read the first minute of a CV.</a:t>
            </a:r>
          </a:p>
          <a:p>
            <a:pPr marL="171450" indent="-171450" algn="ctr">
              <a:buFont typeface="Arial" panose="020B0604020202020204" pitchFamily="34" charset="0"/>
              <a:buChar char="•"/>
            </a:pPr>
            <a:r>
              <a:rPr lang="en-GB" sz="1200" dirty="0"/>
              <a:t>Presentation is key. The better your CV looks the more the recruiter will read.</a:t>
            </a:r>
          </a:p>
          <a:p>
            <a:pPr marL="171450" indent="-171450" algn="ctr">
              <a:buFont typeface="Arial" panose="020B0604020202020204" pitchFamily="34" charset="0"/>
              <a:buChar char="•"/>
            </a:pPr>
            <a:r>
              <a:rPr lang="en-GB" sz="1200" dirty="0"/>
              <a:t>You’re marketing yourself but remember there is no such thing as a perfect CV.</a:t>
            </a:r>
          </a:p>
          <a:p>
            <a:pPr marL="171450" indent="-171450" algn="ctr">
              <a:buFont typeface="Arial" panose="020B0604020202020204" pitchFamily="34" charset="0"/>
              <a:buChar char="•"/>
            </a:pPr>
            <a:endParaRPr lang="en-GB" sz="1200" dirty="0"/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GB" sz="1400" dirty="0"/>
          </a:p>
          <a:p>
            <a:pPr algn="ctr"/>
            <a:endParaRPr lang="en-GB" dirty="0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D3FDBAB8-A5FA-4D7A-B316-25DD8D6CE787}"/>
              </a:ext>
            </a:extLst>
          </p:cNvPr>
          <p:cNvSpPr/>
          <p:nvPr/>
        </p:nvSpPr>
        <p:spPr>
          <a:xfrm>
            <a:off x="61477" y="4693418"/>
            <a:ext cx="4056466" cy="2067902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sz="1400" dirty="0"/>
          </a:p>
          <a:p>
            <a:pPr algn="ctr"/>
            <a:endParaRPr lang="en-GB" sz="1400" dirty="0"/>
          </a:p>
          <a:p>
            <a:pPr algn="ctr"/>
            <a:endParaRPr lang="en-GB" sz="1400" dirty="0"/>
          </a:p>
          <a:p>
            <a:pPr algn="ctr"/>
            <a:endParaRPr lang="en-GB" sz="1400" dirty="0"/>
          </a:p>
          <a:p>
            <a:pPr algn="ctr"/>
            <a:endParaRPr lang="en-GB" sz="1400" dirty="0"/>
          </a:p>
          <a:p>
            <a:pPr algn="ctr"/>
            <a:endParaRPr lang="en-GB" sz="1400" dirty="0"/>
          </a:p>
          <a:p>
            <a:pPr algn="ctr"/>
            <a:endParaRPr lang="en-GB" sz="1400" dirty="0"/>
          </a:p>
          <a:p>
            <a:pPr algn="ctr"/>
            <a:r>
              <a:rPr lang="en-GB" sz="1200" b="1" dirty="0"/>
              <a:t>Sending a CV:</a:t>
            </a:r>
          </a:p>
          <a:p>
            <a:pPr algn="ctr"/>
            <a:r>
              <a:rPr lang="en-GB" sz="1200" dirty="0"/>
              <a:t>Normally you would send a CV through Email however, you can do it the old fashion way. If this is the case then you must follow these steps: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200" dirty="0"/>
              <a:t>Always be on A4 paper.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200" dirty="0"/>
              <a:t>High white paper can be seen as better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200" dirty="0"/>
              <a:t>No colours or patterns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200" dirty="0"/>
              <a:t>Always word processed no handwritten.</a:t>
            </a:r>
          </a:p>
          <a:p>
            <a:pPr algn="ctr"/>
            <a:endParaRPr lang="en-GB" sz="1200" dirty="0"/>
          </a:p>
          <a:p>
            <a:pPr algn="ctr"/>
            <a:endParaRPr lang="en-GB" sz="1200" dirty="0"/>
          </a:p>
          <a:p>
            <a:pPr algn="ctr"/>
            <a:endParaRPr lang="en-GB" sz="1200" dirty="0"/>
          </a:p>
          <a:p>
            <a:pPr algn="ctr"/>
            <a:endParaRPr lang="en-GB" sz="1200" dirty="0"/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GB" sz="1400" dirty="0"/>
          </a:p>
          <a:p>
            <a:pPr algn="ctr"/>
            <a:endParaRPr lang="en-GB" dirty="0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E9ABAF23-6270-4282-AD10-419D9B958ACA}"/>
              </a:ext>
            </a:extLst>
          </p:cNvPr>
          <p:cNvSpPr/>
          <p:nvPr/>
        </p:nvSpPr>
        <p:spPr>
          <a:xfrm>
            <a:off x="5948906" y="2112303"/>
            <a:ext cx="6181617" cy="2413485"/>
          </a:xfrm>
          <a:prstGeom prst="roundRect">
            <a:avLst/>
          </a:prstGeom>
          <a:solidFill>
            <a:schemeClr val="lt1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sz="1400" dirty="0"/>
          </a:p>
          <a:p>
            <a:pPr algn="ctr"/>
            <a:endParaRPr lang="en-GB" sz="1200" dirty="0"/>
          </a:p>
          <a:p>
            <a:pPr algn="ctr"/>
            <a:endParaRPr lang="en-GB" sz="1200" dirty="0"/>
          </a:p>
          <a:p>
            <a:pPr algn="ctr"/>
            <a:endParaRPr lang="en-GB" sz="1200" dirty="0"/>
          </a:p>
          <a:p>
            <a:pPr algn="ctr"/>
            <a:endParaRPr lang="en-GB" sz="1200" dirty="0"/>
          </a:p>
          <a:p>
            <a:pPr algn="ctr"/>
            <a:r>
              <a:rPr lang="en-GB" sz="1200" dirty="0"/>
              <a:t>gg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C12F01B4-CE01-4F99-A9EF-C7ED5825D8A1}"/>
              </a:ext>
            </a:extLst>
          </p:cNvPr>
          <p:cNvSpPr/>
          <p:nvPr/>
        </p:nvSpPr>
        <p:spPr>
          <a:xfrm>
            <a:off x="7237141" y="116780"/>
            <a:ext cx="4893382" cy="1917932"/>
          </a:xfrm>
          <a:prstGeom prst="roundRect">
            <a:avLst/>
          </a:prstGeom>
          <a:solidFill>
            <a:schemeClr val="lt1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sz="1200" dirty="0"/>
          </a:p>
          <a:p>
            <a:pPr algn="ctr"/>
            <a:r>
              <a:rPr lang="en-GB" sz="1200" b="1" dirty="0"/>
              <a:t>How to write on your CV: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200" dirty="0"/>
              <a:t>Avoid repetition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200" dirty="0"/>
              <a:t>Stick to third person especially when going through career history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200" dirty="0"/>
              <a:t>Action verbs have better impact like achieved etc.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200" dirty="0"/>
              <a:t>Positive adjectives like productive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200" dirty="0"/>
              <a:t>Using numbers can speak more than words. Specific figures.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200" dirty="0"/>
              <a:t>When listing jobs you have done always put most recent first.</a:t>
            </a:r>
          </a:p>
          <a:p>
            <a:pPr algn="ctr"/>
            <a:r>
              <a:rPr lang="en-GB" sz="1200" dirty="0"/>
              <a:t>Key point:</a:t>
            </a:r>
          </a:p>
          <a:p>
            <a:pPr algn="ctr"/>
            <a:r>
              <a:rPr lang="en-GB" sz="1200" dirty="0"/>
              <a:t>If you need to send off your CV remember if its  2 pages or more , print on sperate sheets of paper</a:t>
            </a:r>
          </a:p>
          <a:p>
            <a:pPr algn="ctr"/>
            <a:endParaRPr lang="en-GB" sz="1400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9DD41E8-A05F-4E31-A0D7-5A271D0A6DB9}"/>
              </a:ext>
            </a:extLst>
          </p:cNvPr>
          <p:cNvSpPr/>
          <p:nvPr/>
        </p:nvSpPr>
        <p:spPr>
          <a:xfrm>
            <a:off x="6141698" y="2151728"/>
            <a:ext cx="5552008" cy="2257412"/>
          </a:xfrm>
          <a:prstGeom prst="rect">
            <a:avLst/>
          </a:prstGeom>
          <a:solidFill>
            <a:schemeClr val="lt1"/>
          </a:solidFill>
        </p:spPr>
        <p:txBody>
          <a:bodyPr wrap="square">
            <a:spAutoFit/>
          </a:bodyPr>
          <a:lstStyle/>
          <a:p>
            <a:pPr lvl="0">
              <a:lnSpc>
                <a:spcPct val="107000"/>
              </a:lnSpc>
              <a:spcAft>
                <a:spcPts val="0"/>
              </a:spcAft>
            </a:pPr>
            <a:r>
              <a:rPr lang="en-GB" sz="1200" b="1" dirty="0">
                <a:ea typeface="Calibri" panose="020F0502020204030204" pitchFamily="34" charset="0"/>
                <a:cs typeface="Times New Roman" panose="02020603050405020304" pitchFamily="18" charset="0"/>
              </a:rPr>
              <a:t>                                      General key aspects that should be in most CV’s:</a:t>
            </a: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200" dirty="0">
                <a:ea typeface="Calibri" panose="020F0502020204030204" pitchFamily="34" charset="0"/>
                <a:cs typeface="Times New Roman" panose="02020603050405020304" pitchFamily="18" charset="0"/>
              </a:rPr>
              <a:t>Bold fonts are recommended to help highlight certain aspects that are important.</a:t>
            </a: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200" dirty="0">
                <a:ea typeface="Calibri" panose="020F0502020204030204" pitchFamily="34" charset="0"/>
                <a:cs typeface="Times New Roman" panose="02020603050405020304" pitchFamily="18" charset="0"/>
              </a:rPr>
              <a:t>No Italics unless quoting names of publishers etc.</a:t>
            </a: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200" dirty="0">
                <a:ea typeface="Calibri" panose="020F0502020204030204" pitchFamily="34" charset="0"/>
                <a:cs typeface="Times New Roman" panose="02020603050405020304" pitchFamily="18" charset="0"/>
              </a:rPr>
              <a:t>Size of font should be kept between 11 or 12 and 13 or larger for main headings.</a:t>
            </a: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200" dirty="0">
                <a:ea typeface="Calibri" panose="020F0502020204030204" pitchFamily="34" charset="0"/>
                <a:cs typeface="Times New Roman" panose="02020603050405020304" pitchFamily="18" charset="0"/>
              </a:rPr>
              <a:t>Don’t make font bigger to fil up empty space on paper.</a:t>
            </a: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200" dirty="0">
                <a:ea typeface="Calibri" panose="020F0502020204030204" pitchFamily="34" charset="0"/>
                <a:cs typeface="Times New Roman" panose="02020603050405020304" pitchFamily="18" charset="0"/>
              </a:rPr>
              <a:t>Stick to Black ink or black coloured font.</a:t>
            </a: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1200" dirty="0">
                <a:ea typeface="Calibri" panose="020F0502020204030204" pitchFamily="34" charset="0"/>
                <a:cs typeface="Times New Roman" panose="02020603050405020304" pitchFamily="18" charset="0"/>
              </a:rPr>
              <a:t>Use “White space” meaning empty gaps between parts of the CV carefully and don’t over use them. See them as a “Breathing space” between sections.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200" dirty="0">
                <a:ea typeface="Calibri" panose="020F0502020204030204" pitchFamily="34" charset="0"/>
                <a:cs typeface="Times New Roman" panose="02020603050405020304" pitchFamily="18" charset="0"/>
              </a:rPr>
              <a:t>Do not include photos of yourself or anything unless the job your applying for is to be a model etc. You should only be based on what you have done and not what you look like.</a:t>
            </a:r>
          </a:p>
        </p:txBody>
      </p:sp>
      <p:pic>
        <p:nvPicPr>
          <p:cNvPr id="10" name="Picture 9" descr="Image result for example of a bad cv">
            <a:extLst>
              <a:ext uri="{FF2B5EF4-FFF2-40B4-BE49-F238E27FC236}">
                <a16:creationId xmlns:a16="http://schemas.microsoft.com/office/drawing/2014/main" id="{E9AC8875-B92D-4ABA-A66D-A94E094985F9}"/>
              </a:ext>
            </a:extLst>
          </p:cNvPr>
          <p:cNvPicPr/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02"/>
          <a:stretch/>
        </p:blipFill>
        <p:spPr bwMode="auto">
          <a:xfrm>
            <a:off x="7113447" y="4603379"/>
            <a:ext cx="2144363" cy="2191239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Picture 10" descr="Professional CV Template Iconic">
            <a:extLst>
              <a:ext uri="{FF2B5EF4-FFF2-40B4-BE49-F238E27FC236}">
                <a16:creationId xmlns:a16="http://schemas.microsoft.com/office/drawing/2014/main" id="{ABC972FE-B8ED-4F42-9D31-DBD9D776D614}"/>
              </a:ext>
            </a:extLst>
          </p:cNvPr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67315" y="4603379"/>
            <a:ext cx="1961931" cy="2191239"/>
          </a:xfrm>
          <a:prstGeom prst="rect">
            <a:avLst/>
          </a:prstGeom>
          <a:noFill/>
          <a:ln>
            <a:noFill/>
          </a:ln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8ECA584A-CE5F-43F8-BD49-3131452F8A1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15271" y="5179087"/>
            <a:ext cx="737122" cy="768158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3B1F5585-5A2F-4382-97AB-12FB08B7C33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8906" y="5179087"/>
            <a:ext cx="1191169" cy="7587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839825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157</TotalTime>
  <Words>499</Words>
  <Application>Microsoft Office PowerPoint</Application>
  <PresentationFormat>Widescreen</PresentationFormat>
  <Paragraphs>78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Calibri</vt:lpstr>
      <vt:lpstr>Calibri Light</vt:lpstr>
      <vt:lpstr>Symbol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Brad Jenkins</dc:creator>
  <cp:lastModifiedBy>Brad Jenkins</cp:lastModifiedBy>
  <cp:revision>21</cp:revision>
  <dcterms:created xsi:type="dcterms:W3CDTF">2020-01-11T14:30:34Z</dcterms:created>
  <dcterms:modified xsi:type="dcterms:W3CDTF">2020-01-11T23:03:21Z</dcterms:modified>
</cp:coreProperties>
</file>