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21"/>
  </p:notesMasterIdLst>
  <p:sldIdLst>
    <p:sldId id="257" r:id="rId6"/>
    <p:sldId id="348" r:id="rId7"/>
    <p:sldId id="280" r:id="rId8"/>
    <p:sldId id="371" r:id="rId9"/>
    <p:sldId id="372" r:id="rId10"/>
    <p:sldId id="373" r:id="rId11"/>
    <p:sldId id="374" r:id="rId12"/>
    <p:sldId id="375" r:id="rId13"/>
    <p:sldId id="377" r:id="rId14"/>
    <p:sldId id="353" r:id="rId15"/>
    <p:sldId id="376" r:id="rId16"/>
    <p:sldId id="378" r:id="rId17"/>
    <p:sldId id="379" r:id="rId18"/>
    <p:sldId id="380" r:id="rId19"/>
    <p:sldId id="381" r:id="rId20"/>
  </p:sldIdLst>
  <p:sldSz cx="12192000" cy="6858000"/>
  <p:notesSz cx="12192000" cy="6858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C752"/>
    <a:srgbClr val="252F53"/>
    <a:srgbClr val="04040B"/>
    <a:srgbClr val="12A3C9"/>
    <a:srgbClr val="FFFFFF"/>
    <a:srgbClr val="F7F7F7"/>
    <a:srgbClr val="FCFCFD"/>
    <a:srgbClr val="66C0DD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68" y="136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gs" Target="tags/tag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29/10/2021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09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4371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1394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3276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6682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6540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791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256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4593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7185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4996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5764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80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10/29/2021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10/29/2021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10/29/2021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10/29/2021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10/29/2021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31 August 2009                             Slide ‹#› of 25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‹#›</a:t>
            </a:fld>
            <a:r>
              <a:rPr lang="en-US"/>
              <a:t> of xxx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31 August 2009                             Slide ‹#› of 25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10/29/2021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CD651-A783-433F-8529-3A919CC195B2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igma.nursingrepository.org/bitstream/handle/10755/623708/QualitativeResearch.pdf?sequence=1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bestpractice.bmj.com/info/wp-content/uploads/2018/12/How-to-write-and-publish-a-paper-2018.pdf" TargetMode="External"/><Relationship Id="rId4" Type="http://schemas.openxmlformats.org/officeDocument/2006/relationships/hyperlink" Target="https://www.ncbi.nlm.nih.gov/pmc/articles/PMC442179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informatics.bmj.com/content/27/1/e100046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informatics.bmj.com/pages/authors/#submission_guidelines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lainenglish.co.uk/how-to-write-in-plain-english.html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gunning-fog-index.com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isma-statement.org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asp-uk.net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ubmed.ncbi.nlm.nih.gov/24869584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mesh/68046650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tethemrightonline.com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15" y="481700"/>
            <a:ext cx="3604448" cy="1661993"/>
          </a:xfrm>
        </p:spPr>
        <p:txBody>
          <a:bodyPr/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Digital Professional for Health and Care</a:t>
            </a:r>
            <a:endParaRPr lang="en-GB" sz="36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003398" cy="110799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6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Guidance for coursework one</a:t>
            </a:r>
            <a:endParaRPr lang="en-GB" sz="36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Philip Scott MSc PhD FHEA FBCS CITP CHCIO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Understand IMRAD and whether/how it applies in this coursework.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Apply an appropriate writing style for an academic essay.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100" dirty="0"/>
              <a:t>Evaluate the importance of literature search strategy and critical appraisal.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Differentiate general web searching from biomedical literature searching.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100" dirty="0"/>
              <a:t>Unders</a:t>
            </a:r>
            <a:r>
              <a:rPr lang="en-GB" dirty="0"/>
              <a:t>tand why bibliographic software is necessary for postgraduate study.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100" dirty="0"/>
              <a:t>Understand</a:t>
            </a:r>
            <a:r>
              <a:rPr lang="en-GB" dirty="0"/>
              <a:t> the purpose and format of the forthcoming coursework abstract.</a:t>
            </a:r>
            <a:endParaRPr lang="en-GB" sz="21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23739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IMRAD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14400" y="1600200"/>
            <a:ext cx="10515600" cy="4495800"/>
          </a:xfrm>
        </p:spPr>
        <p:txBody>
          <a:bodyPr>
            <a:normAutofit lnSpcReduction="10000"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Introduction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Methods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Results and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Discussion</a:t>
            </a:r>
          </a:p>
          <a:p>
            <a:pPr marL="360000" indent="-360000">
              <a:buFont typeface="Courier New" pitchFamily="49" charset="0"/>
              <a:buChar char="o"/>
            </a:pPr>
            <a:endParaRPr lang="en-US" sz="2400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>
                <a:hlinkClick r:id="rId3"/>
              </a:rPr>
              <a:t>https://sigma.nursingrepository.org/bitstream/handle/10755/623708/QualitativeResearch.pdf?sequence=1</a:t>
            </a:r>
            <a:endParaRPr lang="en-US" sz="2400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 err="1"/>
              <a:t>Sollaci</a:t>
            </a:r>
            <a:r>
              <a:rPr lang="en-US" sz="2400" dirty="0"/>
              <a:t> &amp; Pereira (2004) </a:t>
            </a:r>
            <a:r>
              <a:rPr lang="en-GB" sz="2400" dirty="0"/>
              <a:t>The introduction, methods, results, and discussion (IMRAD) structure: a fifty-year survey. </a:t>
            </a:r>
            <a:r>
              <a:rPr lang="en-GB" sz="2400" i="1" dirty="0"/>
              <a:t>J Med </a:t>
            </a:r>
            <a:r>
              <a:rPr lang="en-GB" sz="2400" i="1" dirty="0" err="1"/>
              <a:t>Libr</a:t>
            </a:r>
            <a:r>
              <a:rPr lang="en-GB" sz="2400" i="1" dirty="0"/>
              <a:t> Assoc</a:t>
            </a:r>
            <a:r>
              <a:rPr lang="en-GB" sz="2400" dirty="0"/>
              <a:t>, 92(3): 364–371. </a:t>
            </a:r>
            <a:r>
              <a:rPr lang="en-GB" sz="2400" dirty="0">
                <a:hlinkClick r:id="rId4"/>
              </a:rPr>
              <a:t>https://www.ncbi.nlm.nih.gov/pmc/articles/PMC442179/</a:t>
            </a:r>
            <a:r>
              <a:rPr lang="en-GB" sz="2400" dirty="0"/>
              <a:t> 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>
                <a:hlinkClick r:id="rId5"/>
              </a:rPr>
              <a:t>https://bestpractice.bmj.com/info/wp-content/uploads/2018/12/How-to-write-and-publish-a-paper-2018.pdf</a:t>
            </a:r>
            <a:endParaRPr lang="en-US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3</a:t>
            </a:fld>
            <a:r>
              <a:rPr lang="en-US"/>
              <a:t> of 33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IMRAD in this coursework… first pass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4</a:t>
            </a:fld>
            <a:r>
              <a:rPr lang="en-US"/>
              <a:t> of 33</a:t>
            </a:r>
            <a:endParaRPr lang="en-US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552A96E6-044A-4DAC-A5AC-64DC979047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241723"/>
              </p:ext>
            </p:extLst>
          </p:nvPr>
        </p:nvGraphicFramePr>
        <p:xfrm>
          <a:off x="914400" y="1412594"/>
          <a:ext cx="10591800" cy="42616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667000">
                  <a:extLst>
                    <a:ext uri="{9D8B030D-6E8A-4147-A177-3AD203B41FA5}">
                      <a16:colId xmlns:a16="http://schemas.microsoft.com/office/drawing/2014/main" val="1580916644"/>
                    </a:ext>
                  </a:extLst>
                </a:gridCol>
                <a:gridCol w="7924800">
                  <a:extLst>
                    <a:ext uri="{9D8B030D-6E8A-4147-A177-3AD203B41FA5}">
                      <a16:colId xmlns:a16="http://schemas.microsoft.com/office/drawing/2014/main" val="3940826475"/>
                    </a:ext>
                  </a:extLst>
                </a:gridCol>
              </a:tblGrid>
              <a:tr h="604090">
                <a:tc>
                  <a:txBody>
                    <a:bodyPr/>
                    <a:lstStyle/>
                    <a:p>
                      <a:r>
                        <a:rPr lang="en-GB" sz="2400" b="1" dirty="0"/>
                        <a:t>IMRAD section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Coursework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137535"/>
                  </a:ext>
                </a:extLst>
              </a:tr>
              <a:tr h="819246">
                <a:tc>
                  <a:txBody>
                    <a:bodyPr/>
                    <a:lstStyle/>
                    <a:p>
                      <a:r>
                        <a:rPr lang="en-GB" sz="2400" dirty="0"/>
                        <a:t>Introduction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1. Selected domain (describe setting, scope, background).</a:t>
                      </a:r>
                    </a:p>
                    <a:p>
                      <a:r>
                        <a:rPr lang="en-GB" sz="2400" dirty="0"/>
                        <a:t>2. Aims &amp; objectives (specify overall business aim and SMART objectives).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7583167"/>
                  </a:ext>
                </a:extLst>
              </a:tr>
              <a:tr h="604090">
                <a:tc>
                  <a:txBody>
                    <a:bodyPr/>
                    <a:lstStyle/>
                    <a:p>
                      <a:r>
                        <a:rPr lang="en-GB" sz="2400" dirty="0"/>
                        <a:t>Methods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3. Methodology (describe and justify why appropriate, state limitations).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8156804"/>
                  </a:ext>
                </a:extLst>
              </a:tr>
              <a:tr h="604090">
                <a:tc>
                  <a:txBody>
                    <a:bodyPr/>
                    <a:lstStyle/>
                    <a:p>
                      <a:r>
                        <a:rPr lang="en-GB" sz="2400" dirty="0"/>
                        <a:t>Results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4. Measures (define the intervention(s), how will impact be measured, can you show causality).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9574869"/>
                  </a:ext>
                </a:extLst>
              </a:tr>
              <a:tr h="604090">
                <a:tc>
                  <a:txBody>
                    <a:bodyPr/>
                    <a:lstStyle/>
                    <a:p>
                      <a:r>
                        <a:rPr lang="en-GB" sz="2400" dirty="0"/>
                        <a:t>Discussion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5. Improvements (direct/indirect, possible future opportunities, potential unintended consequences).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54458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6200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IMRAD in this coursework… second pass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144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Coursework is more like a research </a:t>
            </a:r>
            <a:r>
              <a:rPr lang="en-US" sz="2400" b="1" i="1" dirty="0"/>
              <a:t>protocol</a:t>
            </a:r>
          </a:p>
          <a:p>
            <a:pPr marL="702900" lvl="1" indent="-360000">
              <a:buFont typeface="Courier New" pitchFamily="49" charset="0"/>
              <a:buChar char="o"/>
            </a:pPr>
            <a:r>
              <a:rPr lang="en-US" sz="2400" dirty="0">
                <a:solidFill>
                  <a:srgbClr val="000000"/>
                </a:solidFill>
                <a:latin typeface="Interface Regular"/>
              </a:rPr>
              <a:t>No results</a:t>
            </a:r>
          </a:p>
          <a:p>
            <a:pPr marL="702900" lvl="1" indent="-360000">
              <a:buFont typeface="Courier New" pitchFamily="49" charset="0"/>
              <a:buChar char="o"/>
            </a:pPr>
            <a:r>
              <a:rPr lang="en-US" sz="2400" dirty="0">
                <a:solidFill>
                  <a:srgbClr val="000000"/>
                </a:solidFill>
                <a:latin typeface="Interface Regular"/>
              </a:rPr>
              <a:t>Example: </a:t>
            </a:r>
            <a:r>
              <a:rPr lang="en-US" sz="2400" dirty="0">
                <a:solidFill>
                  <a:srgbClr val="000000"/>
                </a:solidFill>
                <a:latin typeface="Interface Regular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https://informatics.bmj.com/content/27/1/e100046</a:t>
            </a:r>
            <a:endParaRPr lang="en-US" sz="2400" dirty="0">
              <a:solidFill>
                <a:srgbClr val="000000"/>
              </a:solidFill>
              <a:latin typeface="Interface Regular"/>
            </a:endParaRPr>
          </a:p>
          <a:p>
            <a:pPr marL="702900" lvl="1" indent="-360000">
              <a:buFont typeface="Courier New" pitchFamily="49" charset="0"/>
              <a:buChar char="o"/>
            </a:pPr>
            <a:r>
              <a:rPr lang="en-GB" sz="2400" b="1" dirty="0">
                <a:solidFill>
                  <a:srgbClr val="000000"/>
                </a:solidFill>
                <a:latin typeface="Interface Regular"/>
              </a:rPr>
              <a:t>Introduction</a:t>
            </a:r>
            <a:r>
              <a:rPr lang="en-GB" sz="2400" dirty="0">
                <a:solidFill>
                  <a:srgbClr val="000000"/>
                </a:solidFill>
                <a:latin typeface="Interface Regular"/>
              </a:rPr>
              <a:t> (including literature/subject overview, relevant theoretical background and study objectives), </a:t>
            </a:r>
            <a:r>
              <a:rPr lang="en-GB" sz="2400" b="1" dirty="0">
                <a:solidFill>
                  <a:srgbClr val="000000"/>
                </a:solidFill>
                <a:latin typeface="Interface Regular"/>
              </a:rPr>
              <a:t>Methods and analysis</a:t>
            </a:r>
            <a:r>
              <a:rPr lang="en-GB" sz="2400" dirty="0">
                <a:solidFill>
                  <a:srgbClr val="000000"/>
                </a:solidFill>
                <a:latin typeface="Interface Regular"/>
              </a:rPr>
              <a:t>; </a:t>
            </a:r>
            <a:r>
              <a:rPr lang="en-GB" sz="2400" b="1" dirty="0">
                <a:solidFill>
                  <a:srgbClr val="000000"/>
                </a:solidFill>
                <a:latin typeface="Interface Regular"/>
              </a:rPr>
              <a:t>Ethics and dissemination</a:t>
            </a:r>
            <a:r>
              <a:rPr lang="en-GB" sz="2400" dirty="0">
                <a:solidFill>
                  <a:srgbClr val="000000"/>
                </a:solidFill>
                <a:latin typeface="Interface Regular"/>
              </a:rPr>
              <a:t> (IMED).</a:t>
            </a:r>
          </a:p>
          <a:p>
            <a:pPr marL="702900" lvl="1" indent="-360000">
              <a:buFont typeface="Courier New" pitchFamily="49" charset="0"/>
              <a:buChar char="o"/>
            </a:pPr>
            <a:r>
              <a:rPr lang="en-GB" sz="2400" dirty="0">
                <a:solidFill>
                  <a:srgbClr val="000000"/>
                </a:solidFill>
                <a:latin typeface="Interface Regular"/>
              </a:rPr>
              <a:t>See </a:t>
            </a:r>
            <a:r>
              <a:rPr lang="en-GB" sz="2400" dirty="0">
                <a:solidFill>
                  <a:srgbClr val="000000"/>
                </a:solidFill>
                <a:latin typeface="Interface Regular"/>
                <a:hlinkClick r:id="rId4"/>
              </a:rPr>
              <a:t>https://informatics.bmj.com/pages/authors/#submission_guidelines</a:t>
            </a:r>
            <a:endParaRPr lang="en-GB" sz="2400" dirty="0">
              <a:solidFill>
                <a:srgbClr val="000000"/>
              </a:solidFill>
              <a:latin typeface="Interface Regular"/>
            </a:endParaRPr>
          </a:p>
          <a:p>
            <a:pPr marL="702900" lvl="1" indent="-360000">
              <a:buFont typeface="Courier New" pitchFamily="49" charset="0"/>
              <a:buChar char="o"/>
            </a:pPr>
            <a:r>
              <a:rPr lang="en-GB" sz="2400" dirty="0">
                <a:solidFill>
                  <a:srgbClr val="000000"/>
                </a:solidFill>
                <a:latin typeface="Interface Regular"/>
              </a:rPr>
              <a:t>Journals vary!</a:t>
            </a:r>
            <a:endParaRPr lang="en-US" sz="2100" dirty="0"/>
          </a:p>
          <a:p>
            <a:pPr marL="360000" indent="-360000">
              <a:buFont typeface="Courier New" pitchFamily="49" charset="0"/>
              <a:buChar char="o"/>
            </a:pPr>
            <a:endParaRPr lang="en-US" sz="2400" dirty="0"/>
          </a:p>
          <a:p>
            <a:pPr marL="360000" indent="-360000">
              <a:buFont typeface="Courier New" pitchFamily="49" charset="0"/>
              <a:buChar char="o"/>
            </a:pPr>
            <a:endParaRPr lang="en-US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5</a:t>
            </a:fld>
            <a:r>
              <a:rPr lang="en-US"/>
              <a:t> of 33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459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IMRAD in this coursework… second pass using IMED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6</a:t>
            </a:fld>
            <a:r>
              <a:rPr lang="en-US"/>
              <a:t> of 33</a:t>
            </a:r>
            <a:endParaRPr lang="en-US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552A96E6-044A-4DAC-A5AC-64DC979047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45304"/>
              </p:ext>
            </p:extLst>
          </p:nvPr>
        </p:nvGraphicFramePr>
        <p:xfrm>
          <a:off x="861237" y="1066800"/>
          <a:ext cx="10591800" cy="490177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667000">
                  <a:extLst>
                    <a:ext uri="{9D8B030D-6E8A-4147-A177-3AD203B41FA5}">
                      <a16:colId xmlns:a16="http://schemas.microsoft.com/office/drawing/2014/main" val="1580916644"/>
                    </a:ext>
                  </a:extLst>
                </a:gridCol>
                <a:gridCol w="7924800">
                  <a:extLst>
                    <a:ext uri="{9D8B030D-6E8A-4147-A177-3AD203B41FA5}">
                      <a16:colId xmlns:a16="http://schemas.microsoft.com/office/drawing/2014/main" val="3940826475"/>
                    </a:ext>
                  </a:extLst>
                </a:gridCol>
              </a:tblGrid>
              <a:tr h="604090">
                <a:tc>
                  <a:txBody>
                    <a:bodyPr/>
                    <a:lstStyle/>
                    <a:p>
                      <a:r>
                        <a:rPr lang="en-GB" sz="2400" b="1" dirty="0"/>
                        <a:t>IMED section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Coursework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137535"/>
                  </a:ext>
                </a:extLst>
              </a:tr>
              <a:tr h="819246">
                <a:tc>
                  <a:txBody>
                    <a:bodyPr/>
                    <a:lstStyle/>
                    <a:p>
                      <a:r>
                        <a:rPr lang="en-GB" sz="2400" dirty="0"/>
                        <a:t>Introduction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1. Selected domain (describe setting, scope, background).</a:t>
                      </a:r>
                    </a:p>
                    <a:p>
                      <a:r>
                        <a:rPr lang="en-GB" sz="2400" dirty="0"/>
                        <a:t>2. Aims &amp; objectives (specify overall business aim and SMART objectives).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7583167"/>
                  </a:ext>
                </a:extLst>
              </a:tr>
              <a:tr h="604090">
                <a:tc>
                  <a:txBody>
                    <a:bodyPr/>
                    <a:lstStyle/>
                    <a:p>
                      <a:r>
                        <a:rPr lang="en-GB" sz="2400" dirty="0"/>
                        <a:t>Methods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3. Methodology (describe and justify why appropriate, state limitations).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4. Measures (define the intervention(s), how will impact be measured, can you show causality).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5. Improvements (direct/indirect, possible future opportunities, potential unintended consequences).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8156804"/>
                  </a:ext>
                </a:extLst>
              </a:tr>
              <a:tr h="604090">
                <a:tc>
                  <a:txBody>
                    <a:bodyPr/>
                    <a:lstStyle/>
                    <a:p>
                      <a:r>
                        <a:rPr lang="en-GB" sz="2400" dirty="0"/>
                        <a:t>Ethics &amp; dissemination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3. Methodology (describe and justify why appropriate, state limitations).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9574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3927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Coursework structure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7</a:t>
            </a:fld>
            <a:r>
              <a:rPr lang="en-US"/>
              <a:t> of 33</a:t>
            </a:r>
            <a:endParaRPr lang="en-US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552A96E6-044A-4DAC-A5AC-64DC979047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4091957"/>
              </p:ext>
            </p:extLst>
          </p:nvPr>
        </p:nvGraphicFramePr>
        <p:xfrm>
          <a:off x="861237" y="1066800"/>
          <a:ext cx="6301563" cy="47188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301563">
                  <a:extLst>
                    <a:ext uri="{9D8B030D-6E8A-4147-A177-3AD203B41FA5}">
                      <a16:colId xmlns:a16="http://schemas.microsoft.com/office/drawing/2014/main" val="3940826475"/>
                    </a:ext>
                  </a:extLst>
                </a:gridCol>
              </a:tblGrid>
              <a:tr h="604090">
                <a:tc>
                  <a:txBody>
                    <a:bodyPr/>
                    <a:lstStyle/>
                    <a:p>
                      <a:r>
                        <a:rPr lang="en-GB" sz="2400" b="1" dirty="0"/>
                        <a:t>Coursework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137535"/>
                  </a:ext>
                </a:extLst>
              </a:tr>
              <a:tr h="819246">
                <a:tc>
                  <a:txBody>
                    <a:bodyPr/>
                    <a:lstStyle/>
                    <a:p>
                      <a:r>
                        <a:rPr lang="en-GB" sz="2400" dirty="0"/>
                        <a:t>1. Selected domain (describe setting, scope, background).</a:t>
                      </a:r>
                    </a:p>
                    <a:p>
                      <a:r>
                        <a:rPr lang="en-GB" sz="2400" dirty="0"/>
                        <a:t>2. Aims &amp; objectives (specify overall business aim and SMART objectives).</a:t>
                      </a:r>
                    </a:p>
                    <a:p>
                      <a:r>
                        <a:rPr lang="en-GB" sz="2400" dirty="0"/>
                        <a:t>3. Methodology (describe and justify why appropriate, state limitations).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4. Measures (define the intervention(s), how will impact be measured, can you show causality).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5. Improvements (direct/indirect, possible future opportunities, potential unintended consequences).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7583167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C361C784-65EC-4254-9420-66C1522104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8600" y="3039929"/>
            <a:ext cx="2286000" cy="2286000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5C6B633F-E44E-42CE-850B-FEA51F38CAB6}"/>
              </a:ext>
            </a:extLst>
          </p:cNvPr>
          <p:cNvGrpSpPr/>
          <p:nvPr/>
        </p:nvGrpSpPr>
        <p:grpSpPr>
          <a:xfrm>
            <a:off x="8686800" y="533400"/>
            <a:ext cx="2895600" cy="1371600"/>
            <a:chOff x="8686800" y="533400"/>
            <a:chExt cx="2895600" cy="1371600"/>
          </a:xfrm>
        </p:grpSpPr>
        <p:sp>
          <p:nvSpPr>
            <p:cNvPr id="5" name="Thought Bubble: Cloud 4">
              <a:extLst>
                <a:ext uri="{FF2B5EF4-FFF2-40B4-BE49-F238E27FC236}">
                  <a16:creationId xmlns:a16="http://schemas.microsoft.com/office/drawing/2014/main" id="{5931DE70-AC55-4B86-8628-F4E7229340A9}"/>
                </a:ext>
              </a:extLst>
            </p:cNvPr>
            <p:cNvSpPr/>
            <p:nvPr/>
          </p:nvSpPr>
          <p:spPr>
            <a:xfrm>
              <a:off x="8686800" y="533400"/>
              <a:ext cx="2895600" cy="1371600"/>
            </a:xfrm>
            <a:prstGeom prst="cloudCallout">
              <a:avLst>
                <a:gd name="adj1" fmla="val -36990"/>
                <a:gd name="adj2" fmla="val 112629"/>
              </a:avLst>
            </a:prstGeom>
            <a:solidFill>
              <a:srgbClr val="8DC752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0906D7B-5CA6-4CDC-8137-F6AD11B48C8C}"/>
                </a:ext>
              </a:extLst>
            </p:cNvPr>
            <p:cNvSpPr txBox="1"/>
            <p:nvPr/>
          </p:nvSpPr>
          <p:spPr>
            <a:xfrm>
              <a:off x="9296400" y="838200"/>
              <a:ext cx="147083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IMRAD,</a:t>
              </a:r>
            </a:p>
            <a:p>
              <a:pPr algn="ctr"/>
              <a:r>
                <a:rPr lang="en-GB" dirty="0"/>
                <a:t>IMED…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27728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Coursework structure: logical flow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8</a:t>
            </a:fld>
            <a:r>
              <a:rPr lang="en-US"/>
              <a:t> of 33</a:t>
            </a:r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5C6B633F-E44E-42CE-850B-FEA51F38CAB6}"/>
              </a:ext>
            </a:extLst>
          </p:cNvPr>
          <p:cNvGrpSpPr/>
          <p:nvPr/>
        </p:nvGrpSpPr>
        <p:grpSpPr>
          <a:xfrm>
            <a:off x="1066800" y="1192306"/>
            <a:ext cx="2895600" cy="1371600"/>
            <a:chOff x="8686800" y="533400"/>
            <a:chExt cx="2895600" cy="1371600"/>
          </a:xfrm>
        </p:grpSpPr>
        <p:sp>
          <p:nvSpPr>
            <p:cNvPr id="5" name="Thought Bubble: Cloud 4">
              <a:extLst>
                <a:ext uri="{FF2B5EF4-FFF2-40B4-BE49-F238E27FC236}">
                  <a16:creationId xmlns:a16="http://schemas.microsoft.com/office/drawing/2014/main" id="{5931DE70-AC55-4B86-8628-F4E7229340A9}"/>
                </a:ext>
              </a:extLst>
            </p:cNvPr>
            <p:cNvSpPr/>
            <p:nvPr/>
          </p:nvSpPr>
          <p:spPr>
            <a:xfrm>
              <a:off x="8686800" y="533400"/>
              <a:ext cx="2895600" cy="1371600"/>
            </a:xfrm>
            <a:prstGeom prst="cloudCallout">
              <a:avLst>
                <a:gd name="adj1" fmla="val 111926"/>
                <a:gd name="adj2" fmla="val 4786"/>
              </a:avLst>
            </a:prstGeom>
            <a:solidFill>
              <a:srgbClr val="8DC752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0906D7B-5CA6-4CDC-8137-F6AD11B48C8C}"/>
                </a:ext>
              </a:extLst>
            </p:cNvPr>
            <p:cNvSpPr txBox="1"/>
            <p:nvPr/>
          </p:nvSpPr>
          <p:spPr>
            <a:xfrm>
              <a:off x="9399181" y="961037"/>
              <a:ext cx="147083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Background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250392E-70F6-4E33-8D61-FBA7769D0FB5}"/>
              </a:ext>
            </a:extLst>
          </p:cNvPr>
          <p:cNvGrpSpPr/>
          <p:nvPr/>
        </p:nvGrpSpPr>
        <p:grpSpPr>
          <a:xfrm>
            <a:off x="6172200" y="1371600"/>
            <a:ext cx="2971800" cy="1524000"/>
            <a:chOff x="6172200" y="1371600"/>
            <a:chExt cx="2971800" cy="15240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B6F31A65-F73C-4B62-8048-782FF4ABAF5F}"/>
                </a:ext>
              </a:extLst>
            </p:cNvPr>
            <p:cNvSpPr/>
            <p:nvPr/>
          </p:nvSpPr>
          <p:spPr>
            <a:xfrm>
              <a:off x="6172200" y="1371600"/>
              <a:ext cx="2971800" cy="1524000"/>
            </a:xfrm>
            <a:prstGeom prst="ellipse">
              <a:avLst/>
            </a:prstGeom>
            <a:solidFill>
              <a:schemeClr val="accent6">
                <a:alpha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117FE0E-293D-4B26-8F41-7C73F8D47BF4}"/>
                </a:ext>
              </a:extLst>
            </p:cNvPr>
            <p:cNvSpPr txBox="1"/>
            <p:nvPr/>
          </p:nvSpPr>
          <p:spPr>
            <a:xfrm>
              <a:off x="7162800" y="1948934"/>
              <a:ext cx="990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Problem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51531F5-937E-4467-AACF-37BE9D261A8B}"/>
              </a:ext>
            </a:extLst>
          </p:cNvPr>
          <p:cNvGrpSpPr/>
          <p:nvPr/>
        </p:nvGrpSpPr>
        <p:grpSpPr>
          <a:xfrm>
            <a:off x="1295400" y="2841812"/>
            <a:ext cx="2895600" cy="1371600"/>
            <a:chOff x="8686800" y="533400"/>
            <a:chExt cx="2895600" cy="1371600"/>
          </a:xfrm>
        </p:grpSpPr>
        <p:sp>
          <p:nvSpPr>
            <p:cNvPr id="13" name="Thought Bubble: Cloud 12">
              <a:extLst>
                <a:ext uri="{FF2B5EF4-FFF2-40B4-BE49-F238E27FC236}">
                  <a16:creationId xmlns:a16="http://schemas.microsoft.com/office/drawing/2014/main" id="{EADA4D5A-E988-4F6F-B9D4-AEC1B29FFC75}"/>
                </a:ext>
              </a:extLst>
            </p:cNvPr>
            <p:cNvSpPr/>
            <p:nvPr/>
          </p:nvSpPr>
          <p:spPr>
            <a:xfrm>
              <a:off x="8686800" y="533400"/>
              <a:ext cx="2895600" cy="1371600"/>
            </a:xfrm>
            <a:prstGeom prst="cloudCallout">
              <a:avLst>
                <a:gd name="adj1" fmla="val 111616"/>
                <a:gd name="adj2" fmla="val -83449"/>
              </a:avLst>
            </a:prstGeom>
            <a:solidFill>
              <a:srgbClr val="8DC752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4801ABA-4785-4620-9D74-B215994084CD}"/>
                </a:ext>
              </a:extLst>
            </p:cNvPr>
            <p:cNvSpPr txBox="1"/>
            <p:nvPr/>
          </p:nvSpPr>
          <p:spPr>
            <a:xfrm>
              <a:off x="9399181" y="890124"/>
              <a:ext cx="147083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Possible solutions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2ED8661-A205-4DA1-940F-74F49E22C375}"/>
              </a:ext>
            </a:extLst>
          </p:cNvPr>
          <p:cNvGrpSpPr/>
          <p:nvPr/>
        </p:nvGrpSpPr>
        <p:grpSpPr>
          <a:xfrm>
            <a:off x="2895600" y="4213412"/>
            <a:ext cx="2895600" cy="1371600"/>
            <a:chOff x="8686800" y="533400"/>
            <a:chExt cx="2895600" cy="1371600"/>
          </a:xfrm>
        </p:grpSpPr>
        <p:sp>
          <p:nvSpPr>
            <p:cNvPr id="16" name="Thought Bubble: Cloud 15">
              <a:extLst>
                <a:ext uri="{FF2B5EF4-FFF2-40B4-BE49-F238E27FC236}">
                  <a16:creationId xmlns:a16="http://schemas.microsoft.com/office/drawing/2014/main" id="{EF78E414-C6F2-49EC-AFF8-796E617C9AE4}"/>
                </a:ext>
              </a:extLst>
            </p:cNvPr>
            <p:cNvSpPr/>
            <p:nvPr/>
          </p:nvSpPr>
          <p:spPr>
            <a:xfrm>
              <a:off x="8686800" y="533400"/>
              <a:ext cx="2895600" cy="1371600"/>
            </a:xfrm>
            <a:prstGeom prst="cloudCallout">
              <a:avLst>
                <a:gd name="adj1" fmla="val 77870"/>
                <a:gd name="adj2" fmla="val -145540"/>
              </a:avLst>
            </a:prstGeom>
            <a:solidFill>
              <a:srgbClr val="8DC752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E0679566-8B18-420A-8410-FBC123CC5797}"/>
                </a:ext>
              </a:extLst>
            </p:cNvPr>
            <p:cNvSpPr txBox="1"/>
            <p:nvPr/>
          </p:nvSpPr>
          <p:spPr>
            <a:xfrm>
              <a:off x="9399181" y="890124"/>
              <a:ext cx="147083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Approach &amp; scope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A1B3DAF-7A42-4DAB-BF6B-E11D2CBF8123}"/>
              </a:ext>
            </a:extLst>
          </p:cNvPr>
          <p:cNvGrpSpPr/>
          <p:nvPr/>
        </p:nvGrpSpPr>
        <p:grpSpPr>
          <a:xfrm>
            <a:off x="6391835" y="4526681"/>
            <a:ext cx="2895600" cy="1371600"/>
            <a:chOff x="8686800" y="533400"/>
            <a:chExt cx="2895600" cy="1371600"/>
          </a:xfrm>
        </p:grpSpPr>
        <p:sp>
          <p:nvSpPr>
            <p:cNvPr id="19" name="Thought Bubble: Cloud 18">
              <a:extLst>
                <a:ext uri="{FF2B5EF4-FFF2-40B4-BE49-F238E27FC236}">
                  <a16:creationId xmlns:a16="http://schemas.microsoft.com/office/drawing/2014/main" id="{7E5F69E8-2858-4F74-8698-7FF10BAE4A31}"/>
                </a:ext>
              </a:extLst>
            </p:cNvPr>
            <p:cNvSpPr/>
            <p:nvPr/>
          </p:nvSpPr>
          <p:spPr>
            <a:xfrm>
              <a:off x="8686800" y="533400"/>
              <a:ext cx="2895600" cy="1371600"/>
            </a:xfrm>
            <a:prstGeom prst="cloudCallout">
              <a:avLst>
                <a:gd name="adj1" fmla="val -6341"/>
                <a:gd name="adj2" fmla="val -149462"/>
              </a:avLst>
            </a:prstGeom>
            <a:solidFill>
              <a:srgbClr val="8DC752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09EC7FDA-A81F-4A5A-8BB0-41330CE4730B}"/>
                </a:ext>
              </a:extLst>
            </p:cNvPr>
            <p:cNvSpPr txBox="1"/>
            <p:nvPr/>
          </p:nvSpPr>
          <p:spPr>
            <a:xfrm>
              <a:off x="9399181" y="890124"/>
              <a:ext cx="147083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Business objectives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C37AB206-AA7E-41D3-A30F-A121FF3A5CB0}"/>
              </a:ext>
            </a:extLst>
          </p:cNvPr>
          <p:cNvGrpSpPr/>
          <p:nvPr/>
        </p:nvGrpSpPr>
        <p:grpSpPr>
          <a:xfrm>
            <a:off x="8839200" y="3223506"/>
            <a:ext cx="2895600" cy="1371600"/>
            <a:chOff x="8686800" y="533400"/>
            <a:chExt cx="2895600" cy="1371600"/>
          </a:xfrm>
        </p:grpSpPr>
        <p:sp>
          <p:nvSpPr>
            <p:cNvPr id="22" name="Thought Bubble: Cloud 21">
              <a:extLst>
                <a:ext uri="{FF2B5EF4-FFF2-40B4-BE49-F238E27FC236}">
                  <a16:creationId xmlns:a16="http://schemas.microsoft.com/office/drawing/2014/main" id="{B2DE4CB9-FEB0-413B-9BFD-3EB354D2A4A6}"/>
                </a:ext>
              </a:extLst>
            </p:cNvPr>
            <p:cNvSpPr/>
            <p:nvPr/>
          </p:nvSpPr>
          <p:spPr>
            <a:xfrm>
              <a:off x="8686800" y="533400"/>
              <a:ext cx="2895600" cy="1371600"/>
            </a:xfrm>
            <a:prstGeom prst="cloudCallout">
              <a:avLst>
                <a:gd name="adj1" fmla="val -43493"/>
                <a:gd name="adj2" fmla="val -86063"/>
              </a:avLst>
            </a:prstGeom>
            <a:solidFill>
              <a:srgbClr val="8DC752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0515D859-4D09-44C0-92A0-7DB7E7CE7F16}"/>
                </a:ext>
              </a:extLst>
            </p:cNvPr>
            <p:cNvSpPr txBox="1"/>
            <p:nvPr/>
          </p:nvSpPr>
          <p:spPr>
            <a:xfrm>
              <a:off x="9399181" y="800219"/>
              <a:ext cx="1470837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Methodology &amp; intervention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4808CF9-9C2F-4CF4-BDF8-452A054A58DA}"/>
              </a:ext>
            </a:extLst>
          </p:cNvPr>
          <p:cNvGrpSpPr/>
          <p:nvPr/>
        </p:nvGrpSpPr>
        <p:grpSpPr>
          <a:xfrm>
            <a:off x="9144000" y="350566"/>
            <a:ext cx="2895600" cy="1371600"/>
            <a:chOff x="8686800" y="533400"/>
            <a:chExt cx="2895600" cy="1371600"/>
          </a:xfrm>
        </p:grpSpPr>
        <p:sp>
          <p:nvSpPr>
            <p:cNvPr id="25" name="Thought Bubble: Cloud 24">
              <a:extLst>
                <a:ext uri="{FF2B5EF4-FFF2-40B4-BE49-F238E27FC236}">
                  <a16:creationId xmlns:a16="http://schemas.microsoft.com/office/drawing/2014/main" id="{BD509504-9044-4471-BB19-BC591EBC878F}"/>
                </a:ext>
              </a:extLst>
            </p:cNvPr>
            <p:cNvSpPr/>
            <p:nvPr/>
          </p:nvSpPr>
          <p:spPr>
            <a:xfrm>
              <a:off x="8686800" y="533400"/>
              <a:ext cx="2895600" cy="1371600"/>
            </a:xfrm>
            <a:prstGeom prst="cloudCallout">
              <a:avLst>
                <a:gd name="adj1" fmla="val -70428"/>
                <a:gd name="adj2" fmla="val 25048"/>
              </a:avLst>
            </a:prstGeom>
            <a:solidFill>
              <a:srgbClr val="8DC752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262D7C57-1C16-477A-BE0F-DEA88B944403}"/>
                </a:ext>
              </a:extLst>
            </p:cNvPr>
            <p:cNvSpPr txBox="1"/>
            <p:nvPr/>
          </p:nvSpPr>
          <p:spPr>
            <a:xfrm>
              <a:off x="9399181" y="890124"/>
              <a:ext cx="147083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Evaluation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84907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Coursework structure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9</a:t>
            </a:fld>
            <a:r>
              <a:rPr lang="en-US"/>
              <a:t> of 33</a:t>
            </a:r>
            <a:endParaRPr lang="en-US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552A96E6-044A-4DAC-A5AC-64DC979047BB}"/>
              </a:ext>
            </a:extLst>
          </p:cNvPr>
          <p:cNvGraphicFramePr>
            <a:graphicFrameLocks noGrp="1"/>
          </p:cNvGraphicFramePr>
          <p:nvPr/>
        </p:nvGraphicFramePr>
        <p:xfrm>
          <a:off x="861237" y="1066800"/>
          <a:ext cx="6301563" cy="47188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301563">
                  <a:extLst>
                    <a:ext uri="{9D8B030D-6E8A-4147-A177-3AD203B41FA5}">
                      <a16:colId xmlns:a16="http://schemas.microsoft.com/office/drawing/2014/main" val="3940826475"/>
                    </a:ext>
                  </a:extLst>
                </a:gridCol>
              </a:tblGrid>
              <a:tr h="604090">
                <a:tc>
                  <a:txBody>
                    <a:bodyPr/>
                    <a:lstStyle/>
                    <a:p>
                      <a:r>
                        <a:rPr lang="en-GB" sz="2400" b="1" dirty="0"/>
                        <a:t>Coursework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137535"/>
                  </a:ext>
                </a:extLst>
              </a:tr>
              <a:tr h="819246">
                <a:tc>
                  <a:txBody>
                    <a:bodyPr/>
                    <a:lstStyle/>
                    <a:p>
                      <a:r>
                        <a:rPr lang="en-GB" sz="2400" dirty="0"/>
                        <a:t>1. Selected domain (describe setting, scope, background).</a:t>
                      </a:r>
                    </a:p>
                    <a:p>
                      <a:r>
                        <a:rPr lang="en-GB" sz="2400" dirty="0"/>
                        <a:t>2. Aims &amp; objectives (specify overall business aim and SMART objectives).</a:t>
                      </a:r>
                    </a:p>
                    <a:p>
                      <a:r>
                        <a:rPr lang="en-GB" sz="2400" dirty="0"/>
                        <a:t>3. Methodology (describe and justify why appropriate, state limitations).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4. Measures (define the intervention(s), how will impact be measured, can you show causality).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5. Improvements (direct/indirect, possible future opportunities, potential unintended consequences).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7583167"/>
                  </a:ext>
                </a:extLst>
              </a:tr>
            </a:tbl>
          </a:graphicData>
        </a:graphic>
      </p:graphicFrame>
      <p:grpSp>
        <p:nvGrpSpPr>
          <p:cNvPr id="9" name="Group 8">
            <a:extLst>
              <a:ext uri="{FF2B5EF4-FFF2-40B4-BE49-F238E27FC236}">
                <a16:creationId xmlns:a16="http://schemas.microsoft.com/office/drawing/2014/main" id="{3AF7F7C2-9022-4B8F-9A6A-2DAACCCBAFE4}"/>
              </a:ext>
            </a:extLst>
          </p:cNvPr>
          <p:cNvGrpSpPr/>
          <p:nvPr/>
        </p:nvGrpSpPr>
        <p:grpSpPr>
          <a:xfrm>
            <a:off x="8763000" y="2286000"/>
            <a:ext cx="2895600" cy="2743200"/>
            <a:chOff x="8686800" y="533400"/>
            <a:chExt cx="2895600" cy="1371600"/>
          </a:xfrm>
        </p:grpSpPr>
        <p:sp>
          <p:nvSpPr>
            <p:cNvPr id="10" name="Thought Bubble: Cloud 9">
              <a:extLst>
                <a:ext uri="{FF2B5EF4-FFF2-40B4-BE49-F238E27FC236}">
                  <a16:creationId xmlns:a16="http://schemas.microsoft.com/office/drawing/2014/main" id="{41FB1779-2064-4A1E-A352-7D6EE1A7859B}"/>
                </a:ext>
              </a:extLst>
            </p:cNvPr>
            <p:cNvSpPr/>
            <p:nvPr/>
          </p:nvSpPr>
          <p:spPr>
            <a:xfrm>
              <a:off x="8686800" y="533400"/>
              <a:ext cx="2895600" cy="1371600"/>
            </a:xfrm>
            <a:prstGeom prst="cloudCallout">
              <a:avLst>
                <a:gd name="adj1" fmla="val -101127"/>
                <a:gd name="adj2" fmla="val -9851"/>
              </a:avLst>
            </a:prstGeom>
            <a:solidFill>
              <a:srgbClr val="8DC752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D4DFC11-60AB-4B05-8104-C73D1BBDE284}"/>
                </a:ext>
              </a:extLst>
            </p:cNvPr>
            <p:cNvSpPr txBox="1"/>
            <p:nvPr/>
          </p:nvSpPr>
          <p:spPr>
            <a:xfrm>
              <a:off x="9144000" y="858375"/>
              <a:ext cx="1928037" cy="600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Apportion word count to sections to align with marking criteria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364209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Academic writing guides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Shon, P. (2018). The quick fix guide to academic writing : how to avoid big mistakes and small errors. London: Sage.</a:t>
            </a:r>
          </a:p>
          <a:p>
            <a:pPr marL="360000" indent="-360000">
              <a:buFont typeface="Courier New" pitchFamily="49" charset="0"/>
              <a:buChar char="o"/>
            </a:pPr>
            <a:endParaRPr lang="en-GB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Leicester, M. Taylor, D. (2017). Get a better grade: seven steps to excellent essays and assignments. London: Sage.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10</a:t>
            </a:fld>
            <a:r>
              <a:rPr lang="en-US" dirty="0"/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28020832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Good academic English is not dense or flowery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Formal, precise, but not pompous.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Plain English mostly applies: </a:t>
            </a:r>
            <a:r>
              <a:rPr lang="en-GB" dirty="0">
                <a:hlinkClick r:id="rId3"/>
              </a:rPr>
              <a:t>http://www.plainenglish.co.uk/how-to-write-in-plain-english.html</a:t>
            </a:r>
            <a:endParaRPr lang="en-GB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Run your text through the Gunning Fog index to assess readability: </a:t>
            </a:r>
            <a:r>
              <a:rPr lang="en-GB" dirty="0">
                <a:hlinkClick r:id="rId4"/>
              </a:rPr>
              <a:t>http://gunning-fog-index.com/</a:t>
            </a:r>
            <a:endParaRPr lang="en-GB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Avoid very long sentences with multiple subordinate clauses.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Don’t write in the first person (“I had this idea…”, “I selected this method because…”).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Don’t write in the passive voice (“it was decided…”, “the product was designed…”).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Do write impersonally; personify the project or the essay (“This section will describe…”, “this project will deliver a…”, “this </a:t>
            </a:r>
            <a:r>
              <a:rPr lang="en-US" dirty="0" err="1"/>
              <a:t>programme</a:t>
            </a:r>
            <a:r>
              <a:rPr lang="en-US" dirty="0"/>
              <a:t> aims to change…”).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Look at examples of good academic English in the literature. What can you emulate?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11</a:t>
            </a:fld>
            <a:r>
              <a:rPr lang="en-US" dirty="0"/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1614452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Literature search strategy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See reporting guidelines such as PRISMA: </a:t>
            </a:r>
            <a:r>
              <a:rPr lang="en-GB" dirty="0">
                <a:hlinkClick r:id="rId3"/>
              </a:rPr>
              <a:t>http://www.prisma-statement.org/</a:t>
            </a:r>
            <a:endParaRPr lang="en-GB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Apply the </a:t>
            </a:r>
            <a:r>
              <a:rPr lang="en-GB" i="1" dirty="0"/>
              <a:t>principles</a:t>
            </a:r>
            <a:r>
              <a:rPr lang="en-GB" dirty="0"/>
              <a:t>, not the full mechanics.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Justify which databases you search (e.g. </a:t>
            </a:r>
            <a:r>
              <a:rPr lang="en-GB" dirty="0" err="1"/>
              <a:t>Pubmed</a:t>
            </a:r>
            <a:r>
              <a:rPr lang="en-GB" dirty="0"/>
              <a:t>, Google Scholar, CINAHL).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Specify keywords, date range and inclusion/exclusion criteria.</a:t>
            </a:r>
          </a:p>
          <a:p>
            <a:pPr marL="360000" indent="-360000">
              <a:buFont typeface="Courier New" pitchFamily="49" charset="0"/>
              <a:buChar char="o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12</a:t>
            </a:fld>
            <a:r>
              <a:rPr lang="en-US" dirty="0"/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35951721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Critical appraisal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Don’t just summarise the literature or take it all as gospel truth.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Identify themes, consensus, controversy, outliers.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Is the research fully reported? Are the methods appropriate?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Is the analysis sound? Do the conclusions flow from the data?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>
                <a:hlinkClick r:id="rId3"/>
              </a:rPr>
              <a:t>https://casp-uk.net/</a:t>
            </a:r>
            <a:endParaRPr lang="en-GB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>
                <a:hlinkClick r:id="rId4"/>
              </a:rPr>
              <a:t>https://pubmed.ncbi.nlm.nih.gov/24869584/</a:t>
            </a:r>
            <a:endParaRPr lang="en-GB" dirty="0"/>
          </a:p>
          <a:p>
            <a:pPr marL="360000" indent="-360000">
              <a:buFont typeface="Courier New" pitchFamily="49" charset="0"/>
              <a:buChar char="o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13</a:t>
            </a:fld>
            <a:r>
              <a:rPr lang="en-US" dirty="0"/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437329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Think about sources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 err="1"/>
              <a:t>Pubmed</a:t>
            </a:r>
            <a:r>
              <a:rPr lang="en-GB" dirty="0"/>
              <a:t> versus Google Scholar?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 err="1"/>
              <a:t>MeSH</a:t>
            </a:r>
            <a:r>
              <a:rPr lang="en-GB" dirty="0"/>
              <a:t>: </a:t>
            </a:r>
            <a:r>
              <a:rPr lang="en-GB" dirty="0">
                <a:hlinkClick r:id="rId3"/>
              </a:rPr>
              <a:t>https://www.ncbi.nlm.nih.gov/mesh/68046650</a:t>
            </a:r>
            <a:endParaRPr lang="en-GB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Once you have a core publication, look at its </a:t>
            </a:r>
            <a:r>
              <a:rPr lang="en-GB" dirty="0" err="1"/>
              <a:t>MeSH</a:t>
            </a:r>
            <a:r>
              <a:rPr lang="en-GB" dirty="0"/>
              <a:t> terms 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Establishing key words is an iterative process: see what works before committing to it.</a:t>
            </a:r>
          </a:p>
          <a:p>
            <a:pPr marL="360000" indent="-360000">
              <a:buFont typeface="Courier New" pitchFamily="49" charset="0"/>
              <a:buChar char="o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14</a:t>
            </a:fld>
            <a:r>
              <a:rPr lang="en-US" dirty="0"/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2891183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Referencing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Get the basic idea of correct Harvard referencing.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>
                <a:hlinkClick r:id="rId3"/>
              </a:rPr>
              <a:t>https://www.citethemrightonline.com/</a:t>
            </a:r>
            <a:endParaRPr lang="en-GB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Use a bibliographic database to manage your references:</a:t>
            </a:r>
          </a:p>
          <a:p>
            <a:pPr marL="702900" lvl="1" indent="-360000">
              <a:buFont typeface="Courier New" pitchFamily="49" charset="0"/>
              <a:buChar char="o"/>
            </a:pPr>
            <a:r>
              <a:rPr lang="en-GB" dirty="0"/>
              <a:t>EndNote</a:t>
            </a:r>
          </a:p>
          <a:p>
            <a:pPr marL="702900" lvl="1" indent="-360000">
              <a:buFont typeface="Courier New" pitchFamily="49" charset="0"/>
              <a:buChar char="o"/>
            </a:pPr>
            <a:r>
              <a:rPr lang="en-GB" dirty="0"/>
              <a:t>Mendeley</a:t>
            </a:r>
          </a:p>
          <a:p>
            <a:pPr marL="702900" lvl="1" indent="-360000">
              <a:buFont typeface="Courier New" pitchFamily="49" charset="0"/>
              <a:buChar char="o"/>
            </a:pPr>
            <a:r>
              <a:rPr lang="en-GB" dirty="0"/>
              <a:t>Zotero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You will want to re-use key references as you go along, especially in final year dissertation.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Enables auto-reformatting to other conventions (e.g. Vancouver) if you want to submit to a journal or conference that has its own referencing protocol.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Try to find a </a:t>
            </a:r>
            <a:r>
              <a:rPr lang="en-GB" dirty="0" err="1"/>
              <a:t>doi</a:t>
            </a:r>
            <a:r>
              <a:rPr lang="en-GB" dirty="0"/>
              <a:t> for everything; use doi.org/&lt;</a:t>
            </a:r>
            <a:r>
              <a:rPr lang="en-GB" dirty="0" err="1"/>
              <a:t>doi</a:t>
            </a:r>
            <a:r>
              <a:rPr lang="en-GB" dirty="0"/>
              <a:t>&gt; to resolve it.</a:t>
            </a:r>
          </a:p>
          <a:p>
            <a:pPr marL="360000" indent="-360000">
              <a:buFont typeface="Courier New" pitchFamily="49" charset="0"/>
              <a:buChar char="o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15</a:t>
            </a:fld>
            <a:r>
              <a:rPr lang="en-US" dirty="0"/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197459986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27ee6c34-7e48-45a3-a0d5-cb2f5b01e51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1194</Words>
  <Application>Microsoft Office PowerPoint</Application>
  <PresentationFormat>Widescreen</PresentationFormat>
  <Paragraphs>144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Interface Regular</vt:lpstr>
      <vt:lpstr>Arial</vt:lpstr>
      <vt:lpstr>Calibri</vt:lpstr>
      <vt:lpstr>Courier New</vt:lpstr>
      <vt:lpstr>Office Theme</vt:lpstr>
      <vt:lpstr>1_Office Theme</vt:lpstr>
      <vt:lpstr>The Digital Professional for Health and Care</vt:lpstr>
      <vt:lpstr>Lecture learning outcomes</vt:lpstr>
      <vt:lpstr>IMRAD</vt:lpstr>
      <vt:lpstr>IMRAD in this coursework… first pass</vt:lpstr>
      <vt:lpstr>IMRAD in this coursework… second pass</vt:lpstr>
      <vt:lpstr>IMRAD in this coursework… second pass using IMED</vt:lpstr>
      <vt:lpstr>Coursework structure</vt:lpstr>
      <vt:lpstr>Coursework structure: logical flow</vt:lpstr>
      <vt:lpstr>Coursework structure</vt:lpstr>
      <vt:lpstr>Academic writing guides</vt:lpstr>
      <vt:lpstr>Good academic English is not dense or flowery</vt:lpstr>
      <vt:lpstr>Literature search strategy</vt:lpstr>
      <vt:lpstr>Critical appraisal</vt:lpstr>
      <vt:lpstr>Think about sources</vt:lpstr>
      <vt:lpstr>Referencing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Kalee Thomas</cp:lastModifiedBy>
  <cp:revision>16</cp:revision>
  <dcterms:created xsi:type="dcterms:W3CDTF">2021-02-08T08:08:49Z</dcterms:created>
  <dcterms:modified xsi:type="dcterms:W3CDTF">2021-10-29T14:15:09Z</dcterms:modified>
</cp:coreProperties>
</file>