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7" d="100"/>
          <a:sy n="57" d="100"/>
        </p:scale>
        <p:origin x="263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466832-03CC-464E-90C2-8311E0DE26A5}"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2518429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466832-03CC-464E-90C2-8311E0DE26A5}"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217580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466832-03CC-464E-90C2-8311E0DE26A5}"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316712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466832-03CC-464E-90C2-8311E0DE26A5}" type="datetimeFigureOut">
              <a:rPr lang="en-US" smtClean="0"/>
              <a:t>11/15/22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541978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466832-03CC-464E-90C2-8311E0DE26A5}" type="datetimeFigureOut">
              <a:rPr lang="en-US" smtClean="0"/>
              <a:t>11/15/22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894014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466832-03CC-464E-90C2-8311E0DE26A5}" type="datetimeFigureOut">
              <a:rPr lang="en-US" smtClean="0"/>
              <a:t>11/15/22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103051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466832-03CC-464E-90C2-8311E0DE26A5}" type="datetimeFigureOut">
              <a:rPr lang="en-US" smtClean="0"/>
              <a:t>11/15/22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3625277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E466832-03CC-464E-90C2-8311E0DE26A5}" type="datetimeFigureOut">
              <a:rPr lang="en-US" smtClean="0"/>
              <a:t>11/15/22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3137161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E466832-03CC-464E-90C2-8311E0DE26A5}" type="datetimeFigureOut">
              <a:rPr lang="en-US" smtClean="0"/>
              <a:t>11/15/22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710343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466832-03CC-464E-90C2-8311E0DE26A5}"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661661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466832-03CC-464E-90C2-8311E0DE26A5}"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5D3FFF-BAEC-4441-8772-A008D3A02CAB}" type="slidenum">
              <a:rPr lang="en-US" smtClean="0"/>
              <a:t>‹#›</a:t>
            </a:fld>
            <a:endParaRPr lang="en-US"/>
          </a:p>
        </p:txBody>
      </p:sp>
    </p:spTree>
    <p:extLst>
      <p:ext uri="{BB962C8B-B14F-4D97-AF65-F5344CB8AC3E}">
        <p14:creationId xmlns:p14="http://schemas.microsoft.com/office/powerpoint/2010/main" val="1153531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2E466832-03CC-464E-90C2-8311E0DE26A5}" type="datetimeFigureOut">
              <a:rPr lang="en-US" smtClean="0"/>
              <a:t>11/15/22</a:t>
            </a:fld>
            <a:endParaRPr lang="en-US"/>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5D5D3FFF-BAEC-4441-8772-A008D3A02CAB}" type="slidenum">
              <a:rPr lang="en-US" smtClean="0"/>
              <a:t>‹#›</a:t>
            </a:fld>
            <a:endParaRPr lang="en-US"/>
          </a:p>
        </p:txBody>
      </p:sp>
    </p:spTree>
    <p:extLst>
      <p:ext uri="{BB962C8B-B14F-4D97-AF65-F5344CB8AC3E}">
        <p14:creationId xmlns:p14="http://schemas.microsoft.com/office/powerpoint/2010/main" val="16004721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
            <a:ext cx="6858000" cy="2158900"/>
          </a:xfrm>
          <a:prstGeom prst="rect">
            <a:avLst/>
          </a:prstGeom>
        </p:spPr>
      </p:pic>
      <p:sp>
        <p:nvSpPr>
          <p:cNvPr id="6" name="TextBox 5"/>
          <p:cNvSpPr txBox="1"/>
          <p:nvPr/>
        </p:nvSpPr>
        <p:spPr>
          <a:xfrm>
            <a:off x="0" y="2628900"/>
            <a:ext cx="3238500" cy="2616101"/>
          </a:xfrm>
          <a:prstGeom prst="rect">
            <a:avLst/>
          </a:prstGeom>
          <a:noFill/>
        </p:spPr>
        <p:txBody>
          <a:bodyPr wrap="square" rtlCol="0">
            <a:spAutoFit/>
          </a:bodyPr>
          <a:lstStyle/>
          <a:p>
            <a:r>
              <a:rPr lang="en-GB" sz="2000" b="1" dirty="0">
                <a:solidFill>
                  <a:schemeClr val="accent4">
                    <a:lumMod val="60000"/>
                    <a:lumOff val="40000"/>
                  </a:schemeClr>
                </a:solidFill>
              </a:rPr>
              <a:t>Starter</a:t>
            </a:r>
            <a:endParaRPr lang="en-US" sz="2000" b="1"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Vegetable </a:t>
            </a:r>
            <a:r>
              <a:rPr lang="en-GB" sz="1600" dirty="0" err="1">
                <a:solidFill>
                  <a:schemeClr val="accent4">
                    <a:lumMod val="60000"/>
                    <a:lumOff val="40000"/>
                  </a:schemeClr>
                </a:solidFill>
              </a:rPr>
              <a:t>gyoza</a:t>
            </a:r>
            <a:r>
              <a:rPr lang="en-GB" sz="1600" dirty="0">
                <a:solidFill>
                  <a:schemeClr val="accent4">
                    <a:lumMod val="60000"/>
                    <a:lumOff val="40000"/>
                  </a:schemeClr>
                </a:solidFill>
              </a:rPr>
              <a:t> V………….    £3</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Bang </a:t>
            </a:r>
            <a:r>
              <a:rPr lang="en-GB" sz="1600" dirty="0" err="1">
                <a:solidFill>
                  <a:schemeClr val="accent4">
                    <a:lumMod val="60000"/>
                    <a:lumOff val="40000"/>
                  </a:schemeClr>
                </a:solidFill>
              </a:rPr>
              <a:t>bang</a:t>
            </a:r>
            <a:r>
              <a:rPr lang="en-GB" sz="1600" dirty="0">
                <a:solidFill>
                  <a:schemeClr val="accent4">
                    <a:lumMod val="60000"/>
                    <a:lumOff val="40000"/>
                  </a:schemeClr>
                </a:solidFill>
              </a:rPr>
              <a:t> cauliflower tacos V………….    £2</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Vegan terrine V………….    £2.5</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Cucumber prawn cocktail cups………….    £4</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Potted crab………….    £6</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Smoke salmon with prawn………£5</a:t>
            </a:r>
            <a:endParaRPr lang="en-US" sz="1600" dirty="0">
              <a:solidFill>
                <a:schemeClr val="accent4">
                  <a:lumMod val="60000"/>
                  <a:lumOff val="40000"/>
                </a:schemeClr>
              </a:solidFill>
            </a:endParaRPr>
          </a:p>
        </p:txBody>
      </p:sp>
      <p:sp>
        <p:nvSpPr>
          <p:cNvPr id="7" name="TextBox 6" descr="Oana Lavinia Puravet"/>
          <p:cNvSpPr txBox="1"/>
          <p:nvPr/>
        </p:nvSpPr>
        <p:spPr>
          <a:xfrm>
            <a:off x="0" y="5715000"/>
            <a:ext cx="3619500" cy="2123658"/>
          </a:xfrm>
          <a:prstGeom prst="rect">
            <a:avLst/>
          </a:prstGeom>
          <a:noFill/>
        </p:spPr>
        <p:txBody>
          <a:bodyPr wrap="square" rtlCol="0">
            <a:spAutoFit/>
          </a:bodyPr>
          <a:lstStyle/>
          <a:p>
            <a:r>
              <a:rPr lang="en-GB" sz="2000" b="1" dirty="0">
                <a:solidFill>
                  <a:schemeClr val="accent4">
                    <a:lumMod val="60000"/>
                    <a:lumOff val="40000"/>
                  </a:schemeClr>
                </a:solidFill>
              </a:rPr>
              <a:t>Main course </a:t>
            </a:r>
            <a:endParaRPr lang="en-US" sz="2000" b="1"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Steak and Kidney Pie………….    £11</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Bangers and Mash V………….    £7</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Fish and Fries………….    £10</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Beef Wellington………….    £12</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Coronation Chicken………….    £15</a:t>
            </a:r>
            <a:endParaRPr lang="en-US" sz="1600" dirty="0">
              <a:solidFill>
                <a:schemeClr val="accent4">
                  <a:lumMod val="60000"/>
                  <a:lumOff val="40000"/>
                </a:schemeClr>
              </a:solidFill>
            </a:endParaRPr>
          </a:p>
          <a:p>
            <a:pPr marL="342900" indent="-342900">
              <a:buFont typeface="+mj-lt"/>
              <a:buAutoNum type="arabicPeriod"/>
            </a:pPr>
            <a:r>
              <a:rPr lang="en-GB" sz="1600" dirty="0">
                <a:solidFill>
                  <a:schemeClr val="accent4">
                    <a:lumMod val="60000"/>
                    <a:lumOff val="40000"/>
                  </a:schemeClr>
                </a:solidFill>
              </a:rPr>
              <a:t>Mashed Potatoes v………….    £5</a:t>
            </a:r>
            <a:endParaRPr lang="en-US" sz="1600" dirty="0">
              <a:solidFill>
                <a:schemeClr val="accent4">
                  <a:lumMod val="60000"/>
                  <a:lumOff val="40000"/>
                </a:schemeClr>
              </a:solidFill>
            </a:endParaRPr>
          </a:p>
          <a:p>
            <a:endParaRPr lang="en-US" sz="1600" dirty="0">
              <a:solidFill>
                <a:schemeClr val="accent4">
                  <a:lumMod val="60000"/>
                  <a:lumOff val="40000"/>
                </a:schemeClr>
              </a:solidFill>
            </a:endParaRPr>
          </a:p>
        </p:txBody>
      </p:sp>
      <p:pic>
        <p:nvPicPr>
          <p:cNvPr id="9" name="Picture 8"/>
          <p:cNvPicPr>
            <a:picLocks noChangeAspect="1"/>
          </p:cNvPicPr>
          <p:nvPr/>
        </p:nvPicPr>
        <p:blipFill>
          <a:blip r:embed="rId3"/>
          <a:stretch>
            <a:fillRect/>
          </a:stretch>
        </p:blipFill>
        <p:spPr>
          <a:xfrm>
            <a:off x="3467100" y="2628900"/>
            <a:ext cx="3047999" cy="1995487"/>
          </a:xfrm>
          <a:prstGeom prst="rect">
            <a:avLst/>
          </a:prstGeom>
        </p:spPr>
      </p:pic>
      <p:pic>
        <p:nvPicPr>
          <p:cNvPr id="12" name="Picture 11"/>
          <p:cNvPicPr>
            <a:picLocks noChangeAspect="1"/>
          </p:cNvPicPr>
          <p:nvPr/>
        </p:nvPicPr>
        <p:blipFill>
          <a:blip r:embed="rId4"/>
          <a:stretch>
            <a:fillRect/>
          </a:stretch>
        </p:blipFill>
        <p:spPr>
          <a:xfrm>
            <a:off x="3733800" y="5224254"/>
            <a:ext cx="3124200" cy="3105150"/>
          </a:xfrm>
          <a:prstGeom prst="rect">
            <a:avLst/>
          </a:prstGeom>
        </p:spPr>
      </p:pic>
      <p:sp>
        <p:nvSpPr>
          <p:cNvPr id="2" name="TextBox 1"/>
          <p:cNvSpPr txBox="1"/>
          <p:nvPr/>
        </p:nvSpPr>
        <p:spPr>
          <a:xfrm>
            <a:off x="4248150" y="8329404"/>
            <a:ext cx="2609850" cy="1292662"/>
          </a:xfrm>
          <a:prstGeom prst="rect">
            <a:avLst/>
          </a:prstGeom>
          <a:noFill/>
        </p:spPr>
        <p:txBody>
          <a:bodyPr wrap="square" rtlCol="0">
            <a:spAutoFit/>
          </a:bodyPr>
          <a:lstStyle/>
          <a:p>
            <a:r>
              <a:rPr lang="en-US" sz="2400" b="1" dirty="0">
                <a:solidFill>
                  <a:schemeClr val="accent4">
                    <a:lumMod val="60000"/>
                    <a:lumOff val="40000"/>
                  </a:schemeClr>
                </a:solidFill>
              </a:rPr>
              <a:t>Entertainmen</a:t>
            </a:r>
            <a:r>
              <a:rPr lang="en-US" sz="2400" dirty="0">
                <a:solidFill>
                  <a:schemeClr val="accent4">
                    <a:lumMod val="60000"/>
                    <a:lumOff val="40000"/>
                  </a:schemeClr>
                </a:solidFill>
              </a:rPr>
              <a:t>t</a:t>
            </a:r>
          </a:p>
          <a:p>
            <a:pPr marL="342900" indent="-342900">
              <a:buFont typeface="+mj-lt"/>
              <a:buAutoNum type="arabicPeriod"/>
            </a:pPr>
            <a:r>
              <a:rPr lang="en-US" dirty="0">
                <a:solidFill>
                  <a:schemeClr val="accent4">
                    <a:lumMod val="60000"/>
                    <a:lumOff val="40000"/>
                  </a:schemeClr>
                </a:solidFill>
              </a:rPr>
              <a:t>Photo Booth.</a:t>
            </a:r>
          </a:p>
          <a:p>
            <a:pPr marL="342900" indent="-342900">
              <a:buFont typeface="+mj-lt"/>
              <a:buAutoNum type="arabicPeriod"/>
            </a:pPr>
            <a:r>
              <a:rPr lang="en-US" dirty="0">
                <a:solidFill>
                  <a:schemeClr val="accent4">
                    <a:lumMod val="60000"/>
                    <a:lumOff val="40000"/>
                  </a:schemeClr>
                </a:solidFill>
              </a:rPr>
              <a:t>Interactive art</a:t>
            </a:r>
          </a:p>
          <a:p>
            <a:pPr marL="342900" indent="-342900">
              <a:buFont typeface="+mj-lt"/>
              <a:buAutoNum type="arabicPeriod"/>
            </a:pPr>
            <a:r>
              <a:rPr lang="en-US" dirty="0">
                <a:solidFill>
                  <a:schemeClr val="accent4">
                    <a:lumMod val="60000"/>
                    <a:lumOff val="40000"/>
                  </a:schemeClr>
                </a:solidFill>
              </a:rPr>
              <a:t>Arcade games </a:t>
            </a:r>
          </a:p>
        </p:txBody>
      </p:sp>
      <p:pic>
        <p:nvPicPr>
          <p:cNvPr id="11" name="Picture 10"/>
          <p:cNvPicPr>
            <a:picLocks noChangeAspect="1"/>
          </p:cNvPicPr>
          <p:nvPr/>
        </p:nvPicPr>
        <p:blipFill>
          <a:blip r:embed="rId5"/>
          <a:stretch>
            <a:fillRect/>
          </a:stretch>
        </p:blipFill>
        <p:spPr>
          <a:xfrm>
            <a:off x="533402" y="7734299"/>
            <a:ext cx="2533648" cy="2133600"/>
          </a:xfrm>
          <a:prstGeom prst="rect">
            <a:avLst/>
          </a:prstGeom>
        </p:spPr>
      </p:pic>
      <p:sp>
        <p:nvSpPr>
          <p:cNvPr id="3" name="CasetăText 2">
            <a:extLst>
              <a:ext uri="{FF2B5EF4-FFF2-40B4-BE49-F238E27FC236}">
                <a16:creationId xmlns:a16="http://schemas.microsoft.com/office/drawing/2014/main" id="{19690FB8-A7AB-A35D-1701-5DFCB5B66A20}"/>
              </a:ext>
            </a:extLst>
          </p:cNvPr>
          <p:cNvSpPr txBox="1"/>
          <p:nvPr/>
        </p:nvSpPr>
        <p:spPr>
          <a:xfrm>
            <a:off x="2486764" y="4043819"/>
            <a:ext cx="1828800" cy="369332"/>
          </a:xfrm>
          <a:prstGeom prst="rect">
            <a:avLst/>
          </a:prstGeom>
          <a:noFill/>
        </p:spPr>
        <p:txBody>
          <a:bodyPr wrap="square" rtlCol="0">
            <a:spAutoFit/>
          </a:bodyPr>
          <a:lstStyle/>
          <a:p>
            <a:pPr algn="l"/>
            <a:endParaRPr lang="ro-GB">
              <a:highlight>
                <a:srgbClr val="FFFF00"/>
              </a:highlight>
            </a:endParaRPr>
          </a:p>
        </p:txBody>
      </p:sp>
      <p:sp>
        <p:nvSpPr>
          <p:cNvPr id="8" name="CasetăText 7">
            <a:extLst>
              <a:ext uri="{FF2B5EF4-FFF2-40B4-BE49-F238E27FC236}">
                <a16:creationId xmlns:a16="http://schemas.microsoft.com/office/drawing/2014/main" id="{E83528A1-DF80-00D6-B401-509DC1CD0BAD}"/>
              </a:ext>
            </a:extLst>
          </p:cNvPr>
          <p:cNvSpPr txBox="1"/>
          <p:nvPr/>
        </p:nvSpPr>
        <p:spPr>
          <a:xfrm>
            <a:off x="5277855" y="1114931"/>
            <a:ext cx="1828800" cy="923330"/>
          </a:xfrm>
          <a:prstGeom prst="rect">
            <a:avLst/>
          </a:prstGeom>
          <a:noFill/>
        </p:spPr>
        <p:txBody>
          <a:bodyPr wrap="square" rtlCol="0">
            <a:spAutoFit/>
          </a:bodyPr>
          <a:lstStyle/>
          <a:p>
            <a:pPr algn="l"/>
            <a:r>
              <a:rPr lang="ro-RO">
                <a:highlight>
                  <a:srgbClr val="C0C0C0"/>
                </a:highlight>
              </a:rPr>
              <a:t>Oana-Lavinia Puravet</a:t>
            </a:r>
          </a:p>
          <a:p>
            <a:pPr algn="l"/>
            <a:r>
              <a:rPr lang="ro-RO">
                <a:highlight>
                  <a:srgbClr val="C0C0C0"/>
                </a:highlight>
              </a:rPr>
              <a:t>2129004</a:t>
            </a:r>
            <a:endParaRPr lang="ro-GB">
              <a:highlight>
                <a:srgbClr val="C0C0C0"/>
              </a:highlight>
            </a:endParaRPr>
          </a:p>
        </p:txBody>
      </p:sp>
    </p:spTree>
    <p:extLst>
      <p:ext uri="{BB962C8B-B14F-4D97-AF65-F5344CB8AC3E}">
        <p14:creationId xmlns:p14="http://schemas.microsoft.com/office/powerpoint/2010/main" val="3526671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94" y="0"/>
            <a:ext cx="6858594" cy="2304488"/>
          </a:xfrm>
          <a:prstGeom prst="rect">
            <a:avLst/>
          </a:prstGeom>
        </p:spPr>
      </p:pic>
      <p:sp>
        <p:nvSpPr>
          <p:cNvPr id="3" name="TextBox 2"/>
          <p:cNvSpPr txBox="1"/>
          <p:nvPr/>
        </p:nvSpPr>
        <p:spPr>
          <a:xfrm>
            <a:off x="0" y="3116012"/>
            <a:ext cx="3962400" cy="2123658"/>
          </a:xfrm>
          <a:prstGeom prst="rect">
            <a:avLst/>
          </a:prstGeom>
          <a:noFill/>
        </p:spPr>
        <p:txBody>
          <a:bodyPr wrap="square" rtlCol="0">
            <a:spAutoFit/>
          </a:bodyPr>
          <a:lstStyle/>
          <a:p>
            <a:r>
              <a:rPr lang="en-US" sz="2400" b="1" dirty="0">
                <a:solidFill>
                  <a:schemeClr val="accent4">
                    <a:lumMod val="60000"/>
                    <a:lumOff val="40000"/>
                  </a:schemeClr>
                </a:solidFill>
              </a:rPr>
              <a:t>Desserts </a:t>
            </a:r>
          </a:p>
          <a:p>
            <a:pPr marL="342900" indent="-342900">
              <a:buFont typeface="+mj-lt"/>
              <a:buAutoNum type="arabicPeriod"/>
            </a:pPr>
            <a:r>
              <a:rPr lang="en-US" dirty="0">
                <a:solidFill>
                  <a:schemeClr val="accent4">
                    <a:lumMod val="60000"/>
                    <a:lumOff val="40000"/>
                  </a:schemeClr>
                </a:solidFill>
              </a:rPr>
              <a:t>Strawberry fool………….    £3</a:t>
            </a:r>
          </a:p>
          <a:p>
            <a:pPr marL="342900" indent="-342900">
              <a:buFont typeface="+mj-lt"/>
              <a:buAutoNum type="arabicPeriod"/>
            </a:pPr>
            <a:r>
              <a:rPr lang="en-US" dirty="0">
                <a:solidFill>
                  <a:schemeClr val="accent4">
                    <a:lumMod val="60000"/>
                    <a:lumOff val="40000"/>
                  </a:schemeClr>
                </a:solidFill>
              </a:rPr>
              <a:t>Knickerbocker Glory…….    £2</a:t>
            </a:r>
          </a:p>
          <a:p>
            <a:pPr marL="342900" indent="-342900">
              <a:buFont typeface="+mj-lt"/>
              <a:buAutoNum type="arabicPeriod"/>
            </a:pPr>
            <a:r>
              <a:rPr lang="en-US" dirty="0" err="1">
                <a:solidFill>
                  <a:schemeClr val="accent4">
                    <a:lumMod val="60000"/>
                    <a:lumOff val="40000"/>
                  </a:schemeClr>
                </a:solidFill>
              </a:rPr>
              <a:t>Banoffee</a:t>
            </a:r>
            <a:r>
              <a:rPr lang="en-US" dirty="0">
                <a:solidFill>
                  <a:schemeClr val="accent4">
                    <a:lumMod val="60000"/>
                    <a:lumOff val="40000"/>
                  </a:schemeClr>
                </a:solidFill>
              </a:rPr>
              <a:t> Pie ………….    £4</a:t>
            </a:r>
          </a:p>
          <a:p>
            <a:pPr marL="342900" indent="-342900">
              <a:buFont typeface="+mj-lt"/>
              <a:buAutoNum type="arabicPeriod"/>
            </a:pPr>
            <a:r>
              <a:rPr lang="en-US" dirty="0">
                <a:solidFill>
                  <a:schemeClr val="accent4">
                    <a:lumMod val="60000"/>
                    <a:lumOff val="40000"/>
                  </a:schemeClr>
                </a:solidFill>
              </a:rPr>
              <a:t>Bread and Butter Pudding…..    £3.5</a:t>
            </a:r>
          </a:p>
          <a:p>
            <a:pPr marL="342900" indent="-342900">
              <a:buFont typeface="+mj-lt"/>
              <a:buAutoNum type="arabicPeriod"/>
            </a:pPr>
            <a:r>
              <a:rPr lang="en-US" dirty="0">
                <a:solidFill>
                  <a:schemeClr val="accent4">
                    <a:lumMod val="60000"/>
                    <a:lumOff val="40000"/>
                  </a:schemeClr>
                </a:solidFill>
              </a:rPr>
              <a:t>Classic English Eton Mess.    £3</a:t>
            </a:r>
          </a:p>
          <a:p>
            <a:pPr marL="342900" indent="-342900">
              <a:buFont typeface="+mj-lt"/>
              <a:buAutoNum type="arabicPeriod"/>
            </a:pPr>
            <a:r>
              <a:rPr lang="en-US" dirty="0">
                <a:solidFill>
                  <a:schemeClr val="accent4">
                    <a:lumMod val="60000"/>
                    <a:lumOff val="40000"/>
                  </a:schemeClr>
                </a:solidFill>
              </a:rPr>
              <a:t>Dorset Apple Cake……….    £2.5</a:t>
            </a:r>
          </a:p>
        </p:txBody>
      </p:sp>
      <p:sp>
        <p:nvSpPr>
          <p:cNvPr id="5" name="TextBox 4"/>
          <p:cNvSpPr txBox="1"/>
          <p:nvPr/>
        </p:nvSpPr>
        <p:spPr>
          <a:xfrm>
            <a:off x="0" y="5239670"/>
            <a:ext cx="3486150" cy="2123658"/>
          </a:xfrm>
          <a:prstGeom prst="rect">
            <a:avLst/>
          </a:prstGeom>
          <a:noFill/>
        </p:spPr>
        <p:txBody>
          <a:bodyPr wrap="square" rtlCol="0">
            <a:spAutoFit/>
          </a:bodyPr>
          <a:lstStyle/>
          <a:p>
            <a:r>
              <a:rPr lang="en-GB" sz="2400" b="1" dirty="0">
                <a:solidFill>
                  <a:schemeClr val="accent4">
                    <a:lumMod val="60000"/>
                    <a:lumOff val="40000"/>
                  </a:schemeClr>
                </a:solidFill>
              </a:rPr>
              <a:t>Beverages</a:t>
            </a:r>
            <a:endParaRPr lang="en-US" sz="2400" b="1"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Ginger Beer………….    £3</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Earl Grey………….    £5</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Scotch Whisky………….    £10</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Pink Gin………….    £4.5</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Fruits cocktail………….    £2.5</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Squash………….    £1</a:t>
            </a:r>
            <a:endParaRPr lang="en-US" dirty="0">
              <a:solidFill>
                <a:schemeClr val="accent4">
                  <a:lumMod val="60000"/>
                  <a:lumOff val="40000"/>
                </a:schemeClr>
              </a:solidFill>
            </a:endParaRPr>
          </a:p>
        </p:txBody>
      </p:sp>
      <p:sp>
        <p:nvSpPr>
          <p:cNvPr id="7" name="TextBox 6"/>
          <p:cNvSpPr txBox="1"/>
          <p:nvPr/>
        </p:nvSpPr>
        <p:spPr>
          <a:xfrm>
            <a:off x="0" y="7363329"/>
            <a:ext cx="3257550" cy="1846659"/>
          </a:xfrm>
          <a:prstGeom prst="rect">
            <a:avLst/>
          </a:prstGeom>
          <a:noFill/>
        </p:spPr>
        <p:txBody>
          <a:bodyPr wrap="square" rtlCol="0">
            <a:spAutoFit/>
          </a:bodyPr>
          <a:lstStyle/>
          <a:p>
            <a:r>
              <a:rPr lang="en-GB" sz="2400" b="1" dirty="0">
                <a:solidFill>
                  <a:schemeClr val="accent4">
                    <a:lumMod val="60000"/>
                    <a:lumOff val="40000"/>
                  </a:schemeClr>
                </a:solidFill>
              </a:rPr>
              <a:t>Offer 1 </a:t>
            </a:r>
            <a:endParaRPr lang="en-US" sz="2400" b="1"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Potted crab</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Fish and Fries</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Bread and Butter Pudding</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Scotch Whisky</a:t>
            </a:r>
            <a:endParaRPr lang="en-US" dirty="0">
              <a:solidFill>
                <a:schemeClr val="accent4">
                  <a:lumMod val="60000"/>
                  <a:lumOff val="40000"/>
                </a:schemeClr>
              </a:solidFill>
            </a:endParaRPr>
          </a:p>
          <a:p>
            <a:r>
              <a:rPr lang="en-GB" dirty="0">
                <a:solidFill>
                  <a:schemeClr val="accent4">
                    <a:lumMod val="60000"/>
                    <a:lumOff val="40000"/>
                  </a:schemeClr>
                </a:solidFill>
              </a:rPr>
              <a:t>………………. £27</a:t>
            </a:r>
            <a:endParaRPr lang="en-US" dirty="0">
              <a:solidFill>
                <a:schemeClr val="accent4">
                  <a:lumMod val="60000"/>
                  <a:lumOff val="40000"/>
                </a:schemeClr>
              </a:solidFill>
            </a:endParaRPr>
          </a:p>
        </p:txBody>
      </p:sp>
      <p:sp>
        <p:nvSpPr>
          <p:cNvPr id="8" name="TextBox 7"/>
          <p:cNvSpPr txBox="1"/>
          <p:nvPr/>
        </p:nvSpPr>
        <p:spPr>
          <a:xfrm>
            <a:off x="3714750" y="7363329"/>
            <a:ext cx="3143250" cy="1846659"/>
          </a:xfrm>
          <a:prstGeom prst="rect">
            <a:avLst/>
          </a:prstGeom>
          <a:noFill/>
        </p:spPr>
        <p:txBody>
          <a:bodyPr wrap="square" rtlCol="0">
            <a:spAutoFit/>
          </a:bodyPr>
          <a:lstStyle/>
          <a:p>
            <a:r>
              <a:rPr lang="en-GB" sz="2400" b="1" dirty="0">
                <a:solidFill>
                  <a:schemeClr val="accent4">
                    <a:lumMod val="60000"/>
                    <a:lumOff val="40000"/>
                  </a:schemeClr>
                </a:solidFill>
              </a:rPr>
              <a:t>Offer 2 </a:t>
            </a:r>
            <a:endParaRPr lang="en-US" sz="2400" b="1"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Vegan terrine </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Bangers and Mash V</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Bread and Butter Pudding</a:t>
            </a:r>
            <a:endParaRPr lang="en-US" dirty="0">
              <a:solidFill>
                <a:schemeClr val="accent4">
                  <a:lumMod val="60000"/>
                  <a:lumOff val="40000"/>
                </a:schemeClr>
              </a:solidFill>
            </a:endParaRPr>
          </a:p>
          <a:p>
            <a:pPr marL="342900" indent="-342900">
              <a:buFont typeface="+mj-lt"/>
              <a:buAutoNum type="arabicPeriod"/>
            </a:pPr>
            <a:r>
              <a:rPr lang="en-GB" dirty="0">
                <a:solidFill>
                  <a:schemeClr val="accent4">
                    <a:lumMod val="60000"/>
                    <a:lumOff val="40000"/>
                  </a:schemeClr>
                </a:solidFill>
              </a:rPr>
              <a:t>Ginger Beer</a:t>
            </a:r>
            <a:endParaRPr lang="en-US" dirty="0">
              <a:solidFill>
                <a:schemeClr val="accent4">
                  <a:lumMod val="60000"/>
                  <a:lumOff val="40000"/>
                </a:schemeClr>
              </a:solidFill>
            </a:endParaRPr>
          </a:p>
          <a:p>
            <a:r>
              <a:rPr lang="en-GB" dirty="0">
                <a:solidFill>
                  <a:schemeClr val="accent4">
                    <a:lumMod val="60000"/>
                    <a:lumOff val="40000"/>
                  </a:schemeClr>
                </a:solidFill>
              </a:rPr>
              <a:t>……………………. £14</a:t>
            </a:r>
            <a:endParaRPr lang="en-US" dirty="0">
              <a:solidFill>
                <a:schemeClr val="accent4">
                  <a:lumMod val="60000"/>
                  <a:lumOff val="40000"/>
                </a:schemeClr>
              </a:solidFill>
            </a:endParaRPr>
          </a:p>
        </p:txBody>
      </p:sp>
      <p:pic>
        <p:nvPicPr>
          <p:cNvPr id="10" name="Picture 9"/>
          <p:cNvPicPr>
            <a:picLocks noChangeAspect="1"/>
          </p:cNvPicPr>
          <p:nvPr/>
        </p:nvPicPr>
        <p:blipFill>
          <a:blip r:embed="rId3"/>
          <a:stretch>
            <a:fillRect/>
          </a:stretch>
        </p:blipFill>
        <p:spPr>
          <a:xfrm>
            <a:off x="3962400" y="2785101"/>
            <a:ext cx="2724150" cy="2454568"/>
          </a:xfrm>
          <a:prstGeom prst="rect">
            <a:avLst/>
          </a:prstGeom>
        </p:spPr>
      </p:pic>
      <p:pic>
        <p:nvPicPr>
          <p:cNvPr id="11" name="Picture 10"/>
          <p:cNvPicPr>
            <a:picLocks noChangeAspect="1"/>
          </p:cNvPicPr>
          <p:nvPr/>
        </p:nvPicPr>
        <p:blipFill>
          <a:blip r:embed="rId4"/>
          <a:stretch>
            <a:fillRect/>
          </a:stretch>
        </p:blipFill>
        <p:spPr>
          <a:xfrm>
            <a:off x="4133850" y="4972407"/>
            <a:ext cx="2552700" cy="2390921"/>
          </a:xfrm>
          <a:prstGeom prst="rect">
            <a:avLst/>
          </a:prstGeom>
        </p:spPr>
      </p:pic>
      <p:sp>
        <p:nvSpPr>
          <p:cNvPr id="12" name="TextBox 11"/>
          <p:cNvSpPr txBox="1"/>
          <p:nvPr/>
        </p:nvSpPr>
        <p:spPr>
          <a:xfrm>
            <a:off x="0" y="9486987"/>
            <a:ext cx="6858000" cy="461665"/>
          </a:xfrm>
          <a:prstGeom prst="rect">
            <a:avLst/>
          </a:prstGeom>
          <a:noFill/>
        </p:spPr>
        <p:txBody>
          <a:bodyPr wrap="square" rtlCol="0">
            <a:spAutoFit/>
          </a:bodyPr>
          <a:lstStyle/>
          <a:p>
            <a:pPr algn="ctr"/>
            <a:r>
              <a:rPr lang="en-US" sz="1200" dirty="0">
                <a:solidFill>
                  <a:schemeClr val="accent4">
                    <a:lumMod val="75000"/>
                  </a:schemeClr>
                </a:solidFill>
              </a:rPr>
              <a:t>Profit is not the valid purpose of business. The actual meaning of business is to provide effective and efficient services to the customers that they need so that it is profitable.</a:t>
            </a:r>
          </a:p>
        </p:txBody>
      </p:sp>
      <p:sp>
        <p:nvSpPr>
          <p:cNvPr id="4" name="TextBox 3"/>
          <p:cNvSpPr txBox="1"/>
          <p:nvPr/>
        </p:nvSpPr>
        <p:spPr>
          <a:xfrm>
            <a:off x="1733550" y="2304488"/>
            <a:ext cx="3695700" cy="461665"/>
          </a:xfrm>
          <a:prstGeom prst="rect">
            <a:avLst/>
          </a:prstGeom>
          <a:noFill/>
        </p:spPr>
        <p:txBody>
          <a:bodyPr wrap="square" rtlCol="0">
            <a:spAutoFit/>
          </a:bodyPr>
          <a:lstStyle/>
          <a:p>
            <a:pPr algn="ctr"/>
            <a:r>
              <a:rPr lang="en-US" sz="2400" b="1" dirty="0">
                <a:solidFill>
                  <a:schemeClr val="accent4">
                    <a:lumMod val="60000"/>
                    <a:lumOff val="40000"/>
                  </a:schemeClr>
                </a:solidFill>
                <a:latin typeface="Bell MT" panose="02020503060305020303" pitchFamily="18" charset="0"/>
              </a:rPr>
              <a:t>Hotel of Trinity</a:t>
            </a:r>
          </a:p>
        </p:txBody>
      </p:sp>
    </p:spTree>
    <p:extLst>
      <p:ext uri="{BB962C8B-B14F-4D97-AF65-F5344CB8AC3E}">
        <p14:creationId xmlns:p14="http://schemas.microsoft.com/office/powerpoint/2010/main" val="1084429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99</TotalTime>
  <Words>220</Words>
  <Application>Microsoft Office PowerPoint</Application>
  <PresentationFormat>Hârtie A4 (210x297 mm)</PresentationFormat>
  <Paragraphs>46</Paragraphs>
  <Slides>2</Slides>
  <Notes>0</Notes>
  <HiddenSlides>0</HiddenSlides>
  <MMClips>0</MMClips>
  <ScaleCrop>false</ScaleCrop>
  <HeadingPairs>
    <vt:vector size="4" baseType="variant">
      <vt:variant>
        <vt:lpstr>Temă</vt:lpstr>
      </vt:variant>
      <vt:variant>
        <vt:i4>1</vt:i4>
      </vt:variant>
      <vt:variant>
        <vt:lpstr>Titluri diapozitive</vt:lpstr>
      </vt:variant>
      <vt:variant>
        <vt:i4>2</vt:i4>
      </vt:variant>
    </vt:vector>
  </HeadingPairs>
  <TitlesOfParts>
    <vt:vector size="3" baseType="lpstr">
      <vt:lpstr>Office Theme</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LAVINIA PURAVET	</dc:creator>
  <cp:lastModifiedBy>Oana Lavinia Istratescu</cp:lastModifiedBy>
  <cp:revision>13</cp:revision>
  <dcterms:created xsi:type="dcterms:W3CDTF">2022-11-14T07:45:32Z</dcterms:created>
  <dcterms:modified xsi:type="dcterms:W3CDTF">2022-11-15T17:37:15Z</dcterms:modified>
</cp:coreProperties>
</file>