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72" r:id="rId3"/>
    <p:sldId id="257" r:id="rId4"/>
    <p:sldId id="258" r:id="rId5"/>
    <p:sldId id="269" r:id="rId6"/>
    <p:sldId id="260" r:id="rId7"/>
    <p:sldId id="261" r:id="rId8"/>
    <p:sldId id="262" r:id="rId9"/>
    <p:sldId id="263" r:id="rId10"/>
    <p:sldId id="264" r:id="rId11"/>
    <p:sldId id="271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466" autoAdjust="0"/>
  </p:normalViewPr>
  <p:slideViewPr>
    <p:cSldViewPr>
      <p:cViewPr>
        <p:scale>
          <a:sx n="50" d="100"/>
          <a:sy n="50" d="100"/>
        </p:scale>
        <p:origin x="-156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CC6AC-B4C5-4B1F-BEBF-3FC80F9CA8F8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39CCD-E13F-4293-AD86-70DA3C91777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539CCD-E13F-4293-AD86-70DA3C917770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F37CF36-0081-440F-88FC-14BCFBB24A75}" type="datetimeFigureOut">
              <a:rPr lang="en-US" smtClean="0"/>
              <a:pPr/>
              <a:t>11/22/23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880BCC9-4E4E-4819-BC54-759C0D3F7DA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3174" y="1117478"/>
            <a:ext cx="6172200" cy="2342647"/>
          </a:xfrm>
        </p:spPr>
        <p:txBody>
          <a:bodyPr>
            <a:noAutofit/>
          </a:bodyPr>
          <a:lstStyle/>
          <a:p>
            <a:pPr algn="r"/>
            <a:r>
              <a:rPr lang="en-US" sz="3400" dirty="0"/>
              <a:t>LCBB6001</a:t>
            </a:r>
            <a:br>
              <a:rPr lang="en-US" sz="3400" dirty="0"/>
            </a:br>
            <a:r>
              <a:rPr lang="en-US" sz="3400" dirty="0"/>
              <a:t>International Business Communications </a:t>
            </a:r>
            <a:br>
              <a:rPr lang="en-US" sz="3400" dirty="0"/>
            </a:br>
            <a:endParaRPr lang="en-US" sz="3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5654" y="128003"/>
            <a:ext cx="2159720" cy="98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CAD44839-9EEF-C4F3-F419-D89A0CA226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475723" y="3429000"/>
            <a:ext cx="8708836" cy="119970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Lecturer: </a:t>
            </a:r>
            <a:r>
              <a:rPr lang="en-GB" dirty="0" err="1"/>
              <a:t>Afzal</a:t>
            </a:r>
            <a:r>
              <a:rPr lang="en-GB" dirty="0"/>
              <a:t> </a:t>
            </a:r>
            <a:r>
              <a:rPr lang="en-GB" dirty="0" err="1"/>
              <a:t>Munna</a:t>
            </a:r>
            <a:endParaRPr lang="en-GB" dirty="0"/>
          </a:p>
          <a:p>
            <a:r>
              <a:rPr lang="en-GB" dirty="0"/>
              <a:t>Student:Lucica Barbu</a:t>
            </a:r>
          </a:p>
          <a:p>
            <a:r>
              <a:rPr lang="en-GB" dirty="0"/>
              <a:t>ID. Student: 2006789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1D03E6-D76B-3E05-BF19-A7A21D7C96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0357" y="1287885"/>
            <a:ext cx="6491299" cy="4525963"/>
          </a:xfrm>
        </p:spPr>
        <p:txBody>
          <a:bodyPr>
            <a:noAutofit/>
          </a:bodyPr>
          <a:lstStyle/>
          <a:p>
            <a:r>
              <a:rPr lang="en-GB" sz="2200" dirty="0"/>
              <a:t>Introduction</a:t>
            </a:r>
          </a:p>
          <a:p>
            <a:r>
              <a:rPr lang="en-GB" sz="2200" dirty="0"/>
              <a:t>Introducing BBC</a:t>
            </a:r>
          </a:p>
          <a:p>
            <a:r>
              <a:rPr lang="en-GB" sz="2200" dirty="0" err="1"/>
              <a:t>Hofstede</a:t>
            </a:r>
            <a:r>
              <a:rPr lang="en-GB" sz="2200" dirty="0"/>
              <a:t> model</a:t>
            </a:r>
          </a:p>
          <a:p>
            <a:r>
              <a:rPr lang="en-GB" sz="2200" dirty="0"/>
              <a:t>Cultural similarities and differences between UK and Germany</a:t>
            </a:r>
          </a:p>
          <a:p>
            <a:r>
              <a:rPr lang="en-GB" sz="2200" dirty="0"/>
              <a:t>Intercultural communication: theory and examples</a:t>
            </a:r>
          </a:p>
          <a:p>
            <a:r>
              <a:rPr lang="en-GB" sz="2200" dirty="0"/>
              <a:t>Effectiveness of the intercultural communication</a:t>
            </a:r>
          </a:p>
          <a:p>
            <a:r>
              <a:rPr lang="en-GB" sz="2200" dirty="0"/>
              <a:t>Cultural sensibility</a:t>
            </a:r>
          </a:p>
          <a:p>
            <a:r>
              <a:rPr lang="en-GB" sz="2200" dirty="0"/>
              <a:t>Recommendations </a:t>
            </a:r>
          </a:p>
          <a:p>
            <a:r>
              <a:rPr lang="en-GB" sz="2200" dirty="0"/>
              <a:t>Conclusions</a:t>
            </a:r>
          </a:p>
          <a:p>
            <a:r>
              <a:rPr lang="en-GB" sz="2200" dirty="0"/>
              <a:t>References </a:t>
            </a:r>
            <a:endParaRPr lang="en-US" sz="22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BD5A1E3-3C7D-4968-6BFD-D59DA350B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386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8258204" cy="2947804"/>
          </a:xfrm>
        </p:spPr>
        <p:txBody>
          <a:bodyPr>
            <a:normAutofit fontScale="77500" lnSpcReduction="20000"/>
          </a:bodyPr>
          <a:lstStyle/>
          <a:p>
            <a:endParaRPr lang="en-US" dirty="0"/>
          </a:p>
          <a:p>
            <a:pPr lvl="0"/>
            <a:r>
              <a:rPr lang="en-US" dirty="0"/>
              <a:t>While entering in a new market, some changes are required for developing communication across nations </a:t>
            </a:r>
          </a:p>
          <a:p>
            <a:pPr lvl="0"/>
            <a:r>
              <a:rPr lang="en-US" dirty="0"/>
              <a:t>This can be found in terms of cultural differences, which allows setting new strategic interventions</a:t>
            </a:r>
          </a:p>
          <a:p>
            <a:pPr lvl="0"/>
            <a:r>
              <a:rPr lang="en-US" dirty="0"/>
              <a:t>The presentation is based on the expansion of BBC from UK to Germany (</a:t>
            </a:r>
            <a:r>
              <a:rPr lang="en-US" dirty="0" err="1"/>
              <a:t>Shevtsov</a:t>
            </a:r>
            <a:r>
              <a:rPr lang="en-US" dirty="0"/>
              <a:t> and </a:t>
            </a:r>
            <a:r>
              <a:rPr lang="en-US" dirty="0" err="1"/>
              <a:t>Obolenska</a:t>
            </a:r>
            <a:r>
              <a:rPr lang="en-US" dirty="0"/>
              <a:t>, 2020)</a:t>
            </a:r>
          </a:p>
          <a:p>
            <a:pPr lvl="0"/>
            <a:r>
              <a:rPr lang="en-US" dirty="0"/>
              <a:t>The intercultural communication across the nations are discussed here in terms of managerial interventions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US" dirty="0"/>
              <a:t>BBC stands for British Broadcasting Corporation (BBC, 2022)</a:t>
            </a:r>
          </a:p>
          <a:p>
            <a:pPr lvl="0"/>
            <a:r>
              <a:rPr lang="en-US" dirty="0"/>
              <a:t>BBC has</a:t>
            </a:r>
            <a:r>
              <a:rPr lang="en-GB" dirty="0"/>
              <a:t> the</a:t>
            </a:r>
            <a:r>
              <a:rPr lang="en-US" dirty="0"/>
              <a:t> </a:t>
            </a:r>
            <a:r>
              <a:rPr lang="en-GB" dirty="0"/>
              <a:t>headquarters </a:t>
            </a:r>
            <a:r>
              <a:rPr lang="en-US" dirty="0"/>
              <a:t>in London</a:t>
            </a:r>
          </a:p>
          <a:p>
            <a:pPr lvl="0"/>
            <a:r>
              <a:rPr lang="en-US" dirty="0"/>
              <a:t>It is based on broadcasting services</a:t>
            </a:r>
            <a:r>
              <a:rPr lang="en-GB" dirty="0"/>
              <a:t> </a:t>
            </a:r>
            <a:r>
              <a:rPr lang="en-US" dirty="0"/>
              <a:t> along with web portals</a:t>
            </a:r>
          </a:p>
          <a:p>
            <a:pPr lvl="0"/>
            <a:r>
              <a:rPr lang="en-US" dirty="0"/>
              <a:t>They cover television, radio and online </a:t>
            </a:r>
            <a:r>
              <a:rPr lang="en-GB" dirty="0"/>
              <a:t>services</a:t>
            </a:r>
            <a:endParaRPr lang="en-US" dirty="0"/>
          </a:p>
          <a:p>
            <a:endParaRPr lang="en-US" dirty="0"/>
          </a:p>
        </p:txBody>
      </p:sp>
      <p:pic>
        <p:nvPicPr>
          <p:cNvPr id="5" name="Content Placeholder 4" descr="Welcome to the BBC Branding site"/>
          <p:cNvPicPr>
            <a:picLocks noGrp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838700" y="2715419"/>
            <a:ext cx="3657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Introducing BBC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US" dirty="0"/>
              <a:t>The power distance index score of Germany is 35</a:t>
            </a:r>
            <a:r>
              <a:rPr lang="en-GB" dirty="0"/>
              <a:t>.</a:t>
            </a:r>
            <a:r>
              <a:rPr lang="en-US" dirty="0"/>
              <a:t> that suggests the highly  decentralized society supported by the strong middle class population</a:t>
            </a:r>
          </a:p>
          <a:p>
            <a:pPr lvl="0"/>
            <a:r>
              <a:rPr lang="en-US" dirty="0"/>
              <a:t>In individualism index, Germany scores high, that is 79, which refers to a true individualist society with small family (</a:t>
            </a:r>
            <a:r>
              <a:rPr lang="en-US" dirty="0" err="1"/>
              <a:t>Hofstede</a:t>
            </a:r>
            <a:r>
              <a:rPr lang="en-US" dirty="0"/>
              <a:t> Insights, 2023a)</a:t>
            </a:r>
          </a:p>
          <a:p>
            <a:pPr lvl="0"/>
            <a:r>
              <a:rPr lang="en-US" dirty="0"/>
              <a:t>In motivation towards achievement, Germany scores 66 that refer the decisive society.</a:t>
            </a:r>
          </a:p>
          <a:p>
            <a:pPr lvl="0"/>
            <a:r>
              <a:rPr lang="en-US" dirty="0"/>
              <a:t>In context of uncertainty avoidance index, Germany score 65, and that suggest slight preference for uncertainty avoidance</a:t>
            </a:r>
          </a:p>
          <a:p>
            <a:pPr lvl="0"/>
            <a:r>
              <a:rPr lang="en-US" dirty="0"/>
              <a:t>Germany score 57 in long term goal orientation, and that suggests the pragmatic country </a:t>
            </a:r>
          </a:p>
          <a:p>
            <a:pPr lvl="0"/>
            <a:r>
              <a:rPr lang="en-US" dirty="0"/>
              <a:t>In indulgence index, Germany score 40 and refers the culture restrained in nature. 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Hofstede’s model for Germany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928802"/>
            <a:ext cx="4038600" cy="4525963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US" dirty="0"/>
              <a:t>Germany and UK </a:t>
            </a:r>
            <a:r>
              <a:rPr lang="en-GB" dirty="0"/>
              <a:t>have </a:t>
            </a:r>
            <a:r>
              <a:rPr lang="en-US" dirty="0"/>
              <a:t>similarity in power distance index, as both of these nations score</a:t>
            </a:r>
            <a:r>
              <a:rPr lang="en-GB" dirty="0"/>
              <a:t> </a:t>
            </a:r>
            <a:r>
              <a:rPr lang="en-US" dirty="0"/>
              <a:t>35 in this dimension</a:t>
            </a:r>
          </a:p>
          <a:p>
            <a:pPr lvl="0"/>
            <a:r>
              <a:rPr lang="en-US" dirty="0"/>
              <a:t>The scores of motivation towards achievements and success is 66 in both case</a:t>
            </a:r>
            <a:r>
              <a:rPr lang="en-GB" dirty="0"/>
              <a:t>s</a:t>
            </a:r>
            <a:r>
              <a:rPr lang="en-US" dirty="0"/>
              <a:t> of Germany and UK (</a:t>
            </a:r>
            <a:r>
              <a:rPr lang="en-US" dirty="0" err="1"/>
              <a:t>Hofstede</a:t>
            </a:r>
            <a:r>
              <a:rPr lang="en-US" dirty="0"/>
              <a:t> Insights, 2023b)</a:t>
            </a:r>
          </a:p>
          <a:p>
            <a:pPr lvl="0"/>
            <a:r>
              <a:rPr lang="en-US" dirty="0"/>
              <a:t>The individualism score in Germany is79 and UK is 76, which shows almost similar approach in that dimension</a:t>
            </a:r>
          </a:p>
          <a:p>
            <a:pPr lvl="0"/>
            <a:r>
              <a:rPr lang="en-US" dirty="0"/>
              <a:t>The long term goal orientation index scores 57 and 60  in  context of Germany and UK respectively showing almost similar nature  in the dimension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748242" y="2306862"/>
            <a:ext cx="4038600" cy="3591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 fontScale="90000"/>
          </a:bodyPr>
          <a:lstStyle/>
          <a:p>
            <a:r>
              <a:rPr lang="en-US" dirty="0"/>
              <a:t>Cultural similarities and differences between the UK and Germany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0034" y="1857364"/>
            <a:ext cx="4038600" cy="4525963"/>
          </a:xfrm>
        </p:spPr>
        <p:txBody>
          <a:bodyPr>
            <a:normAutofit fontScale="92500"/>
          </a:bodyPr>
          <a:lstStyle/>
          <a:p>
            <a:pPr lvl="0"/>
            <a:r>
              <a:rPr lang="en-US" dirty="0"/>
              <a:t>In uncertainty avoidance index, Germany scores 65, while UK scores only 35 (</a:t>
            </a:r>
            <a:r>
              <a:rPr lang="en-US" dirty="0" err="1"/>
              <a:t>Hofstede</a:t>
            </a:r>
            <a:r>
              <a:rPr lang="en-US" dirty="0"/>
              <a:t> Insights, 2023b)</a:t>
            </a:r>
          </a:p>
          <a:p>
            <a:pPr lvl="0"/>
            <a:r>
              <a:rPr lang="en-US" dirty="0"/>
              <a:t>The score of indulgence is also different, as Germany and UK scores 40 and 69 respectively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786314" y="2643182"/>
            <a:ext cx="4038600" cy="3591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 fontScale="90000"/>
          </a:bodyPr>
          <a:lstStyle/>
          <a:p>
            <a:r>
              <a:rPr lang="en-US" dirty="0"/>
              <a:t>Cultural similarities and differences between the UK and Germany contd..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4699" y="3062470"/>
            <a:ext cx="8894602" cy="4286256"/>
          </a:xfrm>
        </p:spPr>
        <p:txBody>
          <a:bodyPr>
            <a:normAutofit/>
          </a:bodyPr>
          <a:lstStyle/>
          <a:p>
            <a:pPr lvl="0"/>
            <a:r>
              <a:rPr lang="en-US" sz="2100" dirty="0"/>
              <a:t>This theory looks more towards the way a person ad</a:t>
            </a:r>
            <a:r>
              <a:rPr lang="en-GB" sz="2100" dirty="0"/>
              <a:t>a</a:t>
            </a:r>
            <a:r>
              <a:rPr lang="en-US" sz="2100" dirty="0"/>
              <a:t>pt</a:t>
            </a:r>
            <a:r>
              <a:rPr lang="en-GB" sz="2100" dirty="0"/>
              <a:t>s </a:t>
            </a:r>
            <a:r>
              <a:rPr lang="en-US" sz="2100" dirty="0"/>
              <a:t>with change</a:t>
            </a:r>
          </a:p>
          <a:p>
            <a:pPr lvl="0"/>
            <a:r>
              <a:rPr lang="en-US" sz="2100" dirty="0"/>
              <a:t> This is mainly highlighting the language and communication style of the person (</a:t>
            </a:r>
            <a:r>
              <a:rPr lang="en-US" sz="2100" dirty="0" err="1"/>
              <a:t>Elhami</a:t>
            </a:r>
            <a:r>
              <a:rPr lang="en-US" sz="2100" dirty="0"/>
              <a:t>, 2020)</a:t>
            </a:r>
          </a:p>
          <a:p>
            <a:pPr lvl="0"/>
            <a:r>
              <a:rPr lang="en-US" sz="2100" dirty="0"/>
              <a:t>This is based on adjustment off a person in foreign cultural environment in two different way</a:t>
            </a:r>
            <a:r>
              <a:rPr lang="en-GB" sz="2100" dirty="0"/>
              <a:t>s</a:t>
            </a:r>
            <a:r>
              <a:rPr lang="en-US" sz="2100" dirty="0"/>
              <a:t>, convergence and divergence 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5168"/>
            <a:ext cx="8229600" cy="1439850"/>
          </a:xfrm>
        </p:spPr>
        <p:txBody>
          <a:bodyPr>
            <a:normAutofit fontScale="90000"/>
          </a:bodyPr>
          <a:lstStyle/>
          <a:p>
            <a:r>
              <a:rPr lang="en-US" dirty="0"/>
              <a:t>Intercultural communication theory: Communication Accommodation Theory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Intercultural communication can occur in a global classroom (</a:t>
            </a:r>
            <a:r>
              <a:rPr lang="en-US" dirty="0" err="1"/>
              <a:t>Makhmudov</a:t>
            </a:r>
            <a:r>
              <a:rPr lang="en-US" dirty="0"/>
              <a:t>, 2020)</a:t>
            </a:r>
          </a:p>
          <a:p>
            <a:pPr lvl="0"/>
            <a:r>
              <a:rPr lang="en-US" dirty="0"/>
              <a:t>The students come from different cultural backgrounds</a:t>
            </a:r>
          </a:p>
          <a:p>
            <a:pPr lvl="0"/>
            <a:r>
              <a:rPr lang="en-US" dirty="0"/>
              <a:t>However, the teacher may also come from different cultural background than that of </a:t>
            </a:r>
            <a:r>
              <a:rPr lang="en-GB" dirty="0"/>
              <a:t>the </a:t>
            </a:r>
            <a:r>
              <a:rPr lang="en-US" dirty="0"/>
              <a:t>students</a:t>
            </a:r>
          </a:p>
          <a:p>
            <a:endParaRPr lang="en-US" dirty="0"/>
          </a:p>
        </p:txBody>
      </p:sp>
      <p:pic>
        <p:nvPicPr>
          <p:cNvPr id="5" name="Content Placeholder 4" descr="Why study Intercultural Communication? | by Safe Cave | Medium"/>
          <p:cNvPicPr>
            <a:picLocks noGrp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43438" y="3929066"/>
            <a:ext cx="403860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Intercultural communication examples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329114" cy="480519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US" dirty="0"/>
              <a:t>The intercultural communication helps in developing the ability of intercultural competence</a:t>
            </a:r>
          </a:p>
          <a:p>
            <a:pPr lvl="0"/>
            <a:r>
              <a:rPr lang="en-US" dirty="0"/>
              <a:t>The intercultural communication is somehow criticized in multiple ways</a:t>
            </a:r>
          </a:p>
          <a:p>
            <a:pPr lvl="0"/>
            <a:r>
              <a:rPr lang="en-US" dirty="0"/>
              <a:t>This promotes the essentialist view of the people (</a:t>
            </a:r>
            <a:r>
              <a:rPr lang="en-US" dirty="0" err="1"/>
              <a:t>Makhmudov</a:t>
            </a:r>
            <a:r>
              <a:rPr lang="en-US" dirty="0"/>
              <a:t>, 2020)</a:t>
            </a:r>
          </a:p>
          <a:p>
            <a:pPr lvl="0"/>
            <a:r>
              <a:rPr lang="en-US" dirty="0"/>
              <a:t>Discussion around the intercultural communication often comes as differential manner that develops culture sensibility </a:t>
            </a:r>
          </a:p>
          <a:p>
            <a:endParaRPr lang="en-US" dirty="0"/>
          </a:p>
        </p:txBody>
      </p:sp>
      <p:pic>
        <p:nvPicPr>
          <p:cNvPr id="6" name="Content Placeholder 5" descr="5 Top Tips For Effective Intercultural Communication – simpleshow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2357430"/>
            <a:ext cx="3657600" cy="327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Effectiveness of intercultural Communication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Cultural sensibility refers to a person’s ability to show openness towards emotional impressions</a:t>
            </a:r>
          </a:p>
          <a:p>
            <a:pPr lvl="0"/>
            <a:r>
              <a:rPr lang="en-US" dirty="0"/>
              <a:t>This can be perceived as the susceptibility and sensitiveness of the person towards cultural aspects.</a:t>
            </a:r>
          </a:p>
          <a:p>
            <a:pPr lvl="0"/>
            <a:r>
              <a:rPr lang="en-US" dirty="0"/>
              <a:t>This relates to the person’s moral emotional and aesthetic standards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Cultural sensibility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Focus on both cultural similarities and dissimilarities</a:t>
            </a:r>
          </a:p>
          <a:p>
            <a:pPr lvl="0"/>
            <a:r>
              <a:rPr lang="en-US" dirty="0"/>
              <a:t>Language barriers should be treated with care</a:t>
            </a:r>
          </a:p>
          <a:p>
            <a:pPr lvl="0"/>
            <a:r>
              <a:rPr lang="en-US" dirty="0"/>
              <a:t>Native people must be prioritized at workplace</a:t>
            </a:r>
          </a:p>
          <a:p>
            <a:pPr lvl="0"/>
            <a:r>
              <a:rPr lang="en-US" dirty="0"/>
              <a:t>HR domain should be standardized and come with innovative approach</a:t>
            </a:r>
          </a:p>
          <a:p>
            <a:pPr lvl="0"/>
            <a:r>
              <a:rPr lang="en-US" dirty="0"/>
              <a:t>Cross cultural communications should be addressed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Recommendation for the British company's success in Germany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International culture may deviate across the nations</a:t>
            </a:r>
          </a:p>
          <a:p>
            <a:pPr lvl="0"/>
            <a:r>
              <a:rPr lang="en-US" dirty="0"/>
              <a:t>Proper assessment of native and host country is mandatory for internationalization</a:t>
            </a:r>
          </a:p>
          <a:p>
            <a:pPr lvl="0"/>
            <a:r>
              <a:rPr lang="en-US" dirty="0"/>
              <a:t>Focus must be given to reduce the cross cultural distance</a:t>
            </a:r>
          </a:p>
          <a:p>
            <a:pPr lvl="0"/>
            <a:r>
              <a:rPr lang="en-US" dirty="0"/>
              <a:t>Understanding of native culture should be done (</a:t>
            </a:r>
            <a:r>
              <a:rPr lang="en-US" dirty="0" err="1"/>
              <a:t>Häkkilä</a:t>
            </a:r>
            <a:r>
              <a:rPr lang="en-US" dirty="0"/>
              <a:t> </a:t>
            </a:r>
            <a:r>
              <a:rPr lang="en-US" i="1" dirty="0"/>
              <a:t>et al</a:t>
            </a:r>
            <a:r>
              <a:rPr lang="en-US" dirty="0"/>
              <a:t>. 2020)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285860"/>
            <a:ext cx="8572560" cy="5572140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US" dirty="0"/>
              <a:t>BBC (2022) </a:t>
            </a:r>
            <a:r>
              <a:rPr lang="en-US" i="1" dirty="0"/>
              <a:t>BBC - Homepage</a:t>
            </a:r>
            <a:r>
              <a:rPr lang="en-US" dirty="0"/>
              <a:t>, </a:t>
            </a:r>
            <a:r>
              <a:rPr lang="en-US" i="1" dirty="0"/>
              <a:t>Bbc.com</a:t>
            </a:r>
            <a:r>
              <a:rPr lang="en-US" dirty="0"/>
              <a:t>. Available at: https://www.bbc.com/ (Accessed: 3 November 2023).</a:t>
            </a:r>
          </a:p>
          <a:p>
            <a:pPr algn="just"/>
            <a:r>
              <a:rPr lang="en-US" dirty="0" err="1"/>
              <a:t>Elhami</a:t>
            </a:r>
            <a:r>
              <a:rPr lang="en-US" dirty="0"/>
              <a:t>, A., (2020). “Communication accommodation theory: A brief review of the literature.” </a:t>
            </a:r>
            <a:r>
              <a:rPr lang="en-US" i="1" dirty="0"/>
              <a:t>Journal of Advances in Education and Philosophy</a:t>
            </a:r>
            <a:r>
              <a:rPr lang="en-US" dirty="0"/>
              <a:t>, </a:t>
            </a:r>
            <a:r>
              <a:rPr lang="en-US" i="1" dirty="0"/>
              <a:t>4</a:t>
            </a:r>
            <a:r>
              <a:rPr lang="en-US" dirty="0"/>
              <a:t>(05), pp.192-200. DOI: 10.36348/jaep.2020.v04i05.002</a:t>
            </a:r>
          </a:p>
          <a:p>
            <a:pPr algn="just"/>
            <a:r>
              <a:rPr lang="en-US" dirty="0" err="1"/>
              <a:t>Häkkilä</a:t>
            </a:r>
            <a:r>
              <a:rPr lang="en-US" dirty="0"/>
              <a:t>, J., </a:t>
            </a:r>
            <a:r>
              <a:rPr lang="en-US" dirty="0" err="1"/>
              <a:t>Wiberg</a:t>
            </a:r>
            <a:r>
              <a:rPr lang="en-US" dirty="0"/>
              <a:t>, M., </a:t>
            </a:r>
            <a:r>
              <a:rPr lang="en-US" dirty="0" err="1"/>
              <a:t>Eira</a:t>
            </a:r>
            <a:r>
              <a:rPr lang="en-US" dirty="0"/>
              <a:t>, N.J., </a:t>
            </a:r>
            <a:r>
              <a:rPr lang="en-US" dirty="0" err="1"/>
              <a:t>Seppänen</a:t>
            </a:r>
            <a:r>
              <a:rPr lang="en-US" dirty="0"/>
              <a:t>, T., </a:t>
            </a:r>
            <a:r>
              <a:rPr lang="en-US" dirty="0" err="1"/>
              <a:t>Juuso</a:t>
            </a:r>
            <a:r>
              <a:rPr lang="en-US" dirty="0"/>
              <a:t>, I., </a:t>
            </a:r>
            <a:r>
              <a:rPr lang="en-US" dirty="0" err="1"/>
              <a:t>Mäkikalli</a:t>
            </a:r>
            <a:r>
              <a:rPr lang="en-US" dirty="0"/>
              <a:t>, M. and Wolf, K., (2020). Design sensibilities-designing for cultural sensitivity. In </a:t>
            </a:r>
            <a:r>
              <a:rPr lang="en-US" i="1" dirty="0"/>
              <a:t>Proceedings of the 11th </a:t>
            </a:r>
            <a:r>
              <a:rPr lang="en-US" i="1" dirty="0" err="1"/>
              <a:t>nordic</a:t>
            </a:r>
            <a:r>
              <a:rPr lang="en-US" i="1" dirty="0"/>
              <a:t> conference on human-computer interaction: Shaping experiences, shaping society</a:t>
            </a:r>
            <a:r>
              <a:rPr lang="en-US" dirty="0"/>
              <a:t> (pp. 1-3).</a:t>
            </a:r>
          </a:p>
          <a:p>
            <a:pPr algn="just"/>
            <a:r>
              <a:rPr lang="en-US" dirty="0" err="1"/>
              <a:t>Hofstede</a:t>
            </a:r>
            <a:r>
              <a:rPr lang="en-US" dirty="0"/>
              <a:t> Insights (2023a) </a:t>
            </a:r>
            <a:r>
              <a:rPr lang="en-US" i="1" dirty="0"/>
              <a:t>Country Comparison Tool</a:t>
            </a:r>
            <a:r>
              <a:rPr lang="en-US" dirty="0"/>
              <a:t>, </a:t>
            </a:r>
            <a:r>
              <a:rPr lang="en-US" i="1" dirty="0"/>
              <a:t>www.hofstede-insights.com</a:t>
            </a:r>
            <a:r>
              <a:rPr lang="en-US" dirty="0"/>
              <a:t>. Available at: https://www.hofstede-insights.com/country-comparison-tool?countries=germany (Accessed: 3 November 2023).</a:t>
            </a:r>
          </a:p>
          <a:p>
            <a:pPr algn="just"/>
            <a:r>
              <a:rPr lang="en-US" dirty="0" err="1"/>
              <a:t>Hofstede</a:t>
            </a:r>
            <a:r>
              <a:rPr lang="en-US" dirty="0"/>
              <a:t> Insights (2023b) </a:t>
            </a:r>
            <a:r>
              <a:rPr lang="en-US" i="1" dirty="0"/>
              <a:t>Country comparison tool</a:t>
            </a:r>
            <a:r>
              <a:rPr lang="en-US" dirty="0"/>
              <a:t>, </a:t>
            </a:r>
            <a:r>
              <a:rPr lang="en-US" i="1" dirty="0"/>
              <a:t>www.hofstede-insights.com</a:t>
            </a:r>
            <a:r>
              <a:rPr lang="en-US" dirty="0"/>
              <a:t>. Available at: https://www.hofstede-insights.com/country-comparison-tool?countries=germany%2Cunited+kingdom (Accessed: 3 November 2023).</a:t>
            </a:r>
          </a:p>
          <a:p>
            <a:pPr algn="just"/>
            <a:r>
              <a:rPr lang="en-US" dirty="0" err="1"/>
              <a:t>Makhmudov</a:t>
            </a:r>
            <a:r>
              <a:rPr lang="en-US" dirty="0"/>
              <a:t>, K., (2020). “Ways of forming intercultural communication in foreign language teaching.” </a:t>
            </a:r>
            <a:r>
              <a:rPr lang="en-US" i="1" dirty="0"/>
              <a:t>Science and Education</a:t>
            </a:r>
            <a:r>
              <a:rPr lang="en-US" dirty="0"/>
              <a:t>, </a:t>
            </a:r>
            <a:r>
              <a:rPr lang="en-US" i="1" dirty="0"/>
              <a:t>1</a:t>
            </a:r>
            <a:r>
              <a:rPr lang="en-US" dirty="0"/>
              <a:t>(4), pp.84-89.</a:t>
            </a:r>
          </a:p>
          <a:p>
            <a:pPr algn="just"/>
            <a:r>
              <a:rPr lang="en-US" dirty="0" err="1"/>
              <a:t>Shevtsov</a:t>
            </a:r>
            <a:r>
              <a:rPr lang="en-US" dirty="0"/>
              <a:t>, Y. and </a:t>
            </a:r>
            <a:r>
              <a:rPr lang="en-US" dirty="0" err="1"/>
              <a:t>Obolenska</a:t>
            </a:r>
            <a:r>
              <a:rPr lang="en-US" dirty="0"/>
              <a:t>, T., (2020). “Management of global marketing communications in the context of international business.” </a:t>
            </a:r>
            <a:r>
              <a:rPr lang="en-US" i="1" dirty="0"/>
              <a:t>Economics &amp; Education</a:t>
            </a:r>
            <a:r>
              <a:rPr lang="en-US" dirty="0"/>
              <a:t>, </a:t>
            </a:r>
            <a:r>
              <a:rPr lang="en-US" i="1" dirty="0"/>
              <a:t>5</a:t>
            </a:r>
            <a:r>
              <a:rPr lang="en-US" dirty="0"/>
              <a:t>(2), pp.90-95. DOI: 10.30525/2500-946X/2020-2-13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References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E7765B-3D38-9B0A-126A-0E907CE0AA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626" y="1"/>
            <a:ext cx="7783201" cy="6051052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73</TotalTime>
  <Words>1766</Words>
  <Application>Microsoft Office PowerPoint</Application>
  <PresentationFormat>On-screen Show (4:3)</PresentationFormat>
  <Paragraphs>87</Paragraphs>
  <Slides>15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Concourse</vt:lpstr>
      <vt:lpstr>LCBB6001 International Business Communications  </vt:lpstr>
      <vt:lpstr>Agenda</vt:lpstr>
      <vt:lpstr>Introduction </vt:lpstr>
      <vt:lpstr>Introducing BBC</vt:lpstr>
      <vt:lpstr>Hofstede’s model for Germany </vt:lpstr>
      <vt:lpstr>Cultural similarities and differences between the UK and Germany </vt:lpstr>
      <vt:lpstr>Cultural similarities and differences between the UK and Germany contd..</vt:lpstr>
      <vt:lpstr>Intercultural communication theory: Communication Accommodation Theory </vt:lpstr>
      <vt:lpstr>Intercultural communication examples</vt:lpstr>
      <vt:lpstr>Effectiveness of intercultural Communication</vt:lpstr>
      <vt:lpstr>Cultural sensibility</vt:lpstr>
      <vt:lpstr>Recommendation for the British company's success in Germany</vt:lpstr>
      <vt:lpstr>Conclusion </vt:lpstr>
      <vt:lpstr>References </vt:lpstr>
      <vt:lpstr>PowerPoint Presentation</vt:lpstr>
    </vt:vector>
  </TitlesOfParts>
  <Company>Grizli777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lastModifiedBy>Lucica Barbu (2006789)</cp:lastModifiedBy>
  <cp:revision>12</cp:revision>
  <dcterms:created xsi:type="dcterms:W3CDTF">2023-11-03T07:20:51Z</dcterms:created>
  <dcterms:modified xsi:type="dcterms:W3CDTF">2023-11-22T20:54:15Z</dcterms:modified>
</cp:coreProperties>
</file>