
<file path=[Content_Types].xml><?xml version="1.0" encoding="utf-8"?>
<Types xmlns="http://schemas.openxmlformats.org/package/2006/content-types">
  <Default ContentType="image/jpeg" Extension="jpg"/>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11" Type="http://schemas.openxmlformats.org/officeDocument/2006/relationships/slide" Target="slides/slide6.xml"/><Relationship Id="rId10" Type="http://schemas.openxmlformats.org/officeDocument/2006/relationships/slide" Target="slides/slide5.xml"/><Relationship Id="rId12" Type="http://schemas.openxmlformats.org/officeDocument/2006/relationships/slide" Target="slides/slide7.xml"/><Relationship Id="rId9" Type="http://schemas.openxmlformats.org/officeDocument/2006/relationships/slide" Target="slides/slide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 name="Shape 57"/>
        <p:cNvGrpSpPr/>
        <p:nvPr/>
      </p:nvGrpSpPr>
      <p:grpSpPr>
        <a:xfrm>
          <a:off x="0" y="0"/>
          <a:ext cx="0" cy="0"/>
          <a:chOff x="0" y="0"/>
          <a:chExt cx="0" cy="0"/>
        </a:xfrm>
      </p:grpSpPr>
      <p:sp>
        <p:nvSpPr>
          <p:cNvPr id="58" name="Google Shape;58;g25bfd8686c1_0_9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 name="Google Shape;59;g25bfd8686c1_0_9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 name="Shape 63"/>
        <p:cNvGrpSpPr/>
        <p:nvPr/>
      </p:nvGrpSpPr>
      <p:grpSpPr>
        <a:xfrm>
          <a:off x="0" y="0"/>
          <a:ext cx="0" cy="0"/>
          <a:chOff x="0" y="0"/>
          <a:chExt cx="0" cy="0"/>
        </a:xfrm>
      </p:grpSpPr>
      <p:sp>
        <p:nvSpPr>
          <p:cNvPr id="64" name="Google Shape;64;g25c0ef4e4c2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5" name="Google Shape;65;g25c0ef4e4c2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 name="Shape 69"/>
        <p:cNvGrpSpPr/>
        <p:nvPr/>
      </p:nvGrpSpPr>
      <p:grpSpPr>
        <a:xfrm>
          <a:off x="0" y="0"/>
          <a:ext cx="0" cy="0"/>
          <a:chOff x="0" y="0"/>
          <a:chExt cx="0" cy="0"/>
        </a:xfrm>
      </p:grpSpPr>
      <p:sp>
        <p:nvSpPr>
          <p:cNvPr id="70" name="Google Shape;70;g25c0ef4e4c2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 name="Google Shape;71;g25c0ef4e4c2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 name="Shape 75"/>
        <p:cNvGrpSpPr/>
        <p:nvPr/>
      </p:nvGrpSpPr>
      <p:grpSpPr>
        <a:xfrm>
          <a:off x="0" y="0"/>
          <a:ext cx="0" cy="0"/>
          <a:chOff x="0" y="0"/>
          <a:chExt cx="0" cy="0"/>
        </a:xfrm>
      </p:grpSpPr>
      <p:sp>
        <p:nvSpPr>
          <p:cNvPr id="76" name="Google Shape;76;g25c0ef4e4c2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 name="Google Shape;77;g25c0ef4e4c2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g25c0ef4e4c2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 name="Google Shape;83;g25c0ef4e4c2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g25c0ef4e4c2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 name="Google Shape;89;g25c0ef4e4c2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hyperlink" Target="https://g.co/kgs/vqeLHB"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744575"/>
            <a:ext cx="8520600" cy="2052600"/>
          </a:xfrm>
          <a:prstGeom prst="rect">
            <a:avLst/>
          </a:prstGeom>
          <a:solidFill>
            <a:schemeClr val="accent1"/>
          </a:solidFill>
        </p:spPr>
        <p:txBody>
          <a:bodyPr anchorCtr="0" anchor="b" bIns="91425" lIns="91425" spcFirstLastPara="1" rIns="91425" wrap="square" tIns="91425">
            <a:normAutofit/>
          </a:bodyPr>
          <a:lstStyle/>
          <a:p>
            <a:pPr indent="0" lvl="0" marL="0" rtl="0" algn="ctr">
              <a:spcBef>
                <a:spcPts val="0"/>
              </a:spcBef>
              <a:spcAft>
                <a:spcPts val="0"/>
              </a:spcAft>
              <a:buNone/>
            </a:pPr>
            <a:r>
              <a:rPr lang="en-GB"/>
              <a:t>Is data protection really that important?</a:t>
            </a:r>
            <a:endParaRPr/>
          </a:p>
        </p:txBody>
      </p:sp>
      <p:sp>
        <p:nvSpPr>
          <p:cNvPr id="55" name="Google Shape;55;p13"/>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GB"/>
              <a:t>Presented by Ria Richards</a:t>
            </a:r>
            <a:endParaRPr/>
          </a:p>
        </p:txBody>
      </p:sp>
      <p:pic>
        <p:nvPicPr>
          <p:cNvPr id="56" name="Google Shape;56;p13"/>
          <p:cNvPicPr preferRelativeResize="0"/>
          <p:nvPr/>
        </p:nvPicPr>
        <p:blipFill>
          <a:blip r:embed="rId3">
            <a:alphaModFix/>
          </a:blip>
          <a:stretch>
            <a:fillRect/>
          </a:stretch>
        </p:blipFill>
        <p:spPr>
          <a:xfrm>
            <a:off x="393625" y="3414350"/>
            <a:ext cx="8520600" cy="14914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 name="Shape 60"/>
        <p:cNvGrpSpPr/>
        <p:nvPr/>
      </p:nvGrpSpPr>
      <p:grpSpPr>
        <a:xfrm>
          <a:off x="0" y="0"/>
          <a:ext cx="0" cy="0"/>
          <a:chOff x="0" y="0"/>
          <a:chExt cx="0" cy="0"/>
        </a:xfrm>
      </p:grpSpPr>
      <p:sp>
        <p:nvSpPr>
          <p:cNvPr id="61" name="Google Shape;61;p1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3000"/>
              <a:t>Introduction</a:t>
            </a:r>
            <a:endParaRPr sz="3000"/>
          </a:p>
        </p:txBody>
      </p:sp>
      <p:sp>
        <p:nvSpPr>
          <p:cNvPr id="62" name="Google Shape;62;p14"/>
          <p:cNvSpPr txBox="1"/>
          <p:nvPr>
            <p:ph idx="1" type="body"/>
          </p:nvPr>
        </p:nvSpPr>
        <p:spPr>
          <a:xfrm>
            <a:off x="311700" y="1152475"/>
            <a:ext cx="8520600" cy="3990900"/>
          </a:xfrm>
          <a:prstGeom prst="rect">
            <a:avLst/>
          </a:prstGeom>
          <a:solidFill>
            <a:srgbClr val="00FF00"/>
          </a:solidFill>
        </p:spPr>
        <p:txBody>
          <a:bodyPr anchorCtr="0" anchor="t" bIns="91425" lIns="91425" spcFirstLastPara="1" rIns="91425" wrap="square" tIns="91425">
            <a:noAutofit/>
          </a:bodyPr>
          <a:lstStyle/>
          <a:p>
            <a:pPr indent="0" lvl="0" marL="0" rtl="0" algn="l">
              <a:spcBef>
                <a:spcPts val="0"/>
              </a:spcBef>
              <a:spcAft>
                <a:spcPts val="1200"/>
              </a:spcAft>
              <a:buNone/>
            </a:pPr>
            <a:r>
              <a:rPr lang="en-GB" sz="2400"/>
              <a:t>The </a:t>
            </a:r>
            <a:r>
              <a:rPr lang="en-GB" sz="2400"/>
              <a:t>purpose</a:t>
            </a:r>
            <a:r>
              <a:rPr lang="en-GB" sz="2400"/>
              <a:t> of the presentation is to inform you of the importance of data protection.  This </a:t>
            </a:r>
            <a:r>
              <a:rPr lang="en-GB" sz="2400"/>
              <a:t>presentation</a:t>
            </a:r>
            <a:r>
              <a:rPr lang="en-GB" sz="2400"/>
              <a:t> will </a:t>
            </a:r>
            <a:r>
              <a:rPr lang="en-GB" sz="2400"/>
              <a:t>discuss</a:t>
            </a:r>
            <a:r>
              <a:rPr lang="en-GB" sz="2400"/>
              <a:t> the </a:t>
            </a:r>
            <a:r>
              <a:rPr lang="en-GB" sz="2400"/>
              <a:t>importance</a:t>
            </a:r>
            <a:r>
              <a:rPr lang="en-GB" sz="2400"/>
              <a:t> of data protection in </a:t>
            </a:r>
            <a:r>
              <a:rPr lang="en-GB" sz="2400"/>
              <a:t>general</a:t>
            </a:r>
            <a:r>
              <a:rPr lang="en-GB" sz="2400"/>
              <a:t> and also in the workplace. There will be information of the Data Protection Act 2018. There will be examples of how data can be leaked or kept safe in the </a:t>
            </a:r>
            <a:r>
              <a:rPr lang="en-GB" sz="2400"/>
              <a:t>workplace. This presentation will draw upon the different types of systems used to store data. You will find a conclusion of why data protection is very important in the workplace.</a:t>
            </a:r>
            <a:endParaRPr sz="24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 name="Shape 66"/>
        <p:cNvGrpSpPr/>
        <p:nvPr/>
      </p:nvGrpSpPr>
      <p:grpSpPr>
        <a:xfrm>
          <a:off x="0" y="0"/>
          <a:ext cx="0" cy="0"/>
          <a:chOff x="0" y="0"/>
          <a:chExt cx="0" cy="0"/>
        </a:xfrm>
      </p:grpSpPr>
      <p:sp>
        <p:nvSpPr>
          <p:cNvPr id="67" name="Google Shape;67;p1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3000"/>
              <a:t>Data protection Act 2018</a:t>
            </a:r>
            <a:endParaRPr sz="3000"/>
          </a:p>
        </p:txBody>
      </p:sp>
      <p:sp>
        <p:nvSpPr>
          <p:cNvPr id="68" name="Google Shape;68;p15"/>
          <p:cNvSpPr txBox="1"/>
          <p:nvPr>
            <p:ph idx="1" type="body"/>
          </p:nvPr>
        </p:nvSpPr>
        <p:spPr>
          <a:xfrm>
            <a:off x="311700" y="1152475"/>
            <a:ext cx="8520600" cy="3416400"/>
          </a:xfrm>
          <a:prstGeom prst="rect">
            <a:avLst/>
          </a:prstGeom>
          <a:solidFill>
            <a:srgbClr val="00FF00"/>
          </a:solidFill>
        </p:spPr>
        <p:txBody>
          <a:bodyPr anchorCtr="0" anchor="t" bIns="91425" lIns="91425" spcFirstLastPara="1" rIns="91425" wrap="square" tIns="91425">
            <a:noAutofit/>
          </a:bodyPr>
          <a:lstStyle/>
          <a:p>
            <a:pPr indent="0" lvl="0" marL="0" rtl="0" algn="l">
              <a:spcBef>
                <a:spcPts val="0"/>
              </a:spcBef>
              <a:spcAft>
                <a:spcPts val="0"/>
              </a:spcAft>
              <a:buNone/>
            </a:pPr>
            <a:r>
              <a:rPr lang="en-GB" sz="3000"/>
              <a:t>Data protection means to ensure people’s information is stored safely.</a:t>
            </a:r>
            <a:endParaRPr sz="3000"/>
          </a:p>
          <a:p>
            <a:pPr indent="-419100" lvl="0" marL="457200" rtl="0" algn="l">
              <a:spcBef>
                <a:spcPts val="1200"/>
              </a:spcBef>
              <a:spcAft>
                <a:spcPts val="0"/>
              </a:spcAft>
              <a:buSzPts val="3000"/>
              <a:buChar char="●"/>
            </a:pPr>
            <a:r>
              <a:rPr lang="en-GB" sz="3000"/>
              <a:t>You have the right to acce</a:t>
            </a:r>
            <a:r>
              <a:rPr lang="en-GB" sz="3000"/>
              <a:t>ss your information</a:t>
            </a:r>
            <a:endParaRPr sz="3000"/>
          </a:p>
          <a:p>
            <a:pPr indent="-419100" lvl="0" marL="457200" rtl="0" algn="l">
              <a:spcBef>
                <a:spcPts val="0"/>
              </a:spcBef>
              <a:spcAft>
                <a:spcPts val="0"/>
              </a:spcAft>
              <a:buSzPts val="3000"/>
              <a:buChar char="●"/>
            </a:pPr>
            <a:r>
              <a:rPr lang="en-GB" sz="3000"/>
              <a:t>Information is not to be shared with 3rd parties</a:t>
            </a:r>
            <a:endParaRPr sz="3000"/>
          </a:p>
          <a:p>
            <a:pPr indent="-419100" lvl="0" marL="457200" rtl="0" algn="l">
              <a:spcBef>
                <a:spcPts val="0"/>
              </a:spcBef>
              <a:spcAft>
                <a:spcPts val="0"/>
              </a:spcAft>
              <a:buSzPts val="3000"/>
              <a:buChar char="●"/>
            </a:pPr>
            <a:r>
              <a:rPr lang="en-GB" sz="3000"/>
              <a:t>Information is to held for a certain amount of time</a:t>
            </a:r>
            <a:endParaRPr sz="3000"/>
          </a:p>
          <a:p>
            <a:pPr indent="0" lvl="0" marL="0" rtl="0" algn="l">
              <a:spcBef>
                <a:spcPts val="1200"/>
              </a:spcBef>
              <a:spcAft>
                <a:spcPts val="0"/>
              </a:spcAft>
              <a:buNone/>
            </a:pPr>
            <a:r>
              <a:t/>
            </a:r>
            <a:endParaRPr sz="3000"/>
          </a:p>
          <a:p>
            <a:pPr indent="0" lvl="0" marL="0" rtl="0" algn="l">
              <a:spcBef>
                <a:spcPts val="1200"/>
              </a:spcBef>
              <a:spcAft>
                <a:spcPts val="0"/>
              </a:spcAft>
              <a:buNone/>
            </a:pPr>
            <a:r>
              <a:t/>
            </a:r>
            <a:endParaRPr sz="3000"/>
          </a:p>
          <a:p>
            <a:pPr indent="0" lvl="0" marL="0" rtl="0" algn="l">
              <a:spcBef>
                <a:spcPts val="1200"/>
              </a:spcBef>
              <a:spcAft>
                <a:spcPts val="1200"/>
              </a:spcAft>
              <a:buNone/>
            </a:pPr>
            <a:r>
              <a:t/>
            </a:r>
            <a:endParaRPr sz="30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 name="Shape 72"/>
        <p:cNvGrpSpPr/>
        <p:nvPr/>
      </p:nvGrpSpPr>
      <p:grpSpPr>
        <a:xfrm>
          <a:off x="0" y="0"/>
          <a:ext cx="0" cy="0"/>
          <a:chOff x="0" y="0"/>
          <a:chExt cx="0" cy="0"/>
        </a:xfrm>
      </p:grpSpPr>
      <p:sp>
        <p:nvSpPr>
          <p:cNvPr id="73" name="Google Shape;73;p1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3000"/>
              <a:t>How data can be kept safe in the work</a:t>
            </a:r>
            <a:r>
              <a:rPr lang="en-GB" sz="3000"/>
              <a:t> </a:t>
            </a:r>
            <a:endParaRPr sz="3000"/>
          </a:p>
          <a:p>
            <a:pPr indent="0" lvl="0" marL="0" rtl="0" algn="l">
              <a:spcBef>
                <a:spcPts val="0"/>
              </a:spcBef>
              <a:spcAft>
                <a:spcPts val="0"/>
              </a:spcAft>
              <a:buNone/>
            </a:pPr>
            <a:r>
              <a:t/>
            </a:r>
            <a:endParaRPr sz="3000"/>
          </a:p>
          <a:p>
            <a:pPr indent="0" lvl="0" marL="0" rtl="0" algn="l">
              <a:spcBef>
                <a:spcPts val="0"/>
              </a:spcBef>
              <a:spcAft>
                <a:spcPts val="0"/>
              </a:spcAft>
              <a:buNone/>
            </a:pPr>
            <a:r>
              <a:t/>
            </a:r>
            <a:endParaRPr sz="3000"/>
          </a:p>
        </p:txBody>
      </p:sp>
      <p:sp>
        <p:nvSpPr>
          <p:cNvPr id="74" name="Google Shape;74;p16"/>
          <p:cNvSpPr txBox="1"/>
          <p:nvPr>
            <p:ph idx="1" type="body"/>
          </p:nvPr>
        </p:nvSpPr>
        <p:spPr>
          <a:xfrm>
            <a:off x="311700" y="1152475"/>
            <a:ext cx="8520600" cy="3416400"/>
          </a:xfrm>
          <a:prstGeom prst="rect">
            <a:avLst/>
          </a:prstGeom>
          <a:solidFill>
            <a:srgbClr val="00FF00"/>
          </a:solidFill>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GB" sz="3000"/>
              <a:t>An example of how data can be kept safe in the workplace is:-</a:t>
            </a:r>
            <a:endParaRPr sz="3000"/>
          </a:p>
          <a:p>
            <a:pPr indent="-419100" lvl="0" marL="457200" rtl="0" algn="l">
              <a:spcBef>
                <a:spcPts val="1200"/>
              </a:spcBef>
              <a:spcAft>
                <a:spcPts val="0"/>
              </a:spcAft>
              <a:buSzPts val="3000"/>
              <a:buChar char="●"/>
            </a:pPr>
            <a:r>
              <a:rPr lang="en-GB" sz="3000"/>
              <a:t>Business’s can employ other </a:t>
            </a:r>
            <a:r>
              <a:rPr lang="en-GB" sz="3000"/>
              <a:t>companies</a:t>
            </a:r>
            <a:r>
              <a:rPr lang="en-GB" sz="3000"/>
              <a:t> ie cyber </a:t>
            </a:r>
            <a:r>
              <a:rPr lang="en-GB" sz="3000"/>
              <a:t>security</a:t>
            </a:r>
            <a:r>
              <a:rPr lang="en-GB" sz="3000"/>
              <a:t> to keep servers such as cloud which store information protected</a:t>
            </a:r>
            <a:endParaRPr sz="3000"/>
          </a:p>
          <a:p>
            <a:pPr indent="0" lvl="0" marL="0" rtl="0" algn="l">
              <a:spcBef>
                <a:spcPts val="1200"/>
              </a:spcBef>
              <a:spcAft>
                <a:spcPts val="1200"/>
              </a:spcAft>
              <a:buNone/>
            </a:pPr>
            <a:r>
              <a:t/>
            </a:r>
            <a:endParaRPr sz="30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8" name="Shape 78"/>
        <p:cNvGrpSpPr/>
        <p:nvPr/>
      </p:nvGrpSpPr>
      <p:grpSpPr>
        <a:xfrm>
          <a:off x="0" y="0"/>
          <a:ext cx="0" cy="0"/>
          <a:chOff x="0" y="0"/>
          <a:chExt cx="0" cy="0"/>
        </a:xfrm>
      </p:grpSpPr>
      <p:sp>
        <p:nvSpPr>
          <p:cNvPr id="79" name="Google Shape;79;p1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How data can be leaked or lost</a:t>
            </a:r>
            <a:endParaRPr/>
          </a:p>
        </p:txBody>
      </p:sp>
      <p:sp>
        <p:nvSpPr>
          <p:cNvPr id="80" name="Google Shape;80;p17"/>
          <p:cNvSpPr txBox="1"/>
          <p:nvPr>
            <p:ph idx="1" type="body"/>
          </p:nvPr>
        </p:nvSpPr>
        <p:spPr>
          <a:xfrm>
            <a:off x="311700" y="1152475"/>
            <a:ext cx="8520600" cy="3416400"/>
          </a:xfrm>
          <a:prstGeom prst="rect">
            <a:avLst/>
          </a:prstGeom>
          <a:solidFill>
            <a:srgbClr val="00FF00"/>
          </a:solidFill>
        </p:spPr>
        <p:txBody>
          <a:bodyPr anchorCtr="0" anchor="t" bIns="91425" lIns="91425" spcFirstLastPara="1" rIns="91425" wrap="square" tIns="91425">
            <a:normAutofit/>
          </a:bodyPr>
          <a:lstStyle/>
          <a:p>
            <a:pPr indent="0" lvl="0" marL="0" rtl="0" algn="l">
              <a:spcBef>
                <a:spcPts val="0"/>
              </a:spcBef>
              <a:spcAft>
                <a:spcPts val="0"/>
              </a:spcAft>
              <a:buNone/>
            </a:pPr>
            <a:r>
              <a:rPr lang="en-GB" sz="3000"/>
              <a:t>An</a:t>
            </a:r>
            <a:r>
              <a:rPr lang="en-GB" sz="3000"/>
              <a:t> example of how data can be leaked of lost</a:t>
            </a:r>
            <a:endParaRPr sz="3000"/>
          </a:p>
          <a:p>
            <a:pPr indent="0" lvl="0" marL="0" rtl="0" algn="l">
              <a:spcBef>
                <a:spcPts val="1200"/>
              </a:spcBef>
              <a:spcAft>
                <a:spcPts val="0"/>
              </a:spcAft>
              <a:buNone/>
            </a:pPr>
            <a:r>
              <a:t/>
            </a:r>
            <a:endParaRPr sz="3000"/>
          </a:p>
          <a:p>
            <a:pPr indent="-419100" lvl="0" marL="457200" rtl="0" algn="l">
              <a:spcBef>
                <a:spcPts val="1200"/>
              </a:spcBef>
              <a:spcAft>
                <a:spcPts val="0"/>
              </a:spcAft>
              <a:buSzPts val="3000"/>
              <a:buChar char="●"/>
            </a:pPr>
            <a:r>
              <a:rPr lang="en-GB" sz="3000"/>
              <a:t>A business’s systems can be hacked by hackers which then employees information leaked (sony pictures hack)	</a:t>
            </a:r>
            <a:endParaRPr sz="30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 name="Shape 84"/>
        <p:cNvGrpSpPr/>
        <p:nvPr/>
      </p:nvGrpSpPr>
      <p:grpSpPr>
        <a:xfrm>
          <a:off x="0" y="0"/>
          <a:ext cx="0" cy="0"/>
          <a:chOff x="0" y="0"/>
          <a:chExt cx="0" cy="0"/>
        </a:xfrm>
      </p:grpSpPr>
      <p:sp>
        <p:nvSpPr>
          <p:cNvPr id="85" name="Google Shape;85;p1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Conclusion</a:t>
            </a:r>
            <a:endParaRPr/>
          </a:p>
          <a:p>
            <a:pPr indent="0" lvl="0" marL="0" rtl="0" algn="l">
              <a:spcBef>
                <a:spcPts val="0"/>
              </a:spcBef>
              <a:spcAft>
                <a:spcPts val="0"/>
              </a:spcAft>
              <a:buNone/>
            </a:pPr>
            <a:r>
              <a:t/>
            </a:r>
            <a:endParaRPr/>
          </a:p>
        </p:txBody>
      </p:sp>
      <p:sp>
        <p:nvSpPr>
          <p:cNvPr id="86" name="Google Shape;86;p18"/>
          <p:cNvSpPr txBox="1"/>
          <p:nvPr>
            <p:ph idx="1" type="body"/>
          </p:nvPr>
        </p:nvSpPr>
        <p:spPr>
          <a:xfrm>
            <a:off x="311700" y="1152475"/>
            <a:ext cx="8520600" cy="3416400"/>
          </a:xfrm>
          <a:prstGeom prst="rect">
            <a:avLst/>
          </a:prstGeom>
          <a:solidFill>
            <a:srgbClr val="00FF00"/>
          </a:solidFill>
        </p:spPr>
        <p:txBody>
          <a:bodyPr anchorCtr="0" anchor="t" bIns="91425" lIns="91425" spcFirstLastPara="1" rIns="91425" wrap="square" tIns="91425">
            <a:normAutofit/>
          </a:bodyPr>
          <a:lstStyle/>
          <a:p>
            <a:pPr indent="0" lvl="0" marL="0" rtl="0" algn="l">
              <a:spcBef>
                <a:spcPts val="0"/>
              </a:spcBef>
              <a:spcAft>
                <a:spcPts val="1200"/>
              </a:spcAft>
              <a:buNone/>
            </a:pPr>
            <a:r>
              <a:rPr lang="en-GB" sz="2400"/>
              <a:t>Data protection is very </a:t>
            </a:r>
            <a:r>
              <a:rPr lang="en-GB" sz="2400"/>
              <a:t>important in the workplace as it ensures employees information is kept safe. Employees have access to their information which will help build trust between employees and employers. Data protection is important because if employees personal information falls into the wrong hands they can become victims of identity theft or even physical harm.</a:t>
            </a:r>
            <a:endParaRPr sz="24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1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Reference</a:t>
            </a:r>
            <a:endParaRPr/>
          </a:p>
        </p:txBody>
      </p:sp>
      <p:sp>
        <p:nvSpPr>
          <p:cNvPr id="92" name="Google Shape;92;p19"/>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sz="2400">
                <a:solidFill>
                  <a:schemeClr val="dk1"/>
                </a:solidFill>
              </a:rPr>
              <a:t>TV, C. (Producer), &amp; . (2012). </a:t>
            </a:r>
            <a:endParaRPr sz="2400">
              <a:solidFill>
                <a:schemeClr val="dk1"/>
              </a:solidFill>
            </a:endParaRPr>
          </a:p>
          <a:p>
            <a:pPr indent="0" lvl="0" marL="0" rtl="0" algn="l">
              <a:spcBef>
                <a:spcPts val="0"/>
              </a:spcBef>
              <a:spcAft>
                <a:spcPts val="0"/>
              </a:spcAft>
              <a:buNone/>
            </a:pPr>
            <a:r>
              <a:rPr lang="en-GB" sz="2400" u="sng">
                <a:solidFill>
                  <a:schemeClr val="hlink"/>
                </a:solidFill>
                <a:hlinkClick r:id="rId3"/>
              </a:rPr>
              <a:t>https://g.co/kgs/vqeLHB</a:t>
            </a:r>
            <a:endParaRPr sz="2400">
              <a:solidFill>
                <a:schemeClr val="dk1"/>
              </a:solidFill>
            </a:endParaRPr>
          </a:p>
          <a:p>
            <a:pPr indent="0" lvl="0" marL="0" rtl="0" algn="l">
              <a:spcBef>
                <a:spcPts val="0"/>
              </a:spcBef>
              <a:spcAft>
                <a:spcPts val="0"/>
              </a:spcAft>
              <a:buClr>
                <a:schemeClr val="dk1"/>
              </a:buClr>
              <a:buSzPts val="1100"/>
              <a:buFont typeface="Arial"/>
              <a:buNone/>
            </a:pPr>
            <a:r>
              <a:rPr lang="en-GB" sz="2400">
                <a:solidFill>
                  <a:schemeClr val="dk1"/>
                </a:solidFill>
              </a:rPr>
              <a:t>https://www.reference.com/world-view/data-protection-important-7419357969089455</a:t>
            </a:r>
            <a:endParaRPr sz="2400">
              <a:solidFill>
                <a:schemeClr val="dk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