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6" r:id="rId3"/>
    <p:sldId id="289" r:id="rId4"/>
    <p:sldId id="257" r:id="rId5"/>
    <p:sldId id="287" r:id="rId6"/>
    <p:sldId id="258" r:id="rId7"/>
    <p:sldId id="260" r:id="rId8"/>
    <p:sldId id="288" r:id="rId9"/>
    <p:sldId id="276" r:id="rId10"/>
    <p:sldId id="281" r:id="rId11"/>
    <p:sldId id="277" r:id="rId12"/>
    <p:sldId id="282" r:id="rId13"/>
    <p:sldId id="262" r:id="rId14"/>
    <p:sldId id="283" r:id="rId15"/>
    <p:sldId id="265" r:id="rId16"/>
    <p:sldId id="284" r:id="rId17"/>
    <p:sldId id="267" r:id="rId18"/>
    <p:sldId id="285" r:id="rId19"/>
    <p:sldId id="26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19"/>
    <p:restoredTop sz="94658"/>
  </p:normalViewPr>
  <p:slideViewPr>
    <p:cSldViewPr snapToGrid="0">
      <p:cViewPr varScale="1">
        <p:scale>
          <a:sx n="113" d="100"/>
          <a:sy n="113" d="100"/>
        </p:scale>
        <p:origin x="208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99EB6-B73F-5B44-319F-54994B964D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144047-A732-7AA1-98CF-C886F6721F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91D5B-4761-0A4D-1817-26F00178B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8492C-1B3C-9EB9-06FC-E78F9AA7A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9116A-A7AF-F04C-BA88-B96D05413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292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E0C6C-B3A6-AB9D-6B67-A4F36ED3A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2F691-E53A-C047-3792-5708A5E73D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A5899-8C1D-B5FF-AC6D-36074F4D7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A9711-F70E-CE26-53AB-3B18CCE61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355F8F-5532-26EA-757F-CA12E1DB8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938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3BDF3-37CA-C2D2-B222-E846C5882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D1EB05-2D57-E3AF-601A-254B5CC678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9C799-2414-C24C-649E-9A6FB316D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21D413-4C29-A293-A57A-8BD7B8C69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BD5F80-B5A2-5EF5-7F3E-88C912297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615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62DB1-576F-FAEB-2E65-CA0A3A021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C708B-821E-E1E6-86CD-997C3AAC80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FFC172-F663-3BFA-196F-5CCFFCEE8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458A-4A7B-B34F-DFA2-DC451F5F3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E7458A-CFAD-1BD2-910F-6C44B0D73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8AFA60-7B06-8B4A-CDC5-09AD6EF39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635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99355-5283-17F0-F67A-9A8AC8C1A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0A7015-9239-0C0D-1698-9149C7C163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C4BA90-6365-4518-991D-07FF137933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099988-DB30-BE62-F94E-807BCAB200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878262-44E7-1A0C-6D63-0270478CA5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C203B2-8C7F-CD48-F5B7-0A76BA38F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5DF3C5-B1A8-5A55-75E7-DF6B56697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698118-4DB5-5C64-FFD3-989E024DE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889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3C315-A2E7-44F4-4E5F-D03273618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104956-2447-6FE1-5660-A10C484AC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FA5346-40ED-0CFA-605B-6618193DE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03BECD-FF03-91C0-EFB2-B66B44DD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57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B15B76-E9CA-D2AB-2D99-C6CF765ED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408BE5-E962-739D-F59F-D08D8D6AC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51068-5E9C-656F-6E8B-187804C21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676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D014F-F736-9725-E2B8-DC0C043BF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417A4-65C8-D2CD-91B7-2834C8E97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5DA43E-B592-6320-1832-9323688BAC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FEA556-99C1-7160-8114-F47A105AE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E4BC1F-27C0-4B96-4F6D-51BB5C94C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04916D-891A-8C94-8F2F-ED35BE364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807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5C504-5218-7CB8-D9CE-57F81A8E9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255718-2CC3-74E6-1017-8EF00396E6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F69472-1706-6A32-2443-054E052322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BB438-D45A-F8CE-E1E4-BE51A56AC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A7D09F-1BCA-98F5-597F-786866241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C34867-3AA7-212B-AD7E-A59572123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975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91E8F-4602-AC01-6240-71A004B26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ED7B0C-EF9C-E923-B587-E1B15FE8FB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0D7BB-3C78-1096-EA3E-1112C927B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C6E7A9-D36A-3CF6-9F72-C6816C9ED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C0366-2891-B62C-819A-128D7123A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402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4E5C50-2C49-9E62-FE10-38EAC364E2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EA4F7B-274B-74AE-5213-7D19BA39B3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717DF-3432-3F56-9CCA-09672E5A1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AE473-302D-D07B-C324-CFC624964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F2B67-7043-74A9-3965-D01F5AD3F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864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552E71-FF13-40BD-9620-701285858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4B57A-3D4D-B11D-2728-F8D01F3060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0428E3-CBB6-0A63-000A-55A26F0767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A4015D-C5C4-F345-A221-9A6453B5D076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E4625-1918-AECD-FA51-722CA1A829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1E48A-1E94-BA73-BF31-8F60D3850C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9716E4-9BBB-9449-9537-42DF948F8A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49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cTx-n4OZXYE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bgvgi3ShcmY?feature=oembed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83NAHGQjkc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TJ8AzSZE98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80txRm7imU?feature=oemb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XXN97ZRD96U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rocH7GZIll0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Sux_qv3dzs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with glowing wires&#10;&#10;Description automatically generated">
            <a:extLst>
              <a:ext uri="{FF2B5EF4-FFF2-40B4-BE49-F238E27FC236}">
                <a16:creationId xmlns:a16="http://schemas.microsoft.com/office/drawing/2014/main" id="{CEE66B44-7143-D976-BDEB-42AA433733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561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6913BC-4EE0-2B29-6267-A070128E1531}"/>
              </a:ext>
            </a:extLst>
          </p:cNvPr>
          <p:cNvSpPr txBox="1"/>
          <p:nvPr/>
        </p:nvSpPr>
        <p:spPr>
          <a:xfrm>
            <a:off x="382890" y="5674524"/>
            <a:ext cx="1157873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What Is Pre-Visualization</a:t>
            </a:r>
          </a:p>
          <a:p>
            <a:pPr algn="r"/>
            <a:r>
              <a:rPr lang="en-GB" sz="1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n.masih</a:t>
            </a:r>
            <a:endParaRPr lang="en-US" sz="1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0614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47AD3D-6765-84ED-1B87-95113F513C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ith glowing wires&#10;&#10;Description automatically generated">
            <a:extLst>
              <a:ext uri="{FF2B5EF4-FFF2-40B4-BE49-F238E27FC236}">
                <a16:creationId xmlns:a16="http://schemas.microsoft.com/office/drawing/2014/main" id="{257EB9EC-3D41-1B1E-85EA-88AACFAECC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4675" y="0"/>
            <a:ext cx="1219561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306921-AB81-9EBC-D12C-3974D8D8D280}"/>
              </a:ext>
            </a:extLst>
          </p:cNvPr>
          <p:cNvSpPr txBox="1"/>
          <p:nvPr/>
        </p:nvSpPr>
        <p:spPr>
          <a:xfrm>
            <a:off x="202138" y="241287"/>
            <a:ext cx="870794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Century Gothic" panose="020B0502020202020204" pitchFamily="34" charset="0"/>
              </a:rPr>
              <a:t>What Is Pre-Visualization In VFX and Why Is It Important?</a:t>
            </a:r>
          </a:p>
          <a:p>
            <a:endParaRPr lang="en-GB" b="1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US" sz="2400" b="1" dirty="0">
                <a:solidFill>
                  <a:schemeClr val="bg1"/>
                </a:solidFill>
              </a:rPr>
              <a:t>What Is Pre-Visualization in VFX and Why Is It Important?</a:t>
            </a:r>
          </a:p>
          <a:p>
            <a:r>
              <a:rPr lang="en-US" sz="2400" dirty="0">
                <a:solidFill>
                  <a:schemeClr val="bg1"/>
                </a:solidFill>
              </a:rPr>
              <a:t>Pre-visualization (pre-vis) is the process of </a:t>
            </a:r>
            <a:r>
              <a:rPr lang="en-US" sz="2400" b="1" dirty="0">
                <a:solidFill>
                  <a:schemeClr val="bg1"/>
                </a:solidFill>
              </a:rPr>
              <a:t>planning and </a:t>
            </a:r>
            <a:r>
              <a:rPr lang="en-US" sz="2400" b="1" dirty="0" err="1">
                <a:solidFill>
                  <a:schemeClr val="bg1"/>
                </a:solidFill>
              </a:rPr>
              <a:t>visualising</a:t>
            </a:r>
            <a:r>
              <a:rPr lang="en-US" sz="2400" b="1" dirty="0">
                <a:solidFill>
                  <a:schemeClr val="bg1"/>
                </a:solidFill>
              </a:rPr>
              <a:t> VFX shots before production</a:t>
            </a:r>
            <a:r>
              <a:rPr lang="en-US" sz="2400" dirty="0">
                <a:solidFill>
                  <a:schemeClr val="bg1"/>
                </a:solidFill>
              </a:rPr>
              <a:t>. It helps filmmakers test ideas, plan complex scenes, and improve creative and technical decisions.</a:t>
            </a:r>
          </a:p>
          <a:p>
            <a:endParaRPr lang="en-US" sz="2400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Pre-vis is an important part of modern filmmaking because it </a:t>
            </a:r>
            <a:r>
              <a:rPr lang="en-US" sz="2400" b="1" dirty="0">
                <a:solidFill>
                  <a:schemeClr val="bg1"/>
                </a:solidFill>
              </a:rPr>
              <a:t>saves time and resources, reduces production risks, and improves the final result</a:t>
            </a:r>
            <a:r>
              <a:rPr lang="en-US" sz="2400" dirty="0">
                <a:solidFill>
                  <a:schemeClr val="bg1"/>
                </a:solidFill>
              </a:rPr>
              <a:t>.</a:t>
            </a:r>
          </a:p>
          <a:p>
            <a:endParaRPr lang="en-US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5948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Charge - Previz Workflow Overview">
            <a:hlinkClick r:id="" action="ppaction://media"/>
            <a:extLst>
              <a:ext uri="{FF2B5EF4-FFF2-40B4-BE49-F238E27FC236}">
                <a16:creationId xmlns:a16="http://schemas.microsoft.com/office/drawing/2014/main" id="{92739803-7927-61C7-DFD1-B5D6B385B3F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33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40397-1E6F-0E18-2D7B-A8B1FB0821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ith glowing wires&#10;&#10;Description automatically generated">
            <a:extLst>
              <a:ext uri="{FF2B5EF4-FFF2-40B4-BE49-F238E27FC236}">
                <a16:creationId xmlns:a16="http://schemas.microsoft.com/office/drawing/2014/main" id="{35FA0D95-D732-0243-A9EC-325B9D96D8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4675" y="0"/>
            <a:ext cx="1219561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21EE4F7-B97F-2EA0-C014-25A25FB5157C}"/>
              </a:ext>
            </a:extLst>
          </p:cNvPr>
          <p:cNvSpPr txBox="1"/>
          <p:nvPr/>
        </p:nvSpPr>
        <p:spPr>
          <a:xfrm>
            <a:off x="349136" y="138958"/>
            <a:ext cx="11487989" cy="581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Purpose in Film and Animation</a:t>
            </a:r>
          </a:p>
          <a:p>
            <a:endParaRPr lang="en-US" sz="3600" b="1" dirty="0">
              <a:solidFill>
                <a:schemeClr val="bg1"/>
              </a:solidFill>
            </a:endParaRPr>
          </a:p>
          <a:p>
            <a:r>
              <a:rPr lang="en-US" sz="3000" dirty="0">
                <a:solidFill>
                  <a:schemeClr val="bg1"/>
                </a:solidFill>
              </a:rPr>
              <a:t>Pre-visualization is a powerful planning tool in film and animation. It helps directors, cinematographers, and VFX artists </a:t>
            </a:r>
            <a:r>
              <a:rPr lang="en-US" sz="3000" dirty="0" err="1">
                <a:solidFill>
                  <a:schemeClr val="bg1"/>
                </a:solidFill>
              </a:rPr>
              <a:t>visualise</a:t>
            </a:r>
            <a:r>
              <a:rPr lang="en-US" sz="3000" dirty="0">
                <a:solidFill>
                  <a:schemeClr val="bg1"/>
                </a:solidFill>
              </a:rPr>
              <a:t> complex scenes before production begins.</a:t>
            </a:r>
          </a:p>
          <a:p>
            <a:endParaRPr lang="en-US" sz="3000" dirty="0">
              <a:solidFill>
                <a:schemeClr val="bg1"/>
              </a:solidFill>
            </a:endParaRPr>
          </a:p>
          <a:p>
            <a:r>
              <a:rPr lang="en-US" sz="3000" dirty="0">
                <a:solidFill>
                  <a:schemeClr val="bg1"/>
                </a:solidFill>
              </a:rPr>
              <a:t>It turns creative ideas into a clear visual plan, improving communication, creative control, and collaboration while identifying potential challenges early.</a:t>
            </a:r>
          </a:p>
          <a:p>
            <a:endParaRPr lang="en-US" sz="3000" dirty="0">
              <a:solidFill>
                <a:schemeClr val="bg1"/>
              </a:solidFill>
            </a:endParaRPr>
          </a:p>
          <a:p>
            <a:r>
              <a:rPr lang="en-US" sz="3000" b="1" dirty="0">
                <a:solidFill>
                  <a:schemeClr val="bg1"/>
                </a:solidFill>
              </a:rPr>
              <a:t>“Pre-vis is like the filmmaker’s crystal ball, showing the future of a film before any frame is captured.” – Steven Spielberg</a:t>
            </a:r>
            <a:endParaRPr lang="en-US" sz="3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089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3173A7-463A-5C8D-F5BD-BF56AF683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with glowing wires&#10;&#10;Description automatically generated">
            <a:extLst>
              <a:ext uri="{FF2B5EF4-FFF2-40B4-BE49-F238E27FC236}">
                <a16:creationId xmlns:a16="http://schemas.microsoft.com/office/drawing/2014/main" id="{F8B0D67B-47DF-983B-39D0-A72C2E9307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5610" cy="6858000"/>
          </a:xfrm>
          <a:prstGeom prst="rect">
            <a:avLst/>
          </a:prstGeom>
        </p:spPr>
      </p:pic>
      <p:pic>
        <p:nvPicPr>
          <p:cNvPr id="3" name="Online Media 2" descr="How Marvel Actually Makes Movies Years Before Filming | Movies Insider">
            <a:hlinkClick r:id="" action="ppaction://media"/>
            <a:extLst>
              <a:ext uri="{FF2B5EF4-FFF2-40B4-BE49-F238E27FC236}">
                <a16:creationId xmlns:a16="http://schemas.microsoft.com/office/drawing/2014/main" id="{91BDB6D6-55BE-F128-5FDD-7EAB192CADD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295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991CA3-63BD-0281-791F-D5E763273B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glowing wires&#10;&#10;Description automatically generated">
            <a:extLst>
              <a:ext uri="{FF2B5EF4-FFF2-40B4-BE49-F238E27FC236}">
                <a16:creationId xmlns:a16="http://schemas.microsoft.com/office/drawing/2014/main" id="{D17C107F-5173-0E24-27AA-54B0579459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4675" y="0"/>
            <a:ext cx="1219561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6BCA11-18BC-DDE7-CB02-C520A17AF7E2}"/>
              </a:ext>
            </a:extLst>
          </p:cNvPr>
          <p:cNvSpPr txBox="1"/>
          <p:nvPr/>
        </p:nvSpPr>
        <p:spPr>
          <a:xfrm>
            <a:off x="468708" y="151248"/>
            <a:ext cx="11248846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Key Components of Pre-Vis</a:t>
            </a:r>
          </a:p>
          <a:p>
            <a:r>
              <a:rPr lang="en-US" sz="3600" dirty="0">
                <a:solidFill>
                  <a:schemeClr val="bg1"/>
                </a:solidFill>
              </a:rPr>
              <a:t>Pre-visualization combines several key elements to plan film and animation sequences:</a:t>
            </a:r>
          </a:p>
          <a:p>
            <a:endParaRPr lang="en-US" sz="3600" dirty="0">
              <a:solidFill>
                <a:schemeClr val="bg1"/>
              </a:solidFill>
            </a:endParaRP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Storyboards: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Visualise</a:t>
            </a:r>
            <a:r>
              <a:rPr lang="en-US" sz="3600" dirty="0">
                <a:solidFill>
                  <a:schemeClr val="bg1"/>
                </a:solidFill>
              </a:rPr>
              <a:t> shots, composition, and camera angles.</a:t>
            </a:r>
          </a:p>
          <a:p>
            <a:pPr lvl="0"/>
            <a:endParaRPr lang="en-US" sz="3600" dirty="0">
              <a:solidFill>
                <a:schemeClr val="bg1"/>
              </a:solidFill>
            </a:endParaRP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Animatics:</a:t>
            </a:r>
            <a:r>
              <a:rPr lang="en-US" sz="3600" dirty="0">
                <a:solidFill>
                  <a:schemeClr val="bg1"/>
                </a:solidFill>
              </a:rPr>
              <a:t> Add basic movement and timing to establish pacing.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3D Pre-Vis:</a:t>
            </a:r>
            <a:r>
              <a:rPr lang="en-US" sz="3600" dirty="0">
                <a:solidFill>
                  <a:schemeClr val="bg1"/>
                </a:solidFill>
              </a:rPr>
              <a:t> Uses digital models and environments to </a:t>
            </a:r>
            <a:r>
              <a:rPr lang="en-US" sz="3600" dirty="0" err="1">
                <a:solidFill>
                  <a:schemeClr val="bg1"/>
                </a:solidFill>
              </a:rPr>
              <a:t>visualise</a:t>
            </a:r>
            <a:r>
              <a:rPr lang="en-US" sz="3600" dirty="0">
                <a:solidFill>
                  <a:schemeClr val="bg1"/>
                </a:solidFill>
              </a:rPr>
              <a:t> complete scenes before production.</a:t>
            </a:r>
          </a:p>
        </p:txBody>
      </p:sp>
    </p:spTree>
    <p:extLst>
      <p:ext uri="{BB962C8B-B14F-4D97-AF65-F5344CB8AC3E}">
        <p14:creationId xmlns:p14="http://schemas.microsoft.com/office/powerpoint/2010/main" val="1798909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04ED8B-1A84-9C00-B1B1-AF9619031A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ith glowing wires&#10;&#10;Description automatically generated">
            <a:extLst>
              <a:ext uri="{FF2B5EF4-FFF2-40B4-BE49-F238E27FC236}">
                <a16:creationId xmlns:a16="http://schemas.microsoft.com/office/drawing/2014/main" id="{1386A2D7-F17A-196D-315C-D0409356C7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4675" y="0"/>
            <a:ext cx="1219561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38DE6C-FE9B-5BA3-F06B-BF2A02670013}"/>
              </a:ext>
            </a:extLst>
          </p:cNvPr>
          <p:cNvSpPr txBox="1"/>
          <p:nvPr/>
        </p:nvSpPr>
        <p:spPr>
          <a:xfrm>
            <a:off x="510522" y="0"/>
            <a:ext cx="11165217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Storyboards</a:t>
            </a:r>
          </a:p>
          <a:p>
            <a:r>
              <a:rPr lang="en-US" sz="3200" dirty="0">
                <a:solidFill>
                  <a:schemeClr val="bg1"/>
                </a:solidFill>
              </a:rPr>
              <a:t>Storyboards are a key part of pre-visualization, helping directors and cinematographers plan shots and communicate their vision.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Visual Guide:</a:t>
            </a:r>
            <a:r>
              <a:rPr lang="en-US" sz="3200" dirty="0">
                <a:solidFill>
                  <a:schemeClr val="bg1"/>
                </a:solidFill>
              </a:rPr>
              <a:t> Shows each shot, camera angle, and composition.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Character Position:</a:t>
            </a:r>
            <a:r>
              <a:rPr lang="en-US" sz="3200" dirty="0">
                <a:solidFill>
                  <a:schemeClr val="bg1"/>
                </a:solidFill>
              </a:rPr>
              <a:t> Illustrates character placement and movement.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Communication:</a:t>
            </a:r>
            <a:r>
              <a:rPr lang="en-US" sz="3200" dirty="0">
                <a:solidFill>
                  <a:schemeClr val="bg1"/>
                </a:solidFill>
              </a:rPr>
              <a:t> Helps the production team understand the director’s vision.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Techniques:</a:t>
            </a:r>
            <a:r>
              <a:rPr lang="en-US" sz="3200" dirty="0">
                <a:solidFill>
                  <a:schemeClr val="bg1"/>
                </a:solidFill>
              </a:rPr>
              <a:t> Can be hand-drawn, digitally created, or photo-based.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Notes:</a:t>
            </a:r>
            <a:r>
              <a:rPr lang="en-US" sz="3200" dirty="0">
                <a:solidFill>
                  <a:schemeClr val="bg1"/>
                </a:solidFill>
              </a:rPr>
              <a:t> Includes details such as camera movement, lighting, and action.</a:t>
            </a:r>
          </a:p>
        </p:txBody>
      </p:sp>
    </p:spTree>
    <p:extLst>
      <p:ext uri="{BB962C8B-B14F-4D97-AF65-F5344CB8AC3E}">
        <p14:creationId xmlns:p14="http://schemas.microsoft.com/office/powerpoint/2010/main" val="3041990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The Importance of Pre Visualization in Low Budget Films for Indie Filmmakers">
            <a:hlinkClick r:id="" action="ppaction://media"/>
            <a:extLst>
              <a:ext uri="{FF2B5EF4-FFF2-40B4-BE49-F238E27FC236}">
                <a16:creationId xmlns:a16="http://schemas.microsoft.com/office/drawing/2014/main" id="{18DC1B46-0801-E4CE-7A4E-5150E415275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13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6647DA-7920-E39D-0ED7-453E473EA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ith glowing wires&#10;&#10;Description automatically generated">
            <a:extLst>
              <a:ext uri="{FF2B5EF4-FFF2-40B4-BE49-F238E27FC236}">
                <a16:creationId xmlns:a16="http://schemas.microsoft.com/office/drawing/2014/main" id="{D3C308A3-DB5E-CA94-3C8E-9F78F8DF82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4675" y="0"/>
            <a:ext cx="1219561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E0BDAB-0FFE-2674-194B-8E667BE523D0}"/>
              </a:ext>
            </a:extLst>
          </p:cNvPr>
          <p:cNvSpPr txBox="1"/>
          <p:nvPr/>
        </p:nvSpPr>
        <p:spPr>
          <a:xfrm>
            <a:off x="381326" y="308344"/>
            <a:ext cx="10621274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Benefits of Storyboards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Explore Ideas:</a:t>
            </a:r>
            <a:r>
              <a:rPr lang="en-US" sz="3200" dirty="0">
                <a:solidFill>
                  <a:schemeClr val="bg1"/>
                </a:solidFill>
              </a:rPr>
              <a:t> Test different shots and storytelling approaches before filming.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Identify Problems:</a:t>
            </a:r>
            <a:r>
              <a:rPr lang="en-US" sz="3200" dirty="0">
                <a:solidFill>
                  <a:schemeClr val="bg1"/>
                </a:solidFill>
              </a:rPr>
              <a:t> Spot potential production challenges early.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Plan VFX:</a:t>
            </a:r>
            <a:r>
              <a:rPr lang="en-US" sz="3200" dirty="0">
                <a:solidFill>
                  <a:schemeClr val="bg1"/>
                </a:solidFill>
              </a:rPr>
              <a:t> Help VFX artists </a:t>
            </a:r>
            <a:r>
              <a:rPr lang="en-US" sz="3200" dirty="0" err="1">
                <a:solidFill>
                  <a:schemeClr val="bg1"/>
                </a:solidFill>
              </a:rPr>
              <a:t>organise</a:t>
            </a:r>
            <a:r>
              <a:rPr lang="en-US" sz="3200" dirty="0">
                <a:solidFill>
                  <a:schemeClr val="bg1"/>
                </a:solidFill>
              </a:rPr>
              <a:t> complex effects sequences.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Guide Filming:</a:t>
            </a:r>
            <a:r>
              <a:rPr lang="en-US" sz="3200" dirty="0">
                <a:solidFill>
                  <a:schemeClr val="bg1"/>
                </a:solidFill>
              </a:rPr>
              <a:t> Provide a clear reference for cinematographers on set.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Flexible:</a:t>
            </a:r>
            <a:r>
              <a:rPr lang="en-US" sz="3200" dirty="0">
                <a:solidFill>
                  <a:schemeClr val="bg1"/>
                </a:solidFill>
              </a:rPr>
              <a:t> Easy to adjust and rearrange during development.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Budgeting:</a:t>
            </a:r>
            <a:r>
              <a:rPr lang="en-US" sz="3200" dirty="0">
                <a:solidFill>
                  <a:schemeClr val="bg1"/>
                </a:solidFill>
              </a:rPr>
              <a:t> Help estimate resources, time, and production costs.</a:t>
            </a:r>
          </a:p>
        </p:txBody>
      </p:sp>
    </p:spTree>
    <p:extLst>
      <p:ext uri="{BB962C8B-B14F-4D97-AF65-F5344CB8AC3E}">
        <p14:creationId xmlns:p14="http://schemas.microsoft.com/office/powerpoint/2010/main" val="39513273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Previsualization Pros Share How Blockbusters Come to Be! - Film School’D Extra Credit">
            <a:hlinkClick r:id="" action="ppaction://media"/>
            <a:extLst>
              <a:ext uri="{FF2B5EF4-FFF2-40B4-BE49-F238E27FC236}">
                <a16:creationId xmlns:a16="http://schemas.microsoft.com/office/drawing/2014/main" id="{56065B11-7C24-0E90-F6BE-B56ED99374D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69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C2D189-E3C0-FF41-B1D8-CC73A1E00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glowing wires&#10;&#10;Description automatically generated">
            <a:extLst>
              <a:ext uri="{FF2B5EF4-FFF2-40B4-BE49-F238E27FC236}">
                <a16:creationId xmlns:a16="http://schemas.microsoft.com/office/drawing/2014/main" id="{C98F8F35-ADD6-169F-43CB-B6EE21CB8E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561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BCF5E8-DD56-B26A-1E35-1D58E5E59C14}"/>
              </a:ext>
            </a:extLst>
          </p:cNvPr>
          <p:cNvSpPr txBox="1"/>
          <p:nvPr/>
        </p:nvSpPr>
        <p:spPr>
          <a:xfrm>
            <a:off x="213544" y="183446"/>
            <a:ext cx="11585275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Animatics</a:t>
            </a:r>
          </a:p>
          <a:p>
            <a:r>
              <a:rPr lang="en-US" sz="3600" dirty="0">
                <a:solidFill>
                  <a:schemeClr val="bg1"/>
                </a:solidFill>
              </a:rPr>
              <a:t>Animatics bring storyboards to life by adding basic movement, timing, and sound.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Movement &amp; Timing:</a:t>
            </a:r>
            <a:r>
              <a:rPr lang="en-US" sz="3600" dirty="0">
                <a:solidFill>
                  <a:schemeClr val="bg1"/>
                </a:solidFill>
              </a:rPr>
              <a:t> Show how shots flow and how long they last.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Sound:</a:t>
            </a:r>
            <a:r>
              <a:rPr lang="en-US" sz="3600" dirty="0">
                <a:solidFill>
                  <a:schemeClr val="bg1"/>
                </a:solidFill>
              </a:rPr>
              <a:t> Combine dialogue, sound effects, and temporary music.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Pacing:</a:t>
            </a:r>
            <a:r>
              <a:rPr lang="en-US" sz="3600" dirty="0">
                <a:solidFill>
                  <a:schemeClr val="bg1"/>
                </a:solidFill>
              </a:rPr>
              <a:t> Help directors refine rhythm, mood, and emotional impact.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Planning:</a:t>
            </a:r>
            <a:r>
              <a:rPr lang="en-US" sz="3600" dirty="0">
                <a:solidFill>
                  <a:schemeClr val="bg1"/>
                </a:solidFill>
              </a:rPr>
              <a:t> Provide a clearer preview of the final sequence before production.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374CCC-7A49-5F8C-3482-DABFA32ABB1B}"/>
              </a:ext>
            </a:extLst>
          </p:cNvPr>
          <p:cNvSpPr txBox="1"/>
          <p:nvPr/>
        </p:nvSpPr>
        <p:spPr>
          <a:xfrm>
            <a:off x="2927290" y="6369755"/>
            <a:ext cx="61577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www.vfxcookbook.com</a:t>
            </a:r>
            <a:r>
              <a:rPr lang="en-US" dirty="0"/>
              <a:t>/what-is-pre-visualization-</a:t>
            </a:r>
            <a:r>
              <a:rPr lang="en-US" dirty="0" err="1"/>
              <a:t>vfx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511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hy are Previz or Animatics Important?">
            <a:hlinkClick r:id="" action="ppaction://media"/>
            <a:extLst>
              <a:ext uri="{FF2B5EF4-FFF2-40B4-BE49-F238E27FC236}">
                <a16:creationId xmlns:a16="http://schemas.microsoft.com/office/drawing/2014/main" id="{051A126F-4F5E-7713-6D27-D4F8F7D3AE9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4335" cy="6855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3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3C6315-7D3F-D6A2-444B-FA7CF4D990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glowing wires&#10;&#10;Description automatically generated">
            <a:extLst>
              <a:ext uri="{FF2B5EF4-FFF2-40B4-BE49-F238E27FC236}">
                <a16:creationId xmlns:a16="http://schemas.microsoft.com/office/drawing/2014/main" id="{1C3DB332-17F4-3918-373D-B75B79D421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2"/>
            <a:ext cx="1219561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142290-49F1-BF6F-A64B-C3D924A5A7E0}"/>
              </a:ext>
            </a:extLst>
          </p:cNvPr>
          <p:cNvSpPr txBox="1"/>
          <p:nvPr/>
        </p:nvSpPr>
        <p:spPr>
          <a:xfrm>
            <a:off x="278927" y="612843"/>
            <a:ext cx="1162840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Digital Previsualization</a:t>
            </a:r>
          </a:p>
          <a:p>
            <a:r>
              <a:rPr lang="en-US" sz="3600" dirty="0">
                <a:solidFill>
                  <a:schemeClr val="bg1"/>
                </a:solidFill>
              </a:rPr>
              <a:t>Digital previsualization uses </a:t>
            </a:r>
            <a:r>
              <a:rPr lang="en-US" sz="3600" b="1" dirty="0">
                <a:solidFill>
                  <a:schemeClr val="bg1"/>
                </a:solidFill>
              </a:rPr>
              <a:t>CGI and 3D environments</a:t>
            </a:r>
            <a:r>
              <a:rPr lang="en-US" sz="3600" dirty="0">
                <a:solidFill>
                  <a:schemeClr val="bg1"/>
                </a:solidFill>
              </a:rPr>
              <a:t> to create detailed scenes before filming.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Combines:</a:t>
            </a:r>
            <a:r>
              <a:rPr lang="en-US" sz="3600" dirty="0">
                <a:solidFill>
                  <a:schemeClr val="bg1"/>
                </a:solidFill>
              </a:rPr>
              <a:t> Storyboards, animatics, and CGI.</a:t>
            </a:r>
          </a:p>
          <a:p>
            <a:pPr lvl="0"/>
            <a:r>
              <a:rPr lang="en-US" sz="3600" b="1" dirty="0" err="1">
                <a:solidFill>
                  <a:schemeClr val="bg1"/>
                </a:solidFill>
              </a:rPr>
              <a:t>Visualises</a:t>
            </a:r>
            <a:r>
              <a:rPr lang="en-US" sz="3600" b="1" dirty="0">
                <a:solidFill>
                  <a:schemeClr val="bg1"/>
                </a:solidFill>
              </a:rPr>
              <a:t>:</a:t>
            </a:r>
            <a:r>
              <a:rPr lang="en-US" sz="3600" dirty="0">
                <a:solidFill>
                  <a:schemeClr val="bg1"/>
                </a:solidFill>
              </a:rPr>
              <a:t> Complex scenes, camera movements, and VFX.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Experimentation:</a:t>
            </a:r>
            <a:r>
              <a:rPr lang="en-US" sz="3600" dirty="0">
                <a:solidFill>
                  <a:schemeClr val="bg1"/>
                </a:solidFill>
              </a:rPr>
              <a:t> Allows directors to test shots, angles, and compositions virtually.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Planning:</a:t>
            </a:r>
            <a:r>
              <a:rPr lang="en-US" sz="3600" dirty="0">
                <a:solidFill>
                  <a:schemeClr val="bg1"/>
                </a:solidFill>
              </a:rPr>
              <a:t> Helps refine creative ideas before production begins.</a:t>
            </a:r>
          </a:p>
        </p:txBody>
      </p:sp>
    </p:spTree>
    <p:extLst>
      <p:ext uri="{BB962C8B-B14F-4D97-AF65-F5344CB8AC3E}">
        <p14:creationId xmlns:p14="http://schemas.microsoft.com/office/powerpoint/2010/main" val="2036421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Spider-Man: No Way Home | Previsualization Reel | Digital Domain">
            <a:hlinkClick r:id="" action="ppaction://media"/>
            <a:extLst>
              <a:ext uri="{FF2B5EF4-FFF2-40B4-BE49-F238E27FC236}">
                <a16:creationId xmlns:a16="http://schemas.microsoft.com/office/drawing/2014/main" id="{D5FAF654-1A4B-1FEC-6650-0CB4C5351C1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75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BC478D-73D5-6554-B168-7195F29F05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glowing wires&#10;&#10;Description automatically generated">
            <a:extLst>
              <a:ext uri="{FF2B5EF4-FFF2-40B4-BE49-F238E27FC236}">
                <a16:creationId xmlns:a16="http://schemas.microsoft.com/office/drawing/2014/main" id="{18937491-1FF6-CA75-B9D0-6FAF756B6F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561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EBD07B5-22BD-F2CA-20BE-921E10452DB2}"/>
              </a:ext>
            </a:extLst>
          </p:cNvPr>
          <p:cNvSpPr txBox="1"/>
          <p:nvPr/>
        </p:nvSpPr>
        <p:spPr>
          <a:xfrm>
            <a:off x="544891" y="181956"/>
            <a:ext cx="10932096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Budget Management</a:t>
            </a:r>
          </a:p>
          <a:p>
            <a:r>
              <a:rPr lang="en-US" sz="3200" dirty="0">
                <a:solidFill>
                  <a:schemeClr val="bg1"/>
                </a:solidFill>
              </a:rPr>
              <a:t>Pre-visualization helps filmmakers </a:t>
            </a:r>
            <a:r>
              <a:rPr lang="en-US" sz="3200" b="1" dirty="0">
                <a:solidFill>
                  <a:schemeClr val="bg1"/>
                </a:solidFill>
              </a:rPr>
              <a:t>control costs and use resources efficiently</a:t>
            </a:r>
            <a:r>
              <a:rPr lang="en-US" sz="3200" dirty="0">
                <a:solidFill>
                  <a:schemeClr val="bg1"/>
                </a:solidFill>
              </a:rPr>
              <a:t> before production begins.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Identify Costs:</a:t>
            </a:r>
            <a:r>
              <a:rPr lang="en-US" sz="3200" dirty="0">
                <a:solidFill>
                  <a:schemeClr val="bg1"/>
                </a:solidFill>
              </a:rPr>
              <a:t> Spot potential challenges and expenses early.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Reduce Reshoots: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Minimise</a:t>
            </a:r>
            <a:r>
              <a:rPr lang="en-US" sz="3200" dirty="0">
                <a:solidFill>
                  <a:schemeClr val="bg1"/>
                </a:solidFill>
              </a:rPr>
              <a:t> costly changes and additional filming.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Plan VFX:</a:t>
            </a:r>
            <a:r>
              <a:rPr lang="en-US" sz="3200" dirty="0">
                <a:solidFill>
                  <a:schemeClr val="bg1"/>
                </a:solidFill>
              </a:rPr>
              <a:t> Estimate the time and resources needed for each shot.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Efficient Production:</a:t>
            </a:r>
            <a:r>
              <a:rPr lang="en-US" sz="3200" dirty="0">
                <a:solidFill>
                  <a:schemeClr val="bg1"/>
                </a:solidFill>
              </a:rPr>
              <a:t> Make informed decisions about cameras, sets, crew, and VFX.</a:t>
            </a:r>
          </a:p>
          <a:p>
            <a:pPr lvl="0"/>
            <a:r>
              <a:rPr lang="en-US" sz="3200" b="1" dirty="0">
                <a:solidFill>
                  <a:schemeClr val="bg1"/>
                </a:solidFill>
              </a:rPr>
              <a:t>Avoid Overruns:</a:t>
            </a:r>
            <a:r>
              <a:rPr lang="en-US" sz="3200" dirty="0">
                <a:solidFill>
                  <a:schemeClr val="bg1"/>
                </a:solidFill>
              </a:rPr>
              <a:t> Improve budget accuracy and reduce unexpected costs</a:t>
            </a:r>
          </a:p>
        </p:txBody>
      </p:sp>
    </p:spTree>
    <p:extLst>
      <p:ext uri="{BB962C8B-B14F-4D97-AF65-F5344CB8AC3E}">
        <p14:creationId xmlns:p14="http://schemas.microsoft.com/office/powerpoint/2010/main" val="3125318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Godzilla Minus One: How a Tight Budget Produced Oscar Winning VFX">
            <a:hlinkClick r:id="" action="ppaction://media"/>
            <a:extLst>
              <a:ext uri="{FF2B5EF4-FFF2-40B4-BE49-F238E27FC236}">
                <a16:creationId xmlns:a16="http://schemas.microsoft.com/office/drawing/2014/main" id="{2C5B370F-DD4A-1821-FA1B-E19B539EB0C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87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47778-8FD1-6AF0-BCC6-222C40C730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ith glowing wires&#10;&#10;Description automatically generated">
            <a:extLst>
              <a:ext uri="{FF2B5EF4-FFF2-40B4-BE49-F238E27FC236}">
                <a16:creationId xmlns:a16="http://schemas.microsoft.com/office/drawing/2014/main" id="{BD79494A-6E37-AEC3-6A41-29EB06FCB9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3610" y="-1"/>
            <a:ext cx="1219561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8D2B25-52D8-0902-2FDE-01A0DC5CD7A7}"/>
              </a:ext>
            </a:extLst>
          </p:cNvPr>
          <p:cNvSpPr txBox="1"/>
          <p:nvPr/>
        </p:nvSpPr>
        <p:spPr>
          <a:xfrm>
            <a:off x="583335" y="-1"/>
            <a:ext cx="10410729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Advanced Tools and Software for Pre-Visualization</a:t>
            </a:r>
          </a:p>
          <a:p>
            <a:r>
              <a:rPr lang="en-US" sz="3600" dirty="0">
                <a:solidFill>
                  <a:schemeClr val="bg1"/>
                </a:solidFill>
              </a:rPr>
              <a:t>Advanced pre-visualization tools use </a:t>
            </a:r>
            <a:r>
              <a:rPr lang="en-US" sz="3600" b="1" dirty="0">
                <a:solidFill>
                  <a:schemeClr val="bg1"/>
                </a:solidFill>
              </a:rPr>
              <a:t>motion capture and real-time 3D software</a:t>
            </a:r>
            <a:r>
              <a:rPr lang="en-US" sz="3600" dirty="0">
                <a:solidFill>
                  <a:schemeClr val="bg1"/>
                </a:solidFill>
              </a:rPr>
              <a:t> to help filmmakers plan and </a:t>
            </a:r>
            <a:r>
              <a:rPr lang="en-US" sz="3600" dirty="0" err="1">
                <a:solidFill>
                  <a:schemeClr val="bg1"/>
                </a:solidFill>
              </a:rPr>
              <a:t>visualise</a:t>
            </a:r>
            <a:r>
              <a:rPr lang="en-US" sz="3600" dirty="0">
                <a:solidFill>
                  <a:schemeClr val="bg1"/>
                </a:solidFill>
              </a:rPr>
              <a:t> scenes more effectively.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Motion Capture:</a:t>
            </a:r>
            <a:r>
              <a:rPr lang="en-US" sz="3600" dirty="0">
                <a:solidFill>
                  <a:schemeClr val="bg1"/>
                </a:solidFill>
              </a:rPr>
              <a:t> Creates realistic character movement.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Real-Time 3D: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Visualises</a:t>
            </a:r>
            <a:r>
              <a:rPr lang="en-US" sz="3600" dirty="0">
                <a:solidFill>
                  <a:schemeClr val="bg1"/>
                </a:solidFill>
              </a:rPr>
              <a:t> scenes, cameras, and environments instantly.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Creative Control:</a:t>
            </a:r>
            <a:r>
              <a:rPr lang="en-US" sz="3600" dirty="0">
                <a:solidFill>
                  <a:schemeClr val="bg1"/>
                </a:solidFill>
              </a:rPr>
              <a:t> Allows filmmakers to test shots and sequences before production.</a:t>
            </a:r>
          </a:p>
        </p:txBody>
      </p:sp>
    </p:spTree>
    <p:extLst>
      <p:ext uri="{BB962C8B-B14F-4D97-AF65-F5344CB8AC3E}">
        <p14:creationId xmlns:p14="http://schemas.microsoft.com/office/powerpoint/2010/main" val="38336139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Low Budget Movies Win VFX Oscars (And How You Can Too)">
            <a:hlinkClick r:id="" action="ppaction://media"/>
            <a:extLst>
              <a:ext uri="{FF2B5EF4-FFF2-40B4-BE49-F238E27FC236}">
                <a16:creationId xmlns:a16="http://schemas.microsoft.com/office/drawing/2014/main" id="{AF4F5ADD-6C4A-5814-BA43-545BE05221F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292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D58E6C-3CB0-E778-1410-66A6F4D303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glowing wires&#10;&#10;Description automatically generated">
            <a:extLst>
              <a:ext uri="{FF2B5EF4-FFF2-40B4-BE49-F238E27FC236}">
                <a16:creationId xmlns:a16="http://schemas.microsoft.com/office/drawing/2014/main" id="{C5EF689E-B431-81E7-0BF9-8DCDC208B5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4675" y="0"/>
            <a:ext cx="1219561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9D9C89-E1B3-3516-38B0-3EE4DB81D556}"/>
              </a:ext>
            </a:extLst>
          </p:cNvPr>
          <p:cNvSpPr txBox="1"/>
          <p:nvPr/>
        </p:nvSpPr>
        <p:spPr>
          <a:xfrm>
            <a:off x="161734" y="228178"/>
            <a:ext cx="11862792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Real-Time 3D Previs Tools</a:t>
            </a:r>
          </a:p>
          <a:p>
            <a:r>
              <a:rPr lang="en-US" sz="3600" dirty="0">
                <a:solidFill>
                  <a:schemeClr val="bg1"/>
                </a:solidFill>
              </a:rPr>
              <a:t>Real-time 3D tools allow filmmakers to </a:t>
            </a:r>
            <a:r>
              <a:rPr lang="en-US" sz="3600" b="1" dirty="0" err="1">
                <a:solidFill>
                  <a:schemeClr val="bg1"/>
                </a:solidFill>
              </a:rPr>
              <a:t>visualise</a:t>
            </a:r>
            <a:r>
              <a:rPr lang="en-US" sz="3600" b="1" dirty="0">
                <a:solidFill>
                  <a:schemeClr val="bg1"/>
                </a:solidFill>
              </a:rPr>
              <a:t> and refine scenes before filming</a:t>
            </a:r>
            <a:r>
              <a:rPr lang="en-US" sz="3600" dirty="0">
                <a:solidFill>
                  <a:schemeClr val="bg1"/>
                </a:solidFill>
              </a:rPr>
              <a:t>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Real-Time Rendering:</a:t>
            </a:r>
            <a:r>
              <a:rPr lang="en-US" sz="3600" dirty="0">
                <a:solidFill>
                  <a:schemeClr val="bg1"/>
                </a:solidFill>
              </a:rPr>
              <a:t> Adjust cameras, lighting, and character movement instantly.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Fast Iteration:</a:t>
            </a:r>
            <a:r>
              <a:rPr lang="en-US" sz="3600" dirty="0">
                <a:solidFill>
                  <a:schemeClr val="bg1"/>
                </a:solidFill>
              </a:rPr>
              <a:t> Test and refine shots quickly, saving time and resources.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Popular Tools:</a:t>
            </a:r>
            <a:r>
              <a:rPr lang="en-US" sz="3600" dirty="0">
                <a:solidFill>
                  <a:schemeClr val="bg1"/>
                </a:solidFill>
              </a:rPr>
              <a:t> Unreal Engine and Unity.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Motion Capture:</a:t>
            </a:r>
            <a:r>
              <a:rPr lang="en-US" sz="3600" dirty="0">
                <a:solidFill>
                  <a:schemeClr val="bg1"/>
                </a:solidFill>
              </a:rPr>
              <a:t> Preview actor performances as digital characters.</a:t>
            </a:r>
          </a:p>
          <a:p>
            <a:pPr lvl="0"/>
            <a:r>
              <a:rPr lang="en-US" sz="3600" b="1" dirty="0">
                <a:solidFill>
                  <a:schemeClr val="bg1"/>
                </a:solidFill>
              </a:rPr>
              <a:t>VFX Planning:</a:t>
            </a:r>
            <a:r>
              <a:rPr lang="en-US" sz="3600" dirty="0">
                <a:solidFill>
                  <a:schemeClr val="bg1"/>
                </a:solidFill>
              </a:rPr>
              <a:t> Useful for complex effects and large-scale action sequences.</a:t>
            </a:r>
          </a:p>
        </p:txBody>
      </p:sp>
    </p:spTree>
    <p:extLst>
      <p:ext uri="{BB962C8B-B14F-4D97-AF65-F5344CB8AC3E}">
        <p14:creationId xmlns:p14="http://schemas.microsoft.com/office/powerpoint/2010/main" val="34657086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A0F35D3-99CD-A944-988B-F3CFDA7B1E8E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711</Words>
  <Application>Microsoft Macintosh PowerPoint</Application>
  <PresentationFormat>Widescreen</PresentationFormat>
  <Paragraphs>68</Paragraphs>
  <Slides>19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Nabeel Masih</dc:creator>
  <cp:lastModifiedBy>Nabeel Masih</cp:lastModifiedBy>
  <cp:revision>6</cp:revision>
  <dcterms:created xsi:type="dcterms:W3CDTF">2024-10-06T20:36:41Z</dcterms:created>
  <dcterms:modified xsi:type="dcterms:W3CDTF">2026-10-04T19:22:46Z</dcterms:modified>
</cp:coreProperties>
</file>