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y="5143500" cx="9144000"/>
  <p:notesSz cx="6858000" cy="9144000"/>
  <p:embeddedFontLst>
    <p:embeddedFont>
      <p:font typeface="Raleway"/>
      <p:regular r:id="rId28"/>
      <p:bold r:id="rId29"/>
      <p:italic r:id="rId30"/>
      <p:boldItalic r:id="rId31"/>
    </p:embeddedFont>
    <p:embeddedFont>
      <p:font typeface="Roboto"/>
      <p:regular r:id="rId32"/>
      <p:bold r:id="rId33"/>
      <p:italic r:id="rId34"/>
      <p:boldItalic r:id="rId35"/>
    </p:embeddedFont>
    <p:embeddedFont>
      <p:font typeface="Source Sans Pro"/>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guide id="3" orient="horz" pos="1307">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 pos="1307" orient="horz"/>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Raleway-regular.fntdata"/><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aleway-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aleway-boldItalic.fntdata"/><Relationship Id="rId30" Type="http://schemas.openxmlformats.org/officeDocument/2006/relationships/font" Target="fonts/Raleway-italic.fntdata"/><Relationship Id="rId11" Type="http://schemas.openxmlformats.org/officeDocument/2006/relationships/slide" Target="slides/slide6.xml"/><Relationship Id="rId33" Type="http://schemas.openxmlformats.org/officeDocument/2006/relationships/font" Target="fonts/Roboto-bold.fntdata"/><Relationship Id="rId10" Type="http://schemas.openxmlformats.org/officeDocument/2006/relationships/slide" Target="slides/slide5.xml"/><Relationship Id="rId32" Type="http://schemas.openxmlformats.org/officeDocument/2006/relationships/font" Target="fonts/Roboto-regular.fntdata"/><Relationship Id="rId13" Type="http://schemas.openxmlformats.org/officeDocument/2006/relationships/slide" Target="slides/slide8.xml"/><Relationship Id="rId35" Type="http://schemas.openxmlformats.org/officeDocument/2006/relationships/font" Target="fonts/Roboto-boldItalic.fntdata"/><Relationship Id="rId12" Type="http://schemas.openxmlformats.org/officeDocument/2006/relationships/slide" Target="slides/slide7.xml"/><Relationship Id="rId34" Type="http://schemas.openxmlformats.org/officeDocument/2006/relationships/font" Target="fonts/Roboto-italic.fntdata"/><Relationship Id="rId15" Type="http://schemas.openxmlformats.org/officeDocument/2006/relationships/slide" Target="slides/slide10.xml"/><Relationship Id="rId37" Type="http://schemas.openxmlformats.org/officeDocument/2006/relationships/font" Target="fonts/SourceSansPro-bold.fntdata"/><Relationship Id="rId14" Type="http://schemas.openxmlformats.org/officeDocument/2006/relationships/slide" Target="slides/slide9.xml"/><Relationship Id="rId36" Type="http://schemas.openxmlformats.org/officeDocument/2006/relationships/font" Target="fonts/SourceSansPro-regular.fntdata"/><Relationship Id="rId17" Type="http://schemas.openxmlformats.org/officeDocument/2006/relationships/slide" Target="slides/slide12.xml"/><Relationship Id="rId39" Type="http://schemas.openxmlformats.org/officeDocument/2006/relationships/font" Target="fonts/SourceSansPro-boldItalic.fntdata"/><Relationship Id="rId16" Type="http://schemas.openxmlformats.org/officeDocument/2006/relationships/slide" Target="slides/slide11.xml"/><Relationship Id="rId38" Type="http://schemas.openxmlformats.org/officeDocument/2006/relationships/font" Target="fonts/SourceSansPro-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gc6f9544c1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gc6f9544c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c6f9544c1_0_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c6f9544c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c6f9544c1_0_1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c6f9544c1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c6f9544c1_0_48: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c6f9544c1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2375d6da526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2375d6da526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c6f9544c1_0_4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c6f9544c1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c6f9544c1_0_36: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c6f9544c1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238b79ee182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238b79ee182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238b79ee182_1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238b79ee182_1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238b79ee182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238b79ee182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238b79ee182_1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238b79ee182_1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238b79ee182_1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238b79ee182_1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238b79ee182_1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238b79ee182_1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238b79ee182_1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238b79ee182_1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g238b79ee182_1_9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238b79ee182_1_9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238b79ee182_1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238b79ee182_1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238b79ee182_1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238b79ee182_1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238b79ee182_1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238b79ee182_1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238b79ee182_1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238b79ee182_1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238b79ee182_1_1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238b79ee182_1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238b79ee182_1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238b79ee182_1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238b79ee182_1_1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238b79ee182_1_1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a:off x="80700" y="2651100"/>
            <a:ext cx="8982600" cy="24117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485875" y="264475"/>
            <a:ext cx="8183700" cy="1473600"/>
          </a:xfrm>
          <a:prstGeom prst="rect">
            <a:avLst/>
          </a:prstGeom>
        </p:spPr>
        <p:txBody>
          <a:bodyPr anchorCtr="0" anchor="b"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2" name="Google Shape;12;p2"/>
          <p:cNvSpPr txBox="1"/>
          <p:nvPr>
            <p:ph idx="1" type="subTitle"/>
          </p:nvPr>
        </p:nvSpPr>
        <p:spPr>
          <a:xfrm>
            <a:off x="485875" y="1738075"/>
            <a:ext cx="8183700" cy="861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400"/>
              <a:buNone/>
              <a:defRPr sz="24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p:txBody>
      </p:sp>
      <p:sp>
        <p:nvSpPr>
          <p:cNvPr id="13" name="Google Shape;13;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4" name="Shape 14"/>
        <p:cNvGrpSpPr/>
        <p:nvPr/>
      </p:nvGrpSpPr>
      <p:grpSpPr>
        <a:xfrm>
          <a:off x="0" y="0"/>
          <a:ext cx="0" cy="0"/>
          <a:chOff x="0" y="0"/>
          <a:chExt cx="0" cy="0"/>
        </a:xfrm>
      </p:grpSpPr>
      <p:sp>
        <p:nvSpPr>
          <p:cNvPr id="15" name="Google Shape;15;p3"/>
          <p:cNvSpPr/>
          <p:nvPr/>
        </p:nvSpPr>
        <p:spPr>
          <a:xfrm>
            <a:off x="80700" y="2651100"/>
            <a:ext cx="8982600" cy="24117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3"/>
          <p:cNvSpPr txBox="1"/>
          <p:nvPr>
            <p:ph type="title"/>
          </p:nvPr>
        </p:nvSpPr>
        <p:spPr>
          <a:xfrm>
            <a:off x="485875" y="1714500"/>
            <a:ext cx="8183700" cy="785700"/>
          </a:xfrm>
          <a:prstGeom prst="rect">
            <a:avLst/>
          </a:prstGeom>
        </p:spPr>
        <p:txBody>
          <a:bodyPr anchorCtr="0" anchor="b" bIns="91425" lIns="91425" spcFirstLastPara="1" rIns="91425" wrap="square" tIns="91425">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7" name="Google Shape;17;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0" name="Google Shape;20;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1" name="Google Shape;21;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2" name="Shape 22"/>
        <p:cNvGrpSpPr/>
        <p:nvPr/>
      </p:nvGrpSpPr>
      <p:grpSpPr>
        <a:xfrm>
          <a:off x="0" y="0"/>
          <a:ext cx="0" cy="0"/>
          <a:chOff x="0" y="0"/>
          <a:chExt cx="0" cy="0"/>
        </a:xfrm>
      </p:grpSpPr>
      <p:sp>
        <p:nvSpPr>
          <p:cNvPr id="23" name="Google Shape;23;p5"/>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4" name="Google Shape;24;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5" name="Google Shape;25;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6" name="Google Shape;26;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7" name="Shape 27"/>
        <p:cNvGrpSpPr/>
        <p:nvPr/>
      </p:nvGrpSpPr>
      <p:grpSpPr>
        <a:xfrm>
          <a:off x="0" y="0"/>
          <a:ext cx="0" cy="0"/>
          <a:chOff x="0" y="0"/>
          <a:chExt cx="0" cy="0"/>
        </a:xfrm>
      </p:grpSpPr>
      <p:sp>
        <p:nvSpPr>
          <p:cNvPr id="28" name="Google Shape;28;p6"/>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9" name="Google Shape;29;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0" name="Shape 30"/>
        <p:cNvGrpSpPr/>
        <p:nvPr/>
      </p:nvGrpSpPr>
      <p:grpSpPr>
        <a:xfrm>
          <a:off x="0" y="0"/>
          <a:ext cx="0" cy="0"/>
          <a:chOff x="0" y="0"/>
          <a:chExt cx="0" cy="0"/>
        </a:xfrm>
      </p:grpSpPr>
      <p:sp>
        <p:nvSpPr>
          <p:cNvPr id="31" name="Google Shape;31;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2" name="Google Shape;32;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3" name="Google Shape;3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2"/>
        </a:solidFill>
      </p:bgPr>
    </p:bg>
    <p:spTree>
      <p:nvGrpSpPr>
        <p:cNvPr id="34" name="Shape 34"/>
        <p:cNvGrpSpPr/>
        <p:nvPr/>
      </p:nvGrpSpPr>
      <p:grpSpPr>
        <a:xfrm>
          <a:off x="0" y="0"/>
          <a:ext cx="0" cy="0"/>
          <a:chOff x="0" y="0"/>
          <a:chExt cx="0" cy="0"/>
        </a:xfrm>
      </p:grpSpPr>
      <p:sp>
        <p:nvSpPr>
          <p:cNvPr id="35" name="Google Shape;35;p8"/>
          <p:cNvSpPr txBox="1"/>
          <p:nvPr>
            <p:ph type="title"/>
          </p:nvPr>
        </p:nvSpPr>
        <p:spPr>
          <a:xfrm>
            <a:off x="490250" y="526350"/>
            <a:ext cx="5604000" cy="4090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6" name="Google Shape;36;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7" name="Shape 37"/>
        <p:cNvGrpSpPr/>
        <p:nvPr/>
      </p:nvGrpSpPr>
      <p:grpSpPr>
        <a:xfrm>
          <a:off x="0" y="0"/>
          <a:ext cx="0" cy="0"/>
          <a:chOff x="0" y="0"/>
          <a:chExt cx="0" cy="0"/>
        </a:xfrm>
      </p:grpSpPr>
      <p:sp>
        <p:nvSpPr>
          <p:cNvPr id="38" name="Google Shape;38;p9"/>
          <p:cNvSpPr/>
          <p:nvPr/>
        </p:nvSpPr>
        <p:spPr>
          <a:xfrm>
            <a:off x="4636800" y="80700"/>
            <a:ext cx="4426500" cy="49821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9" name="Google Shape;39;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0" name="Google Shape;40;p9"/>
          <p:cNvSpPr txBox="1"/>
          <p:nvPr>
            <p:ph type="title"/>
          </p:nvPr>
        </p:nvSpPr>
        <p:spPr>
          <a:xfrm>
            <a:off x="265500" y="1181700"/>
            <a:ext cx="4045200" cy="1533600"/>
          </a:xfrm>
          <a:prstGeom prst="rect">
            <a:avLst/>
          </a:prstGeom>
        </p:spPr>
        <p:txBody>
          <a:bodyPr anchorCtr="0" anchor="b" bIns="91425" lIns="91425" spcFirstLastPara="1" rIns="91425" wrap="square" tIns="91425">
            <a:no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41" name="Google Shape;41;p9"/>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2" name="Google Shape;42;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3" name="Google Shape;43;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4" name="Shape 44"/>
        <p:cNvGrpSpPr/>
        <p:nvPr/>
      </p:nvGrpSpPr>
      <p:grpSpPr>
        <a:xfrm>
          <a:off x="0" y="0"/>
          <a:ext cx="0" cy="0"/>
          <a:chOff x="0" y="0"/>
          <a:chExt cx="0" cy="0"/>
        </a:xfrm>
      </p:grpSpPr>
      <p:sp>
        <p:nvSpPr>
          <p:cNvPr id="45" name="Google Shape;45;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2100"/>
              <a:buNone/>
              <a:defRPr sz="2100"/>
            </a:lvl1pPr>
          </a:lstStyle>
          <a:p/>
        </p:txBody>
      </p:sp>
      <p:sp>
        <p:nvSpPr>
          <p:cNvPr id="46" name="Google Shape;46;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7" name="Shape 47"/>
        <p:cNvGrpSpPr/>
        <p:nvPr/>
      </p:nvGrpSpPr>
      <p:grpSpPr>
        <a:xfrm>
          <a:off x="0" y="0"/>
          <a:ext cx="0" cy="0"/>
          <a:chOff x="0" y="0"/>
          <a:chExt cx="0" cy="0"/>
        </a:xfrm>
      </p:grpSpPr>
      <p:sp>
        <p:nvSpPr>
          <p:cNvPr id="48" name="Google Shape;48;p11"/>
          <p:cNvSpPr/>
          <p:nvPr/>
        </p:nvSpPr>
        <p:spPr>
          <a:xfrm>
            <a:off x="80700" y="2651100"/>
            <a:ext cx="8982600" cy="24117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11"/>
          <p:cNvSpPr txBox="1"/>
          <p:nvPr>
            <p:ph hasCustomPrompt="1" type="title"/>
          </p:nvPr>
        </p:nvSpPr>
        <p:spPr>
          <a:xfrm>
            <a:off x="311700" y="743001"/>
            <a:ext cx="8520600" cy="20064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Font typeface="Source Sans Pro"/>
              <a:buNone/>
              <a:defRPr sz="12000">
                <a:latin typeface="Source Sans Pro"/>
                <a:ea typeface="Source Sans Pro"/>
                <a:cs typeface="Source Sans Pro"/>
                <a:sym typeface="Source Sans Pro"/>
              </a:defRPr>
            </a:lvl1pPr>
            <a:lvl2pPr lvl="1" algn="ctr">
              <a:spcBef>
                <a:spcPts val="0"/>
              </a:spcBef>
              <a:spcAft>
                <a:spcPts val="0"/>
              </a:spcAft>
              <a:buSzPts val="12000"/>
              <a:buFont typeface="Source Sans Pro"/>
              <a:buNone/>
              <a:defRPr sz="12000">
                <a:latin typeface="Source Sans Pro"/>
                <a:ea typeface="Source Sans Pro"/>
                <a:cs typeface="Source Sans Pro"/>
                <a:sym typeface="Source Sans Pro"/>
              </a:defRPr>
            </a:lvl2pPr>
            <a:lvl3pPr lvl="2" algn="ctr">
              <a:spcBef>
                <a:spcPts val="0"/>
              </a:spcBef>
              <a:spcAft>
                <a:spcPts val="0"/>
              </a:spcAft>
              <a:buSzPts val="12000"/>
              <a:buFont typeface="Source Sans Pro"/>
              <a:buNone/>
              <a:defRPr sz="12000">
                <a:latin typeface="Source Sans Pro"/>
                <a:ea typeface="Source Sans Pro"/>
                <a:cs typeface="Source Sans Pro"/>
                <a:sym typeface="Source Sans Pro"/>
              </a:defRPr>
            </a:lvl3pPr>
            <a:lvl4pPr lvl="3" algn="ctr">
              <a:spcBef>
                <a:spcPts val="0"/>
              </a:spcBef>
              <a:spcAft>
                <a:spcPts val="0"/>
              </a:spcAft>
              <a:buSzPts val="12000"/>
              <a:buFont typeface="Source Sans Pro"/>
              <a:buNone/>
              <a:defRPr sz="12000">
                <a:latin typeface="Source Sans Pro"/>
                <a:ea typeface="Source Sans Pro"/>
                <a:cs typeface="Source Sans Pro"/>
                <a:sym typeface="Source Sans Pro"/>
              </a:defRPr>
            </a:lvl4pPr>
            <a:lvl5pPr lvl="4" algn="ctr">
              <a:spcBef>
                <a:spcPts val="0"/>
              </a:spcBef>
              <a:spcAft>
                <a:spcPts val="0"/>
              </a:spcAft>
              <a:buSzPts val="12000"/>
              <a:buFont typeface="Source Sans Pro"/>
              <a:buNone/>
              <a:defRPr sz="12000">
                <a:latin typeface="Source Sans Pro"/>
                <a:ea typeface="Source Sans Pro"/>
                <a:cs typeface="Source Sans Pro"/>
                <a:sym typeface="Source Sans Pro"/>
              </a:defRPr>
            </a:lvl5pPr>
            <a:lvl6pPr lvl="5" algn="ctr">
              <a:spcBef>
                <a:spcPts val="0"/>
              </a:spcBef>
              <a:spcAft>
                <a:spcPts val="0"/>
              </a:spcAft>
              <a:buSzPts val="12000"/>
              <a:buFont typeface="Source Sans Pro"/>
              <a:buNone/>
              <a:defRPr sz="12000">
                <a:latin typeface="Source Sans Pro"/>
                <a:ea typeface="Source Sans Pro"/>
                <a:cs typeface="Source Sans Pro"/>
                <a:sym typeface="Source Sans Pro"/>
              </a:defRPr>
            </a:lvl6pPr>
            <a:lvl7pPr lvl="6" algn="ctr">
              <a:spcBef>
                <a:spcPts val="0"/>
              </a:spcBef>
              <a:spcAft>
                <a:spcPts val="0"/>
              </a:spcAft>
              <a:buSzPts val="12000"/>
              <a:buFont typeface="Source Sans Pro"/>
              <a:buNone/>
              <a:defRPr sz="12000">
                <a:latin typeface="Source Sans Pro"/>
                <a:ea typeface="Source Sans Pro"/>
                <a:cs typeface="Source Sans Pro"/>
                <a:sym typeface="Source Sans Pro"/>
              </a:defRPr>
            </a:lvl7pPr>
            <a:lvl8pPr lvl="7" algn="ctr">
              <a:spcBef>
                <a:spcPts val="0"/>
              </a:spcBef>
              <a:spcAft>
                <a:spcPts val="0"/>
              </a:spcAft>
              <a:buSzPts val="12000"/>
              <a:buFont typeface="Source Sans Pro"/>
              <a:buNone/>
              <a:defRPr sz="12000">
                <a:latin typeface="Source Sans Pro"/>
                <a:ea typeface="Source Sans Pro"/>
                <a:cs typeface="Source Sans Pro"/>
                <a:sym typeface="Source Sans Pro"/>
              </a:defRPr>
            </a:lvl8pPr>
            <a:lvl9pPr lvl="8" algn="ctr">
              <a:spcBef>
                <a:spcPts val="0"/>
              </a:spcBef>
              <a:spcAft>
                <a:spcPts val="0"/>
              </a:spcAft>
              <a:buSzPts val="12000"/>
              <a:buFont typeface="Source Sans Pro"/>
              <a:buNone/>
              <a:defRPr sz="12000">
                <a:latin typeface="Source Sans Pro"/>
                <a:ea typeface="Source Sans Pro"/>
                <a:cs typeface="Source Sans Pro"/>
                <a:sym typeface="Source Sans Pro"/>
              </a:defRPr>
            </a:lvl9pPr>
          </a:lstStyle>
          <a:p>
            <a:r>
              <a:t>xx%</a:t>
            </a:r>
          </a:p>
        </p:txBody>
      </p:sp>
      <p:sp>
        <p:nvSpPr>
          <p:cNvPr id="50" name="Google Shape;50;p11"/>
          <p:cNvSpPr txBox="1"/>
          <p:nvPr>
            <p:ph idx="1" type="body"/>
          </p:nvPr>
        </p:nvSpPr>
        <p:spPr>
          <a:xfrm>
            <a:off x="311700" y="2845182"/>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Clr>
                <a:schemeClr val="lt1"/>
              </a:buClr>
              <a:buSzPts val="1800"/>
              <a:buChar char="●"/>
              <a:defRPr>
                <a:solidFill>
                  <a:schemeClr val="lt1"/>
                </a:solidFill>
              </a:defRPr>
            </a:lvl1pPr>
            <a:lvl2pPr indent="-317500" lvl="1" marL="914400" algn="ctr">
              <a:spcBef>
                <a:spcPts val="1600"/>
              </a:spcBef>
              <a:spcAft>
                <a:spcPts val="0"/>
              </a:spcAft>
              <a:buClr>
                <a:schemeClr val="lt1"/>
              </a:buClr>
              <a:buSzPts val="1400"/>
              <a:buChar char="○"/>
              <a:defRPr>
                <a:solidFill>
                  <a:schemeClr val="lt1"/>
                </a:solidFill>
              </a:defRPr>
            </a:lvl2pPr>
            <a:lvl3pPr indent="-317500" lvl="2" marL="1371600" algn="ctr">
              <a:spcBef>
                <a:spcPts val="1600"/>
              </a:spcBef>
              <a:spcAft>
                <a:spcPts val="0"/>
              </a:spcAft>
              <a:buClr>
                <a:schemeClr val="lt1"/>
              </a:buClr>
              <a:buSzPts val="1400"/>
              <a:buChar char="■"/>
              <a:defRPr>
                <a:solidFill>
                  <a:schemeClr val="lt1"/>
                </a:solidFill>
              </a:defRPr>
            </a:lvl3pPr>
            <a:lvl4pPr indent="-317500" lvl="3" marL="1828800" algn="ctr">
              <a:spcBef>
                <a:spcPts val="1600"/>
              </a:spcBef>
              <a:spcAft>
                <a:spcPts val="0"/>
              </a:spcAft>
              <a:buClr>
                <a:schemeClr val="lt1"/>
              </a:buClr>
              <a:buSzPts val="1400"/>
              <a:buChar char="●"/>
              <a:defRPr>
                <a:solidFill>
                  <a:schemeClr val="lt1"/>
                </a:solidFill>
              </a:defRPr>
            </a:lvl4pPr>
            <a:lvl5pPr indent="-317500" lvl="4" marL="2286000" algn="ctr">
              <a:spcBef>
                <a:spcPts val="1600"/>
              </a:spcBef>
              <a:spcAft>
                <a:spcPts val="0"/>
              </a:spcAft>
              <a:buClr>
                <a:schemeClr val="lt1"/>
              </a:buClr>
              <a:buSzPts val="1400"/>
              <a:buChar char="○"/>
              <a:defRPr>
                <a:solidFill>
                  <a:schemeClr val="lt1"/>
                </a:solidFill>
              </a:defRPr>
            </a:lvl5pPr>
            <a:lvl6pPr indent="-317500" lvl="5" marL="2743200" algn="ctr">
              <a:spcBef>
                <a:spcPts val="1600"/>
              </a:spcBef>
              <a:spcAft>
                <a:spcPts val="0"/>
              </a:spcAft>
              <a:buClr>
                <a:schemeClr val="lt1"/>
              </a:buClr>
              <a:buSzPts val="1400"/>
              <a:buChar char="■"/>
              <a:defRPr>
                <a:solidFill>
                  <a:schemeClr val="lt1"/>
                </a:solidFill>
              </a:defRPr>
            </a:lvl6pPr>
            <a:lvl7pPr indent="-317500" lvl="6" marL="3200400" algn="ctr">
              <a:spcBef>
                <a:spcPts val="1600"/>
              </a:spcBef>
              <a:spcAft>
                <a:spcPts val="0"/>
              </a:spcAft>
              <a:buClr>
                <a:schemeClr val="lt1"/>
              </a:buClr>
              <a:buSzPts val="1400"/>
              <a:buChar char="●"/>
              <a:defRPr>
                <a:solidFill>
                  <a:schemeClr val="lt1"/>
                </a:solidFill>
              </a:defRPr>
            </a:lvl7pPr>
            <a:lvl8pPr indent="-317500" lvl="7" marL="3657600" algn="ctr">
              <a:spcBef>
                <a:spcPts val="1600"/>
              </a:spcBef>
              <a:spcAft>
                <a:spcPts val="0"/>
              </a:spcAft>
              <a:buClr>
                <a:schemeClr val="lt1"/>
              </a:buClr>
              <a:buSzPts val="1400"/>
              <a:buChar char="○"/>
              <a:defRPr>
                <a:solidFill>
                  <a:schemeClr val="lt1"/>
                </a:solidFill>
              </a:defRPr>
            </a:lvl8pPr>
            <a:lvl9pPr indent="-317500" lvl="8" marL="4114800" algn="ctr">
              <a:spcBef>
                <a:spcPts val="1600"/>
              </a:spcBef>
              <a:spcAft>
                <a:spcPts val="1600"/>
              </a:spcAft>
              <a:buClr>
                <a:schemeClr val="lt1"/>
              </a:buClr>
              <a:buSzPts val="1400"/>
              <a:buChar char="■"/>
              <a:defRPr>
                <a:solidFill>
                  <a:schemeClr val="lt1"/>
                </a:solidFill>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lu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6234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lt2"/>
              </a:buClr>
              <a:buSzPts val="1800"/>
              <a:buFont typeface="Source Sans Pro"/>
              <a:buChar char="●"/>
              <a:defRPr sz="1800">
                <a:solidFill>
                  <a:schemeClr val="lt2"/>
                </a:solidFill>
                <a:latin typeface="Source Sans Pro"/>
                <a:ea typeface="Source Sans Pro"/>
                <a:cs typeface="Source Sans Pro"/>
                <a:sym typeface="Source Sans Pro"/>
              </a:defRPr>
            </a:lvl1pPr>
            <a:lvl2pPr indent="-317500" lvl="1" marL="9144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2pPr>
            <a:lvl3pPr indent="-317500" lvl="2" marL="13716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3pPr>
            <a:lvl4pPr indent="-317500" lvl="3" marL="18288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4pPr>
            <a:lvl5pPr indent="-317500" lvl="4" marL="22860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5pPr>
            <a:lvl6pPr indent="-317500" lvl="5" marL="27432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6pPr>
            <a:lvl7pPr indent="-317500" lvl="6" marL="32004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7pPr>
            <a:lvl8pPr indent="-317500" lvl="7" marL="3657600">
              <a:lnSpc>
                <a:spcPct val="115000"/>
              </a:lnSpc>
              <a:spcBef>
                <a:spcPts val="1600"/>
              </a:spcBef>
              <a:spcAft>
                <a:spcPts val="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8pPr>
            <a:lvl9pPr indent="-317500" lvl="8" marL="4114800">
              <a:lnSpc>
                <a:spcPct val="115000"/>
              </a:lnSpc>
              <a:spcBef>
                <a:spcPts val="1600"/>
              </a:spcBef>
              <a:spcAft>
                <a:spcPts val="1600"/>
              </a:spcAft>
              <a:buClr>
                <a:schemeClr val="lt2"/>
              </a:buClr>
              <a:buSzPts val="1400"/>
              <a:buFont typeface="Source Sans Pro"/>
              <a:buChar char="■"/>
              <a:defRPr>
                <a:solidFill>
                  <a:schemeClr val="lt2"/>
                </a:solidFill>
                <a:latin typeface="Source Sans Pro"/>
                <a:ea typeface="Source Sans Pro"/>
                <a:cs typeface="Source Sans Pro"/>
                <a:sym typeface="Source Sans Pr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2"/>
                </a:solidFill>
                <a:latin typeface="Source Sans Pro"/>
                <a:ea typeface="Source Sans Pro"/>
                <a:cs typeface="Source Sans Pro"/>
                <a:sym typeface="Source Sans Pro"/>
              </a:defRPr>
            </a:lvl1pPr>
            <a:lvl2pPr lvl="1" algn="r">
              <a:buNone/>
              <a:defRPr sz="1000">
                <a:solidFill>
                  <a:schemeClr val="lt2"/>
                </a:solidFill>
                <a:latin typeface="Source Sans Pro"/>
                <a:ea typeface="Source Sans Pro"/>
                <a:cs typeface="Source Sans Pro"/>
                <a:sym typeface="Source Sans Pro"/>
              </a:defRPr>
            </a:lvl2pPr>
            <a:lvl3pPr lvl="2" algn="r">
              <a:buNone/>
              <a:defRPr sz="1000">
                <a:solidFill>
                  <a:schemeClr val="lt2"/>
                </a:solidFill>
                <a:latin typeface="Source Sans Pro"/>
                <a:ea typeface="Source Sans Pro"/>
                <a:cs typeface="Source Sans Pro"/>
                <a:sym typeface="Source Sans Pro"/>
              </a:defRPr>
            </a:lvl3pPr>
            <a:lvl4pPr lvl="3" algn="r">
              <a:buNone/>
              <a:defRPr sz="1000">
                <a:solidFill>
                  <a:schemeClr val="lt2"/>
                </a:solidFill>
                <a:latin typeface="Source Sans Pro"/>
                <a:ea typeface="Source Sans Pro"/>
                <a:cs typeface="Source Sans Pro"/>
                <a:sym typeface="Source Sans Pro"/>
              </a:defRPr>
            </a:lvl4pPr>
            <a:lvl5pPr lvl="4" algn="r">
              <a:buNone/>
              <a:defRPr sz="1000">
                <a:solidFill>
                  <a:schemeClr val="lt2"/>
                </a:solidFill>
                <a:latin typeface="Source Sans Pro"/>
                <a:ea typeface="Source Sans Pro"/>
                <a:cs typeface="Source Sans Pro"/>
                <a:sym typeface="Source Sans Pro"/>
              </a:defRPr>
            </a:lvl5pPr>
            <a:lvl6pPr lvl="5" algn="r">
              <a:buNone/>
              <a:defRPr sz="1000">
                <a:solidFill>
                  <a:schemeClr val="lt2"/>
                </a:solidFill>
                <a:latin typeface="Source Sans Pro"/>
                <a:ea typeface="Source Sans Pro"/>
                <a:cs typeface="Source Sans Pro"/>
                <a:sym typeface="Source Sans Pro"/>
              </a:defRPr>
            </a:lvl6pPr>
            <a:lvl7pPr lvl="6" algn="r">
              <a:buNone/>
              <a:defRPr sz="1000">
                <a:solidFill>
                  <a:schemeClr val="lt2"/>
                </a:solidFill>
                <a:latin typeface="Source Sans Pro"/>
                <a:ea typeface="Source Sans Pro"/>
                <a:cs typeface="Source Sans Pro"/>
                <a:sym typeface="Source Sans Pro"/>
              </a:defRPr>
            </a:lvl7pPr>
            <a:lvl8pPr lvl="7" algn="r">
              <a:buNone/>
              <a:defRPr sz="1000">
                <a:solidFill>
                  <a:schemeClr val="lt2"/>
                </a:solidFill>
                <a:latin typeface="Source Sans Pro"/>
                <a:ea typeface="Source Sans Pro"/>
                <a:cs typeface="Source Sans Pro"/>
                <a:sym typeface="Source Sans Pro"/>
              </a:defRPr>
            </a:lvl8pPr>
            <a:lvl9pPr lvl="8" algn="r">
              <a:buNone/>
              <a:defRPr sz="1000">
                <a:solidFill>
                  <a:schemeClr val="lt2"/>
                </a:solidFill>
                <a:latin typeface="Source Sans Pro"/>
                <a:ea typeface="Source Sans Pro"/>
                <a:cs typeface="Source Sans Pro"/>
                <a:sym typeface="Source Sans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6.xml"/><Relationship Id="rId3"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8.xml"/><Relationship Id="rId3"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9.xml"/><Relationship Id="rId3"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1.xml"/><Relationship Id="rId3" Type="http://schemas.openxmlformats.org/officeDocument/2006/relationships/hyperlink" Target="https://www.gov.uk/find-a-job" TargetMode="External"/><Relationship Id="rId4" Type="http://schemas.openxmlformats.org/officeDocument/2006/relationships/hyperlink" Target="https://nationalcareers.service.gov.u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2.xml"/><Relationship Id="rId3" Type="http://schemas.openxmlformats.org/officeDocument/2006/relationships/hyperlink" Target="https://www.naric.org.uk/" TargetMode="External"/><Relationship Id="rId4" Type="http://schemas.openxmlformats.org/officeDocument/2006/relationships/hyperlink" Target="https://www.open.ac.uk/" TargetMode="External"/><Relationship Id="rId5" Type="http://schemas.openxmlformats.org/officeDocument/2006/relationships/hyperlink" Target="https://www.gov.uk/government/organisations/uk-commission-for-employment-and-skill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86650" y="667650"/>
            <a:ext cx="8183700" cy="1473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Staffing: Recruitment and availability of skilled local labour</a:t>
            </a:r>
            <a:endParaRPr/>
          </a:p>
        </p:txBody>
      </p:sp>
      <p:sp>
        <p:nvSpPr>
          <p:cNvPr id="59" name="Google Shape;59;p13"/>
          <p:cNvSpPr txBox="1"/>
          <p:nvPr>
            <p:ph idx="1" type="subTitle"/>
          </p:nvPr>
        </p:nvSpPr>
        <p:spPr>
          <a:xfrm>
            <a:off x="485875" y="2141250"/>
            <a:ext cx="8183700" cy="861000"/>
          </a:xfrm>
          <a:prstGeom prst="rect">
            <a:avLst/>
          </a:prstGeom>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2"/>
              </a:buClr>
              <a:buSzPts val="1100"/>
              <a:buFont typeface="Arial"/>
              <a:buNone/>
            </a:pPr>
            <a:r>
              <a:rPr lang="en" sz="2350">
                <a:latin typeface="Roboto"/>
                <a:ea typeface="Roboto"/>
                <a:cs typeface="Roboto"/>
                <a:sym typeface="Roboto"/>
              </a:rPr>
              <a:t>Human Resource Management (LCMB7000)</a:t>
            </a:r>
            <a:endParaRPr sz="2350">
              <a:latin typeface="Roboto"/>
              <a:ea typeface="Roboto"/>
              <a:cs typeface="Roboto"/>
              <a:sym typeface="Roboto"/>
            </a:endParaRPr>
          </a:p>
          <a:p>
            <a:pPr indent="0" lvl="0" marL="0" rtl="0" algn="l">
              <a:spcBef>
                <a:spcPts val="600"/>
              </a:spcBef>
              <a:spcAft>
                <a:spcPts val="0"/>
              </a:spcAft>
              <a:buNone/>
            </a:pPr>
            <a:r>
              <a:t/>
            </a:r>
            <a:endParaRPr/>
          </a:p>
        </p:txBody>
      </p:sp>
      <p:sp>
        <p:nvSpPr>
          <p:cNvPr id="60" name="Google Shape;60;p13"/>
          <p:cNvSpPr txBox="1"/>
          <p:nvPr/>
        </p:nvSpPr>
        <p:spPr>
          <a:xfrm>
            <a:off x="386650" y="2781400"/>
            <a:ext cx="8446800" cy="1046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u="sng">
                <a:solidFill>
                  <a:schemeClr val="lt1"/>
                </a:solidFill>
                <a:highlight>
                  <a:schemeClr val="accent3"/>
                </a:highlight>
                <a:latin typeface="Source Sans Pro"/>
                <a:ea typeface="Source Sans Pro"/>
                <a:cs typeface="Source Sans Pro"/>
                <a:sym typeface="Source Sans Pro"/>
              </a:rPr>
              <a:t>Naved Momin -2231710 </a:t>
            </a:r>
            <a:endParaRPr u="sng">
              <a:solidFill>
                <a:schemeClr val="lt1"/>
              </a:solidFill>
              <a:highlight>
                <a:schemeClr val="accent3"/>
              </a:highlight>
              <a:latin typeface="Source Sans Pro"/>
              <a:ea typeface="Source Sans Pro"/>
              <a:cs typeface="Source Sans Pro"/>
              <a:sym typeface="Source Sans Pro"/>
            </a:endParaRPr>
          </a:p>
          <a:p>
            <a:pPr indent="0" lvl="0" marL="0" rtl="0" algn="l">
              <a:spcBef>
                <a:spcPts val="0"/>
              </a:spcBef>
              <a:spcAft>
                <a:spcPts val="0"/>
              </a:spcAft>
              <a:buNone/>
            </a:pPr>
            <a:r>
              <a:rPr lang="en" u="sng">
                <a:solidFill>
                  <a:schemeClr val="lt1"/>
                </a:solidFill>
                <a:highlight>
                  <a:schemeClr val="accent3"/>
                </a:highlight>
                <a:latin typeface="Source Sans Pro"/>
                <a:ea typeface="Source Sans Pro"/>
                <a:cs typeface="Source Sans Pro"/>
                <a:sym typeface="Source Sans Pro"/>
              </a:rPr>
              <a:t>Yogesh Sain- 2221521</a:t>
            </a:r>
            <a:endParaRPr u="sng">
              <a:solidFill>
                <a:schemeClr val="lt1"/>
              </a:solidFill>
              <a:highlight>
                <a:schemeClr val="accent3"/>
              </a:highlight>
              <a:latin typeface="Source Sans Pro"/>
              <a:ea typeface="Source Sans Pro"/>
              <a:cs typeface="Source Sans Pro"/>
              <a:sym typeface="Source Sans Pro"/>
            </a:endParaRPr>
          </a:p>
          <a:p>
            <a:pPr indent="0" lvl="0" marL="0" rtl="0" algn="l">
              <a:spcBef>
                <a:spcPts val="0"/>
              </a:spcBef>
              <a:spcAft>
                <a:spcPts val="0"/>
              </a:spcAft>
              <a:buNone/>
            </a:pPr>
            <a:r>
              <a:rPr lang="en" u="sng">
                <a:solidFill>
                  <a:schemeClr val="lt1"/>
                </a:solidFill>
                <a:highlight>
                  <a:schemeClr val="accent3"/>
                </a:highlight>
                <a:latin typeface="Source Sans Pro"/>
                <a:ea typeface="Source Sans Pro"/>
                <a:cs typeface="Source Sans Pro"/>
                <a:sym typeface="Source Sans Pro"/>
              </a:rPr>
              <a:t>Sandeep-2223937</a:t>
            </a:r>
            <a:endParaRPr u="sng">
              <a:solidFill>
                <a:schemeClr val="lt1"/>
              </a:solidFill>
              <a:highlight>
                <a:schemeClr val="accent3"/>
              </a:highlight>
              <a:latin typeface="Source Sans Pro"/>
              <a:ea typeface="Source Sans Pro"/>
              <a:cs typeface="Source Sans Pro"/>
              <a:sym typeface="Source Sans Pro"/>
            </a:endParaRPr>
          </a:p>
          <a:p>
            <a:pPr indent="0" lvl="0" marL="0" rtl="0" algn="l">
              <a:spcBef>
                <a:spcPts val="0"/>
              </a:spcBef>
              <a:spcAft>
                <a:spcPts val="0"/>
              </a:spcAft>
              <a:buNone/>
            </a:pPr>
            <a:r>
              <a:rPr lang="en" u="sng">
                <a:solidFill>
                  <a:schemeClr val="lt1"/>
                </a:solidFill>
                <a:highlight>
                  <a:schemeClr val="accent3"/>
                </a:highlight>
                <a:latin typeface="Source Sans Pro"/>
                <a:ea typeface="Source Sans Pro"/>
                <a:cs typeface="Source Sans Pro"/>
                <a:sym typeface="Source Sans Pro"/>
              </a:rPr>
              <a:t>Dipenkumar Patel-2222078</a:t>
            </a:r>
            <a:endParaRPr u="sng">
              <a:solidFill>
                <a:schemeClr val="lt1"/>
              </a:solidFill>
              <a:highlight>
                <a:schemeClr val="accent3"/>
              </a:highlight>
              <a:latin typeface="Source Sans Pro"/>
              <a:ea typeface="Source Sans Pro"/>
              <a:cs typeface="Source Sans Pro"/>
              <a:sym typeface="Source Sans Pr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4"/>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STAFFING</a:t>
            </a:r>
            <a:endParaRPr/>
          </a:p>
        </p:txBody>
      </p:sp>
      <p:sp>
        <p:nvSpPr>
          <p:cNvPr id="66" name="Google Shape;66;p1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900"/>
              <a:t>Filling employment openings and keeping the hired workers on staff is called staffing. To meet an organization's needs for human resources is the main goal of staffing.</a:t>
            </a:r>
            <a:endParaRPr sz="1900"/>
          </a:p>
          <a:p>
            <a:pPr indent="0" lvl="0" marL="0" rtl="0" algn="l">
              <a:spcBef>
                <a:spcPts val="1600"/>
              </a:spcBef>
              <a:spcAft>
                <a:spcPts val="0"/>
              </a:spcAft>
              <a:buClr>
                <a:schemeClr val="dk2"/>
              </a:buClr>
              <a:buSzPts val="1100"/>
              <a:buFont typeface="Arial"/>
              <a:buNone/>
            </a:pPr>
            <a:r>
              <a:t/>
            </a:r>
            <a:endParaRPr sz="1900"/>
          </a:p>
          <a:p>
            <a:pPr indent="0" lvl="0" marL="0" rtl="0" algn="l">
              <a:spcBef>
                <a:spcPts val="1600"/>
              </a:spcBef>
              <a:spcAft>
                <a:spcPts val="0"/>
              </a:spcAft>
              <a:buClr>
                <a:schemeClr val="dk2"/>
              </a:buClr>
              <a:buSzPts val="1100"/>
              <a:buFont typeface="Arial"/>
              <a:buNone/>
            </a:pPr>
            <a:r>
              <a:t/>
            </a:r>
            <a:endParaRPr sz="1900"/>
          </a:p>
          <a:p>
            <a:pPr indent="0" lvl="0" marL="0" rtl="0" algn="l">
              <a:spcBef>
                <a:spcPts val="1600"/>
              </a:spcBef>
              <a:spcAft>
                <a:spcPts val="1600"/>
              </a:spcAft>
              <a:buNone/>
            </a:pPr>
            <a:r>
              <a:t/>
            </a:r>
            <a:endParaRPr sz="1900"/>
          </a:p>
        </p:txBody>
      </p:sp>
      <p:pic>
        <p:nvPicPr>
          <p:cNvPr id="67" name="Google Shape;67;p14"/>
          <p:cNvPicPr preferRelativeResize="0"/>
          <p:nvPr/>
        </p:nvPicPr>
        <p:blipFill>
          <a:blip r:embed="rId3">
            <a:alphaModFix/>
          </a:blip>
          <a:stretch>
            <a:fillRect/>
          </a:stretch>
        </p:blipFill>
        <p:spPr>
          <a:xfrm>
            <a:off x="2171550" y="2479399"/>
            <a:ext cx="5049324" cy="23410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5"/>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Types of Staffing</a:t>
            </a:r>
            <a:endParaRPr/>
          </a:p>
        </p:txBody>
      </p:sp>
      <p:cxnSp>
        <p:nvCxnSpPr>
          <p:cNvPr id="73" name="Google Shape;73;p15"/>
          <p:cNvCxnSpPr/>
          <p:nvPr/>
        </p:nvCxnSpPr>
        <p:spPr>
          <a:xfrm>
            <a:off x="420075" y="2790116"/>
            <a:ext cx="8336100" cy="0"/>
          </a:xfrm>
          <a:prstGeom prst="straightConnector1">
            <a:avLst/>
          </a:prstGeom>
          <a:noFill/>
          <a:ln cap="flat" cmpd="sng" w="19050">
            <a:solidFill>
              <a:schemeClr val="dk1"/>
            </a:solidFill>
            <a:prstDash val="dot"/>
            <a:round/>
            <a:headEnd len="sm" w="sm" type="none"/>
            <a:tailEnd len="sm" w="sm" type="none"/>
          </a:ln>
        </p:spPr>
      </p:cxnSp>
      <p:grpSp>
        <p:nvGrpSpPr>
          <p:cNvPr id="74" name="Google Shape;74;p15"/>
          <p:cNvGrpSpPr/>
          <p:nvPr/>
        </p:nvGrpSpPr>
        <p:grpSpPr>
          <a:xfrm>
            <a:off x="648675" y="1581271"/>
            <a:ext cx="196200" cy="1306800"/>
            <a:chOff x="648675" y="1657471"/>
            <a:chExt cx="196200" cy="1306800"/>
          </a:xfrm>
        </p:grpSpPr>
        <p:sp>
          <p:nvSpPr>
            <p:cNvPr id="75" name="Google Shape;75;p15"/>
            <p:cNvSpPr/>
            <p:nvPr/>
          </p:nvSpPr>
          <p:spPr>
            <a:xfrm>
              <a:off x="648675" y="2768371"/>
              <a:ext cx="196200" cy="195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76" name="Google Shape;76;p15"/>
            <p:cNvCxnSpPr>
              <a:stCxn id="75" idx="0"/>
            </p:cNvCxnSpPr>
            <p:nvPr/>
          </p:nvCxnSpPr>
          <p:spPr>
            <a:xfrm rot="10800000">
              <a:off x="746775" y="1657471"/>
              <a:ext cx="0" cy="1110900"/>
            </a:xfrm>
            <a:prstGeom prst="straightConnector1">
              <a:avLst/>
            </a:prstGeom>
            <a:noFill/>
            <a:ln cap="flat" cmpd="sng" w="19050">
              <a:solidFill>
                <a:schemeClr val="accent5"/>
              </a:solidFill>
              <a:prstDash val="solid"/>
              <a:round/>
              <a:headEnd len="sm" w="sm" type="none"/>
              <a:tailEnd len="med" w="med" type="oval"/>
            </a:ln>
          </p:spPr>
        </p:cxnSp>
      </p:grpSp>
      <p:sp>
        <p:nvSpPr>
          <p:cNvPr id="77" name="Google Shape;77;p15"/>
          <p:cNvSpPr txBox="1"/>
          <p:nvPr>
            <p:ph idx="4294967295" type="body"/>
          </p:nvPr>
        </p:nvSpPr>
        <p:spPr>
          <a:xfrm>
            <a:off x="844875" y="1184200"/>
            <a:ext cx="2662200" cy="112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2"/>
                </a:solidFill>
              </a:rPr>
              <a:t>Short term staffing</a:t>
            </a:r>
            <a:endParaRPr b="1">
              <a:solidFill>
                <a:schemeClr val="dk2"/>
              </a:solidFill>
            </a:endParaRPr>
          </a:p>
          <a:p>
            <a:pPr indent="0" lvl="0" marL="0" rtl="0" algn="l">
              <a:spcBef>
                <a:spcPts val="0"/>
              </a:spcBef>
              <a:spcAft>
                <a:spcPts val="1600"/>
              </a:spcAft>
              <a:buNone/>
            </a:pPr>
            <a:r>
              <a:rPr lang="en" sz="1400"/>
              <a:t>This strategy is defined to fill position quickly to sustain peak activity points.</a:t>
            </a:r>
            <a:endParaRPr sz="1400"/>
          </a:p>
        </p:txBody>
      </p:sp>
      <p:grpSp>
        <p:nvGrpSpPr>
          <p:cNvPr id="78" name="Google Shape;78;p15"/>
          <p:cNvGrpSpPr/>
          <p:nvPr/>
        </p:nvGrpSpPr>
        <p:grpSpPr>
          <a:xfrm>
            <a:off x="2512925" y="2692171"/>
            <a:ext cx="196200" cy="1404905"/>
            <a:chOff x="2512925" y="2768371"/>
            <a:chExt cx="196200" cy="1404905"/>
          </a:xfrm>
        </p:grpSpPr>
        <p:cxnSp>
          <p:nvCxnSpPr>
            <p:cNvPr id="79" name="Google Shape;79;p15"/>
            <p:cNvCxnSpPr/>
            <p:nvPr/>
          </p:nvCxnSpPr>
          <p:spPr>
            <a:xfrm>
              <a:off x="2611025" y="2964276"/>
              <a:ext cx="0" cy="1209000"/>
            </a:xfrm>
            <a:prstGeom prst="straightConnector1">
              <a:avLst/>
            </a:prstGeom>
            <a:noFill/>
            <a:ln cap="flat" cmpd="sng" w="19050">
              <a:solidFill>
                <a:schemeClr val="accent5"/>
              </a:solidFill>
              <a:prstDash val="solid"/>
              <a:round/>
              <a:headEnd len="sm" w="sm" type="none"/>
              <a:tailEnd len="med" w="med" type="oval"/>
            </a:ln>
          </p:spPr>
        </p:cxnSp>
        <p:sp>
          <p:nvSpPr>
            <p:cNvPr id="80" name="Google Shape;80;p15"/>
            <p:cNvSpPr/>
            <p:nvPr/>
          </p:nvSpPr>
          <p:spPr>
            <a:xfrm>
              <a:off x="2512925" y="2768371"/>
              <a:ext cx="196200" cy="195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1" name="Google Shape;81;p15"/>
          <p:cNvSpPr txBox="1"/>
          <p:nvPr>
            <p:ph idx="4294967295" type="body"/>
          </p:nvPr>
        </p:nvSpPr>
        <p:spPr>
          <a:xfrm>
            <a:off x="2709125" y="3457750"/>
            <a:ext cx="2662200" cy="97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2"/>
                </a:solidFill>
              </a:rPr>
              <a:t>Long Term Staffing</a:t>
            </a:r>
            <a:endParaRPr b="1">
              <a:solidFill>
                <a:schemeClr val="dk2"/>
              </a:solidFill>
            </a:endParaRPr>
          </a:p>
          <a:p>
            <a:pPr indent="0" lvl="0" marL="0" rtl="0" algn="l">
              <a:spcBef>
                <a:spcPts val="0"/>
              </a:spcBef>
              <a:spcAft>
                <a:spcPts val="1600"/>
              </a:spcAft>
              <a:buNone/>
            </a:pPr>
            <a:r>
              <a:rPr lang="en" sz="1400"/>
              <a:t>Long-term staffing involves taking a proactive approach to your company's staffing needs. Most long-term staffing plans cover at least one year.</a:t>
            </a:r>
            <a:endParaRPr sz="1400"/>
          </a:p>
        </p:txBody>
      </p:sp>
      <p:grpSp>
        <p:nvGrpSpPr>
          <p:cNvPr id="82" name="Google Shape;82;p15"/>
          <p:cNvGrpSpPr/>
          <p:nvPr/>
        </p:nvGrpSpPr>
        <p:grpSpPr>
          <a:xfrm>
            <a:off x="4279200" y="1483171"/>
            <a:ext cx="196200" cy="1404900"/>
            <a:chOff x="4279200" y="1559371"/>
            <a:chExt cx="196200" cy="1404900"/>
          </a:xfrm>
        </p:grpSpPr>
        <p:cxnSp>
          <p:nvCxnSpPr>
            <p:cNvPr id="83" name="Google Shape;83;p15"/>
            <p:cNvCxnSpPr>
              <a:stCxn id="84" idx="0"/>
            </p:cNvCxnSpPr>
            <p:nvPr/>
          </p:nvCxnSpPr>
          <p:spPr>
            <a:xfrm rot="10800000">
              <a:off x="4377300" y="1559371"/>
              <a:ext cx="0" cy="1209000"/>
            </a:xfrm>
            <a:prstGeom prst="straightConnector1">
              <a:avLst/>
            </a:prstGeom>
            <a:noFill/>
            <a:ln cap="flat" cmpd="sng" w="19050">
              <a:solidFill>
                <a:schemeClr val="accent5"/>
              </a:solidFill>
              <a:prstDash val="solid"/>
              <a:round/>
              <a:headEnd len="sm" w="sm" type="none"/>
              <a:tailEnd len="med" w="med" type="oval"/>
            </a:ln>
          </p:spPr>
        </p:cxnSp>
        <p:sp>
          <p:nvSpPr>
            <p:cNvPr id="84" name="Google Shape;84;p15"/>
            <p:cNvSpPr/>
            <p:nvPr/>
          </p:nvSpPr>
          <p:spPr>
            <a:xfrm>
              <a:off x="4279200" y="2768371"/>
              <a:ext cx="196200" cy="195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5" name="Google Shape;85;p15"/>
          <p:cNvSpPr txBox="1"/>
          <p:nvPr>
            <p:ph idx="4294967295" type="body"/>
          </p:nvPr>
        </p:nvSpPr>
        <p:spPr>
          <a:xfrm>
            <a:off x="4475400" y="1086200"/>
            <a:ext cx="2662200" cy="1588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2"/>
                </a:solidFill>
              </a:rPr>
              <a:t>Strategic staffing</a:t>
            </a:r>
            <a:endParaRPr b="1">
              <a:solidFill>
                <a:schemeClr val="dk2"/>
              </a:solidFill>
            </a:endParaRPr>
          </a:p>
          <a:p>
            <a:pPr indent="0" lvl="0" marL="0" rtl="0" algn="l">
              <a:spcBef>
                <a:spcPts val="0"/>
              </a:spcBef>
              <a:spcAft>
                <a:spcPts val="0"/>
              </a:spcAft>
              <a:buClr>
                <a:schemeClr val="dk2"/>
              </a:buClr>
              <a:buSzPts val="1100"/>
              <a:buFont typeface="Arial"/>
              <a:buNone/>
            </a:pPr>
            <a:r>
              <a:rPr lang="en" sz="1400"/>
              <a:t>According to the staffing agency, strategic staffing combines succession planning, long-term planning, and short-term planning.</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None/>
            </a:pPr>
            <a:r>
              <a:t/>
            </a:r>
            <a:endParaRPr sz="1400"/>
          </a:p>
          <a:p>
            <a:pPr indent="0" lvl="0" marL="0" rtl="0" algn="l">
              <a:spcBef>
                <a:spcPts val="1600"/>
              </a:spcBef>
              <a:spcAft>
                <a:spcPts val="1600"/>
              </a:spcAft>
              <a:buNone/>
            </a:pPr>
            <a:r>
              <a:t/>
            </a:r>
            <a:endParaRPr/>
          </a:p>
        </p:txBody>
      </p:sp>
      <p:grpSp>
        <p:nvGrpSpPr>
          <p:cNvPr id="86" name="Google Shape;86;p15"/>
          <p:cNvGrpSpPr/>
          <p:nvPr/>
        </p:nvGrpSpPr>
        <p:grpSpPr>
          <a:xfrm>
            <a:off x="6045475" y="2692171"/>
            <a:ext cx="196200" cy="1404905"/>
            <a:chOff x="6045475" y="2768371"/>
            <a:chExt cx="196200" cy="1404905"/>
          </a:xfrm>
        </p:grpSpPr>
        <p:cxnSp>
          <p:nvCxnSpPr>
            <p:cNvPr id="87" name="Google Shape;87;p15"/>
            <p:cNvCxnSpPr/>
            <p:nvPr/>
          </p:nvCxnSpPr>
          <p:spPr>
            <a:xfrm>
              <a:off x="6143575" y="2964276"/>
              <a:ext cx="0" cy="1209000"/>
            </a:xfrm>
            <a:prstGeom prst="straightConnector1">
              <a:avLst/>
            </a:prstGeom>
            <a:noFill/>
            <a:ln cap="flat" cmpd="sng" w="19050">
              <a:solidFill>
                <a:schemeClr val="accent5"/>
              </a:solidFill>
              <a:prstDash val="solid"/>
              <a:round/>
              <a:headEnd len="sm" w="sm" type="none"/>
              <a:tailEnd len="med" w="med" type="oval"/>
            </a:ln>
          </p:spPr>
        </p:cxnSp>
        <p:sp>
          <p:nvSpPr>
            <p:cNvPr id="88" name="Google Shape;88;p15"/>
            <p:cNvSpPr/>
            <p:nvPr/>
          </p:nvSpPr>
          <p:spPr>
            <a:xfrm>
              <a:off x="6045475" y="2768371"/>
              <a:ext cx="196200" cy="1959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15"/>
          <p:cNvSpPr txBox="1"/>
          <p:nvPr>
            <p:ph idx="4294967295" type="body"/>
          </p:nvPr>
        </p:nvSpPr>
        <p:spPr>
          <a:xfrm>
            <a:off x="6241670" y="3125375"/>
            <a:ext cx="2662200" cy="97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solidFill>
                  <a:schemeClr val="dk2"/>
                </a:solidFill>
              </a:rPr>
              <a:t>Employee Succession Planning</a:t>
            </a:r>
            <a:endParaRPr b="1">
              <a:solidFill>
                <a:schemeClr val="dk2"/>
              </a:solidFill>
            </a:endParaRPr>
          </a:p>
          <a:p>
            <a:pPr indent="0" lvl="0" marL="0" rtl="0" algn="l">
              <a:spcBef>
                <a:spcPts val="0"/>
              </a:spcBef>
              <a:spcAft>
                <a:spcPts val="1600"/>
              </a:spcAft>
              <a:buNone/>
            </a:pPr>
            <a:r>
              <a:rPr lang="en" sz="1400"/>
              <a:t>Business owners can become complacent when they have dependable managers, but this can lead to significant downtime if a key manager leaves.</a:t>
            </a:r>
            <a:endParaRPr sz="1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6"/>
          <p:cNvSpPr txBox="1"/>
          <p:nvPr>
            <p:ph type="title"/>
          </p:nvPr>
        </p:nvSpPr>
        <p:spPr>
          <a:xfrm>
            <a:off x="248950" y="239800"/>
            <a:ext cx="4045200" cy="1786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Advantages of Staffing</a:t>
            </a:r>
            <a:endParaRPr/>
          </a:p>
        </p:txBody>
      </p:sp>
      <p:sp>
        <p:nvSpPr>
          <p:cNvPr id="95" name="Google Shape;95;p16"/>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b="1" lang="en"/>
              <a:t>➡ Choosing right person for the job.</a:t>
            </a:r>
            <a:endParaRPr b="1"/>
          </a:p>
          <a:p>
            <a:pPr indent="0" lvl="0" marL="0" rtl="0" algn="l">
              <a:spcBef>
                <a:spcPts val="1600"/>
              </a:spcBef>
              <a:spcAft>
                <a:spcPts val="0"/>
              </a:spcAft>
              <a:buClr>
                <a:schemeClr val="dk2"/>
              </a:buClr>
              <a:buSzPts val="1100"/>
              <a:buFont typeface="Arial"/>
              <a:buNone/>
            </a:pPr>
            <a:r>
              <a:t/>
            </a:r>
            <a:endParaRPr b="1"/>
          </a:p>
          <a:p>
            <a:pPr indent="0" lvl="0" marL="0" rtl="0" algn="l">
              <a:spcBef>
                <a:spcPts val="1600"/>
              </a:spcBef>
              <a:spcAft>
                <a:spcPts val="0"/>
              </a:spcAft>
              <a:buClr>
                <a:schemeClr val="dk2"/>
              </a:buClr>
              <a:buSzPts val="1100"/>
              <a:buFont typeface="Arial"/>
              <a:buNone/>
            </a:pPr>
            <a:r>
              <a:rPr b="1" lang="en"/>
              <a:t>➡ Vacancies should be filled at the right time.</a:t>
            </a:r>
            <a:endParaRPr b="1"/>
          </a:p>
          <a:p>
            <a:pPr indent="0" lvl="0" marL="0" rtl="0" algn="l">
              <a:spcBef>
                <a:spcPts val="1600"/>
              </a:spcBef>
              <a:spcAft>
                <a:spcPts val="0"/>
              </a:spcAft>
              <a:buClr>
                <a:schemeClr val="dk2"/>
              </a:buClr>
              <a:buSzPts val="1100"/>
              <a:buFont typeface="Arial"/>
              <a:buNone/>
            </a:pPr>
            <a:r>
              <a:t/>
            </a:r>
            <a:endParaRPr b="1"/>
          </a:p>
          <a:p>
            <a:pPr indent="0" lvl="0" marL="0" rtl="0" algn="l">
              <a:spcBef>
                <a:spcPts val="1600"/>
              </a:spcBef>
              <a:spcAft>
                <a:spcPts val="0"/>
              </a:spcAft>
              <a:buClr>
                <a:schemeClr val="dk2"/>
              </a:buClr>
              <a:buSzPts val="1100"/>
              <a:buFont typeface="Arial"/>
              <a:buNone/>
            </a:pPr>
            <a:r>
              <a:rPr b="1" lang="en"/>
              <a:t>➡ Choosing right talent.</a:t>
            </a:r>
            <a:endParaRPr b="1"/>
          </a:p>
          <a:p>
            <a:pPr indent="0" lvl="0" marL="0" rtl="0" algn="l">
              <a:spcBef>
                <a:spcPts val="1600"/>
              </a:spcBef>
              <a:spcAft>
                <a:spcPts val="1600"/>
              </a:spcAft>
              <a:buNone/>
            </a:pPr>
            <a:r>
              <a:t/>
            </a:r>
            <a:endParaRPr b="1"/>
          </a:p>
        </p:txBody>
      </p:sp>
      <p:pic>
        <p:nvPicPr>
          <p:cNvPr id="96" name="Google Shape;96;p16"/>
          <p:cNvPicPr preferRelativeResize="0"/>
          <p:nvPr/>
        </p:nvPicPr>
        <p:blipFill>
          <a:blip r:embed="rId3">
            <a:alphaModFix/>
          </a:blip>
          <a:stretch>
            <a:fillRect/>
          </a:stretch>
        </p:blipFill>
        <p:spPr>
          <a:xfrm>
            <a:off x="162025" y="1864150"/>
            <a:ext cx="4219051" cy="28127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17"/>
          <p:cNvSpPr txBox="1"/>
          <p:nvPr>
            <p:ph type="title"/>
          </p:nvPr>
        </p:nvSpPr>
        <p:spPr>
          <a:xfrm>
            <a:off x="265500" y="288625"/>
            <a:ext cx="4045200" cy="1533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Disadvantages of Staffing</a:t>
            </a:r>
            <a:endParaRPr/>
          </a:p>
        </p:txBody>
      </p:sp>
      <p:sp>
        <p:nvSpPr>
          <p:cNvPr id="102" name="Google Shape;102;p17"/>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
        <p:nvSpPr>
          <p:cNvPr id="103" name="Google Shape;103;p17"/>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a:t>➡Talent shortage</a:t>
            </a:r>
            <a:endParaRPr/>
          </a:p>
          <a:p>
            <a:pPr indent="0" lvl="0" marL="0" rtl="0" algn="l">
              <a:spcBef>
                <a:spcPts val="1600"/>
              </a:spcBef>
              <a:spcAft>
                <a:spcPts val="0"/>
              </a:spcAft>
              <a:buClr>
                <a:schemeClr val="dk2"/>
              </a:buClr>
              <a:buSzPts val="1100"/>
              <a:buFont typeface="Arial"/>
              <a:buNone/>
            </a:pPr>
            <a:r>
              <a:t/>
            </a:r>
            <a:endParaRPr/>
          </a:p>
          <a:p>
            <a:pPr indent="0" lvl="0" marL="0" rtl="0" algn="l">
              <a:spcBef>
                <a:spcPts val="1600"/>
              </a:spcBef>
              <a:spcAft>
                <a:spcPts val="0"/>
              </a:spcAft>
              <a:buClr>
                <a:schemeClr val="dk2"/>
              </a:buClr>
              <a:buSzPts val="1100"/>
              <a:buFont typeface="Arial"/>
              <a:buNone/>
            </a:pPr>
            <a:r>
              <a:rPr lang="en"/>
              <a:t>➡Poor hiring choices</a:t>
            </a:r>
            <a:endParaRPr/>
          </a:p>
          <a:p>
            <a:pPr indent="0" lvl="0" marL="0" rtl="0" algn="l">
              <a:spcBef>
                <a:spcPts val="1600"/>
              </a:spcBef>
              <a:spcAft>
                <a:spcPts val="0"/>
              </a:spcAft>
              <a:buClr>
                <a:schemeClr val="dk2"/>
              </a:buClr>
              <a:buSzPts val="1100"/>
              <a:buFont typeface="Arial"/>
              <a:buNone/>
            </a:pPr>
            <a:r>
              <a:t/>
            </a:r>
            <a:endParaRPr/>
          </a:p>
          <a:p>
            <a:pPr indent="0" lvl="0" marL="0" rtl="0" algn="l">
              <a:spcBef>
                <a:spcPts val="1600"/>
              </a:spcBef>
              <a:spcAft>
                <a:spcPts val="0"/>
              </a:spcAft>
              <a:buClr>
                <a:schemeClr val="dk2"/>
              </a:buClr>
              <a:buSzPts val="1100"/>
              <a:buFont typeface="Arial"/>
              <a:buNone/>
            </a:pPr>
            <a:r>
              <a:rPr lang="en"/>
              <a:t>➡Overstaffing</a:t>
            </a:r>
            <a:endParaRPr/>
          </a:p>
          <a:p>
            <a:pPr indent="0" lvl="0" marL="0" rtl="0" algn="l">
              <a:spcBef>
                <a:spcPts val="1600"/>
              </a:spcBef>
              <a:spcAft>
                <a:spcPts val="1600"/>
              </a:spcAft>
              <a:buNone/>
            </a:pPr>
            <a:r>
              <a:t/>
            </a:r>
            <a:endParaRPr/>
          </a:p>
        </p:txBody>
      </p:sp>
      <p:pic>
        <p:nvPicPr>
          <p:cNvPr id="104" name="Google Shape;104;p17"/>
          <p:cNvPicPr preferRelativeResize="0"/>
          <p:nvPr/>
        </p:nvPicPr>
        <p:blipFill>
          <a:blip r:embed="rId3">
            <a:alphaModFix/>
          </a:blip>
          <a:stretch>
            <a:fillRect/>
          </a:stretch>
        </p:blipFill>
        <p:spPr>
          <a:xfrm>
            <a:off x="1361275" y="1822223"/>
            <a:ext cx="1853650" cy="17031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8"/>
          <p:cNvSpPr txBox="1"/>
          <p:nvPr>
            <p:ph type="title"/>
          </p:nvPr>
        </p:nvSpPr>
        <p:spPr>
          <a:xfrm>
            <a:off x="2636700" y="1099425"/>
            <a:ext cx="3870600" cy="2394900"/>
          </a:xfrm>
          <a:prstGeom prst="rect">
            <a:avLst/>
          </a:prstGeom>
        </p:spPr>
        <p:txBody>
          <a:bodyPr anchorCtr="0" anchor="ctr" bIns="91425" lIns="91425" spcFirstLastPara="1" rIns="91425" wrap="square" tIns="91425">
            <a:noAutofit/>
          </a:bodyPr>
          <a:lstStyle/>
          <a:p>
            <a:pPr indent="0" lvl="0" marL="0" rtl="0" algn="just">
              <a:spcBef>
                <a:spcPts val="0"/>
              </a:spcBef>
              <a:spcAft>
                <a:spcPts val="0"/>
              </a:spcAft>
              <a:buNone/>
            </a:pPr>
            <a:r>
              <a:rPr lang="en"/>
              <a:t>                 Recruitment</a:t>
            </a:r>
            <a:endParaRPr/>
          </a:p>
          <a:p>
            <a:pPr indent="0" lvl="0" marL="0" rtl="0" algn="just">
              <a:spcBef>
                <a:spcPts val="160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9"/>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Defination</a:t>
            </a:r>
            <a:endParaRPr/>
          </a:p>
        </p:txBody>
      </p:sp>
      <p:sp>
        <p:nvSpPr>
          <p:cNvPr id="115" name="Google Shape;115;p19"/>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600"/>
              <a:t>The process of seeking out, luring in, and choosing eligible applicants for a job or position within an organisation is referred to as recruitment.</a:t>
            </a:r>
            <a:endParaRPr sz="1600"/>
          </a:p>
          <a:p>
            <a:pPr indent="0" lvl="0" marL="0" rtl="0" algn="l">
              <a:spcBef>
                <a:spcPts val="1600"/>
              </a:spcBef>
              <a:spcAft>
                <a:spcPts val="0"/>
              </a:spcAft>
              <a:buClr>
                <a:schemeClr val="dk2"/>
              </a:buClr>
              <a:buSzPts val="1100"/>
              <a:buFont typeface="Arial"/>
              <a:buNone/>
            </a:pPr>
            <a:r>
              <a:t/>
            </a:r>
            <a:endParaRPr sz="1600"/>
          </a:p>
          <a:p>
            <a:pPr indent="0" lvl="0" marL="0" rtl="0" algn="l">
              <a:spcBef>
                <a:spcPts val="1600"/>
              </a:spcBef>
              <a:spcAft>
                <a:spcPts val="1600"/>
              </a:spcAft>
              <a:buNone/>
            </a:pPr>
            <a:r>
              <a:t/>
            </a:r>
            <a:endParaRPr sz="1600"/>
          </a:p>
        </p:txBody>
      </p:sp>
      <p:pic>
        <p:nvPicPr>
          <p:cNvPr id="116" name="Google Shape;116;p19"/>
          <p:cNvPicPr preferRelativeResize="0"/>
          <p:nvPr/>
        </p:nvPicPr>
        <p:blipFill rotWithShape="1">
          <a:blip r:embed="rId3">
            <a:alphaModFix/>
          </a:blip>
          <a:srcRect b="12334" l="0" r="0" t="0"/>
          <a:stretch/>
        </p:blipFill>
        <p:spPr>
          <a:xfrm>
            <a:off x="3783575" y="466350"/>
            <a:ext cx="4762500" cy="3838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0"/>
          <p:cNvSpPr txBox="1"/>
          <p:nvPr>
            <p:ph type="title"/>
          </p:nvPr>
        </p:nvSpPr>
        <p:spPr>
          <a:xfrm>
            <a:off x="265500" y="1181700"/>
            <a:ext cx="4045200" cy="1533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Recruitment</a:t>
            </a:r>
            <a:r>
              <a:rPr lang="en"/>
              <a:t> Types</a:t>
            </a:r>
            <a:endParaRPr/>
          </a:p>
        </p:txBody>
      </p:sp>
      <p:sp>
        <p:nvSpPr>
          <p:cNvPr id="122" name="Google Shape;122;p20"/>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
        <p:nvSpPr>
          <p:cNvPr id="123" name="Google Shape;123;p20"/>
          <p:cNvSpPr txBox="1"/>
          <p:nvPr>
            <p:ph idx="2" type="body"/>
          </p:nvPr>
        </p:nvSpPr>
        <p:spPr>
          <a:xfrm>
            <a:off x="4911550" y="1091250"/>
            <a:ext cx="3837000" cy="4373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700"/>
              <a:t>There are three kinds of hiring standards:</a:t>
            </a:r>
            <a:endParaRPr sz="1700"/>
          </a:p>
          <a:p>
            <a:pPr indent="0" lvl="0" marL="0" rtl="0" algn="l">
              <a:spcBef>
                <a:spcPts val="1600"/>
              </a:spcBef>
              <a:spcAft>
                <a:spcPts val="0"/>
              </a:spcAft>
              <a:buClr>
                <a:schemeClr val="dk2"/>
              </a:buClr>
              <a:buSzPts val="1100"/>
              <a:buFont typeface="Arial"/>
              <a:buNone/>
            </a:pPr>
            <a:r>
              <a:rPr lang="en" sz="1700"/>
              <a:t>1. Planned: As a result of retirement plan changes made by the business.</a:t>
            </a:r>
            <a:endParaRPr sz="1700"/>
          </a:p>
          <a:p>
            <a:pPr indent="0" lvl="0" marL="0" rtl="0" algn="l">
              <a:spcBef>
                <a:spcPts val="1600"/>
              </a:spcBef>
              <a:spcAft>
                <a:spcPts val="0"/>
              </a:spcAft>
              <a:buClr>
                <a:schemeClr val="dk2"/>
              </a:buClr>
              <a:buSzPts val="1100"/>
              <a:buFont typeface="Arial"/>
              <a:buNone/>
            </a:pPr>
            <a:r>
              <a:rPr lang="en" sz="1700"/>
              <a:t>2. Unexpected: Takes place when someone leaves their position, passes away, is injured, or becomes unwell.</a:t>
            </a:r>
            <a:endParaRPr sz="1700"/>
          </a:p>
          <a:p>
            <a:pPr indent="0" lvl="0" marL="0" rtl="0" algn="l">
              <a:spcBef>
                <a:spcPts val="1600"/>
              </a:spcBef>
              <a:spcAft>
                <a:spcPts val="0"/>
              </a:spcAft>
              <a:buClr>
                <a:schemeClr val="dk2"/>
              </a:buClr>
              <a:buSzPts val="1100"/>
              <a:buFont typeface="Arial"/>
              <a:buNone/>
            </a:pPr>
            <a:r>
              <a:rPr lang="en" sz="1700"/>
              <a:t>3. Anticipated: Describes employee transfers that a company might anticipate by observing both internal and external environmental trends.</a:t>
            </a:r>
            <a:endParaRPr sz="1700"/>
          </a:p>
          <a:p>
            <a:pPr indent="0" lvl="0" marL="0" rtl="0" algn="l">
              <a:spcBef>
                <a:spcPts val="1600"/>
              </a:spcBef>
              <a:spcAft>
                <a:spcPts val="0"/>
              </a:spcAft>
              <a:buClr>
                <a:schemeClr val="dk2"/>
              </a:buClr>
              <a:buSzPts val="1100"/>
              <a:buFont typeface="Arial"/>
              <a:buNone/>
            </a:pPr>
            <a:r>
              <a:t/>
            </a:r>
            <a:endParaRPr sz="1700"/>
          </a:p>
          <a:p>
            <a:pPr indent="0" lvl="0" marL="0" rtl="0" algn="l">
              <a:spcBef>
                <a:spcPts val="1600"/>
              </a:spcBef>
              <a:spcAft>
                <a:spcPts val="0"/>
              </a:spcAft>
              <a:buClr>
                <a:schemeClr val="dk2"/>
              </a:buClr>
              <a:buSzPts val="1100"/>
              <a:buFont typeface="Arial"/>
              <a:buNone/>
            </a:pPr>
            <a:r>
              <a:t/>
            </a:r>
            <a:endParaRPr sz="1700"/>
          </a:p>
          <a:p>
            <a:pPr indent="0" lvl="0" marL="0" rtl="0" algn="l">
              <a:spcBef>
                <a:spcPts val="1600"/>
              </a:spcBef>
              <a:spcAft>
                <a:spcPts val="0"/>
              </a:spcAft>
              <a:buClr>
                <a:schemeClr val="dk2"/>
              </a:buClr>
              <a:buSzPts val="1100"/>
              <a:buFont typeface="Arial"/>
              <a:buNone/>
            </a:pPr>
            <a:r>
              <a:t/>
            </a:r>
            <a:endParaRPr sz="1700"/>
          </a:p>
          <a:p>
            <a:pPr indent="0" lvl="0" marL="0" rtl="0" algn="l">
              <a:spcBef>
                <a:spcPts val="1600"/>
              </a:spcBef>
              <a:spcAft>
                <a:spcPts val="0"/>
              </a:spcAft>
              <a:buClr>
                <a:schemeClr val="dk2"/>
              </a:buClr>
              <a:buSzPts val="1100"/>
              <a:buFont typeface="Arial"/>
              <a:buNone/>
            </a:pPr>
            <a:r>
              <a:t/>
            </a:r>
            <a:endParaRPr sz="1700"/>
          </a:p>
          <a:p>
            <a:pPr indent="0" lvl="0" marL="0" rtl="0" algn="l">
              <a:spcBef>
                <a:spcPts val="1600"/>
              </a:spcBef>
              <a:spcAft>
                <a:spcPts val="1600"/>
              </a:spcAft>
              <a:buNone/>
            </a:pPr>
            <a:r>
              <a:t/>
            </a:r>
            <a:endParaRPr sz="17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1"/>
          <p:cNvSpPr txBox="1"/>
          <p:nvPr>
            <p:ph type="title"/>
          </p:nvPr>
        </p:nvSpPr>
        <p:spPr>
          <a:xfrm>
            <a:off x="265500" y="1181700"/>
            <a:ext cx="4045200" cy="1533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Recruitment Process</a:t>
            </a:r>
            <a:endParaRPr/>
          </a:p>
        </p:txBody>
      </p:sp>
      <p:sp>
        <p:nvSpPr>
          <p:cNvPr id="129" name="Google Shape;129;p21"/>
          <p:cNvSpPr txBox="1"/>
          <p:nvPr>
            <p:ph idx="2" type="body"/>
          </p:nvPr>
        </p:nvSpPr>
        <p:spPr>
          <a:xfrm>
            <a:off x="4855650" y="628950"/>
            <a:ext cx="3837000" cy="49617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b="1" lang="en" sz="1400"/>
              <a:t>Finding available positions</a:t>
            </a:r>
            <a:endParaRPr b="1" sz="1400"/>
          </a:p>
          <a:p>
            <a:pPr indent="0" lvl="0" marL="0" rtl="0" algn="l">
              <a:spcBef>
                <a:spcPts val="1600"/>
              </a:spcBef>
              <a:spcAft>
                <a:spcPts val="0"/>
              </a:spcAft>
              <a:buClr>
                <a:schemeClr val="dk2"/>
              </a:buClr>
              <a:buSzPts val="1100"/>
              <a:buFont typeface="Arial"/>
              <a:buNone/>
            </a:pPr>
            <a:r>
              <a:rPr b="1" lang="en" sz="1400"/>
              <a:t>analyses jobs</a:t>
            </a:r>
            <a:endParaRPr b="1" sz="1400"/>
          </a:p>
          <a:p>
            <a:pPr indent="0" lvl="0" marL="0" rtl="0" algn="l">
              <a:spcBef>
                <a:spcPts val="1600"/>
              </a:spcBef>
              <a:spcAft>
                <a:spcPts val="0"/>
              </a:spcAft>
              <a:buClr>
                <a:schemeClr val="dk2"/>
              </a:buClr>
              <a:buSzPts val="1100"/>
              <a:buFont typeface="Arial"/>
              <a:buNone/>
            </a:pPr>
            <a:r>
              <a:rPr b="1" lang="en" sz="1400"/>
              <a:t>Sourcing</a:t>
            </a:r>
            <a:endParaRPr b="1" sz="1400"/>
          </a:p>
          <a:p>
            <a:pPr indent="0" lvl="0" marL="0" rtl="0" algn="l">
              <a:spcBef>
                <a:spcPts val="1600"/>
              </a:spcBef>
              <a:spcAft>
                <a:spcPts val="0"/>
              </a:spcAft>
              <a:buClr>
                <a:schemeClr val="dk2"/>
              </a:buClr>
              <a:buSzPts val="1100"/>
              <a:buFont typeface="Arial"/>
              <a:buNone/>
            </a:pPr>
            <a:r>
              <a:rPr b="1" lang="en" sz="1400"/>
              <a:t>Screening</a:t>
            </a:r>
            <a:endParaRPr b="1" sz="1400"/>
          </a:p>
          <a:p>
            <a:pPr indent="0" lvl="0" marL="0" rtl="0" algn="l">
              <a:spcBef>
                <a:spcPts val="1600"/>
              </a:spcBef>
              <a:spcAft>
                <a:spcPts val="0"/>
              </a:spcAft>
              <a:buClr>
                <a:schemeClr val="dk2"/>
              </a:buClr>
              <a:buSzPts val="1100"/>
              <a:buFont typeface="Arial"/>
              <a:buNone/>
            </a:pPr>
            <a:r>
              <a:rPr b="1" lang="en" sz="1400"/>
              <a:t>Interviewing Selection</a:t>
            </a:r>
            <a:endParaRPr b="1" sz="1400"/>
          </a:p>
          <a:p>
            <a:pPr indent="0" lvl="0" marL="0" rtl="0" algn="l">
              <a:spcBef>
                <a:spcPts val="1600"/>
              </a:spcBef>
              <a:spcAft>
                <a:spcPts val="0"/>
              </a:spcAft>
              <a:buClr>
                <a:schemeClr val="dk2"/>
              </a:buClr>
              <a:buSzPts val="1100"/>
              <a:buFont typeface="Arial"/>
              <a:buNone/>
            </a:pPr>
            <a:r>
              <a:rPr b="1" lang="en" sz="1400"/>
              <a:t>Check the background</a:t>
            </a:r>
            <a:endParaRPr b="1" sz="1400"/>
          </a:p>
          <a:p>
            <a:pPr indent="0" lvl="0" marL="0" rtl="0" algn="l">
              <a:spcBef>
                <a:spcPts val="1600"/>
              </a:spcBef>
              <a:spcAft>
                <a:spcPts val="0"/>
              </a:spcAft>
              <a:buClr>
                <a:schemeClr val="dk2"/>
              </a:buClr>
              <a:buSzPts val="1100"/>
              <a:buFont typeface="Arial"/>
              <a:buNone/>
            </a:pPr>
            <a:r>
              <a:rPr b="1" lang="en" sz="1400"/>
              <a:t>Work offer</a:t>
            </a:r>
            <a:endParaRPr b="1" sz="1400"/>
          </a:p>
          <a:p>
            <a:pPr indent="0" lvl="0" marL="0" rtl="0" algn="l">
              <a:spcBef>
                <a:spcPts val="1600"/>
              </a:spcBef>
              <a:spcAft>
                <a:spcPts val="0"/>
              </a:spcAft>
              <a:buClr>
                <a:schemeClr val="dk2"/>
              </a:buClr>
              <a:buSzPts val="1100"/>
              <a:buFont typeface="Arial"/>
              <a:buNone/>
            </a:pPr>
            <a:r>
              <a:rPr b="1" lang="en" sz="1400"/>
              <a:t>Onboarding</a:t>
            </a:r>
            <a:endParaRPr b="1" sz="1400"/>
          </a:p>
          <a:p>
            <a:pPr indent="0" lvl="0" marL="0" rtl="0" algn="l">
              <a:spcBef>
                <a:spcPts val="1600"/>
              </a:spcBef>
              <a:spcAft>
                <a:spcPts val="0"/>
              </a:spcAft>
              <a:buClr>
                <a:schemeClr val="dk2"/>
              </a:buClr>
              <a:buSzPts val="1100"/>
              <a:buFont typeface="Arial"/>
              <a:buNone/>
            </a:pPr>
            <a:r>
              <a:rPr b="1" lang="en" sz="1400"/>
              <a:t>Follow-up</a:t>
            </a:r>
            <a:endParaRPr b="1" sz="1400"/>
          </a:p>
          <a:p>
            <a:pPr indent="0" lvl="0" marL="0" rtl="0" algn="l">
              <a:spcBef>
                <a:spcPts val="1600"/>
              </a:spcBef>
              <a:spcAft>
                <a:spcPts val="0"/>
              </a:spcAft>
              <a:buClr>
                <a:schemeClr val="dk2"/>
              </a:buClr>
              <a:buSzPts val="1100"/>
              <a:buFont typeface="Arial"/>
              <a:buNone/>
            </a:pPr>
            <a:r>
              <a:t/>
            </a:r>
            <a:endParaRPr b="1" sz="1400"/>
          </a:p>
          <a:p>
            <a:pPr indent="0" lvl="0" marL="0" rtl="0" algn="l">
              <a:spcBef>
                <a:spcPts val="1600"/>
              </a:spcBef>
              <a:spcAft>
                <a:spcPts val="0"/>
              </a:spcAft>
              <a:buClr>
                <a:schemeClr val="dk2"/>
              </a:buClr>
              <a:buSzPts val="1100"/>
              <a:buFont typeface="Arial"/>
              <a:buNone/>
            </a:pPr>
            <a:r>
              <a:t/>
            </a:r>
            <a:endParaRPr b="1" sz="1400"/>
          </a:p>
          <a:p>
            <a:pPr indent="0" lvl="0" marL="0" rtl="0" algn="l">
              <a:spcBef>
                <a:spcPts val="1600"/>
              </a:spcBef>
              <a:spcAft>
                <a:spcPts val="1600"/>
              </a:spcAft>
              <a:buNone/>
            </a:pPr>
            <a:r>
              <a:t/>
            </a:r>
            <a:endParaRPr b="1" sz="1400"/>
          </a:p>
        </p:txBody>
      </p:sp>
      <p:sp>
        <p:nvSpPr>
          <p:cNvPr id="130" name="Google Shape;130;p21"/>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2"/>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Recruitment Process: Explained</a:t>
            </a:r>
            <a:endParaRPr/>
          </a:p>
        </p:txBody>
      </p:sp>
      <p:sp>
        <p:nvSpPr>
          <p:cNvPr id="136" name="Google Shape;136;p22"/>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400"/>
              <a:t>Determine the requirement for a new hire or a replacement for an existing position to identify job opportunities.</a:t>
            </a:r>
            <a:endParaRPr sz="1400"/>
          </a:p>
          <a:p>
            <a:pPr indent="0" lvl="0" marL="0" rtl="0" algn="l">
              <a:spcBef>
                <a:spcPts val="1600"/>
              </a:spcBef>
              <a:spcAft>
                <a:spcPts val="0"/>
              </a:spcAft>
              <a:buClr>
                <a:schemeClr val="dk2"/>
              </a:buClr>
              <a:buSzPts val="1100"/>
              <a:buFont typeface="Arial"/>
              <a:buNone/>
            </a:pPr>
            <a:r>
              <a:rPr lang="en" sz="1400"/>
              <a:t>Analyse the role to determine its responsibilities, qualifications, and experience needs.</a:t>
            </a:r>
            <a:endParaRPr sz="1400"/>
          </a:p>
          <a:p>
            <a:pPr indent="0" lvl="0" marL="0" rtl="0" algn="l">
              <a:spcBef>
                <a:spcPts val="1600"/>
              </a:spcBef>
              <a:spcAft>
                <a:spcPts val="0"/>
              </a:spcAft>
              <a:buClr>
                <a:schemeClr val="dk2"/>
              </a:buClr>
              <a:buSzPts val="1100"/>
              <a:buFont typeface="Arial"/>
              <a:buNone/>
            </a:pPr>
            <a:r>
              <a:rPr lang="en" sz="1400"/>
              <a:t>Search for possible applicants using a variety of sources, including job portals, social media, employee recommendations, etc.</a:t>
            </a:r>
            <a:endParaRPr sz="1400"/>
          </a:p>
          <a:p>
            <a:pPr indent="0" lvl="0" marL="0" rtl="0" algn="l">
              <a:spcBef>
                <a:spcPts val="1600"/>
              </a:spcBef>
              <a:spcAft>
                <a:spcPts val="0"/>
              </a:spcAft>
              <a:buClr>
                <a:schemeClr val="dk2"/>
              </a:buClr>
              <a:buSzPts val="1100"/>
              <a:buFont typeface="Arial"/>
              <a:buNone/>
            </a:pPr>
            <a:r>
              <a:rPr lang="en" sz="1400"/>
              <a:t>Screening: Examine applications and resumes to find the best candidates for the job.</a:t>
            </a:r>
            <a:endParaRPr sz="1400"/>
          </a:p>
          <a:p>
            <a:pPr indent="0" lvl="0" marL="0" rtl="0" algn="l">
              <a:spcBef>
                <a:spcPts val="1600"/>
              </a:spcBef>
              <a:spcAft>
                <a:spcPts val="0"/>
              </a:spcAft>
              <a:buClr>
                <a:schemeClr val="dk2"/>
              </a:buClr>
              <a:buSzPts val="1100"/>
              <a:buFont typeface="Arial"/>
              <a:buNone/>
            </a:pPr>
            <a:r>
              <a:rPr lang="en" sz="1400"/>
              <a:t>Interviewing: Hold interviews to determine a candidate's abilities, background, and organisational fit.</a:t>
            </a:r>
            <a:endParaRPr sz="1400"/>
          </a:p>
          <a:p>
            <a:pPr indent="0" lvl="0" marL="0" rtl="0" algn="l">
              <a:spcBef>
                <a:spcPts val="1600"/>
              </a:spcBef>
              <a:spcAft>
                <a:spcPts val="0"/>
              </a:spcAft>
              <a:buClr>
                <a:schemeClr val="dk2"/>
              </a:buClr>
              <a:buSzPts val="1100"/>
              <a:buFont typeface="Arial"/>
              <a:buNone/>
            </a:pPr>
            <a:r>
              <a:rPr lang="en" sz="1400"/>
              <a:t>Selection: Based on the interview process and any extra assessments, select the best applicant for the post.</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1600"/>
              </a:spcAft>
              <a:buNone/>
            </a:pPr>
            <a:r>
              <a:t/>
            </a:r>
            <a:endParaRPr sz="14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3"/>
          <p:cNvSpPr txBox="1"/>
          <p:nvPr>
            <p:ph type="title"/>
          </p:nvPr>
        </p:nvSpPr>
        <p:spPr>
          <a:xfrm>
            <a:off x="311700" y="445025"/>
            <a:ext cx="8520600" cy="623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23"/>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400"/>
              <a:t>Background check: Verify the applicant's credentials, employment history, and, if relevant, criminal background.</a:t>
            </a:r>
            <a:endParaRPr sz="1400"/>
          </a:p>
          <a:p>
            <a:pPr indent="0" lvl="0" marL="0" rtl="0" algn="l">
              <a:spcBef>
                <a:spcPts val="1600"/>
              </a:spcBef>
              <a:spcAft>
                <a:spcPts val="0"/>
              </a:spcAft>
              <a:buClr>
                <a:schemeClr val="dk2"/>
              </a:buClr>
              <a:buSzPts val="1100"/>
              <a:buFont typeface="Arial"/>
              <a:buNone/>
            </a:pPr>
            <a:r>
              <a:rPr lang="en" sz="1400"/>
              <a:t>Offer of employment: Make a job offer to the selected candidate.</a:t>
            </a:r>
            <a:endParaRPr sz="1400"/>
          </a:p>
          <a:p>
            <a:pPr indent="0" lvl="0" marL="0" rtl="0" algn="l">
              <a:spcBef>
                <a:spcPts val="1600"/>
              </a:spcBef>
              <a:spcAft>
                <a:spcPts val="0"/>
              </a:spcAft>
              <a:buClr>
                <a:schemeClr val="dk2"/>
              </a:buClr>
              <a:buSzPts val="1100"/>
              <a:buFont typeface="Arial"/>
              <a:buNone/>
            </a:pPr>
            <a:r>
              <a:rPr lang="en" sz="1400"/>
              <a:t>When a new employee starts working for a company, they are onboarded and given training to assist them thrive in their new position.</a:t>
            </a:r>
            <a:endParaRPr sz="1400"/>
          </a:p>
          <a:p>
            <a:pPr indent="0" lvl="0" marL="0" rtl="0" algn="l">
              <a:spcBef>
                <a:spcPts val="1600"/>
              </a:spcBef>
              <a:spcAft>
                <a:spcPts val="0"/>
              </a:spcAft>
              <a:buClr>
                <a:schemeClr val="dk2"/>
              </a:buClr>
              <a:buSzPts val="1100"/>
              <a:buFont typeface="Arial"/>
              <a:buNone/>
            </a:pPr>
            <a:r>
              <a:rPr lang="en" sz="1400"/>
              <a:t>Follow-up: Throughout the probationary term, keep an eye on the new hire's performance, offer comments, and address any concerns or problems that surface.</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0"/>
              </a:spcAft>
              <a:buClr>
                <a:schemeClr val="dk2"/>
              </a:buClr>
              <a:buSzPts val="1100"/>
              <a:buFont typeface="Arial"/>
              <a:buNone/>
            </a:pPr>
            <a:r>
              <a:t/>
            </a:r>
            <a:endParaRPr sz="1400"/>
          </a:p>
          <a:p>
            <a:pPr indent="0" lvl="0" marL="0" rtl="0" algn="l">
              <a:spcBef>
                <a:spcPts val="1600"/>
              </a:spcBef>
              <a:spcAft>
                <a:spcPts val="1600"/>
              </a:spcAft>
              <a:buNone/>
            </a:pPr>
            <a:r>
              <a:t/>
            </a:r>
            <a:endParaRPr sz="14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4"/>
          <p:cNvSpPr txBox="1"/>
          <p:nvPr>
            <p:ph type="title"/>
          </p:nvPr>
        </p:nvSpPr>
        <p:spPr>
          <a:xfrm>
            <a:off x="265500" y="1181700"/>
            <a:ext cx="4045200" cy="1533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Types of Recruitment Methods</a:t>
            </a:r>
            <a:endParaRPr/>
          </a:p>
        </p:txBody>
      </p:sp>
      <p:sp>
        <p:nvSpPr>
          <p:cNvPr id="148" name="Google Shape;148;p24"/>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a:p>
        </p:txBody>
      </p:sp>
      <p:sp>
        <p:nvSpPr>
          <p:cNvPr id="149" name="Google Shape;149;p24"/>
          <p:cNvSpPr txBox="1"/>
          <p:nvPr>
            <p:ph idx="2" type="body"/>
          </p:nvPr>
        </p:nvSpPr>
        <p:spPr>
          <a:xfrm>
            <a:off x="4897575" y="894525"/>
            <a:ext cx="3837000" cy="3888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Clr>
                <a:schemeClr val="dk2"/>
              </a:buClr>
              <a:buSzPts val="1100"/>
              <a:buFont typeface="Arial"/>
              <a:buNone/>
            </a:pPr>
            <a:r>
              <a:rPr lang="en" sz="1400">
                <a:highlight>
                  <a:schemeClr val="dk2"/>
                </a:highlight>
                <a:latin typeface="Roboto"/>
                <a:ea typeface="Roboto"/>
                <a:cs typeface="Roboto"/>
                <a:sym typeface="Roboto"/>
              </a:rPr>
              <a:t>internally sourced</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sourcing from outside</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Online employment</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university recruitment</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referral-based hiring</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Recruiting via walk-ins </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rPr lang="en" sz="1400">
                <a:highlight>
                  <a:schemeClr val="dk2"/>
                </a:highlight>
                <a:latin typeface="Roboto"/>
                <a:ea typeface="Roboto"/>
                <a:cs typeface="Roboto"/>
                <a:sym typeface="Roboto"/>
              </a:rPr>
              <a:t>employers' agencies</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t/>
            </a:r>
            <a:endParaRPr sz="1400">
              <a:highlight>
                <a:schemeClr val="dk2"/>
              </a:highlight>
              <a:latin typeface="Roboto"/>
              <a:ea typeface="Roboto"/>
              <a:cs typeface="Roboto"/>
              <a:sym typeface="Roboto"/>
            </a:endParaRPr>
          </a:p>
          <a:p>
            <a:pPr indent="0" lvl="0" marL="0" rtl="0" algn="l">
              <a:spcBef>
                <a:spcPts val="1600"/>
              </a:spcBef>
              <a:spcAft>
                <a:spcPts val="0"/>
              </a:spcAft>
              <a:buClr>
                <a:schemeClr val="dk2"/>
              </a:buClr>
              <a:buSzPts val="1100"/>
              <a:buFont typeface="Arial"/>
              <a:buNone/>
            </a:pPr>
            <a:r>
              <a:t/>
            </a:r>
            <a:endParaRPr sz="1400">
              <a:highlight>
                <a:schemeClr val="dk2"/>
              </a:highlight>
              <a:latin typeface="Roboto"/>
              <a:ea typeface="Roboto"/>
              <a:cs typeface="Roboto"/>
              <a:sym typeface="Roboto"/>
            </a:endParaRPr>
          </a:p>
          <a:p>
            <a:pPr indent="0" lvl="0" marL="0" rtl="0" algn="l">
              <a:spcBef>
                <a:spcPts val="1600"/>
              </a:spcBef>
              <a:spcAft>
                <a:spcPts val="1600"/>
              </a:spcAft>
              <a:buNone/>
            </a:pPr>
            <a:r>
              <a:t/>
            </a:r>
            <a:endParaRPr sz="1400">
              <a:highlight>
                <a:schemeClr val="dk2"/>
              </a:highlight>
              <a:latin typeface="Roboto"/>
              <a:ea typeface="Roboto"/>
              <a:cs typeface="Roboto"/>
              <a:sym typeface="Robo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5"/>
          <p:cNvSpPr txBox="1"/>
          <p:nvPr/>
        </p:nvSpPr>
        <p:spPr>
          <a:xfrm>
            <a:off x="517150" y="391350"/>
            <a:ext cx="8428200" cy="363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2"/>
              </a:buClr>
              <a:buSzPts val="1100"/>
              <a:buFont typeface="Arial"/>
              <a:buNone/>
            </a:pPr>
            <a:r>
              <a:rPr b="1" lang="en" sz="1600">
                <a:latin typeface="Source Sans Pro"/>
                <a:ea typeface="Source Sans Pro"/>
                <a:cs typeface="Source Sans Pro"/>
                <a:sym typeface="Source Sans Pro"/>
              </a:rPr>
              <a:t>kinds of recruitment techniques used by businesses to find and choose applicants include: </a:t>
            </a:r>
            <a:endParaRPr b="1" sz="16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Internal hiring refers to selecting a candidate from within the company to fill a position.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External recruitment is the process of selecting applicants from outside the company to fill open positions.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Online platforms and technologies are used for applicant attraction and search (online recruitment).</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Campus recruitment is the process of going to colleges and universities to recruit freshmen and current students.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Recruitment through referrals: Employing current staff to suggest possible applicants for job opportunities.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Walk-in hiring: allowing job seekers to submit their applications in person at the workplace of the employer.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b="1" lang="en" sz="1300">
                <a:latin typeface="Source Sans Pro"/>
                <a:ea typeface="Source Sans Pro"/>
                <a:cs typeface="Source Sans Pro"/>
                <a:sym typeface="Source Sans Pro"/>
              </a:rPr>
              <a:t>hiring third-party organisations to find and screen individuals for job opportunities is known as recruitment.</a:t>
            </a:r>
            <a:endParaRPr b="1" sz="1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b="1" sz="1300">
              <a:latin typeface="Source Sans Pro"/>
              <a:ea typeface="Source Sans Pro"/>
              <a:cs typeface="Source Sans Pro"/>
              <a:sym typeface="Source Sans Pro"/>
            </a:endParaRPr>
          </a:p>
          <a:p>
            <a:pPr indent="0" lvl="0" marL="0" rtl="0" algn="l">
              <a:spcBef>
                <a:spcPts val="0"/>
              </a:spcBef>
              <a:spcAft>
                <a:spcPts val="0"/>
              </a:spcAft>
              <a:buNone/>
            </a:pPr>
            <a:r>
              <a:t/>
            </a:r>
            <a:endParaRPr b="1" sz="1300">
              <a:latin typeface="Source Sans Pro"/>
              <a:ea typeface="Source Sans Pro"/>
              <a:cs typeface="Source Sans Pro"/>
              <a:sym typeface="Source Sans Pr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6"/>
          <p:cNvSpPr txBox="1"/>
          <p:nvPr>
            <p:ph type="title"/>
          </p:nvPr>
        </p:nvSpPr>
        <p:spPr>
          <a:xfrm>
            <a:off x="1594400" y="372625"/>
            <a:ext cx="5604000" cy="4090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Clr>
                <a:schemeClr val="dk2"/>
              </a:buClr>
              <a:buSzPts val="2800"/>
              <a:buFont typeface="Times New Roman"/>
              <a:buNone/>
            </a:pPr>
            <a:br>
              <a:rPr b="0" lang="en" sz="2800">
                <a:solidFill>
                  <a:schemeClr val="dk2"/>
                </a:solidFill>
                <a:highlight>
                  <a:schemeClr val="lt1"/>
                </a:highlight>
                <a:latin typeface="Times New Roman"/>
                <a:ea typeface="Times New Roman"/>
                <a:cs typeface="Times New Roman"/>
                <a:sym typeface="Times New Roman"/>
              </a:rPr>
            </a:br>
            <a:br>
              <a:rPr b="0" lang="en" sz="2800">
                <a:solidFill>
                  <a:schemeClr val="dk2"/>
                </a:solidFill>
                <a:highlight>
                  <a:schemeClr val="lt1"/>
                </a:highlight>
                <a:latin typeface="Times New Roman"/>
                <a:ea typeface="Times New Roman"/>
                <a:cs typeface="Times New Roman"/>
                <a:sym typeface="Times New Roman"/>
              </a:rPr>
            </a:br>
            <a:r>
              <a:rPr lang="en" sz="2800">
                <a:solidFill>
                  <a:schemeClr val="dk2"/>
                </a:solidFill>
                <a:highlight>
                  <a:schemeClr val="lt1"/>
                </a:highlight>
                <a:latin typeface="Times New Roman"/>
                <a:ea typeface="Times New Roman"/>
                <a:cs typeface="Times New Roman"/>
                <a:sym typeface="Times New Roman"/>
              </a:rPr>
              <a:t> </a:t>
            </a:r>
            <a:r>
              <a:rPr lang="en" sz="4000">
                <a:solidFill>
                  <a:schemeClr val="dk2"/>
                </a:solidFill>
                <a:highlight>
                  <a:schemeClr val="lt1"/>
                </a:highlight>
                <a:latin typeface="Times New Roman"/>
                <a:ea typeface="Times New Roman"/>
                <a:cs typeface="Times New Roman"/>
                <a:sym typeface="Times New Roman"/>
              </a:rPr>
              <a:t>AVAILABILITY OF SKILLED LABOUR</a:t>
            </a:r>
            <a:endParaRPr sz="4000">
              <a:solidFill>
                <a:schemeClr val="dk2"/>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a:highlight>
                <a:schemeClr val="lt1"/>
              </a:highlight>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7"/>
          <p:cNvSpPr txBox="1"/>
          <p:nvPr/>
        </p:nvSpPr>
        <p:spPr>
          <a:xfrm>
            <a:off x="125800" y="251575"/>
            <a:ext cx="8777400" cy="4340700"/>
          </a:xfrm>
          <a:prstGeom prst="rect">
            <a:avLst/>
          </a:prstGeom>
          <a:noFill/>
          <a:ln>
            <a:noFill/>
          </a:ln>
        </p:spPr>
        <p:txBody>
          <a:bodyPr anchorCtr="0" anchor="t" bIns="91425" lIns="91425" spcFirstLastPara="1" rIns="91425" wrap="square" tIns="91425">
            <a:spAutoFit/>
          </a:bodyPr>
          <a:lstStyle/>
          <a:p>
            <a:pPr indent="0" lvl="0" marL="0" rtl="0" algn="just">
              <a:spcBef>
                <a:spcPts val="0"/>
              </a:spcBef>
              <a:spcAft>
                <a:spcPts val="0"/>
              </a:spcAft>
              <a:buClr>
                <a:schemeClr val="dk2"/>
              </a:buClr>
              <a:buSzPts val="1100"/>
              <a:buFont typeface="Arial"/>
              <a:buNone/>
            </a:pPr>
            <a:r>
              <a:rPr b="1" lang="en" sz="2700">
                <a:latin typeface="Source Sans Pro"/>
                <a:ea typeface="Source Sans Pro"/>
                <a:cs typeface="Source Sans Pro"/>
                <a:sym typeface="Source Sans Pro"/>
              </a:rPr>
              <a:t>Many industries and regions are experiencing a skilled labour shortage, which is forcing some businesses to hire foreign workers. By offering training and education programmes to acquire in-demand skills and putting in place tactics to keep present personnel, efforts are being made to solve this shortage. For skilled people to prosper, collaboration between employers, educational institutions, and governmental bodies is essential.</a:t>
            </a:r>
            <a:endParaRPr b="1" sz="2700">
              <a:latin typeface="Source Sans Pro"/>
              <a:ea typeface="Source Sans Pro"/>
              <a:cs typeface="Source Sans Pro"/>
              <a:sym typeface="Source Sans Pro"/>
            </a:endParaRPr>
          </a:p>
          <a:p>
            <a:pPr indent="0" lvl="0" marL="0" rtl="0" algn="just">
              <a:spcBef>
                <a:spcPts val="0"/>
              </a:spcBef>
              <a:spcAft>
                <a:spcPts val="0"/>
              </a:spcAft>
              <a:buClr>
                <a:schemeClr val="dk2"/>
              </a:buClr>
              <a:buSzPts val="1100"/>
              <a:buFont typeface="Arial"/>
              <a:buNone/>
            </a:pPr>
            <a:r>
              <a:t/>
            </a:r>
            <a:endParaRPr b="1" sz="2700">
              <a:latin typeface="Source Sans Pro"/>
              <a:ea typeface="Source Sans Pro"/>
              <a:cs typeface="Source Sans Pro"/>
              <a:sym typeface="Source Sans Pro"/>
            </a:endParaRPr>
          </a:p>
          <a:p>
            <a:pPr indent="0" lvl="0" marL="0" rtl="0" algn="just">
              <a:spcBef>
                <a:spcPts val="0"/>
              </a:spcBef>
              <a:spcAft>
                <a:spcPts val="0"/>
              </a:spcAft>
              <a:buNone/>
            </a:pPr>
            <a:r>
              <a:t/>
            </a:r>
            <a:endParaRPr b="1" sz="2700">
              <a:latin typeface="Source Sans Pro"/>
              <a:ea typeface="Source Sans Pro"/>
              <a:cs typeface="Source Sans Pro"/>
              <a:sym typeface="Source Sans Pro"/>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8"/>
          <p:cNvSpPr txBox="1"/>
          <p:nvPr/>
        </p:nvSpPr>
        <p:spPr>
          <a:xfrm>
            <a:off x="433275" y="405325"/>
            <a:ext cx="8050800" cy="3909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2"/>
              </a:buClr>
              <a:buSzPts val="1100"/>
              <a:buFont typeface="Arial"/>
              <a:buNone/>
            </a:pPr>
            <a:r>
              <a:rPr lang="en" sz="2300">
                <a:latin typeface="Source Sans Pro"/>
                <a:ea typeface="Source Sans Pro"/>
                <a:cs typeface="Source Sans Pro"/>
                <a:sym typeface="Source Sans Pro"/>
              </a:rPr>
              <a:t>SCENARIOS ON THE AVAILABILITY OF</a:t>
            </a:r>
            <a:endParaRPr sz="2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sz="2300">
                <a:latin typeface="Source Sans Pro"/>
                <a:ea typeface="Source Sans Pro"/>
                <a:cs typeface="Source Sans Pro"/>
                <a:sym typeface="Source Sans Pro"/>
              </a:rPr>
              <a:t>SKILLED LABOURS</a:t>
            </a:r>
            <a:endParaRPr sz="23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Exchange of labourers in return for wages creates a sense of</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a labour market (Skymark et al., 2022).</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Commitment to creating a flexible labour market aids with</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the righteous utilisation of skills.</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In the case of the UK, the employment rate is</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approximately 75.6% in the present times with a stable</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labour market (Gov.uk, 2023).</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Tight skilled labour remains historic in the stated market</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with a slight impact on the poor economic state.     </a:t>
            </a:r>
            <a:endParaRPr>
              <a:latin typeface="Source Sans Pro"/>
              <a:ea typeface="Source Sans Pro"/>
              <a:cs typeface="Source Sans Pro"/>
              <a:sym typeface="Source Sans Pro"/>
            </a:endParaRPr>
          </a:p>
          <a:p>
            <a:pPr indent="0" lvl="0" marL="0" rtl="0" algn="l">
              <a:spcBef>
                <a:spcPts val="0"/>
              </a:spcBef>
              <a:spcAft>
                <a:spcPts val="0"/>
              </a:spcAft>
              <a:buNone/>
            </a:pPr>
            <a:r>
              <a:t/>
            </a:r>
            <a:endParaRPr>
              <a:latin typeface="Source Sans Pro"/>
              <a:ea typeface="Source Sans Pro"/>
              <a:cs typeface="Source Sans Pro"/>
              <a:sym typeface="Source Sans Pro"/>
            </a:endParaRPr>
          </a:p>
        </p:txBody>
      </p:sp>
      <p:pic>
        <p:nvPicPr>
          <p:cNvPr id="170" name="Google Shape;170;p28"/>
          <p:cNvPicPr preferRelativeResize="0"/>
          <p:nvPr/>
        </p:nvPicPr>
        <p:blipFill rotWithShape="1">
          <a:blip r:embed="rId3">
            <a:alphaModFix/>
          </a:blip>
          <a:srcRect b="0" l="0" r="0" t="0"/>
          <a:stretch/>
        </p:blipFill>
        <p:spPr>
          <a:xfrm>
            <a:off x="5183627" y="1242773"/>
            <a:ext cx="3398275" cy="1957808"/>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5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9"/>
          <p:cNvSpPr txBox="1"/>
          <p:nvPr/>
        </p:nvSpPr>
        <p:spPr>
          <a:xfrm>
            <a:off x="2641625" y="1062250"/>
            <a:ext cx="3941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Source Sans Pro"/>
              <a:ea typeface="Source Sans Pro"/>
              <a:cs typeface="Source Sans Pro"/>
              <a:sym typeface="Source Sans Pro"/>
            </a:endParaRPr>
          </a:p>
        </p:txBody>
      </p:sp>
      <p:sp>
        <p:nvSpPr>
          <p:cNvPr id="176" name="Google Shape;176;p29"/>
          <p:cNvSpPr txBox="1"/>
          <p:nvPr/>
        </p:nvSpPr>
        <p:spPr>
          <a:xfrm>
            <a:off x="335450" y="307500"/>
            <a:ext cx="8526000" cy="3001500"/>
          </a:xfrm>
          <a:prstGeom prst="rect">
            <a:avLst/>
          </a:prstGeom>
          <a:noFill/>
          <a:ln>
            <a:noFill/>
          </a:ln>
        </p:spPr>
        <p:txBody>
          <a:bodyPr anchorCtr="0" anchor="t" bIns="91425" lIns="91425" spcFirstLastPara="1" rIns="91425" wrap="square" tIns="91425">
            <a:spAutoFit/>
          </a:bodyPr>
          <a:lstStyle/>
          <a:p>
            <a:pPr indent="-342900" lvl="0" marL="342900" rtl="0" algn="just">
              <a:lnSpc>
                <a:spcPct val="150000"/>
              </a:lnSpc>
              <a:spcBef>
                <a:spcPts val="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Business in the UK face rigidness in terms of accounting for relevant skilled labors.</a:t>
            </a:r>
            <a:endParaRPr sz="1800">
              <a:solidFill>
                <a:srgbClr val="3F3F3F"/>
              </a:solidFill>
              <a:latin typeface="Trebuchet MS"/>
              <a:ea typeface="Trebuchet MS"/>
              <a:cs typeface="Trebuchet MS"/>
              <a:sym typeface="Trebuchet MS"/>
            </a:endParaRPr>
          </a:p>
          <a:p>
            <a:pPr indent="-342900" lvl="0" marL="342900" rtl="0" algn="just">
              <a:lnSpc>
                <a:spcPct val="150000"/>
              </a:lnSpc>
              <a:spcBef>
                <a:spcPts val="100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80% of SMEs confines a shortage of recruiting the right skills due to poor accessibility (Devine </a:t>
            </a:r>
            <a:r>
              <a:rPr i="1" lang="en" sz="1600">
                <a:solidFill>
                  <a:srgbClr val="3F3F3F"/>
                </a:solidFill>
                <a:latin typeface="Times New Roman"/>
                <a:ea typeface="Times New Roman"/>
                <a:cs typeface="Times New Roman"/>
                <a:sym typeface="Times New Roman"/>
              </a:rPr>
              <a:t>et al., </a:t>
            </a:r>
            <a:r>
              <a:rPr lang="en" sz="1600">
                <a:solidFill>
                  <a:srgbClr val="3F3F3F"/>
                </a:solidFill>
                <a:latin typeface="Times New Roman"/>
                <a:ea typeface="Times New Roman"/>
                <a:cs typeface="Times New Roman"/>
                <a:sym typeface="Times New Roman"/>
              </a:rPr>
              <a:t>2023). </a:t>
            </a:r>
            <a:endParaRPr sz="1800">
              <a:solidFill>
                <a:srgbClr val="3F3F3F"/>
              </a:solidFill>
              <a:latin typeface="Trebuchet MS"/>
              <a:ea typeface="Trebuchet MS"/>
              <a:cs typeface="Trebuchet MS"/>
              <a:sym typeface="Trebuchet MS"/>
            </a:endParaRPr>
          </a:p>
          <a:p>
            <a:pPr indent="-342900" lvl="0" marL="342900" rtl="0" algn="just">
              <a:lnSpc>
                <a:spcPct val="150000"/>
              </a:lnSpc>
              <a:spcBef>
                <a:spcPts val="100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1.119 million job vacancies remain unfulfilled in the UK due to the unavailability of skilled labors (Devine </a:t>
            </a:r>
            <a:r>
              <a:rPr i="1" lang="en" sz="1600">
                <a:solidFill>
                  <a:srgbClr val="3F3F3F"/>
                </a:solidFill>
                <a:latin typeface="Times New Roman"/>
                <a:ea typeface="Times New Roman"/>
                <a:cs typeface="Times New Roman"/>
                <a:sym typeface="Times New Roman"/>
              </a:rPr>
              <a:t>et al., </a:t>
            </a:r>
            <a:r>
              <a:rPr lang="en" sz="1600">
                <a:solidFill>
                  <a:srgbClr val="3F3F3F"/>
                </a:solidFill>
                <a:latin typeface="Times New Roman"/>
                <a:ea typeface="Times New Roman"/>
                <a:cs typeface="Times New Roman"/>
                <a:sym typeface="Times New Roman"/>
              </a:rPr>
              <a:t>2023). </a:t>
            </a:r>
            <a:endParaRPr sz="1600">
              <a:solidFill>
                <a:srgbClr val="3F3F3F"/>
              </a:solidFill>
              <a:latin typeface="Times New Roman"/>
              <a:ea typeface="Times New Roman"/>
              <a:cs typeface="Times New Roman"/>
              <a:sym typeface="Times New Roman"/>
            </a:endParaRPr>
          </a:p>
          <a:p>
            <a:pPr indent="-363220" lvl="0" marL="342900" rtl="0" algn="just">
              <a:lnSpc>
                <a:spcPct val="150000"/>
              </a:lnSpc>
              <a:spcBef>
                <a:spcPts val="1000"/>
              </a:spcBef>
              <a:spcAft>
                <a:spcPts val="0"/>
              </a:spcAft>
              <a:buClr>
                <a:srgbClr val="3F3F3F"/>
              </a:buClr>
              <a:buSzPts val="1600"/>
              <a:buFont typeface="Times New Roman"/>
              <a:buChar char="►"/>
            </a:pPr>
            <a:r>
              <a:t/>
            </a:r>
            <a:endParaRPr sz="1600">
              <a:solidFill>
                <a:srgbClr val="3F3F3F"/>
              </a:solidFill>
              <a:latin typeface="Times New Roman"/>
              <a:ea typeface="Times New Roman"/>
              <a:cs typeface="Times New Roman"/>
              <a:sym typeface="Times New Roman"/>
            </a:endParaRPr>
          </a:p>
          <a:p>
            <a:pPr indent="0" lvl="0" marL="0" rtl="0" algn="l">
              <a:spcBef>
                <a:spcPts val="0"/>
              </a:spcBef>
              <a:spcAft>
                <a:spcPts val="0"/>
              </a:spcAft>
              <a:buNone/>
            </a:pPr>
            <a:r>
              <a:t/>
            </a:r>
            <a:endParaRPr>
              <a:latin typeface="Source Sans Pro"/>
              <a:ea typeface="Source Sans Pro"/>
              <a:cs typeface="Source Sans Pro"/>
              <a:sym typeface="Source Sans Pro"/>
            </a:endParaRPr>
          </a:p>
        </p:txBody>
      </p:sp>
      <p:pic>
        <p:nvPicPr>
          <p:cNvPr id="177" name="Google Shape;177;p29"/>
          <p:cNvPicPr preferRelativeResize="0"/>
          <p:nvPr/>
        </p:nvPicPr>
        <p:blipFill rotWithShape="1">
          <a:blip r:embed="rId3">
            <a:alphaModFix/>
          </a:blip>
          <a:srcRect b="0" l="0" r="0" t="0"/>
          <a:stretch/>
        </p:blipFill>
        <p:spPr>
          <a:xfrm>
            <a:off x="2641631" y="2247491"/>
            <a:ext cx="4756310" cy="2430296"/>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5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30"/>
          <p:cNvSpPr txBox="1"/>
          <p:nvPr/>
        </p:nvSpPr>
        <p:spPr>
          <a:xfrm>
            <a:off x="419300" y="307500"/>
            <a:ext cx="8414100" cy="2037000"/>
          </a:xfrm>
          <a:prstGeom prst="rect">
            <a:avLst/>
          </a:prstGeom>
          <a:noFill/>
          <a:ln>
            <a:noFill/>
          </a:ln>
        </p:spPr>
        <p:txBody>
          <a:bodyPr anchorCtr="0" anchor="t" bIns="91425" lIns="91425" spcFirstLastPara="1" rIns="91425" wrap="square" tIns="91425">
            <a:spAutoFit/>
          </a:bodyPr>
          <a:lstStyle/>
          <a:p>
            <a:pPr indent="-342900" lvl="0" marL="342900" rtl="0" algn="just">
              <a:lnSpc>
                <a:spcPct val="150000"/>
              </a:lnSpc>
              <a:spcBef>
                <a:spcPts val="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According to Green and Henske, (2021), the entire UK-based market has experienced a shortage of skilled labor availability of around 13.3%  in November 2022. </a:t>
            </a:r>
            <a:endParaRPr sz="1800">
              <a:solidFill>
                <a:srgbClr val="3F3F3F"/>
              </a:solidFill>
              <a:latin typeface="Trebuchet MS"/>
              <a:ea typeface="Trebuchet MS"/>
              <a:cs typeface="Trebuchet MS"/>
              <a:sym typeface="Trebuchet MS"/>
            </a:endParaRPr>
          </a:p>
          <a:p>
            <a:pPr indent="-342900" lvl="0" marL="342900" rtl="0" algn="just">
              <a:lnSpc>
                <a:spcPct val="150000"/>
              </a:lnSpc>
              <a:spcBef>
                <a:spcPts val="100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In October 2021, based on market research, it has been evaluated that the percentage of skilled labor shortage across the UK-based market remained between 12.9% and 15.4% (Becker </a:t>
            </a:r>
            <a:r>
              <a:rPr i="1" lang="en" sz="1600">
                <a:solidFill>
                  <a:srgbClr val="3F3F3F"/>
                </a:solidFill>
                <a:latin typeface="Times New Roman"/>
                <a:ea typeface="Times New Roman"/>
                <a:cs typeface="Times New Roman"/>
                <a:sym typeface="Times New Roman"/>
              </a:rPr>
              <a:t>et al.,</a:t>
            </a:r>
            <a:r>
              <a:rPr lang="en" sz="1600">
                <a:solidFill>
                  <a:srgbClr val="3F3F3F"/>
                </a:solidFill>
                <a:latin typeface="Times New Roman"/>
                <a:ea typeface="Times New Roman"/>
                <a:cs typeface="Times New Roman"/>
                <a:sym typeface="Times New Roman"/>
              </a:rPr>
              <a:t> 2020). </a:t>
            </a:r>
            <a:endParaRPr>
              <a:latin typeface="Source Sans Pro"/>
              <a:ea typeface="Source Sans Pro"/>
              <a:cs typeface="Source Sans Pro"/>
              <a:sym typeface="Source Sans Pro"/>
            </a:endParaRPr>
          </a:p>
        </p:txBody>
      </p:sp>
      <p:pic>
        <p:nvPicPr>
          <p:cNvPr descr="Availability of skilled labor on the labor market | Download Scientific  Diagram" id="183" name="Google Shape;183;p30"/>
          <p:cNvPicPr preferRelativeResize="0"/>
          <p:nvPr/>
        </p:nvPicPr>
        <p:blipFill rotWithShape="1">
          <a:blip r:embed="rId3">
            <a:alphaModFix/>
          </a:blip>
          <a:srcRect b="0" l="0" r="0" t="0"/>
          <a:stretch/>
        </p:blipFill>
        <p:spPr>
          <a:xfrm>
            <a:off x="2073844" y="2344500"/>
            <a:ext cx="5635284" cy="2502360"/>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5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31"/>
          <p:cNvSpPr txBox="1"/>
          <p:nvPr/>
        </p:nvSpPr>
        <p:spPr>
          <a:xfrm>
            <a:off x="251575" y="321475"/>
            <a:ext cx="8511900" cy="2037000"/>
          </a:xfrm>
          <a:prstGeom prst="rect">
            <a:avLst/>
          </a:prstGeom>
          <a:noFill/>
          <a:ln>
            <a:noFill/>
          </a:ln>
        </p:spPr>
        <p:txBody>
          <a:bodyPr anchorCtr="0" anchor="t" bIns="91425" lIns="91425" spcFirstLastPara="1" rIns="91425" wrap="square" tIns="91425">
            <a:spAutoFit/>
          </a:bodyPr>
          <a:lstStyle/>
          <a:p>
            <a:pPr indent="-342900" lvl="0" marL="342900" rtl="0" algn="just">
              <a:lnSpc>
                <a:spcPct val="150000"/>
              </a:lnSpc>
              <a:spcBef>
                <a:spcPts val="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Based on the market report, it has been identified that in the modern era, the UK-oriented industries experienced the highest percentage of skilled labor shortages after November 2022. </a:t>
            </a:r>
            <a:endParaRPr sz="1800">
              <a:solidFill>
                <a:srgbClr val="3F3F3F"/>
              </a:solidFill>
              <a:latin typeface="Trebuchet MS"/>
              <a:ea typeface="Trebuchet MS"/>
              <a:cs typeface="Trebuchet MS"/>
              <a:sym typeface="Trebuchet MS"/>
            </a:endParaRPr>
          </a:p>
          <a:p>
            <a:pPr indent="-342900" lvl="0" marL="342900" rtl="0" algn="just">
              <a:lnSpc>
                <a:spcPct val="150000"/>
              </a:lnSpc>
              <a:spcBef>
                <a:spcPts val="1000"/>
              </a:spcBef>
              <a:spcAft>
                <a:spcPts val="0"/>
              </a:spcAft>
              <a:buClr>
                <a:srgbClr val="F0A22E"/>
              </a:buClr>
              <a:buSzPts val="1280"/>
              <a:buFont typeface="Noto Sans Symbols"/>
              <a:buChar char="►"/>
            </a:pPr>
            <a:r>
              <a:rPr lang="en" sz="1600">
                <a:solidFill>
                  <a:srgbClr val="3F3F3F"/>
                </a:solidFill>
                <a:latin typeface="Times New Roman"/>
                <a:ea typeface="Times New Roman"/>
                <a:cs typeface="Times New Roman"/>
                <a:sym typeface="Times New Roman"/>
              </a:rPr>
              <a:t>Most worker shortages with relevant skills can be found in UK-based accommodation, retail, food services and construction industry, approximately 56.2% due to a sudden escalation in economic inactivity (Cortés and Pan, 2020). </a:t>
            </a:r>
            <a:endParaRPr>
              <a:latin typeface="Source Sans Pro"/>
              <a:ea typeface="Source Sans Pro"/>
              <a:cs typeface="Source Sans Pro"/>
              <a:sym typeface="Source Sans Pro"/>
            </a:endParaRPr>
          </a:p>
        </p:txBody>
      </p:sp>
      <p:pic>
        <p:nvPicPr>
          <p:cNvPr descr="Job losses among low-skilled workers, 30% job loss scenario | Download  Scientific Diagram" id="189" name="Google Shape;189;p31"/>
          <p:cNvPicPr preferRelativeResize="0"/>
          <p:nvPr/>
        </p:nvPicPr>
        <p:blipFill rotWithShape="1">
          <a:blip r:embed="rId3">
            <a:alphaModFix/>
          </a:blip>
          <a:srcRect b="0" l="0" r="0" t="0"/>
          <a:stretch/>
        </p:blipFill>
        <p:spPr>
          <a:xfrm>
            <a:off x="3817750" y="2074076"/>
            <a:ext cx="4470549" cy="2945326"/>
          </a:xfrm>
          <a:prstGeom prst="rect">
            <a:avLst/>
          </a:prstGeom>
          <a:noFill/>
          <a:ln cap="sq" cmpd="sng" w="38100">
            <a:solidFill>
              <a:srgbClr val="000000"/>
            </a:solidFill>
            <a:prstDash val="solid"/>
            <a:miter lim="800000"/>
            <a:headEnd len="sm" w="sm" type="none"/>
            <a:tailEnd len="sm" w="sm" type="none"/>
          </a:ln>
          <a:effectLst>
            <a:outerShdw blurRad="50800" rotWithShape="0" algn="tl" dir="2700000" dist="38100">
              <a:srgbClr val="000000">
                <a:alpha val="4275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32"/>
          <p:cNvSpPr txBox="1"/>
          <p:nvPr/>
        </p:nvSpPr>
        <p:spPr>
          <a:xfrm>
            <a:off x="1188050" y="461225"/>
            <a:ext cx="6443400" cy="447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 sz="2900">
                <a:latin typeface="Source Sans Pro"/>
                <a:ea typeface="Source Sans Pro"/>
                <a:cs typeface="Source Sans Pro"/>
                <a:sym typeface="Source Sans Pro"/>
              </a:rPr>
              <a:t>Conclusion</a:t>
            </a:r>
            <a:endParaRPr b="1" i="1" sz="29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sz="2500">
                <a:latin typeface="Source Sans Pro"/>
                <a:ea typeface="Source Sans Pro"/>
                <a:cs typeface="Source Sans Pro"/>
                <a:sym typeface="Source Sans Pro"/>
              </a:rPr>
              <a:t>Any organization's human resources determine its success or failure. Inefficient workers can bring management to its knees while efficient individuals can propel it to new heights. Manpower planning, managerial personnel recruitment, selection, training, remuneration, promotion, and maintenance make up this process.</a:t>
            </a:r>
            <a:endParaRPr sz="2500">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sz="2500">
              <a:latin typeface="Source Sans Pro"/>
              <a:ea typeface="Source Sans Pro"/>
              <a:cs typeface="Source Sans Pro"/>
              <a:sym typeface="Source Sans Pro"/>
            </a:endParaRPr>
          </a:p>
          <a:p>
            <a:pPr indent="0" lvl="0" marL="0" rtl="0" algn="l">
              <a:spcBef>
                <a:spcPts val="0"/>
              </a:spcBef>
              <a:spcAft>
                <a:spcPts val="0"/>
              </a:spcAft>
              <a:buNone/>
            </a:pPr>
            <a:r>
              <a:t/>
            </a:r>
            <a:endParaRPr sz="2500">
              <a:latin typeface="Source Sans Pro"/>
              <a:ea typeface="Source Sans Pro"/>
              <a:cs typeface="Source Sans Pro"/>
              <a:sym typeface="Source Sans Pro"/>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33"/>
          <p:cNvSpPr txBox="1"/>
          <p:nvPr/>
        </p:nvSpPr>
        <p:spPr>
          <a:xfrm>
            <a:off x="413475" y="347300"/>
            <a:ext cx="8269200" cy="535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Felstead, A., Green, F., &amp; Mayhew, K. (Eds.). (2015). Skills and workforce development: A toolkit for modern economies. Oxford University Press.</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Keep, E., &amp; Mayhew, K. (Eds.). (2010). The knowledge economy and the labour market: Report for the UK Commission for Employment and Skills. UK Commission for Employment and Skills.</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Klassen, R. M., &amp; Klassen, J. L. (2018). Recruitment and retention of highly qualified personnel: A guidebook. Springer.</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Richardson, M. (2015). Managing and retaining skilled workers: Human resource strategies for the 21st century. Routledge.</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Teixeira, R. (Ed.). (2019). The changing skill mix of the labour market. Edward Elgar Publishing.</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Here are some website references related to the recruitment and availability of skilled local labor in the UK:</a:t>
            </a:r>
            <a:endParaRPr>
              <a:latin typeface="Source Sans Pro"/>
              <a:ea typeface="Source Sans Pro"/>
              <a:cs typeface="Source Sans Pro"/>
              <a:sym typeface="Source Sans Pro"/>
            </a:endParaRPr>
          </a:p>
          <a:p>
            <a:pPr indent="0" lvl="0" marL="0" rtl="0" algn="l">
              <a:spcBef>
                <a:spcPts val="0"/>
              </a:spcBef>
              <a:spcAft>
                <a:spcPts val="0"/>
              </a:spcAft>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GOV.UK - Find a job: This is the UK government's official job search website, where employers can advertise job vacancies and job seekers can search for jobs based on location, industry, and skill level. </a:t>
            </a:r>
            <a:r>
              <a:rPr lang="en" u="sng">
                <a:solidFill>
                  <a:schemeClr val="hlink"/>
                </a:solidFill>
                <a:latin typeface="Source Sans Pro"/>
                <a:ea typeface="Source Sans Pro"/>
                <a:cs typeface="Source Sans Pro"/>
                <a:sym typeface="Source Sans Pro"/>
                <a:hlinkClick r:id="rId3"/>
              </a:rPr>
              <a:t>https://www.gov.uk/find-a-job</a:t>
            </a:r>
            <a:r>
              <a:rPr lang="en">
                <a:latin typeface="Source Sans Pro"/>
                <a:ea typeface="Source Sans Pro"/>
                <a:cs typeface="Source Sans Pro"/>
                <a:sym typeface="Source Sans Pro"/>
              </a:rPr>
              <a:t> </a:t>
            </a:r>
            <a:endParaRPr>
              <a:latin typeface="Source Sans Pro"/>
              <a:ea typeface="Source Sans Pro"/>
              <a:cs typeface="Source Sans Pro"/>
              <a:sym typeface="Source Sans Pro"/>
            </a:endParaRPr>
          </a:p>
          <a:p>
            <a:pPr indent="0" lvl="0" marL="0" rtl="0" algn="l">
              <a:spcBef>
                <a:spcPts val="0"/>
              </a:spcBef>
              <a:spcAft>
                <a:spcPts val="0"/>
              </a:spcAft>
              <a:buNone/>
            </a:pPr>
            <a:r>
              <a:t/>
            </a:r>
            <a:endParaRPr>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latin typeface="Source Sans Pro"/>
                <a:ea typeface="Source Sans Pro"/>
                <a:cs typeface="Source Sans Pro"/>
                <a:sym typeface="Source Sans Pro"/>
              </a:rPr>
              <a:t>National Careers Service: This is a free careers advice service provided by the UK government, which offers information on job profiles, skills assessments, and training opportunities to help people make informed career choices. </a:t>
            </a:r>
            <a:r>
              <a:rPr lang="en" u="sng">
                <a:solidFill>
                  <a:schemeClr val="hlink"/>
                </a:solidFill>
                <a:latin typeface="Source Sans Pro"/>
                <a:ea typeface="Source Sans Pro"/>
                <a:cs typeface="Source Sans Pro"/>
                <a:sym typeface="Source Sans Pro"/>
                <a:hlinkClick r:id="rId4"/>
              </a:rPr>
              <a:t>https://nationalcareers.service.gov.uk/</a:t>
            </a:r>
            <a:r>
              <a:rPr lang="en"/>
              <a:t> </a:t>
            </a:r>
            <a:endParaRPr/>
          </a:p>
          <a:p>
            <a:pPr indent="0" lvl="0" marL="0" rtl="0" algn="l">
              <a:spcBef>
                <a:spcPts val="0"/>
              </a:spcBef>
              <a:spcAft>
                <a:spcPts val="0"/>
              </a:spcAft>
              <a:buClr>
                <a:schemeClr val="dk2"/>
              </a:buClr>
              <a:buSzPts val="1100"/>
              <a:buFont typeface="Arial"/>
              <a:buNone/>
            </a:pPr>
            <a:r>
              <a:t/>
            </a:r>
            <a:endParaRPr>
              <a:latin typeface="Source Sans Pro"/>
              <a:ea typeface="Source Sans Pro"/>
              <a:cs typeface="Source Sans Pro"/>
              <a:sym typeface="Source Sans Pro"/>
            </a:endParaRPr>
          </a:p>
          <a:p>
            <a:pPr indent="0" lvl="0" marL="0" rtl="0" algn="l">
              <a:spcBef>
                <a:spcPts val="0"/>
              </a:spcBef>
              <a:spcAft>
                <a:spcPts val="0"/>
              </a:spcAft>
              <a:buNone/>
            </a:pPr>
            <a:r>
              <a:t/>
            </a:r>
            <a:endParaRPr>
              <a:latin typeface="Source Sans Pro"/>
              <a:ea typeface="Source Sans Pro"/>
              <a:cs typeface="Source Sans Pro"/>
              <a:sym typeface="Source Sans Pro"/>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34"/>
          <p:cNvSpPr txBox="1"/>
          <p:nvPr/>
        </p:nvSpPr>
        <p:spPr>
          <a:xfrm>
            <a:off x="446550" y="545775"/>
            <a:ext cx="8136900" cy="2770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2"/>
              </a:buClr>
              <a:buSzPts val="1100"/>
              <a:buFont typeface="Arial"/>
              <a:buNone/>
            </a:pPr>
            <a:r>
              <a:rPr lang="en">
                <a:solidFill>
                  <a:schemeClr val="dk2"/>
                </a:solidFill>
                <a:latin typeface="Source Sans Pro"/>
                <a:ea typeface="Source Sans Pro"/>
                <a:cs typeface="Source Sans Pro"/>
                <a:sym typeface="Source Sans Pro"/>
              </a:rPr>
              <a:t>UK NARIC: This is the UK National Recognition Information Centre, which provides advice and guidance on the recognition of international qualifications in the UK. This can be helpful for employers who are looking to recruit skilled workers from overseas. </a:t>
            </a:r>
            <a:r>
              <a:rPr lang="en" u="sng">
                <a:solidFill>
                  <a:schemeClr val="hlink"/>
                </a:solidFill>
                <a:latin typeface="Source Sans Pro"/>
                <a:ea typeface="Source Sans Pro"/>
                <a:cs typeface="Source Sans Pro"/>
                <a:sym typeface="Source Sans Pro"/>
                <a:hlinkClick r:id="rId3"/>
              </a:rPr>
              <a:t>https://www.naric.org.uk/</a:t>
            </a:r>
            <a:r>
              <a:rPr lang="en">
                <a:solidFill>
                  <a:schemeClr val="dk2"/>
                </a:solidFill>
                <a:latin typeface="Source Sans Pro"/>
                <a:ea typeface="Source Sans Pro"/>
                <a:cs typeface="Source Sans Pro"/>
                <a:sym typeface="Source Sans Pro"/>
              </a:rPr>
              <a:t> </a:t>
            </a:r>
            <a:endParaRPr>
              <a:solidFill>
                <a:schemeClr val="dk2"/>
              </a:solidFill>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solidFill>
                <a:schemeClr val="dk2"/>
              </a:solidFill>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solidFill>
                  <a:schemeClr val="dk2"/>
                </a:solidFill>
                <a:latin typeface="Source Sans Pro"/>
                <a:ea typeface="Source Sans Pro"/>
                <a:cs typeface="Source Sans Pro"/>
                <a:sym typeface="Source Sans Pro"/>
              </a:rPr>
              <a:t>The Open University: The Open University is a distance learning university in the UK, which offers a range of courses and qualifications that can help people to upskill or reskill to meet the demands of the job market. </a:t>
            </a:r>
            <a:r>
              <a:rPr lang="en" u="sng">
                <a:solidFill>
                  <a:schemeClr val="hlink"/>
                </a:solidFill>
                <a:latin typeface="Source Sans Pro"/>
                <a:ea typeface="Source Sans Pro"/>
                <a:cs typeface="Source Sans Pro"/>
                <a:sym typeface="Source Sans Pro"/>
                <a:hlinkClick r:id="rId4"/>
              </a:rPr>
              <a:t>https://www.open.ac.uk/</a:t>
            </a:r>
            <a:r>
              <a:rPr lang="en">
                <a:solidFill>
                  <a:schemeClr val="dk2"/>
                </a:solidFill>
                <a:latin typeface="Source Sans Pro"/>
                <a:ea typeface="Source Sans Pro"/>
                <a:cs typeface="Source Sans Pro"/>
                <a:sym typeface="Source Sans Pro"/>
              </a:rPr>
              <a:t> </a:t>
            </a:r>
            <a:endParaRPr>
              <a:solidFill>
                <a:schemeClr val="dk2"/>
              </a:solidFill>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t/>
            </a:r>
            <a:endParaRPr>
              <a:solidFill>
                <a:schemeClr val="dk2"/>
              </a:solidFill>
              <a:latin typeface="Source Sans Pro"/>
              <a:ea typeface="Source Sans Pro"/>
              <a:cs typeface="Source Sans Pro"/>
              <a:sym typeface="Source Sans Pro"/>
            </a:endParaRPr>
          </a:p>
          <a:p>
            <a:pPr indent="0" lvl="0" marL="0" rtl="0" algn="l">
              <a:spcBef>
                <a:spcPts val="0"/>
              </a:spcBef>
              <a:spcAft>
                <a:spcPts val="0"/>
              </a:spcAft>
              <a:buClr>
                <a:schemeClr val="dk2"/>
              </a:buClr>
              <a:buSzPts val="1100"/>
              <a:buFont typeface="Arial"/>
              <a:buNone/>
            </a:pPr>
            <a:r>
              <a:rPr lang="en">
                <a:solidFill>
                  <a:schemeClr val="dk2"/>
                </a:solidFill>
                <a:latin typeface="Source Sans Pro"/>
                <a:ea typeface="Source Sans Pro"/>
                <a:cs typeface="Source Sans Pro"/>
                <a:sym typeface="Source Sans Pro"/>
              </a:rPr>
              <a:t>UKCES: The UK Commission for Employment and Skills is a public body that provides research and analysis on the UK labor market and offers advice and guidance on skills development and workforce planning. </a:t>
            </a:r>
            <a:r>
              <a:rPr lang="en" u="sng">
                <a:solidFill>
                  <a:schemeClr val="hlink"/>
                </a:solidFill>
                <a:latin typeface="Source Sans Pro"/>
                <a:ea typeface="Source Sans Pro"/>
                <a:cs typeface="Source Sans Pro"/>
                <a:sym typeface="Source Sans Pro"/>
                <a:hlinkClick r:id="rId5"/>
              </a:rPr>
              <a:t>https://www.gov.uk/government/organisations/uk-commission-for-employment-and-skills</a:t>
            </a:r>
            <a:r>
              <a:rPr lang="en">
                <a:solidFill>
                  <a:schemeClr val="dk2"/>
                </a:solidFill>
                <a:latin typeface="Source Sans Pro"/>
                <a:ea typeface="Source Sans Pro"/>
                <a:cs typeface="Source Sans Pro"/>
                <a:sym typeface="Source Sans Pro"/>
              </a:rPr>
              <a:t> </a:t>
            </a:r>
            <a:endParaRPr>
              <a:solidFill>
                <a:schemeClr val="dk2"/>
              </a:solidFill>
              <a:latin typeface="Source Sans Pro"/>
              <a:ea typeface="Source Sans Pro"/>
              <a:cs typeface="Source Sans Pro"/>
              <a:sym typeface="Source Sans Pro"/>
            </a:endParaRPr>
          </a:p>
          <a:p>
            <a:pPr indent="0" lvl="0" marL="0" rtl="0" algn="l">
              <a:spcBef>
                <a:spcPts val="0"/>
              </a:spcBef>
              <a:spcAft>
                <a:spcPts val="0"/>
              </a:spcAft>
              <a:buNone/>
            </a:pPr>
            <a:r>
              <a:t/>
            </a:r>
            <a:endParaRPr>
              <a:latin typeface="Source Sans Pro"/>
              <a:ea typeface="Source Sans Pro"/>
              <a:cs typeface="Source Sans Pro"/>
              <a:sym typeface="Source Sans Pro"/>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lum">
  <a:themeElements>
    <a:clrScheme name="Plum">
      <a:dk1>
        <a:srgbClr val="611BB8"/>
      </a:dk1>
      <a:lt1>
        <a:srgbClr val="FFFFFF"/>
      </a:lt1>
      <a:dk2>
        <a:srgbClr val="000000"/>
      </a:dk2>
      <a:lt2>
        <a:srgbClr val="7F7F7F"/>
      </a:lt2>
      <a:accent1>
        <a:srgbClr val="333333"/>
      </a:accent1>
      <a:accent2>
        <a:srgbClr val="5E2B97"/>
      </a:accent2>
      <a:accent3>
        <a:srgbClr val="7E57C2"/>
      </a:accent3>
      <a:accent4>
        <a:srgbClr val="C77025"/>
      </a:accent4>
      <a:accent5>
        <a:srgbClr val="009688"/>
      </a:accent5>
      <a:accent6>
        <a:srgbClr val="FFD600"/>
      </a:accent6>
      <a:hlink>
        <a:srgbClr val="009688"/>
      </a:hlink>
      <a:folHlink>
        <a:srgbClr val="00968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