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68" d="100"/>
          <a:sy n="68" d="100"/>
        </p:scale>
        <p:origin x="81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94273B-9F94-4761-845E-E756B1481DB8}" type="datetimeFigureOut">
              <a:rPr lang="en-GB" smtClean="0"/>
              <a:t>12/03/2022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3AFFF0C-5AC1-4A5A-9A7E-7FB152BE77EC}" type="slidenum">
              <a:rPr lang="en-GB" smtClean="0"/>
              <a:t>‹#›</a:t>
            </a:fld>
            <a:endParaRPr lang="en-GB"/>
          </a:p>
        </p:txBody>
      </p:sp>
    </p:spTree>
    <p:extLst>
      <p:ext uri="{BB962C8B-B14F-4D97-AF65-F5344CB8AC3E}">
        <p14:creationId xmlns:p14="http://schemas.microsoft.com/office/powerpoint/2010/main" val="4473575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dirty="0">
                <a:effectLst/>
                <a:latin typeface="Times New Roman" panose="02020603050405020304" pitchFamily="18" charset="0"/>
                <a:ea typeface="Times New Roman" panose="02020603050405020304" pitchFamily="18" charset="0"/>
              </a:rPr>
              <a:t>Mid Cheshire Hospitals which is under the NHS Foundation Trust are facing a complex problem for a long time and the problem is the absenteeism of the employees (</a:t>
            </a:r>
            <a:r>
              <a:rPr lang="en-GB" sz="1200" dirty="0" err="1">
                <a:effectLst/>
                <a:latin typeface="Times New Roman" panose="02020603050405020304" pitchFamily="18" charset="0"/>
                <a:ea typeface="Times New Roman" panose="02020603050405020304" pitchFamily="18" charset="0"/>
              </a:rPr>
              <a:t>Tarro</a:t>
            </a:r>
            <a:r>
              <a:rPr lang="en-GB" sz="1200" dirty="0">
                <a:effectLst/>
                <a:latin typeface="Times New Roman" panose="02020603050405020304" pitchFamily="18" charset="0"/>
                <a:ea typeface="Times New Roman" panose="02020603050405020304" pitchFamily="18" charset="0"/>
              </a:rPr>
              <a:t> et al., 2020). The employees are going on leave for a long time and this has resulted in a huge loss for the hospital which can be totalled to about 1 million euro per year and this is the reason NHS have decided to understand the nature, impact of the problem and try to find out the solutions. In this presentation, the author is going to analyse the complex problem on basis of its nature, its impact, external factors which influence it and its causes and effects of it. The author will also try to find out the best solution to the complex problem.</a:t>
            </a:r>
            <a:endParaRPr lang="en-GB" sz="11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3AFFF0C-5AC1-4A5A-9A7E-7FB152BE77EC}" type="slidenum">
              <a:rPr lang="en-GB" smtClean="0"/>
              <a:t>2</a:t>
            </a:fld>
            <a:endParaRPr lang="en-GB"/>
          </a:p>
        </p:txBody>
      </p:sp>
    </p:spTree>
    <p:extLst>
      <p:ext uri="{BB962C8B-B14F-4D97-AF65-F5344CB8AC3E}">
        <p14:creationId xmlns:p14="http://schemas.microsoft.com/office/powerpoint/2010/main" val="31844530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dirty="0">
                <a:effectLst/>
                <a:latin typeface="Times New Roman" panose="02020603050405020304" pitchFamily="18" charset="0"/>
                <a:ea typeface="Times New Roman" panose="02020603050405020304" pitchFamily="18" charset="0"/>
              </a:rPr>
              <a:t>The NHS Foundation Trust run a hospital, Mid </a:t>
            </a:r>
            <a:r>
              <a:rPr lang="en-GB" sz="1200" dirty="0" err="1">
                <a:effectLst/>
                <a:latin typeface="Times New Roman" panose="02020603050405020304" pitchFamily="18" charset="0"/>
                <a:ea typeface="Times New Roman" panose="02020603050405020304" pitchFamily="18" charset="0"/>
              </a:rPr>
              <a:t>Chesire</a:t>
            </a:r>
            <a:r>
              <a:rPr lang="en-GB" sz="1200" dirty="0">
                <a:effectLst/>
                <a:latin typeface="Times New Roman" panose="02020603050405020304" pitchFamily="18" charset="0"/>
                <a:ea typeface="Times New Roman" panose="02020603050405020304" pitchFamily="18" charset="0"/>
              </a:rPr>
              <a:t> Hospital is facing absenteeism issues of the employees and absenteeism is all about the absence of employees from the office on the office hours mostly without having any genuine reason just for the sake of leisure, however, sometimes absenteeism can also because of familial issues of the employees or due to certain illness which is genuine (</a:t>
            </a:r>
            <a:r>
              <a:rPr lang="en-GB" sz="1200" dirty="0">
                <a:solidFill>
                  <a:srgbClr val="222222"/>
                </a:solidFill>
                <a:effectLst/>
                <a:highlight>
                  <a:srgbClr val="FFFFFF"/>
                </a:highlight>
                <a:latin typeface="Times New Roman" panose="02020603050405020304" pitchFamily="18" charset="0"/>
                <a:ea typeface="Times New Roman" panose="02020603050405020304" pitchFamily="18" charset="0"/>
              </a:rPr>
              <a:t>de </a:t>
            </a:r>
            <a:r>
              <a:rPr lang="en-GB" sz="1200" dirty="0" err="1">
                <a:solidFill>
                  <a:srgbClr val="222222"/>
                </a:solidFill>
                <a:effectLst/>
                <a:highlight>
                  <a:srgbClr val="FFFFFF"/>
                </a:highlight>
                <a:latin typeface="Times New Roman" panose="02020603050405020304" pitchFamily="18" charset="0"/>
                <a:ea typeface="Times New Roman" panose="02020603050405020304" pitchFamily="18" charset="0"/>
              </a:rPr>
              <a:t>Reuver</a:t>
            </a:r>
            <a:r>
              <a:rPr lang="en-GB" sz="1200" dirty="0">
                <a:solidFill>
                  <a:srgbClr val="222222"/>
                </a:solidFill>
                <a:effectLst/>
                <a:highlight>
                  <a:srgbClr val="FFFFFF"/>
                </a:highlight>
                <a:latin typeface="Times New Roman" panose="02020603050405020304" pitchFamily="18" charset="0"/>
                <a:ea typeface="Times New Roman" panose="02020603050405020304" pitchFamily="18" charset="0"/>
              </a:rPr>
              <a:t>, Van de </a:t>
            </a:r>
            <a:r>
              <a:rPr lang="en-GB" sz="1200" dirty="0" err="1">
                <a:solidFill>
                  <a:srgbClr val="222222"/>
                </a:solidFill>
                <a:effectLst/>
                <a:highlight>
                  <a:srgbClr val="FFFFFF"/>
                </a:highlight>
                <a:latin typeface="Times New Roman" panose="02020603050405020304" pitchFamily="18" charset="0"/>
                <a:ea typeface="Times New Roman" panose="02020603050405020304" pitchFamily="18" charset="0"/>
              </a:rPr>
              <a:t>Voorde</a:t>
            </a:r>
            <a:r>
              <a:rPr lang="en-GB" sz="1200" dirty="0">
                <a:solidFill>
                  <a:srgbClr val="222222"/>
                </a:solidFill>
                <a:effectLst/>
                <a:highlight>
                  <a:srgbClr val="FFFFFF"/>
                </a:highlight>
                <a:latin typeface="Times New Roman" panose="02020603050405020304" pitchFamily="18" charset="0"/>
                <a:ea typeface="Times New Roman" panose="02020603050405020304" pitchFamily="18" charset="0"/>
              </a:rPr>
              <a:t> and Kilroy, 2021</a:t>
            </a:r>
            <a:r>
              <a:rPr lang="en-GB" sz="1200" dirty="0">
                <a:effectLst/>
                <a:latin typeface="Times New Roman" panose="02020603050405020304" pitchFamily="18" charset="0"/>
                <a:ea typeface="Times New Roman" panose="02020603050405020304" pitchFamily="18" charset="0"/>
              </a:rPr>
              <a:t>). However, one day or two day leaves for sickness or any problems may not cause the organisation to suffer, however intentional absence from the office for a long period brings losses for the company. </a:t>
            </a:r>
            <a:endParaRPr lang="en-GB" sz="11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3AFFF0C-5AC1-4A5A-9A7E-7FB152BE77EC}" type="slidenum">
              <a:rPr lang="en-GB" smtClean="0"/>
              <a:t>3</a:t>
            </a:fld>
            <a:endParaRPr lang="en-GB"/>
          </a:p>
        </p:txBody>
      </p:sp>
    </p:spTree>
    <p:extLst>
      <p:ext uri="{BB962C8B-B14F-4D97-AF65-F5344CB8AC3E}">
        <p14:creationId xmlns:p14="http://schemas.microsoft.com/office/powerpoint/2010/main" val="12393202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dirty="0">
                <a:effectLst/>
                <a:latin typeface="Times New Roman" panose="02020603050405020304" pitchFamily="18" charset="0"/>
                <a:ea typeface="Times New Roman" panose="02020603050405020304" pitchFamily="18" charset="0"/>
              </a:rPr>
              <a:t>Absenteeism by nature is a complete wastage of time and money, be it legitimate absents or illegitimate absents. The employees who remain absent for a long period from the office is termed as irresponsible and might face obstacles in the advancement of their career (Wee et al., 2019). The legitimate absents are those which are taken by the employees for some problems in their families, for their sickness or any drastic injuries which bars them to come to the office. The absents done to just spend leisure times are illegitimate absents and should not be tolerated. </a:t>
            </a:r>
            <a:endParaRPr lang="en-GB" sz="11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3AFFF0C-5AC1-4A5A-9A7E-7FB152BE77EC}" type="slidenum">
              <a:rPr lang="en-GB" smtClean="0"/>
              <a:t>4</a:t>
            </a:fld>
            <a:endParaRPr lang="en-GB"/>
          </a:p>
        </p:txBody>
      </p:sp>
    </p:spTree>
    <p:extLst>
      <p:ext uri="{BB962C8B-B14F-4D97-AF65-F5344CB8AC3E}">
        <p14:creationId xmlns:p14="http://schemas.microsoft.com/office/powerpoint/2010/main" val="7975531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dirty="0">
                <a:effectLst/>
                <a:latin typeface="Times New Roman" panose="02020603050405020304" pitchFamily="18" charset="0"/>
                <a:ea typeface="Times New Roman" panose="02020603050405020304" pitchFamily="18" charset="0"/>
              </a:rPr>
              <a:t>The complex problem of absenteeism hugely impacts organisations and that is why it is known as the complex problem. The impact of absenteeism can be seen in the 1 million euro loss of the Mid </a:t>
            </a:r>
            <a:r>
              <a:rPr lang="en-GB" sz="1200" dirty="0" err="1">
                <a:effectLst/>
                <a:latin typeface="Times New Roman" panose="02020603050405020304" pitchFamily="18" charset="0"/>
                <a:ea typeface="Times New Roman" panose="02020603050405020304" pitchFamily="18" charset="0"/>
              </a:rPr>
              <a:t>Chesire</a:t>
            </a:r>
            <a:r>
              <a:rPr lang="en-GB" sz="1200" dirty="0">
                <a:effectLst/>
                <a:latin typeface="Times New Roman" panose="02020603050405020304" pitchFamily="18" charset="0"/>
                <a:ea typeface="Times New Roman" panose="02020603050405020304" pitchFamily="18" charset="0"/>
              </a:rPr>
              <a:t> Hospital and it has multiple other impacts. The productivity of the organisation and also of the individuals remain at stake when there is long term absenteeism (AHMAD and ZUBAIR, 2019). The performance of the team also gets disrupted when a member makes absents for a long time.</a:t>
            </a:r>
            <a:endParaRPr lang="en-GB" sz="11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3AFFF0C-5AC1-4A5A-9A7E-7FB152BE77EC}" type="slidenum">
              <a:rPr lang="en-GB" smtClean="0"/>
              <a:t>5</a:t>
            </a:fld>
            <a:endParaRPr lang="en-GB"/>
          </a:p>
        </p:txBody>
      </p:sp>
    </p:spTree>
    <p:extLst>
      <p:ext uri="{BB962C8B-B14F-4D97-AF65-F5344CB8AC3E}">
        <p14:creationId xmlns:p14="http://schemas.microsoft.com/office/powerpoint/2010/main" val="25290899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dirty="0">
                <a:effectLst/>
                <a:latin typeface="Times New Roman" panose="02020603050405020304" pitchFamily="18" charset="0"/>
                <a:ea typeface="Times New Roman" panose="02020603050405020304" pitchFamily="18" charset="0"/>
              </a:rPr>
              <a:t>Absenteeism can be influenced by certain external factors of the country also. The Political Factors which influences absenteeism is the political rallies happening and the roads being blocked because of this or certain disturbances which are happening in the elections. The Economic Factors are the current economy that influences their remuneration or if there is an upheaval in the economy due to the global trends. The Social Factors may be the new employment patterns in the market or any new job trends (Jensen et al., 2019). The technological factors are the problems while using the new technologies in the companies and employees might not come out of fear. Legal factors may new employment legislations in the country to which the organisations have not applied yet. The Environmental Factors are natural calamities and also the pandemics which create obstacles in going to the office.</a:t>
            </a:r>
            <a:endParaRPr lang="en-GB" sz="11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3AFFF0C-5AC1-4A5A-9A7E-7FB152BE77EC}" type="slidenum">
              <a:rPr lang="en-GB" smtClean="0"/>
              <a:t>6</a:t>
            </a:fld>
            <a:endParaRPr lang="en-GB"/>
          </a:p>
        </p:txBody>
      </p:sp>
    </p:spTree>
    <p:extLst>
      <p:ext uri="{BB962C8B-B14F-4D97-AF65-F5344CB8AC3E}">
        <p14:creationId xmlns:p14="http://schemas.microsoft.com/office/powerpoint/2010/main" val="18604787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effectLst/>
                <a:latin typeface="Times New Roman" panose="02020603050405020304" pitchFamily="18" charset="0"/>
                <a:ea typeface="Times New Roman" panose="02020603050405020304" pitchFamily="18" charset="0"/>
              </a:rPr>
              <a:t>The menace called Absenteeism is a big problem for all industries, especially in the hospitality industry (Rocha, Saito and Pinto, 2019). The causes of absenteeism are huge pressure of work in the hospitals, illness due to coming in contact with contagious diseases, injuries, huge stress and most importantly low remuneration. The effects are, as some of the employees are absent the workloads of other employees are doubled and they get demotivated</a:t>
            </a:r>
            <a:endParaRPr lang="en-GB" dirty="0"/>
          </a:p>
        </p:txBody>
      </p:sp>
      <p:sp>
        <p:nvSpPr>
          <p:cNvPr id="4" name="Slide Number Placeholder 3"/>
          <p:cNvSpPr>
            <a:spLocks noGrp="1"/>
          </p:cNvSpPr>
          <p:nvPr>
            <p:ph type="sldNum" sz="quarter" idx="5"/>
          </p:nvPr>
        </p:nvSpPr>
        <p:spPr/>
        <p:txBody>
          <a:bodyPr/>
          <a:lstStyle/>
          <a:p>
            <a:fld id="{63AFFF0C-5AC1-4A5A-9A7E-7FB152BE77EC}" type="slidenum">
              <a:rPr lang="en-GB" smtClean="0"/>
              <a:t>7</a:t>
            </a:fld>
            <a:endParaRPr lang="en-GB"/>
          </a:p>
        </p:txBody>
      </p:sp>
    </p:spTree>
    <p:extLst>
      <p:ext uri="{BB962C8B-B14F-4D97-AF65-F5344CB8AC3E}">
        <p14:creationId xmlns:p14="http://schemas.microsoft.com/office/powerpoint/2010/main" val="40386919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dirty="0">
                <a:effectLst/>
                <a:latin typeface="Times New Roman" panose="02020603050405020304" pitchFamily="18" charset="0"/>
                <a:ea typeface="Times New Roman" panose="02020603050405020304" pitchFamily="18" charset="0"/>
              </a:rPr>
              <a:t>As absenteeism is creating so many problems in the hospital, the management should gear up to find solutions for the problem. The solutions can be to give good rewards to the employees who are present every day and give a good bonus to people who do overtime duty (Cartwright and Roach, 2021). The employee-employer relationship should be good and this creates job satisfaction in this way, absenteeism can be reduced.</a:t>
            </a:r>
            <a:endParaRPr lang="en-GB" sz="11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3AFFF0C-5AC1-4A5A-9A7E-7FB152BE77EC}" type="slidenum">
              <a:rPr lang="en-GB" smtClean="0"/>
              <a:t>8</a:t>
            </a:fld>
            <a:endParaRPr lang="en-GB"/>
          </a:p>
        </p:txBody>
      </p:sp>
    </p:spTree>
    <p:extLst>
      <p:ext uri="{BB962C8B-B14F-4D97-AF65-F5344CB8AC3E}">
        <p14:creationId xmlns:p14="http://schemas.microsoft.com/office/powerpoint/2010/main" val="2977776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200" dirty="0">
                <a:effectLst/>
                <a:latin typeface="Times New Roman" panose="02020603050405020304" pitchFamily="18" charset="0"/>
                <a:ea typeface="Times New Roman" panose="02020603050405020304" pitchFamily="18" charset="0"/>
              </a:rPr>
              <a:t>An appropriate solution cannot be there for absenteeism, but the management should try and encourage the employees to remain present every day by giving them bonuses if they work extra time and also good remuneration and this will encourage them more to be present every day and not to make long and regular absents which hampers the functioning of the hospital.</a:t>
            </a:r>
            <a:endParaRPr lang="en-GB" sz="1100" dirty="0">
              <a:effectLst/>
              <a:latin typeface="Arial" panose="020B0604020202020204" pitchFamily="34" charset="0"/>
              <a:ea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63AFFF0C-5AC1-4A5A-9A7E-7FB152BE77EC}" type="slidenum">
              <a:rPr lang="en-GB" smtClean="0"/>
              <a:t>9</a:t>
            </a:fld>
            <a:endParaRPr lang="en-GB"/>
          </a:p>
        </p:txBody>
      </p:sp>
    </p:spTree>
    <p:extLst>
      <p:ext uri="{BB962C8B-B14F-4D97-AF65-F5344CB8AC3E}">
        <p14:creationId xmlns:p14="http://schemas.microsoft.com/office/powerpoint/2010/main" val="39630133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FA3D41D-AB97-4EF4-AE65-DE148DD4AA55}" type="datetimeFigureOut">
              <a:rPr lang="en-GB" smtClean="0"/>
              <a:t>12/03/2022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E22221-BE62-4D0A-B653-8167FAA9CAF1}" type="slidenum">
              <a:rPr lang="en-GB" smtClean="0"/>
              <a:t>‹#›</a:t>
            </a:fld>
            <a:endParaRPr lang="en-GB"/>
          </a:p>
        </p:txBody>
      </p:sp>
    </p:spTree>
    <p:extLst>
      <p:ext uri="{BB962C8B-B14F-4D97-AF65-F5344CB8AC3E}">
        <p14:creationId xmlns:p14="http://schemas.microsoft.com/office/powerpoint/2010/main" val="41764292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BFA3D41D-AB97-4EF4-AE65-DE148DD4AA55}" type="datetimeFigureOut">
              <a:rPr lang="en-GB" smtClean="0"/>
              <a:t>12/03/2022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E22221-BE62-4D0A-B653-8167FAA9CAF1}" type="slidenum">
              <a:rPr lang="en-GB" smtClean="0"/>
              <a:t>‹#›</a:t>
            </a:fld>
            <a:endParaRPr lang="en-GB"/>
          </a:p>
        </p:txBody>
      </p:sp>
    </p:spTree>
    <p:extLst>
      <p:ext uri="{BB962C8B-B14F-4D97-AF65-F5344CB8AC3E}">
        <p14:creationId xmlns:p14="http://schemas.microsoft.com/office/powerpoint/2010/main" val="2362510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FA3D41D-AB97-4EF4-AE65-DE148DD4AA55}" type="datetimeFigureOut">
              <a:rPr lang="en-GB" smtClean="0"/>
              <a:t>12/03/2022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E22221-BE62-4D0A-B653-8167FAA9CAF1}" type="slidenum">
              <a:rPr lang="en-GB" smtClean="0"/>
              <a:t>‹#›</a:t>
            </a:fld>
            <a:endParaRPr lang="en-GB"/>
          </a:p>
        </p:txBody>
      </p:sp>
    </p:spTree>
    <p:extLst>
      <p:ext uri="{BB962C8B-B14F-4D97-AF65-F5344CB8AC3E}">
        <p14:creationId xmlns:p14="http://schemas.microsoft.com/office/powerpoint/2010/main" val="4379413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FA3D41D-AB97-4EF4-AE65-DE148DD4AA55}" type="datetimeFigureOut">
              <a:rPr lang="en-GB" smtClean="0"/>
              <a:t>12/03/2022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E22221-BE62-4D0A-B653-8167FAA9CAF1}" type="slidenum">
              <a:rPr lang="en-GB" smtClean="0"/>
              <a:t>‹#›</a:t>
            </a:fld>
            <a:endParaRPr lang="en-GB"/>
          </a:p>
        </p:txBody>
      </p:sp>
    </p:spTree>
    <p:extLst>
      <p:ext uri="{BB962C8B-B14F-4D97-AF65-F5344CB8AC3E}">
        <p14:creationId xmlns:p14="http://schemas.microsoft.com/office/powerpoint/2010/main" val="18161273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FA3D41D-AB97-4EF4-AE65-DE148DD4AA55}" type="datetimeFigureOut">
              <a:rPr lang="en-GB" smtClean="0"/>
              <a:t>12/03/2022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7E22221-BE62-4D0A-B653-8167FAA9CAF1}" type="slidenum">
              <a:rPr lang="en-GB" smtClean="0"/>
              <a:t>‹#›</a:t>
            </a:fld>
            <a:endParaRPr lang="en-GB"/>
          </a:p>
        </p:txBody>
      </p:sp>
    </p:spTree>
    <p:extLst>
      <p:ext uri="{BB962C8B-B14F-4D97-AF65-F5344CB8AC3E}">
        <p14:creationId xmlns:p14="http://schemas.microsoft.com/office/powerpoint/2010/main" val="21617251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BFA3D41D-AB97-4EF4-AE65-DE148DD4AA55}" type="datetimeFigureOut">
              <a:rPr lang="en-GB" smtClean="0"/>
              <a:t>12/03/2022</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37E22221-BE62-4D0A-B653-8167FAA9CAF1}" type="slidenum">
              <a:rPr lang="en-GB" smtClean="0"/>
              <a:t>‹#›</a:t>
            </a:fld>
            <a:endParaRPr lang="en-GB"/>
          </a:p>
        </p:txBody>
      </p:sp>
    </p:spTree>
    <p:extLst>
      <p:ext uri="{BB962C8B-B14F-4D97-AF65-F5344CB8AC3E}">
        <p14:creationId xmlns:p14="http://schemas.microsoft.com/office/powerpoint/2010/main" val="2387338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FA3D41D-AB97-4EF4-AE65-DE148DD4AA55}" type="datetimeFigureOut">
              <a:rPr lang="en-GB" smtClean="0"/>
              <a:t>12/03/2022</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37E22221-BE62-4D0A-B653-8167FAA9CAF1}" type="slidenum">
              <a:rPr lang="en-GB" smtClean="0"/>
              <a:t>‹#›</a:t>
            </a:fld>
            <a:endParaRPr lang="en-GB"/>
          </a:p>
        </p:txBody>
      </p:sp>
    </p:spTree>
    <p:extLst>
      <p:ext uri="{BB962C8B-B14F-4D97-AF65-F5344CB8AC3E}">
        <p14:creationId xmlns:p14="http://schemas.microsoft.com/office/powerpoint/2010/main" val="9329596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BFA3D41D-AB97-4EF4-AE65-DE148DD4AA55}" type="datetimeFigureOut">
              <a:rPr lang="en-GB" smtClean="0"/>
              <a:t>12/03/2022</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37E22221-BE62-4D0A-B653-8167FAA9CAF1}" type="slidenum">
              <a:rPr lang="en-GB" smtClean="0"/>
              <a:t>‹#›</a:t>
            </a:fld>
            <a:endParaRPr lang="en-GB"/>
          </a:p>
        </p:txBody>
      </p:sp>
    </p:spTree>
    <p:extLst>
      <p:ext uri="{BB962C8B-B14F-4D97-AF65-F5344CB8AC3E}">
        <p14:creationId xmlns:p14="http://schemas.microsoft.com/office/powerpoint/2010/main" val="10666975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FA3D41D-AB97-4EF4-AE65-DE148DD4AA55}" type="datetimeFigureOut">
              <a:rPr lang="en-GB" smtClean="0"/>
              <a:t>12/03/2022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E22221-BE62-4D0A-B653-8167FAA9CAF1}" type="slidenum">
              <a:rPr lang="en-GB" smtClean="0"/>
              <a:t>‹#›</a:t>
            </a:fld>
            <a:endParaRPr lang="en-GB"/>
          </a:p>
        </p:txBody>
      </p:sp>
    </p:spTree>
    <p:extLst>
      <p:ext uri="{BB962C8B-B14F-4D97-AF65-F5344CB8AC3E}">
        <p14:creationId xmlns:p14="http://schemas.microsoft.com/office/powerpoint/2010/main" val="6287269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FA3D41D-AB97-4EF4-AE65-DE148DD4AA55}" type="datetimeFigureOut">
              <a:rPr lang="en-GB" smtClean="0"/>
              <a:t>12/03/2022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7E22221-BE62-4D0A-B653-8167FAA9CAF1}" type="slidenum">
              <a:rPr lang="en-GB" smtClean="0"/>
              <a:t>‹#›</a:t>
            </a:fld>
            <a:endParaRPr lang="en-GB"/>
          </a:p>
        </p:txBody>
      </p:sp>
    </p:spTree>
    <p:extLst>
      <p:ext uri="{BB962C8B-B14F-4D97-AF65-F5344CB8AC3E}">
        <p14:creationId xmlns:p14="http://schemas.microsoft.com/office/powerpoint/2010/main" val="28753115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FA3D41D-AB97-4EF4-AE65-DE148DD4AA55}" type="datetimeFigureOut">
              <a:rPr lang="en-GB" smtClean="0"/>
              <a:t>12/03/2022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E22221-BE62-4D0A-B653-8167FAA9CAF1}" type="slidenum">
              <a:rPr lang="en-GB" smtClean="0"/>
              <a:t>‹#›</a:t>
            </a:fld>
            <a:endParaRPr lang="en-GB"/>
          </a:p>
        </p:txBody>
      </p:sp>
    </p:spTree>
    <p:extLst>
      <p:ext uri="{BB962C8B-B14F-4D97-AF65-F5344CB8AC3E}">
        <p14:creationId xmlns:p14="http://schemas.microsoft.com/office/powerpoint/2010/main" val="39736414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FA3D41D-AB97-4EF4-AE65-DE148DD4AA55}" type="datetimeFigureOut">
              <a:rPr lang="en-GB" smtClean="0"/>
              <a:t>12/03/2022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E22221-BE62-4D0A-B653-8167FAA9CAF1}"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7428357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FA3D41D-AB97-4EF4-AE65-DE148DD4AA55}" type="datetimeFigureOut">
              <a:rPr lang="en-GB" smtClean="0"/>
              <a:t>12/03/2022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E22221-BE62-4D0A-B653-8167FAA9CAF1}" type="slidenum">
              <a:rPr lang="en-GB" smtClean="0"/>
              <a:t>‹#›</a:t>
            </a:fld>
            <a:endParaRPr lang="en-GB"/>
          </a:p>
        </p:txBody>
      </p:sp>
    </p:spTree>
    <p:extLst>
      <p:ext uri="{BB962C8B-B14F-4D97-AF65-F5344CB8AC3E}">
        <p14:creationId xmlns:p14="http://schemas.microsoft.com/office/powerpoint/2010/main" val="1089643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FA3D41D-AB97-4EF4-AE65-DE148DD4AA55}" type="datetimeFigureOut">
              <a:rPr lang="en-GB" smtClean="0"/>
              <a:t>12/03/2022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E22221-BE62-4D0A-B653-8167FAA9CAF1}" type="slidenum">
              <a:rPr lang="en-GB" smtClean="0"/>
              <a:t>‹#›</a:t>
            </a:fld>
            <a:endParaRPr lang="en-GB"/>
          </a:p>
        </p:txBody>
      </p:sp>
    </p:spTree>
    <p:extLst>
      <p:ext uri="{BB962C8B-B14F-4D97-AF65-F5344CB8AC3E}">
        <p14:creationId xmlns:p14="http://schemas.microsoft.com/office/powerpoint/2010/main" val="39102394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FA3D41D-AB97-4EF4-AE65-DE148DD4AA55}" type="datetimeFigureOut">
              <a:rPr lang="en-GB" smtClean="0"/>
              <a:t>12/03/2022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E22221-BE62-4D0A-B653-8167FAA9CAF1}" type="slidenum">
              <a:rPr lang="en-GB" smtClean="0"/>
              <a:t>‹#›</a:t>
            </a:fld>
            <a:endParaRPr lang="en-GB"/>
          </a:p>
        </p:txBody>
      </p:sp>
    </p:spTree>
    <p:extLst>
      <p:ext uri="{BB962C8B-B14F-4D97-AF65-F5344CB8AC3E}">
        <p14:creationId xmlns:p14="http://schemas.microsoft.com/office/powerpoint/2010/main" val="19228477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A3D41D-AB97-4EF4-AE65-DE148DD4AA55}" type="datetimeFigureOut">
              <a:rPr lang="en-GB" smtClean="0"/>
              <a:t>12/03/2022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E22221-BE62-4D0A-B653-8167FAA9CAF1}" type="slidenum">
              <a:rPr lang="en-GB" smtClean="0"/>
              <a:t>‹#›</a:t>
            </a:fld>
            <a:endParaRPr lang="en-GB"/>
          </a:p>
        </p:txBody>
      </p:sp>
    </p:spTree>
    <p:extLst>
      <p:ext uri="{BB962C8B-B14F-4D97-AF65-F5344CB8AC3E}">
        <p14:creationId xmlns:p14="http://schemas.microsoft.com/office/powerpoint/2010/main" val="17709384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FA3D41D-AB97-4EF4-AE65-DE148DD4AA55}" type="datetimeFigureOut">
              <a:rPr lang="en-GB" smtClean="0"/>
              <a:t>12/03/2022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7E22221-BE62-4D0A-B653-8167FAA9CAF1}" type="slidenum">
              <a:rPr lang="en-GB" smtClean="0"/>
              <a:t>‹#›</a:t>
            </a:fld>
            <a:endParaRPr lang="en-GB"/>
          </a:p>
        </p:txBody>
      </p:sp>
    </p:spTree>
    <p:extLst>
      <p:ext uri="{BB962C8B-B14F-4D97-AF65-F5344CB8AC3E}">
        <p14:creationId xmlns:p14="http://schemas.microsoft.com/office/powerpoint/2010/main" val="26565969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FA3D41D-AB97-4EF4-AE65-DE148DD4AA55}" type="datetimeFigureOut">
              <a:rPr lang="en-GB" smtClean="0"/>
              <a:t>12/03/2022</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7E22221-BE62-4D0A-B653-8167FAA9CAF1}" type="slidenum">
              <a:rPr lang="en-GB" smtClean="0"/>
              <a:t>‹#›</a:t>
            </a:fld>
            <a:endParaRPr lang="en-GB"/>
          </a:p>
        </p:txBody>
      </p:sp>
    </p:spTree>
    <p:extLst>
      <p:ext uri="{BB962C8B-B14F-4D97-AF65-F5344CB8AC3E}">
        <p14:creationId xmlns:p14="http://schemas.microsoft.com/office/powerpoint/2010/main" val="204173642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hyperlink" Target="https://link.springer.com/article/10.1186/s12889-019-6860-8" TargetMode="External"/><Relationship Id="rId3" Type="http://schemas.openxmlformats.org/officeDocument/2006/relationships/hyperlink" Target="https://www.researchgate.net/profile/Ashley-Cartwright-3/publication/342344191_The_wellbeing_of_UK_Police_A_study_of_recorded_absences_from_work_of_UK_police_employees_due_to_psychological_illness_and_stress_using_Freedom_of_Information_Act_data_Policing_A_Journal_of_Policy_and_/links/619e10fa3068c54fa519c13d/The-wellbeing-of-UK-Police-A-study-of-recorded-absences-from-work-of-UK-police-employees-due-to-psychological-illness-and-stress-using-Freedom-of-Information-Act-data-Policing-A-Journal-of-Policy-and.pdf" TargetMode="External"/><Relationship Id="rId7" Type="http://schemas.openxmlformats.org/officeDocument/2006/relationships/hyperlink" Target="https://www.mdpi.com/1660-4601/17/6/1901/pdf" TargetMode="External"/><Relationship Id="rId2" Type="http://schemas.openxmlformats.org/officeDocument/2006/relationships/hyperlink" Target="https://www.jbt.org.pk/index.php/jbt/article/download/117/100" TargetMode="External"/><Relationship Id="rId1" Type="http://schemas.openxmlformats.org/officeDocument/2006/relationships/slideLayout" Target="../slideLayouts/slideLayout2.xml"/><Relationship Id="rId6" Type="http://schemas.openxmlformats.org/officeDocument/2006/relationships/hyperlink" Target="https://www.ncbi.nlm.nih.gov/pmc/articles/pmc7195884/" TargetMode="External"/><Relationship Id="rId5" Type="http://schemas.openxmlformats.org/officeDocument/2006/relationships/hyperlink" Target="https://pure.au.dk/portal/files/180020001/Explaining_a_dark_side_Accepted_manuscript_2019.pdf" TargetMode="External"/><Relationship Id="rId4" Type="http://schemas.openxmlformats.org/officeDocument/2006/relationships/hyperlink" Target="https://www.tandfonline.com/doi/pdf/10.1080/09585192.2019.161659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A839C-40AA-45D9-A8BC-5A724A171AC6}"/>
              </a:ext>
            </a:extLst>
          </p:cNvPr>
          <p:cNvSpPr>
            <a:spLocks noGrp="1"/>
          </p:cNvSpPr>
          <p:nvPr>
            <p:ph type="ctrTitle"/>
          </p:nvPr>
        </p:nvSpPr>
        <p:spPr>
          <a:xfrm>
            <a:off x="1154954" y="493159"/>
            <a:ext cx="9674007" cy="4510355"/>
          </a:xfrm>
        </p:spPr>
        <p:txBody>
          <a:bodyPr/>
          <a:lstStyle/>
          <a:p>
            <a:pPr algn="ctr">
              <a:lnSpc>
                <a:spcPct val="150000"/>
              </a:lnSpc>
            </a:pPr>
            <a:br>
              <a:rPr lang="en-GB" sz="3200" b="1"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rPr>
            </a:br>
            <a:r>
              <a:rPr lang="en-GB" sz="4400" b="1"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rPr>
              <a:t>Problem Solving and Decision Making</a:t>
            </a:r>
            <a:br>
              <a:rPr lang="en-GB" sz="4400" b="1" dirty="0">
                <a:effectLst>
                  <a:outerShdw blurRad="38100" dist="38100" dir="2700000" algn="tl">
                    <a:srgbClr val="000000">
                      <a:alpha val="43137"/>
                    </a:srgbClr>
                  </a:outerShdw>
                </a:effectLst>
                <a:latin typeface="Times New Roman" panose="02020603050405020304" pitchFamily="18" charset="0"/>
                <a:ea typeface="Times New Roman" panose="02020603050405020304" pitchFamily="18" charset="0"/>
              </a:rPr>
            </a:br>
            <a:r>
              <a:rPr lang="en-US" sz="2400" dirty="0">
                <a:effectLst/>
                <a:latin typeface="Arial" panose="020B0604020202020204" pitchFamily="34" charset="0"/>
                <a:ea typeface="Times New Roman" panose="02020603050405020304" pitchFamily="18" charset="0"/>
              </a:rPr>
              <a:t>Student Name: Radu </a:t>
            </a:r>
            <a:r>
              <a:rPr lang="en-US" sz="2400" dirty="0" err="1">
                <a:effectLst/>
                <a:latin typeface="Arial" panose="020B0604020202020204" pitchFamily="34" charset="0"/>
                <a:ea typeface="Times New Roman" panose="02020603050405020304" pitchFamily="18" charset="0"/>
              </a:rPr>
              <a:t>Alexandru</a:t>
            </a:r>
            <a:r>
              <a:rPr lang="en-US" sz="2400" dirty="0">
                <a:effectLst/>
                <a:latin typeface="Arial" panose="020B0604020202020204" pitchFamily="34" charset="0"/>
                <a:ea typeface="Times New Roman" panose="02020603050405020304" pitchFamily="18" charset="0"/>
              </a:rPr>
              <a:t> </a:t>
            </a:r>
            <a:r>
              <a:rPr lang="en-US" sz="2400" dirty="0" err="1">
                <a:effectLst/>
                <a:latin typeface="Arial" panose="020B0604020202020204" pitchFamily="34" charset="0"/>
                <a:ea typeface="Times New Roman" panose="02020603050405020304" pitchFamily="18" charset="0"/>
              </a:rPr>
              <a:t>Nitu</a:t>
            </a:r>
            <a:br>
              <a:rPr lang="en-GB" sz="2400" dirty="0">
                <a:effectLst/>
                <a:latin typeface="Arial" panose="020B0604020202020204" pitchFamily="34" charset="0"/>
                <a:ea typeface="Arial" panose="020B0604020202020204" pitchFamily="34" charset="0"/>
              </a:rPr>
            </a:br>
            <a:r>
              <a:rPr lang="en-US" sz="2400" dirty="0">
                <a:effectLst/>
                <a:latin typeface="Arial" panose="020B0604020202020204" pitchFamily="34" charset="0"/>
                <a:ea typeface="Times New Roman" panose="02020603050405020304" pitchFamily="18" charset="0"/>
              </a:rPr>
              <a:t>Student Number: 2109427</a:t>
            </a:r>
            <a:br>
              <a:rPr lang="en-GB" sz="2400" dirty="0">
                <a:effectLst/>
                <a:latin typeface="Arial" panose="020B0604020202020204" pitchFamily="34" charset="0"/>
                <a:ea typeface="Arial" panose="020B0604020202020204" pitchFamily="34" charset="0"/>
              </a:rPr>
            </a:br>
            <a:r>
              <a:rPr lang="en-US" sz="2400" dirty="0">
                <a:effectLst/>
                <a:latin typeface="Arial" panose="020B0604020202020204" pitchFamily="34" charset="0"/>
                <a:ea typeface="Times New Roman" panose="02020603050405020304" pitchFamily="18" charset="0"/>
              </a:rPr>
              <a:t>Module Code: BMSW 4004</a:t>
            </a:r>
            <a:br>
              <a:rPr lang="en-GB" sz="2400" dirty="0">
                <a:effectLst/>
                <a:latin typeface="Arial" panose="020B0604020202020204" pitchFamily="34" charset="0"/>
                <a:ea typeface="Arial" panose="020B0604020202020204" pitchFamily="34" charset="0"/>
              </a:rPr>
            </a:br>
            <a:r>
              <a:rPr lang="en-US" sz="2400" dirty="0">
                <a:effectLst/>
                <a:latin typeface="Arial" panose="020B0604020202020204" pitchFamily="34" charset="0"/>
                <a:ea typeface="Times New Roman" panose="02020603050405020304" pitchFamily="18" charset="0"/>
              </a:rPr>
              <a:t>Module Title: Problem Solving and Decision Making</a:t>
            </a:r>
            <a:br>
              <a:rPr lang="en-GB" sz="2400" dirty="0">
                <a:effectLst/>
                <a:latin typeface="Arial" panose="020B0604020202020204" pitchFamily="34" charset="0"/>
                <a:ea typeface="Arial" panose="020B0604020202020204" pitchFamily="34" charset="0"/>
              </a:rPr>
            </a:br>
            <a:r>
              <a:rPr lang="en-US" sz="2400" dirty="0">
                <a:effectLst/>
                <a:latin typeface="Arial" panose="020B0604020202020204" pitchFamily="34" charset="0"/>
                <a:ea typeface="Times New Roman" panose="02020603050405020304" pitchFamily="18" charset="0"/>
              </a:rPr>
              <a:t>Lecturer Name: Buddhi Pathak</a:t>
            </a:r>
            <a:endParaRPr lang="en-GB" dirty="0"/>
          </a:p>
        </p:txBody>
      </p:sp>
      <p:pic>
        <p:nvPicPr>
          <p:cNvPr id="4" name="Picture 3">
            <a:extLst>
              <a:ext uri="{FF2B5EF4-FFF2-40B4-BE49-F238E27FC236}">
                <a16:creationId xmlns:a16="http://schemas.microsoft.com/office/drawing/2014/main" id="{8F95C775-9BBA-4420-A5D5-F273F6120FE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6678" y="4872558"/>
            <a:ext cx="1245900" cy="1796080"/>
          </a:xfrm>
          <a:prstGeom prst="rect">
            <a:avLst/>
          </a:prstGeom>
        </p:spPr>
      </p:pic>
    </p:spTree>
    <p:extLst>
      <p:ext uri="{BB962C8B-B14F-4D97-AF65-F5344CB8AC3E}">
        <p14:creationId xmlns:p14="http://schemas.microsoft.com/office/powerpoint/2010/main" val="1111873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2175D-0EBE-4EC2-BE63-9DF71BBDF6CD}"/>
              </a:ext>
            </a:extLst>
          </p:cNvPr>
          <p:cNvSpPr>
            <a:spLocks noGrp="1"/>
          </p:cNvSpPr>
          <p:nvPr>
            <p:ph type="title"/>
          </p:nvPr>
        </p:nvSpPr>
        <p:spPr/>
        <p:txBody>
          <a:bodyPr/>
          <a:lstStyle/>
          <a:p>
            <a:pPr>
              <a:lnSpc>
                <a:spcPct val="150000"/>
              </a:lnSpc>
            </a:pPr>
            <a:r>
              <a:rPr lang="en-GB" sz="4400" b="1" dirty="0">
                <a:effectLst/>
                <a:latin typeface="Times New Roman" panose="02020603050405020304" pitchFamily="18" charset="0"/>
                <a:ea typeface="Times New Roman" panose="02020603050405020304" pitchFamily="18" charset="0"/>
              </a:rPr>
              <a:t>Introduction</a:t>
            </a:r>
            <a:br>
              <a:rPr lang="en-GB" sz="4000" dirty="0">
                <a:effectLst/>
                <a:latin typeface="Arial" panose="020B0604020202020204" pitchFamily="34" charset="0"/>
                <a:ea typeface="Arial" panose="020B0604020202020204" pitchFamily="34" charset="0"/>
              </a:rPr>
            </a:b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CF4A923-6398-4A26-934A-CD0C3547F30A}"/>
              </a:ext>
            </a:extLst>
          </p:cNvPr>
          <p:cNvSpPr>
            <a:spLocks noGrp="1"/>
          </p:cNvSpPr>
          <p:nvPr>
            <p:ph idx="1"/>
          </p:nvPr>
        </p:nvSpPr>
        <p:spPr>
          <a:xfrm>
            <a:off x="1103312" y="1888170"/>
            <a:ext cx="6150243" cy="4360229"/>
          </a:xfrm>
        </p:spPr>
        <p:txBody>
          <a:bodyPr>
            <a:normAutofit/>
          </a:bodyPr>
          <a:lstStyle/>
          <a:p>
            <a:pPr marL="342900" lvl="0" indent="-342900" algn="just">
              <a:lnSpc>
                <a:spcPct val="150000"/>
              </a:lnSpc>
              <a:buFont typeface="Arial" panose="020B0604020202020204" pitchFamily="34" charset="0"/>
              <a:buChar char="●"/>
            </a:pPr>
            <a:r>
              <a:rPr lang="en-GB" sz="24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NHS Foundation is facing problems due to long term absenteeism by the employees.</a:t>
            </a:r>
            <a:endParaRPr lang="en-GB" sz="24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Absenteeism among the employees has resulted in the loss of 1 million euro per year.</a:t>
            </a:r>
            <a:endParaRPr lang="en-GB" sz="24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NHS Foundation has started identifying the nature of the problem and acting accordingly to solve the problem.</a:t>
            </a:r>
            <a:endParaRPr lang="en-GB" sz="24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p:txBody>
      </p:sp>
      <p:pic>
        <p:nvPicPr>
          <p:cNvPr id="1026" name="Picture 2" descr="Mid Cheshire Hospitals NHS Foundation Trust - Jobs, Reviews &amp;amp;amp; Salaries |  Indeed.com">
            <a:extLst>
              <a:ext uri="{FF2B5EF4-FFF2-40B4-BE49-F238E27FC236}">
                <a16:creationId xmlns:a16="http://schemas.microsoft.com/office/drawing/2014/main" id="{679A7F0E-A121-426B-B713-1C336B49B77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11101" y="1888169"/>
            <a:ext cx="3358933" cy="4286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32597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0E437-4B56-4EF5-827F-9C1CF7E40A39}"/>
              </a:ext>
            </a:extLst>
          </p:cNvPr>
          <p:cNvSpPr>
            <a:spLocks noGrp="1"/>
          </p:cNvSpPr>
          <p:nvPr>
            <p:ph type="title"/>
          </p:nvPr>
        </p:nvSpPr>
        <p:spPr/>
        <p:txBody>
          <a:bodyPr/>
          <a:lstStyle/>
          <a:p>
            <a:pPr>
              <a:lnSpc>
                <a:spcPct val="150000"/>
              </a:lnSpc>
            </a:pPr>
            <a:r>
              <a:rPr lang="en-GB" sz="4400" b="1" dirty="0">
                <a:effectLst/>
                <a:latin typeface="Times New Roman" panose="02020603050405020304" pitchFamily="18" charset="0"/>
                <a:ea typeface="Times New Roman" panose="02020603050405020304" pitchFamily="18" charset="0"/>
              </a:rPr>
              <a:t>Complex Problem of Employees</a:t>
            </a:r>
            <a:br>
              <a:rPr lang="en-GB" sz="4000" dirty="0">
                <a:effectLst/>
                <a:latin typeface="Arial" panose="020B0604020202020204" pitchFamily="34" charset="0"/>
                <a:ea typeface="Arial" panose="020B0604020202020204" pitchFamily="34" charset="0"/>
              </a:rPr>
            </a:b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BE02FE9-FA24-4BC1-87ED-ACAFD458C76D}"/>
              </a:ext>
            </a:extLst>
          </p:cNvPr>
          <p:cNvSpPr>
            <a:spLocks noGrp="1"/>
          </p:cNvSpPr>
          <p:nvPr>
            <p:ph idx="1"/>
          </p:nvPr>
        </p:nvSpPr>
        <p:spPr>
          <a:xfrm>
            <a:off x="1103312" y="1853248"/>
            <a:ext cx="6735870" cy="4395152"/>
          </a:xfrm>
        </p:spPr>
        <p:txBody>
          <a:bodyPr>
            <a:normAutofit/>
          </a:bodyPr>
          <a:lstStyle/>
          <a:p>
            <a:pPr marL="342900" lvl="0" indent="-342900" algn="just">
              <a:lnSpc>
                <a:spcPct val="150000"/>
              </a:lnSpc>
              <a:buFont typeface="Arial" panose="020B0604020202020204" pitchFamily="34" charset="0"/>
              <a:buChar char="●"/>
            </a:pPr>
            <a:r>
              <a:rPr lang="en-GB" sz="24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complex problem that is mentioned is the problem of absenteeism in the workplace.</a:t>
            </a:r>
            <a:endParaRPr lang="en-GB" sz="24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Absenteeism means the absence of the employees from the office without any genuine reason.</a:t>
            </a:r>
            <a:endParaRPr lang="en-GB" sz="24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r>
              <a:rPr lang="en-GB" sz="2400" dirty="0">
                <a:effectLst/>
                <a:latin typeface="Times New Roman" panose="02020603050405020304" pitchFamily="18" charset="0"/>
                <a:ea typeface="Times New Roman" panose="02020603050405020304" pitchFamily="18" charset="0"/>
                <a:cs typeface="Times New Roman" panose="02020603050405020304" pitchFamily="18" charset="0"/>
              </a:rPr>
              <a:t>Absenteeism can also be there because of certain issues about the lives of employees.</a:t>
            </a:r>
            <a:endParaRPr lang="en-GB" sz="2800" dirty="0">
              <a:latin typeface="Times New Roman" panose="02020603050405020304" pitchFamily="18" charset="0"/>
              <a:cs typeface="Times New Roman" panose="02020603050405020304" pitchFamily="18" charset="0"/>
            </a:endParaRPr>
          </a:p>
        </p:txBody>
      </p:sp>
      <p:pic>
        <p:nvPicPr>
          <p:cNvPr id="2050" name="Picture 2" descr="Attendance Tracking Solutions for Employee Absenteeism in the Workplace">
            <a:extLst>
              <a:ext uri="{FF2B5EF4-FFF2-40B4-BE49-F238E27FC236}">
                <a16:creationId xmlns:a16="http://schemas.microsoft.com/office/drawing/2014/main" id="{D20DAADA-9C5B-4852-A447-DE7A6290EF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29601" y="1853247"/>
            <a:ext cx="3114782" cy="41954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7908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9741D-1408-4707-A4A9-DB5F585CCCCE}"/>
              </a:ext>
            </a:extLst>
          </p:cNvPr>
          <p:cNvSpPr>
            <a:spLocks noGrp="1"/>
          </p:cNvSpPr>
          <p:nvPr>
            <p:ph type="title"/>
          </p:nvPr>
        </p:nvSpPr>
        <p:spPr/>
        <p:txBody>
          <a:bodyPr/>
          <a:lstStyle/>
          <a:p>
            <a:pPr>
              <a:lnSpc>
                <a:spcPct val="150000"/>
              </a:lnSpc>
            </a:pPr>
            <a:r>
              <a:rPr lang="en-GB" sz="4400" b="1" dirty="0">
                <a:effectLst/>
                <a:latin typeface="Times New Roman" panose="02020603050405020304" pitchFamily="18" charset="0"/>
                <a:ea typeface="Times New Roman" panose="02020603050405020304" pitchFamily="18" charset="0"/>
              </a:rPr>
              <a:t>Nature of the Complex Problem</a:t>
            </a:r>
            <a:br>
              <a:rPr lang="en-GB" sz="4000" dirty="0">
                <a:effectLst/>
                <a:latin typeface="Arial" panose="020B0604020202020204" pitchFamily="34" charset="0"/>
                <a:ea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16BEAA0A-8557-40AD-8F65-B43308E5105F}"/>
              </a:ext>
            </a:extLst>
          </p:cNvPr>
          <p:cNvSpPr>
            <a:spLocks noGrp="1"/>
          </p:cNvSpPr>
          <p:nvPr>
            <p:ph idx="1"/>
          </p:nvPr>
        </p:nvSpPr>
        <p:spPr/>
        <p:txBody>
          <a:bodyPr>
            <a:normAutofit fontScale="92500" lnSpcReduction="20000"/>
          </a:bodyPr>
          <a:lstStyle/>
          <a:p>
            <a:pPr marL="342900" lvl="0" indent="-342900" algn="just">
              <a:lnSpc>
                <a:spcPct val="150000"/>
              </a:lnSpc>
              <a:buFont typeface="Arial" panose="020B0604020202020204" pitchFamily="34" charset="0"/>
              <a:buChar char="●"/>
            </a:pPr>
            <a:r>
              <a:rPr lang="en-GB" sz="24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absence of the employees from the office for a long time says a lot about its nature.</a:t>
            </a:r>
            <a:endParaRPr lang="en-GB" sz="24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nature of absenteeism can be varied and can also be legitimate and illegitimate.</a:t>
            </a:r>
            <a:endParaRPr lang="en-GB" sz="24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absents done by the employees for familial problems, sickness, injuries and many others are legitimate.</a:t>
            </a:r>
            <a:endParaRPr lang="en-GB" sz="24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pPr marL="342900" lvl="0" indent="-342900" algn="just">
              <a:lnSpc>
                <a:spcPct val="150000"/>
              </a:lnSpc>
              <a:buFont typeface="Arial" panose="020B0604020202020204" pitchFamily="34" charset="0"/>
              <a:buChar char="●"/>
            </a:pPr>
            <a:r>
              <a:rPr lang="en-GB" sz="2400" u="none" strike="noStrike" dirty="0">
                <a:effectLst/>
                <a:latin typeface="Times New Roman" panose="02020603050405020304" pitchFamily="18" charset="0"/>
                <a:ea typeface="Times New Roman" panose="02020603050405020304" pitchFamily="18" charset="0"/>
                <a:cs typeface="Times New Roman" panose="02020603050405020304" pitchFamily="18" charset="0"/>
              </a:rPr>
              <a:t>The absents which are done for leisure by telling lies to the office are illegitimate.</a:t>
            </a:r>
            <a:endParaRPr lang="en-GB" sz="2400" u="none" strike="noStrike" dirty="0">
              <a:effectLst/>
              <a:latin typeface="Times New Roman" panose="02020603050405020304" pitchFamily="18" charset="0"/>
              <a:ea typeface="Arial" panose="020B06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4524442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66EE4-E6BF-41EF-95AF-63E2FD6F7857}"/>
              </a:ext>
            </a:extLst>
          </p:cNvPr>
          <p:cNvSpPr>
            <a:spLocks noGrp="1"/>
          </p:cNvSpPr>
          <p:nvPr>
            <p:ph type="title"/>
          </p:nvPr>
        </p:nvSpPr>
        <p:spPr/>
        <p:txBody>
          <a:bodyPr/>
          <a:lstStyle/>
          <a:p>
            <a:pPr>
              <a:lnSpc>
                <a:spcPct val="150000"/>
              </a:lnSpc>
            </a:pPr>
            <a:r>
              <a:rPr lang="en-GB" sz="4400" b="1" dirty="0">
                <a:effectLst/>
                <a:latin typeface="Times New Roman" panose="02020603050405020304" pitchFamily="18" charset="0"/>
                <a:ea typeface="Times New Roman" panose="02020603050405020304" pitchFamily="18" charset="0"/>
              </a:rPr>
              <a:t>Impact of the Complex Problem</a:t>
            </a:r>
            <a:br>
              <a:rPr lang="en-GB" sz="4000" dirty="0">
                <a:effectLst/>
                <a:latin typeface="Arial" panose="020B0604020202020204" pitchFamily="34" charset="0"/>
                <a:ea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9BC1E4BA-2744-4E35-913B-4ABC027689EC}"/>
              </a:ext>
            </a:extLst>
          </p:cNvPr>
          <p:cNvSpPr>
            <a:spLocks noGrp="1"/>
          </p:cNvSpPr>
          <p:nvPr>
            <p:ph idx="1"/>
          </p:nvPr>
        </p:nvSpPr>
        <p:spPr>
          <a:xfrm>
            <a:off x="1103313" y="2052918"/>
            <a:ext cx="6263258" cy="4195481"/>
          </a:xfrm>
        </p:spPr>
        <p:txBody>
          <a:bodyPr>
            <a:normAutofit fontScale="92500"/>
          </a:bodyPr>
          <a:lstStyle/>
          <a:p>
            <a:pPr marL="342900" lvl="0" indent="-342900" algn="just">
              <a:lnSpc>
                <a:spcPct val="150000"/>
              </a:lnSpc>
              <a:buFont typeface="Arial" panose="020B0604020202020204" pitchFamily="34" charset="0"/>
              <a:buChar char="●"/>
            </a:pPr>
            <a:r>
              <a:rPr lang="en-GB" sz="2400" u="none" strike="noStrike" dirty="0">
                <a:effectLst/>
                <a:latin typeface="Times New Roman" panose="02020603050405020304" pitchFamily="18" charset="0"/>
                <a:ea typeface="Times New Roman" panose="02020603050405020304" pitchFamily="18" charset="0"/>
              </a:rPr>
              <a:t>Absenteeism has a huge impact on the organisation and the employees also.</a:t>
            </a:r>
            <a:endParaRPr lang="en-GB" sz="24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2400" u="none" strike="noStrike" dirty="0">
                <a:effectLst/>
                <a:latin typeface="Times New Roman" panose="02020603050405020304" pitchFamily="18" charset="0"/>
                <a:ea typeface="Times New Roman" panose="02020603050405020304" pitchFamily="18" charset="0"/>
              </a:rPr>
              <a:t>Mid </a:t>
            </a:r>
            <a:r>
              <a:rPr lang="en-GB" sz="2400" u="none" strike="noStrike" dirty="0" err="1">
                <a:effectLst/>
                <a:latin typeface="Times New Roman" panose="02020603050405020304" pitchFamily="18" charset="0"/>
                <a:ea typeface="Times New Roman" panose="02020603050405020304" pitchFamily="18" charset="0"/>
              </a:rPr>
              <a:t>Chesire</a:t>
            </a:r>
            <a:r>
              <a:rPr lang="en-GB" sz="2400" u="none" strike="noStrike" dirty="0">
                <a:effectLst/>
                <a:latin typeface="Times New Roman" panose="02020603050405020304" pitchFamily="18" charset="0"/>
                <a:ea typeface="Times New Roman" panose="02020603050405020304" pitchFamily="18" charset="0"/>
              </a:rPr>
              <a:t> Hospital is facing losses of almost 1 million euros per year because of absenteeism.</a:t>
            </a:r>
            <a:endParaRPr lang="en-GB" sz="24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2400" u="none" strike="noStrike" dirty="0">
                <a:effectLst/>
                <a:latin typeface="Times New Roman" panose="02020603050405020304" pitchFamily="18" charset="0"/>
                <a:ea typeface="Times New Roman" panose="02020603050405020304" pitchFamily="18" charset="0"/>
              </a:rPr>
              <a:t>It impacts the productivity of the employees and the organisations as well, it impacts the performance of the team and many others.</a:t>
            </a:r>
            <a:endParaRPr lang="en-GB" sz="2400" u="none" strike="noStrike" dirty="0">
              <a:effectLst/>
              <a:latin typeface="Arial" panose="020B0604020202020204" pitchFamily="34" charset="0"/>
              <a:ea typeface="Arial" panose="020B0604020202020204" pitchFamily="34" charset="0"/>
            </a:endParaRPr>
          </a:p>
          <a:p>
            <a:endParaRPr lang="en-GB" dirty="0">
              <a:latin typeface="Times New Roman" panose="02020603050405020304" pitchFamily="18" charset="0"/>
              <a:cs typeface="Times New Roman" panose="02020603050405020304" pitchFamily="18" charset="0"/>
            </a:endParaRPr>
          </a:p>
        </p:txBody>
      </p:sp>
      <p:pic>
        <p:nvPicPr>
          <p:cNvPr id="4" name="Picture 2" descr="Mid Cheshire – NEU Professionals – UK">
            <a:extLst>
              <a:ext uri="{FF2B5EF4-FFF2-40B4-BE49-F238E27FC236}">
                <a16:creationId xmlns:a16="http://schemas.microsoft.com/office/drawing/2014/main" id="{1C59D72F-6A74-4146-A825-52DE8B3C3C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11101" y="2052918"/>
            <a:ext cx="3980519" cy="41954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377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ABC29F-D0B3-41C6-B0DC-BDD8483DADC0}"/>
              </a:ext>
            </a:extLst>
          </p:cNvPr>
          <p:cNvSpPr>
            <a:spLocks noGrp="1"/>
          </p:cNvSpPr>
          <p:nvPr>
            <p:ph type="title"/>
          </p:nvPr>
        </p:nvSpPr>
        <p:spPr/>
        <p:txBody>
          <a:bodyPr/>
          <a:lstStyle/>
          <a:p>
            <a:pPr>
              <a:lnSpc>
                <a:spcPct val="150000"/>
              </a:lnSpc>
            </a:pPr>
            <a:r>
              <a:rPr lang="en-GB" sz="4000" b="1" dirty="0">
                <a:effectLst/>
                <a:latin typeface="Times New Roman" panose="02020603050405020304" pitchFamily="18" charset="0"/>
                <a:ea typeface="Times New Roman" panose="02020603050405020304" pitchFamily="18" charset="0"/>
              </a:rPr>
              <a:t>PESTLE Analysis of Complex Problem</a:t>
            </a:r>
            <a:br>
              <a:rPr lang="en-GB" sz="4000" dirty="0">
                <a:effectLst/>
                <a:latin typeface="Arial" panose="020B0604020202020204" pitchFamily="34" charset="0"/>
                <a:ea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0ED245A8-13DD-40D6-B714-F999FE9BD7EF}"/>
              </a:ext>
            </a:extLst>
          </p:cNvPr>
          <p:cNvSpPr>
            <a:spLocks noGrp="1"/>
          </p:cNvSpPr>
          <p:nvPr>
            <p:ph idx="1"/>
          </p:nvPr>
        </p:nvSpPr>
        <p:spPr/>
        <p:txBody>
          <a:bodyPr>
            <a:normAutofit fontScale="92500" lnSpcReduction="10000"/>
          </a:bodyPr>
          <a:lstStyle/>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Political Factors of absenteeism are political rallies and disturbances due to elections.</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Economic Factors of absenteeism are the current position of the economy and the global effect on the economy.</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Social Factors of absenteeism are employment patterns of the market and job trends.</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Technological Factors of absenteeism are changes in the infrastructure of the company and using of new technology.</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Legal factors of absenteeism are new employee legislation in the country.</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Environmental Factors of absenteeism are natural calamities and pandemics.</a:t>
            </a:r>
            <a:endParaRPr lang="en-GB" sz="1800" u="none" strike="noStrike" dirty="0">
              <a:effectLst/>
              <a:latin typeface="Arial" panose="020B0604020202020204" pitchFamily="34" charset="0"/>
              <a:ea typeface="Arial" panose="020B0604020202020204" pitchFamily="34" charset="0"/>
            </a:endParaRPr>
          </a:p>
          <a:p>
            <a:endParaRPr lang="en-GB" dirty="0"/>
          </a:p>
        </p:txBody>
      </p:sp>
    </p:spTree>
    <p:extLst>
      <p:ext uri="{BB962C8B-B14F-4D97-AF65-F5344CB8AC3E}">
        <p14:creationId xmlns:p14="http://schemas.microsoft.com/office/powerpoint/2010/main" val="22521233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54EA1-811A-4C7A-A957-5C727A4139F1}"/>
              </a:ext>
            </a:extLst>
          </p:cNvPr>
          <p:cNvSpPr>
            <a:spLocks noGrp="1"/>
          </p:cNvSpPr>
          <p:nvPr>
            <p:ph type="title"/>
          </p:nvPr>
        </p:nvSpPr>
        <p:spPr/>
        <p:txBody>
          <a:bodyPr/>
          <a:lstStyle/>
          <a:p>
            <a:pPr>
              <a:lnSpc>
                <a:spcPct val="150000"/>
              </a:lnSpc>
            </a:pPr>
            <a:r>
              <a:rPr lang="en-GB" sz="4400" b="1" dirty="0">
                <a:effectLst/>
                <a:latin typeface="Times New Roman" panose="02020603050405020304" pitchFamily="18" charset="0"/>
                <a:ea typeface="Times New Roman" panose="02020603050405020304" pitchFamily="18" charset="0"/>
              </a:rPr>
              <a:t>Cause-and-Effect of Complex Problem</a:t>
            </a:r>
            <a:br>
              <a:rPr lang="en-GB" sz="4000" dirty="0">
                <a:effectLst/>
                <a:latin typeface="Arial" panose="020B0604020202020204" pitchFamily="34" charset="0"/>
                <a:ea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6527C4CB-8319-4E24-AB14-751A81F70416}"/>
              </a:ext>
            </a:extLst>
          </p:cNvPr>
          <p:cNvSpPr>
            <a:spLocks noGrp="1"/>
          </p:cNvSpPr>
          <p:nvPr>
            <p:ph idx="1"/>
          </p:nvPr>
        </p:nvSpPr>
        <p:spPr/>
        <p:txBody>
          <a:bodyPr/>
          <a:lstStyle/>
          <a:p>
            <a:pPr marL="342900" lvl="0" indent="-342900" algn="just">
              <a:lnSpc>
                <a:spcPct val="150000"/>
              </a:lnSpc>
              <a:buFont typeface="Arial" panose="020B0604020202020204" pitchFamily="34" charset="0"/>
              <a:buChar char="●"/>
            </a:pPr>
            <a:r>
              <a:rPr lang="en-GB" sz="2400" u="none" strike="noStrike" dirty="0">
                <a:effectLst/>
                <a:latin typeface="Times New Roman" panose="02020603050405020304" pitchFamily="18" charset="0"/>
                <a:ea typeface="Times New Roman" panose="02020603050405020304" pitchFamily="18" charset="0"/>
              </a:rPr>
              <a:t>Absenteeism is a huge problem and has certain causes and effects to it.</a:t>
            </a:r>
            <a:endParaRPr lang="en-GB" sz="24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2400" u="none" strike="noStrike" dirty="0">
                <a:effectLst/>
                <a:latin typeface="Times New Roman" panose="02020603050405020304" pitchFamily="18" charset="0"/>
                <a:ea typeface="Times New Roman" panose="02020603050405020304" pitchFamily="18" charset="0"/>
              </a:rPr>
              <a:t>The causes of absenteeism in the hospitality industry are huge pressure of work, illness, injury, stress, low remuneration and many more.</a:t>
            </a:r>
            <a:endParaRPr lang="en-GB" sz="24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2400" u="none" strike="noStrike" dirty="0">
                <a:effectLst/>
                <a:latin typeface="Times New Roman" panose="02020603050405020304" pitchFamily="18" charset="0"/>
                <a:ea typeface="Times New Roman" panose="02020603050405020304" pitchFamily="18" charset="0"/>
              </a:rPr>
              <a:t>The effects of absenteeism in the hospitality industry are huge workloads of other employees and demotivation.</a:t>
            </a:r>
            <a:endParaRPr lang="en-GB" sz="2400" u="none" strike="noStrike" dirty="0">
              <a:effectLst/>
              <a:latin typeface="Arial" panose="020B0604020202020204" pitchFamily="34" charset="0"/>
              <a:ea typeface="Arial" panose="020B0604020202020204" pitchFamily="34" charset="0"/>
            </a:endParaRPr>
          </a:p>
          <a:p>
            <a:endParaRPr lang="en-GB" dirty="0"/>
          </a:p>
        </p:txBody>
      </p:sp>
    </p:spTree>
    <p:extLst>
      <p:ext uri="{BB962C8B-B14F-4D97-AF65-F5344CB8AC3E}">
        <p14:creationId xmlns:p14="http://schemas.microsoft.com/office/powerpoint/2010/main" val="7508375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AD95C8-E60B-4B52-B6DE-5D06D0A2AEA3}"/>
              </a:ext>
            </a:extLst>
          </p:cNvPr>
          <p:cNvSpPr>
            <a:spLocks noGrp="1"/>
          </p:cNvSpPr>
          <p:nvPr>
            <p:ph type="title"/>
          </p:nvPr>
        </p:nvSpPr>
        <p:spPr/>
        <p:txBody>
          <a:bodyPr/>
          <a:lstStyle/>
          <a:p>
            <a:pPr>
              <a:lnSpc>
                <a:spcPct val="150000"/>
              </a:lnSpc>
            </a:pPr>
            <a:r>
              <a:rPr lang="en-GB" sz="4400" b="1" dirty="0">
                <a:effectLst/>
                <a:latin typeface="Times New Roman" panose="02020603050405020304" pitchFamily="18" charset="0"/>
                <a:ea typeface="Times New Roman" panose="02020603050405020304" pitchFamily="18" charset="0"/>
              </a:rPr>
              <a:t>Solutions of Absenteeism</a:t>
            </a:r>
            <a:br>
              <a:rPr lang="en-GB" sz="4000" dirty="0">
                <a:effectLst/>
                <a:latin typeface="Arial" panose="020B0604020202020204" pitchFamily="34" charset="0"/>
                <a:ea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BB1BB001-47A0-4BB4-923E-8AD8834E9AB8}"/>
              </a:ext>
            </a:extLst>
          </p:cNvPr>
          <p:cNvSpPr>
            <a:spLocks noGrp="1"/>
          </p:cNvSpPr>
          <p:nvPr>
            <p:ph idx="1"/>
          </p:nvPr>
        </p:nvSpPr>
        <p:spPr>
          <a:xfrm>
            <a:off x="1103313" y="2052918"/>
            <a:ext cx="5955034" cy="4195481"/>
          </a:xfrm>
        </p:spPr>
        <p:txBody>
          <a:bodyPr>
            <a:normAutofit fontScale="92500"/>
          </a:bodyPr>
          <a:lstStyle/>
          <a:p>
            <a:pPr marL="342900" lvl="0" indent="-342900" algn="just">
              <a:lnSpc>
                <a:spcPct val="150000"/>
              </a:lnSpc>
              <a:buFont typeface="Arial" panose="020B0604020202020204" pitchFamily="34" charset="0"/>
              <a:buChar char="●"/>
            </a:pPr>
            <a:r>
              <a:rPr lang="en-GB" sz="2400" u="none" strike="noStrike" dirty="0">
                <a:effectLst/>
                <a:latin typeface="Times New Roman" panose="02020603050405020304" pitchFamily="18" charset="0"/>
                <a:ea typeface="Times New Roman" panose="02020603050405020304" pitchFamily="18" charset="0"/>
              </a:rPr>
              <a:t>Hospital management should develop certain strategies to solve the problem of absenteeism.</a:t>
            </a:r>
            <a:endParaRPr lang="en-GB" sz="24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2400" u="none" strike="noStrike" dirty="0">
                <a:effectLst/>
                <a:latin typeface="Times New Roman" panose="02020603050405020304" pitchFamily="18" charset="0"/>
                <a:ea typeface="Times New Roman" panose="02020603050405020304" pitchFamily="18" charset="0"/>
              </a:rPr>
              <a:t>They can give good rewards to employees who remain present every day, good bonding with the employers create satisfaction in jobs and absenteeism can be reduced.</a:t>
            </a:r>
            <a:endParaRPr lang="en-GB" sz="2400" u="none" strike="noStrike" dirty="0">
              <a:effectLst/>
              <a:latin typeface="Arial" panose="020B0604020202020204" pitchFamily="34" charset="0"/>
              <a:ea typeface="Arial" panose="020B0604020202020204" pitchFamily="34" charset="0"/>
            </a:endParaRPr>
          </a:p>
          <a:p>
            <a:endParaRPr lang="en-GB" dirty="0"/>
          </a:p>
        </p:txBody>
      </p:sp>
      <p:pic>
        <p:nvPicPr>
          <p:cNvPr id="4098" name="Picture 2" descr="Problem Solving And Decision Making Programme in Surat, Surat, A Walk To  Wisdom | ID: 20026637255">
            <a:extLst>
              <a:ext uri="{FF2B5EF4-FFF2-40B4-BE49-F238E27FC236}">
                <a16:creationId xmlns:a16="http://schemas.microsoft.com/office/drawing/2014/main" id="{74BB05CE-5C25-4A1A-8CF9-55047C46CD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10409" y="2052918"/>
            <a:ext cx="4393647" cy="40704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16702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56F8B-6A5C-4FF2-BEA0-A2426D4749D7}"/>
              </a:ext>
            </a:extLst>
          </p:cNvPr>
          <p:cNvSpPr>
            <a:spLocks noGrp="1"/>
          </p:cNvSpPr>
          <p:nvPr>
            <p:ph type="title"/>
          </p:nvPr>
        </p:nvSpPr>
        <p:spPr/>
        <p:txBody>
          <a:bodyPr/>
          <a:lstStyle/>
          <a:p>
            <a:pPr>
              <a:lnSpc>
                <a:spcPct val="150000"/>
              </a:lnSpc>
            </a:pPr>
            <a:r>
              <a:rPr lang="en-GB" sz="4400" b="1" dirty="0">
                <a:effectLst/>
                <a:latin typeface="Times New Roman" panose="02020603050405020304" pitchFamily="18" charset="0"/>
                <a:ea typeface="Times New Roman" panose="02020603050405020304" pitchFamily="18" charset="0"/>
              </a:rPr>
              <a:t>Appropriate Solution of Absenteeism</a:t>
            </a:r>
            <a:br>
              <a:rPr lang="en-GB" sz="4000" dirty="0">
                <a:effectLst/>
                <a:latin typeface="Arial" panose="020B0604020202020204" pitchFamily="34" charset="0"/>
                <a:ea typeface="Arial" panose="020B0604020202020204" pitchFamily="34" charset="0"/>
              </a:rPr>
            </a:b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CBD8BED-19DC-4BF1-8B71-C41ABA78AFA5}"/>
              </a:ext>
            </a:extLst>
          </p:cNvPr>
          <p:cNvSpPr>
            <a:spLocks noGrp="1"/>
          </p:cNvSpPr>
          <p:nvPr>
            <p:ph idx="1"/>
          </p:nvPr>
        </p:nvSpPr>
        <p:spPr/>
        <p:txBody>
          <a:bodyPr/>
          <a:lstStyle/>
          <a:p>
            <a:pPr marL="342900" lvl="0" indent="-342900" algn="just">
              <a:lnSpc>
                <a:spcPct val="150000"/>
              </a:lnSpc>
              <a:buFont typeface="Arial" panose="020B0604020202020204" pitchFamily="34" charset="0"/>
              <a:buChar char="●"/>
            </a:pPr>
            <a:r>
              <a:rPr lang="en-GB" sz="2400" u="none" strike="noStrike" dirty="0">
                <a:effectLst/>
                <a:latin typeface="Times New Roman" panose="02020603050405020304" pitchFamily="18" charset="0"/>
                <a:ea typeface="Times New Roman" panose="02020603050405020304" pitchFamily="18" charset="0"/>
              </a:rPr>
              <a:t>People are fickle-minded and no solution is the appropriate solution for absenteeism.</a:t>
            </a:r>
            <a:endParaRPr lang="en-GB" sz="24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2400" u="none" strike="noStrike" dirty="0">
                <a:effectLst/>
                <a:latin typeface="Times New Roman" panose="02020603050405020304" pitchFamily="18" charset="0"/>
                <a:ea typeface="Times New Roman" panose="02020603050405020304" pitchFamily="18" charset="0"/>
              </a:rPr>
              <a:t>Hospital management should try to encourage the employees by giving good remuneration and bonuses and in this way absenteeism can be reduced.</a:t>
            </a:r>
            <a:endParaRPr lang="en-GB" sz="2400" u="none" strike="noStrike" dirty="0">
              <a:effectLst/>
              <a:latin typeface="Arial" panose="020B0604020202020204" pitchFamily="34" charset="0"/>
              <a:ea typeface="Arial" panose="020B0604020202020204" pitchFamily="34" charset="0"/>
            </a:endParaRPr>
          </a:p>
          <a:p>
            <a:endParaRPr lang="en-GB" dirty="0"/>
          </a:p>
        </p:txBody>
      </p:sp>
    </p:spTree>
    <p:extLst>
      <p:ext uri="{BB962C8B-B14F-4D97-AF65-F5344CB8AC3E}">
        <p14:creationId xmlns:p14="http://schemas.microsoft.com/office/powerpoint/2010/main" val="8721572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97CEAE-A66D-4B7A-9CEF-CF0290069199}"/>
              </a:ext>
            </a:extLst>
          </p:cNvPr>
          <p:cNvSpPr>
            <a:spLocks noGrp="1"/>
          </p:cNvSpPr>
          <p:nvPr>
            <p:ph type="title"/>
          </p:nvPr>
        </p:nvSpPr>
        <p:spPr/>
        <p:txBody>
          <a:bodyPr/>
          <a:lstStyle/>
          <a:p>
            <a:pPr>
              <a:lnSpc>
                <a:spcPct val="150000"/>
              </a:lnSpc>
            </a:pPr>
            <a:r>
              <a:rPr lang="en-GB" sz="4400" b="1" dirty="0">
                <a:effectLst/>
                <a:latin typeface="Times New Roman" panose="02020603050405020304" pitchFamily="18" charset="0"/>
                <a:ea typeface="Times New Roman" panose="02020603050405020304" pitchFamily="18" charset="0"/>
              </a:rPr>
              <a:t>Conclusion</a:t>
            </a:r>
            <a:br>
              <a:rPr lang="en-GB" sz="4000" dirty="0">
                <a:effectLst/>
                <a:latin typeface="Arial" panose="020B0604020202020204" pitchFamily="34" charset="0"/>
                <a:ea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CB7C444A-F2D1-4249-8B45-F4E288249649}"/>
              </a:ext>
            </a:extLst>
          </p:cNvPr>
          <p:cNvSpPr>
            <a:spLocks noGrp="1"/>
          </p:cNvSpPr>
          <p:nvPr>
            <p:ph idx="1"/>
          </p:nvPr>
        </p:nvSpPr>
        <p:spPr/>
        <p:txBody>
          <a:bodyPr>
            <a:normAutofit lnSpcReduction="10000"/>
          </a:bodyPr>
          <a:lstStyle/>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Absenteeism is a menace that should be avoided at any cost.</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NHS Foundation Trust is working day and night to solve the problem of absenteeism.</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The nature of absenteeism can be legitimate or illegitimate.</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The impact of absenteeism can be hampering the productivity of the company.</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The PESTEL Analysis of Absenteeism has been done on the presentation along with Cause-and-Effect Analysis.</a:t>
            </a:r>
            <a:endParaRPr lang="en-GB" sz="1800" u="none" strike="noStrike" dirty="0">
              <a:effectLst/>
              <a:latin typeface="Arial" panose="020B0604020202020204" pitchFamily="34" charset="0"/>
              <a:ea typeface="Arial" panose="020B0604020202020204" pitchFamily="34" charset="0"/>
            </a:endParaRPr>
          </a:p>
          <a:p>
            <a:pPr marL="342900" lvl="0" indent="-342900" algn="just">
              <a:lnSpc>
                <a:spcPct val="150000"/>
              </a:lnSpc>
              <a:buFont typeface="Arial" panose="020B0604020202020204" pitchFamily="34" charset="0"/>
              <a:buChar char="●"/>
            </a:pPr>
            <a:r>
              <a:rPr lang="en-GB" sz="2000" u="none" strike="noStrike" dirty="0">
                <a:effectLst/>
                <a:latin typeface="Times New Roman" panose="02020603050405020304" pitchFamily="18" charset="0"/>
                <a:ea typeface="Times New Roman" panose="02020603050405020304" pitchFamily="18" charset="0"/>
              </a:rPr>
              <a:t>The solutions to absenteeism have been given in the report.</a:t>
            </a:r>
            <a:endParaRPr lang="en-GB" sz="1800" u="none" strike="noStrike" dirty="0">
              <a:effectLst/>
              <a:latin typeface="Arial" panose="020B0604020202020204" pitchFamily="34" charset="0"/>
              <a:ea typeface="Arial" panose="020B0604020202020204" pitchFamily="34" charset="0"/>
            </a:endParaRPr>
          </a:p>
          <a:p>
            <a:endParaRPr lang="en-GB" dirty="0"/>
          </a:p>
        </p:txBody>
      </p:sp>
    </p:spTree>
    <p:extLst>
      <p:ext uri="{BB962C8B-B14F-4D97-AF65-F5344CB8AC3E}">
        <p14:creationId xmlns:p14="http://schemas.microsoft.com/office/powerpoint/2010/main" val="7473957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ED6FA-E526-45EA-A687-2122D0D0C652}"/>
              </a:ext>
            </a:extLst>
          </p:cNvPr>
          <p:cNvSpPr>
            <a:spLocks noGrp="1"/>
          </p:cNvSpPr>
          <p:nvPr>
            <p:ph type="title"/>
          </p:nvPr>
        </p:nvSpPr>
        <p:spPr>
          <a:xfrm>
            <a:off x="646111" y="452718"/>
            <a:ext cx="9404723" cy="1000697"/>
          </a:xfrm>
        </p:spPr>
        <p:txBody>
          <a:bodyPr/>
          <a:lstStyle/>
          <a:p>
            <a:pPr>
              <a:lnSpc>
                <a:spcPct val="150000"/>
              </a:lnSpc>
            </a:pPr>
            <a:r>
              <a:rPr lang="en-GB" sz="4400" b="1" dirty="0">
                <a:effectLst/>
                <a:latin typeface="Times New Roman" panose="02020603050405020304" pitchFamily="18" charset="0"/>
                <a:ea typeface="Times New Roman" panose="02020603050405020304" pitchFamily="18" charset="0"/>
              </a:rPr>
              <a:t>References</a:t>
            </a:r>
            <a:br>
              <a:rPr lang="en-GB" sz="4000" dirty="0">
                <a:effectLst/>
                <a:latin typeface="Arial" panose="020B0604020202020204" pitchFamily="34" charset="0"/>
                <a:ea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50DD92D7-12C3-4D5E-9162-F1F3CF88EE4B}"/>
              </a:ext>
            </a:extLst>
          </p:cNvPr>
          <p:cNvSpPr>
            <a:spLocks noGrp="1"/>
          </p:cNvSpPr>
          <p:nvPr>
            <p:ph idx="1"/>
          </p:nvPr>
        </p:nvSpPr>
        <p:spPr>
          <a:xfrm>
            <a:off x="1103312" y="1299412"/>
            <a:ext cx="8946541" cy="5457523"/>
          </a:xfrm>
        </p:spPr>
        <p:txBody>
          <a:bodyPr>
            <a:normAutofit fontScale="25000" lnSpcReduction="20000"/>
          </a:bodyPr>
          <a:lstStyle/>
          <a:p>
            <a:pPr algn="just">
              <a:lnSpc>
                <a:spcPct val="150000"/>
              </a:lnSpc>
            </a:pPr>
            <a:endParaRPr lang="en-GB" sz="2000" dirty="0">
              <a:effectLst/>
              <a:latin typeface="Times New Roman" panose="02020603050405020304" pitchFamily="18" charset="0"/>
              <a:ea typeface="Times New Roman" panose="02020603050405020304" pitchFamily="18" charset="0"/>
            </a:endParaRPr>
          </a:p>
          <a:p>
            <a:pPr algn="just">
              <a:lnSpc>
                <a:spcPct val="150000"/>
              </a:lnSpc>
            </a:pPr>
            <a:r>
              <a:rPr lang="en-GB" sz="4000" dirty="0">
                <a:effectLst/>
                <a:latin typeface="Times New Roman" panose="02020603050405020304" pitchFamily="18" charset="0"/>
                <a:ea typeface="Times New Roman" panose="02020603050405020304" pitchFamily="18" charset="0"/>
                <a:cs typeface="Times New Roman" panose="02020603050405020304" pitchFamily="18" charset="0"/>
              </a:rPr>
              <a:t>AHMAD, W. and ZUBAIR, H.M., 2019. The Effect of Hostile Environment and Harassment on Employees' Turnover Intentions, Absenteeism and Employees' Performance: A Case Study of Tertiary Hospitals of Khyber Pakhtunkhwa, Pakistan. Journal of Business &amp; Tourism, 5(1), pp.103-116. Available at: </a:t>
            </a:r>
            <a:r>
              <a:rPr lang="en-GB" sz="4000" u="sng" dirty="0">
                <a:solidFill>
                  <a:srgbClr val="1155CC"/>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https://www.jbt.org.pk/index.php/jbt/article/download/117/100</a:t>
            </a:r>
            <a:r>
              <a:rPr lang="en-GB" sz="4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40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r>
              <a:rPr lang="en-GB" sz="4000" dirty="0">
                <a:effectLst/>
                <a:latin typeface="Times New Roman" panose="02020603050405020304" pitchFamily="18" charset="0"/>
                <a:ea typeface="Times New Roman" panose="02020603050405020304" pitchFamily="18" charset="0"/>
                <a:cs typeface="Times New Roman" panose="02020603050405020304" pitchFamily="18" charset="0"/>
              </a:rPr>
              <a:t>Cartwright, A. and Roach, J., 2021. The wellbeing of UK police: a study of recorded absences from work of UK police employees due to psychological illness and stress using freedom of information act data. Policing: A Journal of Policy and Practice, 15(2), pp.1326-1338. Available at: </a:t>
            </a:r>
            <a:r>
              <a:rPr lang="en-GB" sz="4000" u="sng" dirty="0">
                <a:solidFill>
                  <a:srgbClr val="1155CC"/>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www.researchgate.net/profile/Ashley-Cartwright-3/publication/342344191_The_wellbeing_of_UK_Police_A_study_of_recorded_absences_from_work_of_UK_police_employees_due_to_psychological_illness_and_stress_using_Freedom_of_Information_Act_data_Policing_A_Journal_of_Policy_and_/links/619e10fa3068c54fa519c13d/The-wellbeing-of-UK-Police-A-study-of-recorded-absences-from-work-of-UK-police-employees-due-to-psychological-illness-and-stress-using-Freedom-of-Information-Act-data-Policing-A-Journal-of-Policy-and.pdf</a:t>
            </a:r>
            <a:r>
              <a:rPr lang="en-GB" sz="4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40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r>
              <a:rPr lang="en-GB" sz="4000" dirty="0">
                <a:effectLst/>
                <a:latin typeface="Times New Roman" panose="02020603050405020304" pitchFamily="18" charset="0"/>
                <a:ea typeface="Arial" panose="020B0604020202020204" pitchFamily="34" charset="0"/>
                <a:cs typeface="Times New Roman" panose="02020603050405020304" pitchFamily="18" charset="0"/>
              </a:rPr>
              <a:t>de </a:t>
            </a:r>
            <a:r>
              <a:rPr lang="en-GB" sz="4000" dirty="0" err="1">
                <a:effectLst/>
                <a:latin typeface="Times New Roman" panose="02020603050405020304" pitchFamily="18" charset="0"/>
                <a:ea typeface="Arial" panose="020B0604020202020204" pitchFamily="34" charset="0"/>
                <a:cs typeface="Times New Roman" panose="02020603050405020304" pitchFamily="18" charset="0"/>
              </a:rPr>
              <a:t>Reuver</a:t>
            </a:r>
            <a:r>
              <a:rPr lang="en-GB" sz="4000" dirty="0">
                <a:effectLst/>
                <a:latin typeface="Times New Roman" panose="02020603050405020304" pitchFamily="18" charset="0"/>
                <a:ea typeface="Arial" panose="020B0604020202020204" pitchFamily="34" charset="0"/>
                <a:cs typeface="Times New Roman" panose="02020603050405020304" pitchFamily="18" charset="0"/>
              </a:rPr>
              <a:t>, R., Van de </a:t>
            </a:r>
            <a:r>
              <a:rPr lang="en-GB" sz="4000" dirty="0" err="1">
                <a:effectLst/>
                <a:latin typeface="Times New Roman" panose="02020603050405020304" pitchFamily="18" charset="0"/>
                <a:ea typeface="Arial" panose="020B0604020202020204" pitchFamily="34" charset="0"/>
                <a:cs typeface="Times New Roman" panose="02020603050405020304" pitchFamily="18" charset="0"/>
              </a:rPr>
              <a:t>Voorde</a:t>
            </a:r>
            <a:r>
              <a:rPr lang="en-GB" sz="4000" dirty="0">
                <a:effectLst/>
                <a:latin typeface="Times New Roman" panose="02020603050405020304" pitchFamily="18" charset="0"/>
                <a:ea typeface="Arial" panose="020B0604020202020204" pitchFamily="34" charset="0"/>
                <a:cs typeface="Times New Roman" panose="02020603050405020304" pitchFamily="18" charset="0"/>
              </a:rPr>
              <a:t>, K. and Kilroy, S., 2021. When do bundles of high performance work systems reduce employee absenteeism? The moderating role of workload. </a:t>
            </a:r>
            <a:r>
              <a:rPr lang="en-GB" sz="4000" i="1" dirty="0">
                <a:effectLst/>
                <a:latin typeface="Times New Roman" panose="02020603050405020304" pitchFamily="18" charset="0"/>
                <a:ea typeface="Arial" panose="020B0604020202020204" pitchFamily="34" charset="0"/>
                <a:cs typeface="Times New Roman" panose="02020603050405020304" pitchFamily="18" charset="0"/>
              </a:rPr>
              <a:t>The International Journal of Human Resource Management</a:t>
            </a:r>
            <a:r>
              <a:rPr lang="en-GB" sz="4000" dirty="0">
                <a:effectLst/>
                <a:latin typeface="Times New Roman" panose="02020603050405020304" pitchFamily="18" charset="0"/>
                <a:ea typeface="Arial" panose="020B0604020202020204" pitchFamily="34" charset="0"/>
                <a:cs typeface="Times New Roman" panose="02020603050405020304" pitchFamily="18" charset="0"/>
              </a:rPr>
              <a:t>, </a:t>
            </a:r>
            <a:r>
              <a:rPr lang="en-GB" sz="4000" i="1" dirty="0">
                <a:effectLst/>
                <a:latin typeface="Times New Roman" panose="02020603050405020304" pitchFamily="18" charset="0"/>
                <a:ea typeface="Arial" panose="020B0604020202020204" pitchFamily="34" charset="0"/>
                <a:cs typeface="Times New Roman" panose="02020603050405020304" pitchFamily="18" charset="0"/>
              </a:rPr>
              <a:t>32</a:t>
            </a:r>
            <a:r>
              <a:rPr lang="en-GB" sz="4000" dirty="0">
                <a:effectLst/>
                <a:latin typeface="Times New Roman" panose="02020603050405020304" pitchFamily="18" charset="0"/>
                <a:ea typeface="Arial" panose="020B0604020202020204" pitchFamily="34" charset="0"/>
                <a:cs typeface="Times New Roman" panose="02020603050405020304" pitchFamily="18" charset="0"/>
              </a:rPr>
              <a:t>(13), pp.2889-2909. Available at: </a:t>
            </a:r>
            <a:r>
              <a:rPr lang="en-GB" sz="4000" u="sng" dirty="0">
                <a:effectLst/>
                <a:latin typeface="Times New Roman" panose="02020603050405020304" pitchFamily="18" charset="0"/>
                <a:ea typeface="Arial" panose="020B06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https://www.tandfonline.com/doi/pdf/10.1080/09585192.2019.1616594</a:t>
            </a:r>
            <a:r>
              <a:rPr lang="en-GB" sz="4000" dirty="0">
                <a:effectLst/>
                <a:latin typeface="Times New Roman" panose="02020603050405020304" pitchFamily="18" charset="0"/>
                <a:ea typeface="Arial" panose="020B0604020202020204" pitchFamily="34" charset="0"/>
                <a:cs typeface="Times New Roman" panose="02020603050405020304" pitchFamily="18" charset="0"/>
              </a:rPr>
              <a:t> </a:t>
            </a:r>
            <a:r>
              <a:rPr lang="en-GB" sz="4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40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r>
              <a:rPr lang="en-GB" sz="4000" dirty="0">
                <a:effectLst/>
                <a:latin typeface="Times New Roman" panose="02020603050405020304" pitchFamily="18" charset="0"/>
                <a:ea typeface="Times New Roman" panose="02020603050405020304" pitchFamily="18" charset="0"/>
                <a:cs typeface="Times New Roman" panose="02020603050405020304" pitchFamily="18" charset="0"/>
              </a:rPr>
              <a:t>Jensen, U.T., Andersen, L.B. and </a:t>
            </a:r>
            <a:r>
              <a:rPr lang="en-GB" sz="4000" dirty="0" err="1">
                <a:effectLst/>
                <a:latin typeface="Times New Roman" panose="02020603050405020304" pitchFamily="18" charset="0"/>
                <a:ea typeface="Times New Roman" panose="02020603050405020304" pitchFamily="18" charset="0"/>
                <a:cs typeface="Times New Roman" panose="02020603050405020304" pitchFamily="18" charset="0"/>
              </a:rPr>
              <a:t>Holten</a:t>
            </a:r>
            <a:r>
              <a:rPr lang="en-GB" sz="4000" dirty="0">
                <a:effectLst/>
                <a:latin typeface="Times New Roman" panose="02020603050405020304" pitchFamily="18" charset="0"/>
                <a:ea typeface="Times New Roman" panose="02020603050405020304" pitchFamily="18" charset="0"/>
                <a:cs typeface="Times New Roman" panose="02020603050405020304" pitchFamily="18" charset="0"/>
              </a:rPr>
              <a:t>, A.L., 2019. Explaining a dark side: Public service motivation, presenteeism, and absenteeism. Review of Public Personnel Administration, 39(4), pp.487-510. Available at: </a:t>
            </a:r>
            <a:r>
              <a:rPr lang="en-GB" sz="4000" u="sng" dirty="0">
                <a:solidFill>
                  <a:srgbClr val="1155CC"/>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https://pure.au.dk/portal/files/180020001/Explaining_a_dark_side_Accepted_manuscript_2019.pdf</a:t>
            </a:r>
            <a:r>
              <a:rPr lang="en-GB" sz="4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40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r>
              <a:rPr lang="en-GB" sz="4000" dirty="0">
                <a:effectLst/>
                <a:latin typeface="Times New Roman" panose="02020603050405020304" pitchFamily="18" charset="0"/>
                <a:ea typeface="Times New Roman" panose="02020603050405020304" pitchFamily="18" charset="0"/>
                <a:cs typeface="Times New Roman" panose="02020603050405020304" pitchFamily="18" charset="0"/>
              </a:rPr>
              <a:t>Rocha, F.P., Saito, C.A. and Pinto, T.C.N.O., 2019. Sickness absenteeism among health care workers in a public hospital in São Paulo, Brazil. </a:t>
            </a:r>
            <a:r>
              <a:rPr lang="en-GB" sz="4000" dirty="0" err="1">
                <a:effectLst/>
                <a:latin typeface="Times New Roman" panose="02020603050405020304" pitchFamily="18" charset="0"/>
                <a:ea typeface="Times New Roman" panose="02020603050405020304" pitchFamily="18" charset="0"/>
                <a:cs typeface="Times New Roman" panose="02020603050405020304" pitchFamily="18" charset="0"/>
              </a:rPr>
              <a:t>Revista</a:t>
            </a:r>
            <a:r>
              <a:rPr lang="en-GB" sz="40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4000" dirty="0" err="1">
                <a:effectLst/>
                <a:latin typeface="Times New Roman" panose="02020603050405020304" pitchFamily="18" charset="0"/>
                <a:ea typeface="Times New Roman" panose="02020603050405020304" pitchFamily="18" charset="0"/>
                <a:cs typeface="Times New Roman" panose="02020603050405020304" pitchFamily="18" charset="0"/>
              </a:rPr>
              <a:t>Brasileira</a:t>
            </a:r>
            <a:r>
              <a:rPr lang="en-GB" sz="4000" dirty="0">
                <a:effectLst/>
                <a:latin typeface="Times New Roman" panose="02020603050405020304" pitchFamily="18" charset="0"/>
                <a:ea typeface="Times New Roman" panose="02020603050405020304" pitchFamily="18" charset="0"/>
                <a:cs typeface="Times New Roman" panose="02020603050405020304" pitchFamily="18" charset="0"/>
              </a:rPr>
              <a:t> de </a:t>
            </a:r>
            <a:r>
              <a:rPr lang="en-GB" sz="4000" dirty="0" err="1">
                <a:effectLst/>
                <a:latin typeface="Times New Roman" panose="02020603050405020304" pitchFamily="18" charset="0"/>
                <a:ea typeface="Times New Roman" panose="02020603050405020304" pitchFamily="18" charset="0"/>
                <a:cs typeface="Times New Roman" panose="02020603050405020304" pitchFamily="18" charset="0"/>
              </a:rPr>
              <a:t>Medicina</a:t>
            </a:r>
            <a:r>
              <a:rPr lang="en-GB" sz="4000" dirty="0">
                <a:effectLst/>
                <a:latin typeface="Times New Roman" panose="02020603050405020304" pitchFamily="18" charset="0"/>
                <a:ea typeface="Times New Roman" panose="02020603050405020304" pitchFamily="18" charset="0"/>
                <a:cs typeface="Times New Roman" panose="02020603050405020304" pitchFamily="18" charset="0"/>
              </a:rPr>
              <a:t> do </a:t>
            </a:r>
            <a:r>
              <a:rPr lang="en-GB" sz="4000" dirty="0" err="1">
                <a:effectLst/>
                <a:latin typeface="Times New Roman" panose="02020603050405020304" pitchFamily="18" charset="0"/>
                <a:ea typeface="Times New Roman" panose="02020603050405020304" pitchFamily="18" charset="0"/>
                <a:cs typeface="Times New Roman" panose="02020603050405020304" pitchFamily="18" charset="0"/>
              </a:rPr>
              <a:t>Trabalho</a:t>
            </a:r>
            <a:r>
              <a:rPr lang="en-GB" sz="4000" dirty="0">
                <a:effectLst/>
                <a:latin typeface="Times New Roman" panose="02020603050405020304" pitchFamily="18" charset="0"/>
                <a:ea typeface="Times New Roman" panose="02020603050405020304" pitchFamily="18" charset="0"/>
                <a:cs typeface="Times New Roman" panose="02020603050405020304" pitchFamily="18" charset="0"/>
              </a:rPr>
              <a:t>, 17(3), p.355. Available at: </a:t>
            </a:r>
            <a:r>
              <a:rPr lang="en-GB" sz="4000" u="sng" dirty="0">
                <a:solidFill>
                  <a:srgbClr val="1155CC"/>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https://www.ncbi.nlm.nih.gov/pmc/articles/pmc7195884/</a:t>
            </a:r>
            <a:r>
              <a:rPr lang="en-GB" sz="4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40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r>
              <a:rPr lang="en-GB" sz="4000" dirty="0" err="1">
                <a:effectLst/>
                <a:latin typeface="Times New Roman" panose="02020603050405020304" pitchFamily="18" charset="0"/>
                <a:ea typeface="Times New Roman" panose="02020603050405020304" pitchFamily="18" charset="0"/>
                <a:cs typeface="Times New Roman" panose="02020603050405020304" pitchFamily="18" charset="0"/>
              </a:rPr>
              <a:t>Tarro</a:t>
            </a:r>
            <a:r>
              <a:rPr lang="en-GB" sz="4000" dirty="0">
                <a:effectLst/>
                <a:latin typeface="Times New Roman" panose="02020603050405020304" pitchFamily="18" charset="0"/>
                <a:ea typeface="Times New Roman" panose="02020603050405020304" pitchFamily="18" charset="0"/>
                <a:cs typeface="Times New Roman" panose="02020603050405020304" pitchFamily="18" charset="0"/>
              </a:rPr>
              <a:t>, L., </a:t>
            </a:r>
            <a:r>
              <a:rPr lang="en-GB" sz="4000" dirty="0" err="1">
                <a:effectLst/>
                <a:latin typeface="Times New Roman" panose="02020603050405020304" pitchFamily="18" charset="0"/>
                <a:ea typeface="Times New Roman" panose="02020603050405020304" pitchFamily="18" charset="0"/>
                <a:cs typeface="Times New Roman" panose="02020603050405020304" pitchFamily="18" charset="0"/>
              </a:rPr>
              <a:t>Llauradó</a:t>
            </a:r>
            <a:r>
              <a:rPr lang="en-GB" sz="4000" dirty="0">
                <a:effectLst/>
                <a:latin typeface="Times New Roman" panose="02020603050405020304" pitchFamily="18" charset="0"/>
                <a:ea typeface="Times New Roman" panose="02020603050405020304" pitchFamily="18" charset="0"/>
                <a:cs typeface="Times New Roman" panose="02020603050405020304" pitchFamily="18" charset="0"/>
              </a:rPr>
              <a:t>, E., </a:t>
            </a:r>
            <a:r>
              <a:rPr lang="en-GB" sz="4000" dirty="0" err="1">
                <a:effectLst/>
                <a:latin typeface="Times New Roman" panose="02020603050405020304" pitchFamily="18" charset="0"/>
                <a:ea typeface="Times New Roman" panose="02020603050405020304" pitchFamily="18" charset="0"/>
                <a:cs typeface="Times New Roman" panose="02020603050405020304" pitchFamily="18" charset="0"/>
              </a:rPr>
              <a:t>Ulldemolins</a:t>
            </a:r>
            <a:r>
              <a:rPr lang="en-GB" sz="4000" dirty="0">
                <a:effectLst/>
                <a:latin typeface="Times New Roman" panose="02020603050405020304" pitchFamily="18" charset="0"/>
                <a:ea typeface="Times New Roman" panose="02020603050405020304" pitchFamily="18" charset="0"/>
                <a:cs typeface="Times New Roman" panose="02020603050405020304" pitchFamily="18" charset="0"/>
              </a:rPr>
              <a:t>, G., </a:t>
            </a:r>
            <a:r>
              <a:rPr lang="en-GB" sz="4000" dirty="0" err="1">
                <a:effectLst/>
                <a:latin typeface="Times New Roman" panose="02020603050405020304" pitchFamily="18" charset="0"/>
                <a:ea typeface="Times New Roman" panose="02020603050405020304" pitchFamily="18" charset="0"/>
                <a:cs typeface="Times New Roman" panose="02020603050405020304" pitchFamily="18" charset="0"/>
              </a:rPr>
              <a:t>Hermoso</a:t>
            </a:r>
            <a:r>
              <a:rPr lang="en-GB" sz="4000" dirty="0">
                <a:effectLst/>
                <a:latin typeface="Times New Roman" panose="02020603050405020304" pitchFamily="18" charset="0"/>
                <a:ea typeface="Times New Roman" panose="02020603050405020304" pitchFamily="18" charset="0"/>
                <a:cs typeface="Times New Roman" panose="02020603050405020304" pitchFamily="18" charset="0"/>
              </a:rPr>
              <a:t>, P. and </a:t>
            </a:r>
            <a:r>
              <a:rPr lang="en-GB" sz="4000" dirty="0" err="1">
                <a:effectLst/>
                <a:latin typeface="Times New Roman" panose="02020603050405020304" pitchFamily="18" charset="0"/>
                <a:ea typeface="Times New Roman" panose="02020603050405020304" pitchFamily="18" charset="0"/>
                <a:cs typeface="Times New Roman" panose="02020603050405020304" pitchFamily="18" charset="0"/>
              </a:rPr>
              <a:t>Solà</a:t>
            </a:r>
            <a:r>
              <a:rPr lang="en-GB" sz="4000" dirty="0">
                <a:effectLst/>
                <a:latin typeface="Times New Roman" panose="02020603050405020304" pitchFamily="18" charset="0"/>
                <a:ea typeface="Times New Roman" panose="02020603050405020304" pitchFamily="18" charset="0"/>
                <a:cs typeface="Times New Roman" panose="02020603050405020304" pitchFamily="18" charset="0"/>
              </a:rPr>
              <a:t>, R., 2020. Effectiveness of workplace interventions for improving absenteeism, productivity, and work ability of employees: a systematic review and meta-analysis of randomized controlled trials. International journal of environmental research and public health, 17(6), p.1901. Available at: </a:t>
            </a:r>
            <a:r>
              <a:rPr lang="en-GB" sz="4000" u="sng" dirty="0">
                <a:solidFill>
                  <a:srgbClr val="1155CC"/>
                </a:solidFill>
                <a:effectLst/>
                <a:latin typeface="Times New Roman" panose="02020603050405020304" pitchFamily="18" charset="0"/>
                <a:ea typeface="Times New Roman" panose="02020603050405020304" pitchFamily="18" charset="0"/>
                <a:cs typeface="Times New Roman" panose="02020603050405020304" pitchFamily="18" charset="0"/>
                <a:hlinkClick r:id="rId7"/>
              </a:rPr>
              <a:t>https://www.mdpi.com/1660-4601/17/6/1901/pdf</a:t>
            </a:r>
            <a:r>
              <a:rPr lang="en-GB" sz="4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4000" dirty="0">
              <a:effectLst/>
              <a:latin typeface="Times New Roman" panose="02020603050405020304" pitchFamily="18" charset="0"/>
              <a:ea typeface="Arial" panose="020B0604020202020204" pitchFamily="34" charset="0"/>
              <a:cs typeface="Times New Roman" panose="02020603050405020304" pitchFamily="18" charset="0"/>
            </a:endParaRPr>
          </a:p>
          <a:p>
            <a:pPr algn="just">
              <a:lnSpc>
                <a:spcPct val="150000"/>
              </a:lnSpc>
            </a:pPr>
            <a:r>
              <a:rPr lang="en-GB" sz="4000" dirty="0">
                <a:effectLst/>
                <a:latin typeface="Times New Roman" panose="02020603050405020304" pitchFamily="18" charset="0"/>
                <a:ea typeface="Times New Roman" panose="02020603050405020304" pitchFamily="18" charset="0"/>
                <a:cs typeface="Times New Roman" panose="02020603050405020304" pitchFamily="18" charset="0"/>
              </a:rPr>
              <a:t>Wee, L.H., </a:t>
            </a:r>
            <a:r>
              <a:rPr lang="en-GB" sz="4000" dirty="0" err="1">
                <a:effectLst/>
                <a:latin typeface="Times New Roman" panose="02020603050405020304" pitchFamily="18" charset="0"/>
                <a:ea typeface="Times New Roman" panose="02020603050405020304" pitchFamily="18" charset="0"/>
                <a:cs typeface="Times New Roman" panose="02020603050405020304" pitchFamily="18" charset="0"/>
              </a:rPr>
              <a:t>Yeap</a:t>
            </a:r>
            <a:r>
              <a:rPr lang="en-GB" sz="4000" dirty="0">
                <a:effectLst/>
                <a:latin typeface="Times New Roman" panose="02020603050405020304" pitchFamily="18" charset="0"/>
                <a:ea typeface="Times New Roman" panose="02020603050405020304" pitchFamily="18" charset="0"/>
                <a:cs typeface="Times New Roman" panose="02020603050405020304" pitchFamily="18" charset="0"/>
              </a:rPr>
              <a:t>, L.L.L., Chan, C.M.H., Wong, J.E., Jamil, N.A., Swarna </a:t>
            </a:r>
            <a:r>
              <a:rPr lang="en-GB" sz="4000" dirty="0" err="1">
                <a:effectLst/>
                <a:latin typeface="Times New Roman" panose="02020603050405020304" pitchFamily="18" charset="0"/>
                <a:ea typeface="Times New Roman" panose="02020603050405020304" pitchFamily="18" charset="0"/>
                <a:cs typeface="Times New Roman" panose="02020603050405020304" pitchFamily="18" charset="0"/>
              </a:rPr>
              <a:t>Nantha</a:t>
            </a:r>
            <a:r>
              <a:rPr lang="en-GB" sz="4000" dirty="0">
                <a:effectLst/>
                <a:latin typeface="Times New Roman" panose="02020603050405020304" pitchFamily="18" charset="0"/>
                <a:ea typeface="Times New Roman" panose="02020603050405020304" pitchFamily="18" charset="0"/>
                <a:cs typeface="Times New Roman" panose="02020603050405020304" pitchFamily="18" charset="0"/>
              </a:rPr>
              <a:t>, Y. and </a:t>
            </a:r>
            <a:r>
              <a:rPr lang="en-GB" sz="4000" dirty="0" err="1">
                <a:effectLst/>
                <a:latin typeface="Times New Roman" panose="02020603050405020304" pitchFamily="18" charset="0"/>
                <a:ea typeface="Times New Roman" panose="02020603050405020304" pitchFamily="18" charset="0"/>
                <a:cs typeface="Times New Roman" panose="02020603050405020304" pitchFamily="18" charset="0"/>
              </a:rPr>
              <a:t>Siau</a:t>
            </a:r>
            <a:r>
              <a:rPr lang="en-GB" sz="4000" dirty="0">
                <a:effectLst/>
                <a:latin typeface="Times New Roman" panose="02020603050405020304" pitchFamily="18" charset="0"/>
                <a:ea typeface="Times New Roman" panose="02020603050405020304" pitchFamily="18" charset="0"/>
                <a:cs typeface="Times New Roman" panose="02020603050405020304" pitchFamily="18" charset="0"/>
              </a:rPr>
              <a:t>, C.S., 2019. </a:t>
            </a:r>
            <a:r>
              <a:rPr lang="en-GB" sz="4000" dirty="0" err="1">
                <a:effectLst/>
                <a:latin typeface="Times New Roman" panose="02020603050405020304" pitchFamily="18" charset="0"/>
                <a:ea typeface="Times New Roman" panose="02020603050405020304" pitchFamily="18" charset="0"/>
                <a:cs typeface="Times New Roman" panose="02020603050405020304" pitchFamily="18" charset="0"/>
              </a:rPr>
              <a:t>Anteceding</a:t>
            </a:r>
            <a:r>
              <a:rPr lang="en-GB" sz="4000" dirty="0">
                <a:effectLst/>
                <a:latin typeface="Times New Roman" panose="02020603050405020304" pitchFamily="18" charset="0"/>
                <a:ea typeface="Times New Roman" panose="02020603050405020304" pitchFamily="18" charset="0"/>
                <a:cs typeface="Times New Roman" panose="02020603050405020304" pitchFamily="18" charset="0"/>
              </a:rPr>
              <a:t> factors predicting absenteeism and presenteeism in urban area in Malaysia. BMC Public Health, 19(4), pp.1-12. Available at: </a:t>
            </a:r>
            <a:r>
              <a:rPr lang="en-GB" sz="4000" u="sng" dirty="0">
                <a:solidFill>
                  <a:srgbClr val="1155CC"/>
                </a:solidFill>
                <a:effectLst/>
                <a:latin typeface="Times New Roman" panose="02020603050405020304" pitchFamily="18" charset="0"/>
                <a:ea typeface="Times New Roman" panose="02020603050405020304" pitchFamily="18" charset="0"/>
                <a:cs typeface="Times New Roman" panose="02020603050405020304" pitchFamily="18" charset="0"/>
                <a:hlinkClick r:id="rId8"/>
              </a:rPr>
              <a:t>https://link.springer.com/article/10.1186/s12889-019-6860-8</a:t>
            </a:r>
            <a:r>
              <a:rPr lang="en-GB" sz="4000" dirty="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4000" dirty="0">
              <a:effectLst/>
              <a:latin typeface="Times New Roman" panose="02020603050405020304" pitchFamily="18" charset="0"/>
              <a:ea typeface="Arial" panose="020B0604020202020204" pitchFamily="34" charset="0"/>
              <a:cs typeface="Times New Roman" panose="02020603050405020304" pitchFamily="18" charset="0"/>
            </a:endParaRPr>
          </a:p>
        </p:txBody>
      </p:sp>
    </p:spTree>
    <p:extLst>
      <p:ext uri="{BB962C8B-B14F-4D97-AF65-F5344CB8AC3E}">
        <p14:creationId xmlns:p14="http://schemas.microsoft.com/office/powerpoint/2010/main" val="398713159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2044</Words>
  <Application>Microsoft Office PowerPoint</Application>
  <PresentationFormat>Widescreen</PresentationFormat>
  <Paragraphs>67</Paragraphs>
  <Slides>11</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Century Gothic</vt:lpstr>
      <vt:lpstr>Times New Roman</vt:lpstr>
      <vt:lpstr>Wingdings 3</vt:lpstr>
      <vt:lpstr>Ion</vt:lpstr>
      <vt:lpstr> Problem Solving and Decision Making Student Name: Radu Alexandru Nitu Student Number: 2109427 Module Code: BMSW 4004 Module Title: Problem Solving and Decision Making Lecturer Name: Buddhi Pathak</vt:lpstr>
      <vt:lpstr>Introduction </vt:lpstr>
      <vt:lpstr>Complex Problem of Employees </vt:lpstr>
      <vt:lpstr>Nature of the Complex Problem </vt:lpstr>
      <vt:lpstr>Impact of the Complex Problem </vt:lpstr>
      <vt:lpstr>PESTLE Analysis of Complex Problem </vt:lpstr>
      <vt:lpstr>Cause-and-Effect of Complex Problem </vt:lpstr>
      <vt:lpstr>Solutions of Absenteeism </vt:lpstr>
      <vt:lpstr>Appropriate Solution of Absenteeism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2022-03-04T11:41:06Z</dcterms:created>
  <dcterms:modified xsi:type="dcterms:W3CDTF">2022-03-12T11:11:39Z</dcterms:modified>
</cp:coreProperties>
</file>