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5735"/>
  </p:normalViewPr>
  <p:slideViewPr>
    <p:cSldViewPr snapToGrid="0" snapToObjects="1">
      <p:cViewPr varScale="1">
        <p:scale>
          <a:sx n="96" d="100"/>
          <a:sy n="96" d="100"/>
        </p:scale>
        <p:origin x="62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5DB5A-486F-7727-D34D-DFB2F943808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9CD42DB-5A8D-10AF-3700-67151F630D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A9DE29F-39B8-8ABB-A8F9-10EBF80269FE}"/>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5" name="Footer Placeholder 4">
            <a:extLst>
              <a:ext uri="{FF2B5EF4-FFF2-40B4-BE49-F238E27FC236}">
                <a16:creationId xmlns:a16="http://schemas.microsoft.com/office/drawing/2014/main" id="{412D052E-A108-1FE2-07B5-A1F63E74E3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33338A-3517-5CC5-4564-2ECC22EB90C0}"/>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16128856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1F26F-A210-E93D-9F6E-782A949F9D3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2C5065-36B3-A03B-6270-4C0D6F8CB8C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70A6192-88C3-7888-3DB0-6B28FAFF5CB6}"/>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5" name="Footer Placeholder 4">
            <a:extLst>
              <a:ext uri="{FF2B5EF4-FFF2-40B4-BE49-F238E27FC236}">
                <a16:creationId xmlns:a16="http://schemas.microsoft.com/office/drawing/2014/main" id="{DF1C6B4D-0DB8-75A8-58E0-82C74D8E3B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7782A-6B9D-0112-31F9-86D80E47A663}"/>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37426872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8EE3D3-C3C6-09A9-7956-06B78D757BD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8811F04-0FBD-4C25-5D7D-93F4089DCAD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C264533-1481-B083-96F7-27D0B33C45C4}"/>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5" name="Footer Placeholder 4">
            <a:extLst>
              <a:ext uri="{FF2B5EF4-FFF2-40B4-BE49-F238E27FC236}">
                <a16:creationId xmlns:a16="http://schemas.microsoft.com/office/drawing/2014/main" id="{E113CD87-5865-2DDC-00B1-3E2D011ECC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863C6C-7840-CA8C-5262-FB39FEAB406E}"/>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28205273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F337B-1A15-00F5-12CF-D0DD765DE82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90800CC-E659-82F3-7EA3-6217DE94D11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942BD4D-A7B5-D17A-5887-A442AC6F814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BFE4CB0-5932-EE65-4859-7B8E2A025B8E}"/>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6" name="Footer Placeholder 5">
            <a:extLst>
              <a:ext uri="{FF2B5EF4-FFF2-40B4-BE49-F238E27FC236}">
                <a16:creationId xmlns:a16="http://schemas.microsoft.com/office/drawing/2014/main" id="{2BF869CE-604E-9867-5D9C-87F21A62234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CE5C2C-0B6C-77C1-A815-6C1905E1E67F}"/>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1762327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A8025-D1A6-3FFB-392A-323954A2190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CA8ABC2-6BAA-9AB5-2370-B01640AA7B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5B84FB7-10F8-870B-A11D-2ACE2F8F144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ADBB9ED7-CF0E-C854-4716-D6E5C4F4F5E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2AE24AC5-7517-BD00-BC7C-1E7D17685DD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7298419-AE9C-DA1A-9FFE-87CFEA3520ED}"/>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8" name="Footer Placeholder 7">
            <a:extLst>
              <a:ext uri="{FF2B5EF4-FFF2-40B4-BE49-F238E27FC236}">
                <a16:creationId xmlns:a16="http://schemas.microsoft.com/office/drawing/2014/main" id="{309C32DE-009E-4148-6587-84A290FA5FD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0ABB63-7408-25B8-5D7C-B84284C5434C}"/>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24406872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7D2081-DEFB-4A45-6579-AEC844E2614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DC56354-A5F2-30EC-9B7A-CC67F05F3731}"/>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4" name="Footer Placeholder 3">
            <a:extLst>
              <a:ext uri="{FF2B5EF4-FFF2-40B4-BE49-F238E27FC236}">
                <a16:creationId xmlns:a16="http://schemas.microsoft.com/office/drawing/2014/main" id="{79DB4C5C-153E-BB39-8587-BDBC3196CC5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C542DE8D-CCFB-42FA-C6E8-44EBE36956E3}"/>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15593266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8DE64D9-1409-DE4F-6BDF-0717D8BA3B8A}"/>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3" name="Footer Placeholder 2">
            <a:extLst>
              <a:ext uri="{FF2B5EF4-FFF2-40B4-BE49-F238E27FC236}">
                <a16:creationId xmlns:a16="http://schemas.microsoft.com/office/drawing/2014/main" id="{55F22E49-ECA1-A8AA-D57B-87766B26395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87CDCE3-F54E-0C95-D601-D4644A45D7CA}"/>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9897659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7AD57-E0B7-B8D3-5B45-99DA9BB882A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2AB70D6-8462-BF93-6FEF-C19B2F7676F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9D2E6E51-6D1E-DA8A-944F-1F47BB8284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616450E-7C79-C3EC-BE50-5332DB2B0A9D}"/>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6" name="Footer Placeholder 5">
            <a:extLst>
              <a:ext uri="{FF2B5EF4-FFF2-40B4-BE49-F238E27FC236}">
                <a16:creationId xmlns:a16="http://schemas.microsoft.com/office/drawing/2014/main" id="{C8832FE4-53D2-3302-6E33-C267D01052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BF8A0-3D3E-DBDB-C639-C59A6531945E}"/>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4861726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89C5CC-41B9-F781-43B2-BB4986A7D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66913AF6-F06B-2D42-C74B-D6EB7E8FEA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51DE2D-5714-17EF-E847-8201808688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60BB8E6-9524-7386-BC76-6859DC5112E6}"/>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6" name="Footer Placeholder 5">
            <a:extLst>
              <a:ext uri="{FF2B5EF4-FFF2-40B4-BE49-F238E27FC236}">
                <a16:creationId xmlns:a16="http://schemas.microsoft.com/office/drawing/2014/main" id="{6D771366-8B07-18D6-0627-828BBEFAB6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12AB8E-2188-2424-9696-46E9B070E2D9}"/>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3582324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7042F-A634-16C9-20B7-2123A181794D}"/>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BA37C01-0BC5-5800-B66E-9503427755A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7910996-C319-8DA7-B084-8232431B547A}"/>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5" name="Footer Placeholder 4">
            <a:extLst>
              <a:ext uri="{FF2B5EF4-FFF2-40B4-BE49-F238E27FC236}">
                <a16:creationId xmlns:a16="http://schemas.microsoft.com/office/drawing/2014/main" id="{092292A4-E935-6F82-FC9A-209994B3F04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00D4CE-5B16-945B-49B7-21C6A2E1E80E}"/>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31075296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1D0D849-652A-14C7-029A-B52EA8877F2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7C5D7B-E47C-BEA0-5EEE-FAB95569DC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0510DBD-DD3E-0C6B-088E-DDEDEEF60923}"/>
              </a:ext>
            </a:extLst>
          </p:cNvPr>
          <p:cNvSpPr>
            <a:spLocks noGrp="1"/>
          </p:cNvSpPr>
          <p:nvPr>
            <p:ph type="dt" sz="half" idx="10"/>
          </p:nvPr>
        </p:nvSpPr>
        <p:spPr/>
        <p:txBody>
          <a:bodyPr/>
          <a:lstStyle/>
          <a:p>
            <a:fld id="{5D8F29ED-E521-A742-B78E-47932D983193}" type="datetimeFigureOut">
              <a:rPr lang="en-US" smtClean="0"/>
              <a:t>7/4/22</a:t>
            </a:fld>
            <a:endParaRPr lang="en-US"/>
          </a:p>
        </p:txBody>
      </p:sp>
      <p:sp>
        <p:nvSpPr>
          <p:cNvPr id="5" name="Footer Placeholder 4">
            <a:extLst>
              <a:ext uri="{FF2B5EF4-FFF2-40B4-BE49-F238E27FC236}">
                <a16:creationId xmlns:a16="http://schemas.microsoft.com/office/drawing/2014/main" id="{89D322D3-FF35-6E74-7402-39808A26FD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DCB1AAE-A4D5-6BAE-E010-678ECD00792B}"/>
              </a:ext>
            </a:extLst>
          </p:cNvPr>
          <p:cNvSpPr>
            <a:spLocks noGrp="1"/>
          </p:cNvSpPr>
          <p:nvPr>
            <p:ph type="sldNum" sz="quarter" idx="12"/>
          </p:nvPr>
        </p:nvSpPr>
        <p:spPr/>
        <p:txBody>
          <a:bodyPr/>
          <a:lstStyle/>
          <a:p>
            <a:fld id="{711A6B68-2D86-9641-B4B4-AD3A5C9B41B8}" type="slidenum">
              <a:rPr lang="en-US" smtClean="0"/>
              <a:t>‹#›</a:t>
            </a:fld>
            <a:endParaRPr lang="en-US"/>
          </a:p>
        </p:txBody>
      </p:sp>
    </p:spTree>
    <p:extLst>
      <p:ext uri="{BB962C8B-B14F-4D97-AF65-F5344CB8AC3E}">
        <p14:creationId xmlns:p14="http://schemas.microsoft.com/office/powerpoint/2010/main" val="25085921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39E76DD-20C3-3E88-5950-F480436DF69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E9B11C-C0C2-2849-4CCA-300B95DB616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175CD73-77B1-F7DE-C23B-BF2ED39E08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D8F29ED-E521-A742-B78E-47932D983193}" type="datetimeFigureOut">
              <a:rPr lang="en-US" smtClean="0"/>
              <a:t>7/4/22</a:t>
            </a:fld>
            <a:endParaRPr lang="en-US"/>
          </a:p>
        </p:txBody>
      </p:sp>
      <p:sp>
        <p:nvSpPr>
          <p:cNvPr id="5" name="Footer Placeholder 4">
            <a:extLst>
              <a:ext uri="{FF2B5EF4-FFF2-40B4-BE49-F238E27FC236}">
                <a16:creationId xmlns:a16="http://schemas.microsoft.com/office/drawing/2014/main" id="{833C0116-D23E-333D-2787-C04E0DC662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EFBE9896-5644-BE2E-A713-74A32DCF867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11A6B68-2D86-9641-B4B4-AD3A5C9B41B8}" type="slidenum">
              <a:rPr lang="en-US" smtClean="0"/>
              <a:t>‹#›</a:t>
            </a:fld>
            <a:endParaRPr lang="en-US"/>
          </a:p>
        </p:txBody>
      </p:sp>
    </p:spTree>
    <p:extLst>
      <p:ext uri="{BB962C8B-B14F-4D97-AF65-F5344CB8AC3E}">
        <p14:creationId xmlns:p14="http://schemas.microsoft.com/office/powerpoint/2010/main" val="4588263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1DB28-90BF-B400-6BEF-C4AB151818CD}"/>
              </a:ext>
            </a:extLst>
          </p:cNvPr>
          <p:cNvSpPr>
            <a:spLocks noGrp="1"/>
          </p:cNvSpPr>
          <p:nvPr>
            <p:ph type="ctrTitle"/>
          </p:nvPr>
        </p:nvSpPr>
        <p:spPr/>
        <p:txBody>
          <a:bodyPr>
            <a:normAutofit fontScale="90000"/>
          </a:bodyPr>
          <a:lstStyle/>
          <a:p>
            <a:r>
              <a:rPr lang="en-US" u="sng" dirty="0"/>
              <a:t>Problem solving and decision making.</a:t>
            </a:r>
            <a:br>
              <a:rPr lang="en-US" u="sng" dirty="0"/>
            </a:br>
            <a:r>
              <a:rPr lang="en-US" dirty="0"/>
              <a:t>(BMSW4004_BIRM)</a:t>
            </a:r>
          </a:p>
        </p:txBody>
      </p:sp>
      <p:sp>
        <p:nvSpPr>
          <p:cNvPr id="3" name="TextBox 2">
            <a:extLst>
              <a:ext uri="{FF2B5EF4-FFF2-40B4-BE49-F238E27FC236}">
                <a16:creationId xmlns:a16="http://schemas.microsoft.com/office/drawing/2014/main" id="{F3FA8006-6D46-A245-514F-4A10F631E9D7}"/>
              </a:ext>
            </a:extLst>
          </p:cNvPr>
          <p:cNvSpPr txBox="1"/>
          <p:nvPr/>
        </p:nvSpPr>
        <p:spPr>
          <a:xfrm>
            <a:off x="1524000" y="4055165"/>
            <a:ext cx="7129670" cy="2062103"/>
          </a:xfrm>
          <a:prstGeom prst="rect">
            <a:avLst/>
          </a:prstGeom>
          <a:noFill/>
        </p:spPr>
        <p:txBody>
          <a:bodyPr wrap="square" rtlCol="0">
            <a:spAutoFit/>
          </a:bodyPr>
          <a:lstStyle/>
          <a:p>
            <a:r>
              <a:rPr lang="en-US" dirty="0"/>
              <a:t>Student name: Poly Begum (2116759)</a:t>
            </a:r>
          </a:p>
          <a:p>
            <a:r>
              <a:rPr lang="en-US" dirty="0"/>
              <a:t>Lecturer name: Charles Nimoh </a:t>
            </a:r>
          </a:p>
          <a:p>
            <a:endParaRPr lang="en-US" dirty="0"/>
          </a:p>
          <a:p>
            <a:r>
              <a:rPr lang="en-US" sz="2800" dirty="0"/>
              <a:t>Addressing the problem of staff shortage in proper care UK</a:t>
            </a:r>
            <a:r>
              <a:rPr lang="en-US" dirty="0"/>
              <a:t>.</a:t>
            </a:r>
            <a:br>
              <a:rPr lang="en-US" dirty="0"/>
            </a:br>
            <a:endParaRPr lang="en-US" dirty="0"/>
          </a:p>
        </p:txBody>
      </p:sp>
    </p:spTree>
    <p:extLst>
      <p:ext uri="{BB962C8B-B14F-4D97-AF65-F5344CB8AC3E}">
        <p14:creationId xmlns:p14="http://schemas.microsoft.com/office/powerpoint/2010/main" val="1828488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C3F167-320B-E8ED-4C9F-48C541E94804}"/>
              </a:ext>
            </a:extLst>
          </p:cNvPr>
          <p:cNvSpPr>
            <a:spLocks noGrp="1"/>
          </p:cNvSpPr>
          <p:nvPr>
            <p:ph type="title"/>
          </p:nvPr>
        </p:nvSpPr>
        <p:spPr>
          <a:xfrm>
            <a:off x="0" y="0"/>
            <a:ext cx="10515600" cy="1325563"/>
          </a:xfrm>
        </p:spPr>
        <p:txBody>
          <a:bodyPr>
            <a:noAutofit/>
          </a:bodyPr>
          <a:lstStyle/>
          <a:p>
            <a:r>
              <a:rPr lang="en-US" sz="2800" dirty="0"/>
              <a:t>Introduction: Today I will be talking about staff shortage in NHS.</a:t>
            </a:r>
          </a:p>
        </p:txBody>
      </p:sp>
      <p:sp>
        <p:nvSpPr>
          <p:cNvPr id="3" name="Content Placeholder 2">
            <a:extLst>
              <a:ext uri="{FF2B5EF4-FFF2-40B4-BE49-F238E27FC236}">
                <a16:creationId xmlns:a16="http://schemas.microsoft.com/office/drawing/2014/main" id="{E505E3C7-FA21-3EEF-011C-597C292262B3}"/>
              </a:ext>
            </a:extLst>
          </p:cNvPr>
          <p:cNvSpPr>
            <a:spLocks noGrp="1"/>
          </p:cNvSpPr>
          <p:nvPr>
            <p:ph idx="1"/>
          </p:nvPr>
        </p:nvSpPr>
        <p:spPr>
          <a:xfrm>
            <a:off x="0" y="1163015"/>
            <a:ext cx="12192000" cy="5582342"/>
          </a:xfrm>
        </p:spPr>
        <p:txBody>
          <a:bodyPr>
            <a:normAutofit lnSpcReduction="10000"/>
          </a:bodyPr>
          <a:lstStyle/>
          <a:p>
            <a:pPr marL="0" indent="0">
              <a:buNone/>
            </a:pPr>
            <a:r>
              <a:rPr lang="en-US" sz="2000" dirty="0"/>
              <a:t>Everyone has a responsibility for their own health, but the NHS is also responsible for helping people to improve their health and wellbeing. NHS provides coverage for a range of approved medical and pharmaceutical products.</a:t>
            </a:r>
          </a:p>
          <a:p>
            <a:pPr marL="0" indent="0">
              <a:buNone/>
            </a:pPr>
            <a:r>
              <a:rPr lang="en-US" sz="2000" dirty="0"/>
              <a:t>Nurse:</a:t>
            </a:r>
          </a:p>
          <a:p>
            <a:pPr marL="0" indent="0">
              <a:buNone/>
            </a:pPr>
            <a:r>
              <a:rPr lang="en-US" sz="2000" dirty="0"/>
              <a:t>NHS hospitals and mental health and community providers are currently reporting a shortage of more then 100,000 FTE staff. In UK one of the greatest challenges has been in nursing with 41,000 nurse vacancies ( one in eight post). There is also a registered nurse vacancy rate of 12 percent in adult social care, implying around 5,000 nursing vacancies in this sector as well.</a:t>
            </a:r>
          </a:p>
          <a:p>
            <a:pPr marL="0" indent="0">
              <a:buNone/>
            </a:pPr>
            <a:r>
              <a:rPr lang="en-US" sz="2000" dirty="0"/>
              <a:t>GP:</a:t>
            </a:r>
          </a:p>
          <a:p>
            <a:pPr marL="0" indent="0">
              <a:buNone/>
            </a:pPr>
            <a:r>
              <a:rPr lang="en-US" sz="2000" dirty="0"/>
              <a:t>We estimated that this year the NHS in England has approximately 2,500 fewer FTE GPs then it needs. Also, in 5 years time it could drop down to 7,000 FTE GPs and in 10 years it could drop down to 11,500 FTE GPs.</a:t>
            </a:r>
          </a:p>
          <a:p>
            <a:pPr marL="0" indent="0">
              <a:buNone/>
            </a:pPr>
            <a:r>
              <a:rPr lang="en-US" sz="2000" dirty="0"/>
              <a:t>Other:</a:t>
            </a:r>
          </a:p>
          <a:p>
            <a:pPr marL="0" indent="0">
              <a:buNone/>
            </a:pPr>
            <a:r>
              <a:rPr lang="en-US" sz="2000" dirty="0"/>
              <a:t>3,000 more pharmacist's and 6,000 physiotherapists will be needed into general practice and will need support staffs. There are 1.1 million FTE jobs in adult social care and vacancies are rising, currently totaling 110,000 with around one in ten social worker roles and one in eleven care worker roles vacant. “workforce problems have a direct impact on peoples care” (care quality commission 2018,p7).</a:t>
            </a:r>
          </a:p>
          <a:p>
            <a:pPr marL="0" indent="0">
              <a:buNone/>
            </a:pPr>
            <a:r>
              <a:rPr lang="en-US" sz="2000" dirty="0"/>
              <a:t>The current level of vacancies looks like it will get worse because Brexit has caused the removal of the NHS bursary for students starting the courses. Also, some causes of staff shortages result in poor training, low pay and no rewards. </a:t>
            </a:r>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38500644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67AB8-0D29-ACE4-FB08-51E5583C8BED}"/>
              </a:ext>
            </a:extLst>
          </p:cNvPr>
          <p:cNvSpPr>
            <a:spLocks noGrp="1"/>
          </p:cNvSpPr>
          <p:nvPr>
            <p:ph type="title"/>
          </p:nvPr>
        </p:nvSpPr>
        <p:spPr>
          <a:xfrm>
            <a:off x="4055165" y="365125"/>
            <a:ext cx="3988906" cy="1325563"/>
          </a:xfrm>
        </p:spPr>
        <p:txBody>
          <a:bodyPr/>
          <a:lstStyle/>
          <a:p>
            <a:r>
              <a:rPr lang="en-US" u="sng" dirty="0"/>
              <a:t>PESTLE ANALYSE </a:t>
            </a:r>
          </a:p>
        </p:txBody>
      </p:sp>
      <p:sp>
        <p:nvSpPr>
          <p:cNvPr id="3" name="Content Placeholder 2">
            <a:extLst>
              <a:ext uri="{FF2B5EF4-FFF2-40B4-BE49-F238E27FC236}">
                <a16:creationId xmlns:a16="http://schemas.microsoft.com/office/drawing/2014/main" id="{A5A3C9A7-C35C-3D21-8A8C-75F8BA83F547}"/>
              </a:ext>
            </a:extLst>
          </p:cNvPr>
          <p:cNvSpPr>
            <a:spLocks noGrp="1"/>
          </p:cNvSpPr>
          <p:nvPr>
            <p:ph idx="1"/>
          </p:nvPr>
        </p:nvSpPr>
        <p:spPr>
          <a:xfrm>
            <a:off x="838200" y="1825625"/>
            <a:ext cx="10657114" cy="4667250"/>
          </a:xfrm>
        </p:spPr>
        <p:txBody>
          <a:bodyPr>
            <a:normAutofit fontScale="92500" lnSpcReduction="10000"/>
          </a:bodyPr>
          <a:lstStyle/>
          <a:p>
            <a:pPr marL="0" indent="0">
              <a:buNone/>
            </a:pPr>
            <a:r>
              <a:rPr lang="en-US" sz="2200" dirty="0"/>
              <a:t>Political: NHS is also set to be severely affected by Brexit. Being a public institution, a separation from the European union will have deep impacts on its functional capacity.</a:t>
            </a:r>
          </a:p>
          <a:p>
            <a:pPr marL="0" indent="0">
              <a:buNone/>
            </a:pPr>
            <a:r>
              <a:rPr lang="en-US" sz="2200" dirty="0"/>
              <a:t>Economic: NHS has been having some financial problems which means that it will be difficult for the NHS to provide a sufficient quality for the staff.</a:t>
            </a:r>
          </a:p>
          <a:p>
            <a:pPr marL="0" indent="0">
              <a:buNone/>
            </a:pPr>
            <a:r>
              <a:rPr lang="en-US" sz="2200" dirty="0"/>
              <a:t>Social: with age increasing there is more diabetes, cancer and a lot more health problems. This has led to added pressure on the NHS and become more difficult for NHS staff to provide quality treatment to people with health problems. Also, many people cannot speak English which is needed to work as an NHS staff.</a:t>
            </a:r>
          </a:p>
          <a:p>
            <a:pPr marL="0" indent="0">
              <a:buNone/>
            </a:pPr>
            <a:r>
              <a:rPr lang="en-US" sz="2200" dirty="0"/>
              <a:t>Technological: The NHS has been able to use technological advancements such as scanning machines to provide quality and speedy healthcare to all its patients. Also, data can be used to provide better researches.</a:t>
            </a:r>
          </a:p>
          <a:p>
            <a:pPr marL="0" indent="0">
              <a:buNone/>
            </a:pPr>
            <a:r>
              <a:rPr lang="en-US" sz="2200" dirty="0"/>
              <a:t>Legal: patients who are unsatisfied with the NHS can take on legal actions if there has been any unjust activities towards them.</a:t>
            </a:r>
          </a:p>
          <a:p>
            <a:pPr marL="0" indent="0">
              <a:buNone/>
            </a:pPr>
            <a:r>
              <a:rPr lang="en-US" sz="2200" dirty="0"/>
              <a:t>Environmental: Environmental factors such as noise, air quality and toxic exposures can affect patients and staff workers.</a:t>
            </a:r>
            <a:endParaRPr lang="en-US" sz="2000" dirty="0"/>
          </a:p>
        </p:txBody>
      </p:sp>
    </p:spTree>
    <p:extLst>
      <p:ext uri="{BB962C8B-B14F-4D97-AF65-F5344CB8AC3E}">
        <p14:creationId xmlns:p14="http://schemas.microsoft.com/office/powerpoint/2010/main" val="27600778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093409-BF08-A142-F9D2-A90EB1470313}"/>
              </a:ext>
            </a:extLst>
          </p:cNvPr>
          <p:cNvSpPr>
            <a:spLocks noGrp="1"/>
          </p:cNvSpPr>
          <p:nvPr>
            <p:ph type="title"/>
          </p:nvPr>
        </p:nvSpPr>
        <p:spPr/>
        <p:txBody>
          <a:bodyPr/>
          <a:lstStyle/>
          <a:p>
            <a:r>
              <a:rPr lang="en-US" u="sng" dirty="0"/>
              <a:t>Fishbone diagram </a:t>
            </a:r>
          </a:p>
        </p:txBody>
      </p:sp>
      <p:sp>
        <p:nvSpPr>
          <p:cNvPr id="4" name="Rectangle 3">
            <a:extLst>
              <a:ext uri="{FF2B5EF4-FFF2-40B4-BE49-F238E27FC236}">
                <a16:creationId xmlns:a16="http://schemas.microsoft.com/office/drawing/2014/main" id="{249EC855-301B-3C71-6111-CC46E173EE6E}"/>
              </a:ext>
            </a:extLst>
          </p:cNvPr>
          <p:cNvSpPr/>
          <p:nvPr/>
        </p:nvSpPr>
        <p:spPr>
          <a:xfrm>
            <a:off x="8719930" y="3429000"/>
            <a:ext cx="2213113" cy="86470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Staff shortage in NHS</a:t>
            </a:r>
          </a:p>
        </p:txBody>
      </p:sp>
      <p:cxnSp>
        <p:nvCxnSpPr>
          <p:cNvPr id="6" name="Straight Connector 5">
            <a:extLst>
              <a:ext uri="{FF2B5EF4-FFF2-40B4-BE49-F238E27FC236}">
                <a16:creationId xmlns:a16="http://schemas.microsoft.com/office/drawing/2014/main" id="{2E4282C0-838D-A167-1EC4-46F9E2986775}"/>
              </a:ext>
            </a:extLst>
          </p:cNvPr>
          <p:cNvCxnSpPr>
            <a:stCxn id="4" idx="1"/>
          </p:cNvCxnSpPr>
          <p:nvPr/>
        </p:nvCxnSpPr>
        <p:spPr>
          <a:xfrm flipH="1">
            <a:off x="1497496" y="3861352"/>
            <a:ext cx="722243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3DD78CCC-E39F-F905-F6E8-89DAACB906A6}"/>
              </a:ext>
            </a:extLst>
          </p:cNvPr>
          <p:cNvCxnSpPr/>
          <p:nvPr/>
        </p:nvCxnSpPr>
        <p:spPr>
          <a:xfrm flipV="1">
            <a:off x="7394713" y="2133600"/>
            <a:ext cx="834887" cy="17277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63346675-D414-CB91-D906-52B09B00DB84}"/>
              </a:ext>
            </a:extLst>
          </p:cNvPr>
          <p:cNvSpPr/>
          <p:nvPr/>
        </p:nvSpPr>
        <p:spPr>
          <a:xfrm>
            <a:off x="8229601" y="1722784"/>
            <a:ext cx="1099930" cy="400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Method</a:t>
            </a:r>
          </a:p>
        </p:txBody>
      </p:sp>
      <p:cxnSp>
        <p:nvCxnSpPr>
          <p:cNvPr id="12" name="Straight Arrow Connector 11">
            <a:extLst>
              <a:ext uri="{FF2B5EF4-FFF2-40B4-BE49-F238E27FC236}">
                <a16:creationId xmlns:a16="http://schemas.microsoft.com/office/drawing/2014/main" id="{FDF9EC88-A9DD-1089-25DD-423BFB500145}"/>
              </a:ext>
            </a:extLst>
          </p:cNvPr>
          <p:cNvCxnSpPr/>
          <p:nvPr/>
        </p:nvCxnSpPr>
        <p:spPr>
          <a:xfrm>
            <a:off x="8083826" y="2504661"/>
            <a:ext cx="768626"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F4D11CA0-FEAB-3215-1439-5AF8B12D7880}"/>
              </a:ext>
            </a:extLst>
          </p:cNvPr>
          <p:cNvSpPr txBox="1"/>
          <p:nvPr/>
        </p:nvSpPr>
        <p:spPr>
          <a:xfrm>
            <a:off x="8810543" y="2311034"/>
            <a:ext cx="1099930" cy="523220"/>
          </a:xfrm>
          <a:prstGeom prst="rect">
            <a:avLst/>
          </a:prstGeom>
          <a:noFill/>
        </p:spPr>
        <p:txBody>
          <a:bodyPr wrap="square" rtlCol="0">
            <a:spAutoFit/>
          </a:bodyPr>
          <a:lstStyle/>
          <a:p>
            <a:r>
              <a:rPr lang="en-US" sz="1400" dirty="0"/>
              <a:t>Lack of transport</a:t>
            </a:r>
          </a:p>
        </p:txBody>
      </p:sp>
      <p:cxnSp>
        <p:nvCxnSpPr>
          <p:cNvPr id="15" name="Straight Arrow Connector 14">
            <a:extLst>
              <a:ext uri="{FF2B5EF4-FFF2-40B4-BE49-F238E27FC236}">
                <a16:creationId xmlns:a16="http://schemas.microsoft.com/office/drawing/2014/main" id="{3E5A1B72-A9B9-AD16-4731-BBC65985803A}"/>
              </a:ext>
            </a:extLst>
          </p:cNvPr>
          <p:cNvCxnSpPr/>
          <p:nvPr/>
        </p:nvCxnSpPr>
        <p:spPr>
          <a:xfrm>
            <a:off x="7394713" y="3861352"/>
            <a:ext cx="689113" cy="132024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6" name="Rectangle 15">
            <a:extLst>
              <a:ext uri="{FF2B5EF4-FFF2-40B4-BE49-F238E27FC236}">
                <a16:creationId xmlns:a16="http://schemas.microsoft.com/office/drawing/2014/main" id="{B4001E95-624E-DB18-1782-BA0A8B8CF89F}"/>
              </a:ext>
            </a:extLst>
          </p:cNvPr>
          <p:cNvSpPr/>
          <p:nvPr/>
        </p:nvSpPr>
        <p:spPr>
          <a:xfrm>
            <a:off x="8116956" y="5204790"/>
            <a:ext cx="1577009" cy="468794"/>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Technological </a:t>
            </a:r>
          </a:p>
        </p:txBody>
      </p:sp>
      <p:cxnSp>
        <p:nvCxnSpPr>
          <p:cNvPr id="18" name="Straight Arrow Connector 17">
            <a:extLst>
              <a:ext uri="{FF2B5EF4-FFF2-40B4-BE49-F238E27FC236}">
                <a16:creationId xmlns:a16="http://schemas.microsoft.com/office/drawing/2014/main" id="{ED2B3AB8-F092-C4D9-0788-53C2B1A9521D}"/>
              </a:ext>
            </a:extLst>
          </p:cNvPr>
          <p:cNvCxnSpPr/>
          <p:nvPr/>
        </p:nvCxnSpPr>
        <p:spPr>
          <a:xfrm>
            <a:off x="7812156" y="4714504"/>
            <a:ext cx="90777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9" name="TextBox 18">
            <a:extLst>
              <a:ext uri="{FF2B5EF4-FFF2-40B4-BE49-F238E27FC236}">
                <a16:creationId xmlns:a16="http://schemas.microsoft.com/office/drawing/2014/main" id="{14CB15B0-2935-6D94-028B-D72478465AE3}"/>
              </a:ext>
            </a:extLst>
          </p:cNvPr>
          <p:cNvSpPr txBox="1"/>
          <p:nvPr/>
        </p:nvSpPr>
        <p:spPr>
          <a:xfrm>
            <a:off x="8852452" y="4641851"/>
            <a:ext cx="1577009" cy="307777"/>
          </a:xfrm>
          <a:prstGeom prst="rect">
            <a:avLst/>
          </a:prstGeom>
          <a:noFill/>
        </p:spPr>
        <p:txBody>
          <a:bodyPr wrap="square" rtlCol="0">
            <a:spAutoFit/>
          </a:bodyPr>
          <a:lstStyle/>
          <a:p>
            <a:r>
              <a:rPr lang="en-US" sz="1400" dirty="0"/>
              <a:t>Scanning tools</a:t>
            </a:r>
          </a:p>
        </p:txBody>
      </p:sp>
      <p:cxnSp>
        <p:nvCxnSpPr>
          <p:cNvPr id="21" name="Straight Arrow Connector 20">
            <a:extLst>
              <a:ext uri="{FF2B5EF4-FFF2-40B4-BE49-F238E27FC236}">
                <a16:creationId xmlns:a16="http://schemas.microsoft.com/office/drawing/2014/main" id="{29746B15-C34E-4F08-943C-F80136EBF2F2}"/>
              </a:ext>
            </a:extLst>
          </p:cNvPr>
          <p:cNvCxnSpPr/>
          <p:nvPr/>
        </p:nvCxnSpPr>
        <p:spPr>
          <a:xfrm flipV="1">
            <a:off x="6084254" y="2516839"/>
            <a:ext cx="380011" cy="135669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2" name="Rectangle 21">
            <a:extLst>
              <a:ext uri="{FF2B5EF4-FFF2-40B4-BE49-F238E27FC236}">
                <a16:creationId xmlns:a16="http://schemas.microsoft.com/office/drawing/2014/main" id="{503CA64C-92DB-6685-BF86-4A6791EFB10C}"/>
              </a:ext>
            </a:extLst>
          </p:cNvPr>
          <p:cNvSpPr/>
          <p:nvPr/>
        </p:nvSpPr>
        <p:spPr>
          <a:xfrm>
            <a:off x="6464265" y="1979656"/>
            <a:ext cx="1022569" cy="51731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Pay</a:t>
            </a:r>
          </a:p>
        </p:txBody>
      </p:sp>
      <p:cxnSp>
        <p:nvCxnSpPr>
          <p:cNvPr id="24" name="Straight Arrow Connector 23">
            <a:extLst>
              <a:ext uri="{FF2B5EF4-FFF2-40B4-BE49-F238E27FC236}">
                <a16:creationId xmlns:a16="http://schemas.microsoft.com/office/drawing/2014/main" id="{035A7265-38DC-5941-D879-9A0093AFAA4B}"/>
              </a:ext>
            </a:extLst>
          </p:cNvPr>
          <p:cNvCxnSpPr/>
          <p:nvPr/>
        </p:nvCxnSpPr>
        <p:spPr>
          <a:xfrm>
            <a:off x="6377049" y="2784786"/>
            <a:ext cx="33251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5" name="TextBox 24">
            <a:extLst>
              <a:ext uri="{FF2B5EF4-FFF2-40B4-BE49-F238E27FC236}">
                <a16:creationId xmlns:a16="http://schemas.microsoft.com/office/drawing/2014/main" id="{AF5BA0C1-B822-0DD4-2F30-BC240F6C7695}"/>
              </a:ext>
            </a:extLst>
          </p:cNvPr>
          <p:cNvSpPr txBox="1"/>
          <p:nvPr/>
        </p:nvSpPr>
        <p:spPr>
          <a:xfrm>
            <a:off x="6712226" y="2666335"/>
            <a:ext cx="851753" cy="523220"/>
          </a:xfrm>
          <a:prstGeom prst="rect">
            <a:avLst/>
          </a:prstGeom>
          <a:noFill/>
        </p:spPr>
        <p:txBody>
          <a:bodyPr wrap="square" rtlCol="0">
            <a:spAutoFit/>
          </a:bodyPr>
          <a:lstStyle/>
          <a:p>
            <a:r>
              <a:rPr lang="en-US" sz="1400" dirty="0"/>
              <a:t>Low salary</a:t>
            </a:r>
          </a:p>
        </p:txBody>
      </p:sp>
      <p:cxnSp>
        <p:nvCxnSpPr>
          <p:cNvPr id="27" name="Straight Arrow Connector 26">
            <a:extLst>
              <a:ext uri="{FF2B5EF4-FFF2-40B4-BE49-F238E27FC236}">
                <a16:creationId xmlns:a16="http://schemas.microsoft.com/office/drawing/2014/main" id="{98C8A605-ED2E-B9E0-51FD-44D46211BCE7}"/>
              </a:ext>
            </a:extLst>
          </p:cNvPr>
          <p:cNvCxnSpPr/>
          <p:nvPr/>
        </p:nvCxnSpPr>
        <p:spPr>
          <a:xfrm>
            <a:off x="6096000" y="3861352"/>
            <a:ext cx="368265" cy="11498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28" name="Rectangle 27">
            <a:extLst>
              <a:ext uri="{FF2B5EF4-FFF2-40B4-BE49-F238E27FC236}">
                <a16:creationId xmlns:a16="http://schemas.microsoft.com/office/drawing/2014/main" id="{41E62343-CB44-225B-300F-532354E26500}"/>
              </a:ext>
            </a:extLst>
          </p:cNvPr>
          <p:cNvSpPr/>
          <p:nvPr/>
        </p:nvSpPr>
        <p:spPr>
          <a:xfrm>
            <a:off x="6410557" y="4999006"/>
            <a:ext cx="876042" cy="59009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People </a:t>
            </a:r>
          </a:p>
        </p:txBody>
      </p:sp>
      <p:cxnSp>
        <p:nvCxnSpPr>
          <p:cNvPr id="30" name="Straight Arrow Connector 29">
            <a:extLst>
              <a:ext uri="{FF2B5EF4-FFF2-40B4-BE49-F238E27FC236}">
                <a16:creationId xmlns:a16="http://schemas.microsoft.com/office/drawing/2014/main" id="{2DC6E0E6-E253-432E-9DDC-26E8BCA71C15}"/>
              </a:ext>
            </a:extLst>
          </p:cNvPr>
          <p:cNvCxnSpPr>
            <a:cxnSpLocks/>
          </p:cNvCxnSpPr>
          <p:nvPr/>
        </p:nvCxnSpPr>
        <p:spPr>
          <a:xfrm>
            <a:off x="6096000" y="4013860"/>
            <a:ext cx="44730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589FEB2F-43A8-564F-57FF-AFD877FB9527}"/>
              </a:ext>
            </a:extLst>
          </p:cNvPr>
          <p:cNvSpPr txBox="1"/>
          <p:nvPr/>
        </p:nvSpPr>
        <p:spPr>
          <a:xfrm>
            <a:off x="6476700" y="4030713"/>
            <a:ext cx="907774" cy="523220"/>
          </a:xfrm>
          <a:prstGeom prst="rect">
            <a:avLst/>
          </a:prstGeom>
          <a:noFill/>
        </p:spPr>
        <p:txBody>
          <a:bodyPr wrap="square" rtlCol="0">
            <a:spAutoFit/>
          </a:bodyPr>
          <a:lstStyle/>
          <a:p>
            <a:r>
              <a:rPr lang="en-US" sz="1400" dirty="0"/>
              <a:t>Financial problems</a:t>
            </a:r>
          </a:p>
        </p:txBody>
      </p:sp>
      <p:cxnSp>
        <p:nvCxnSpPr>
          <p:cNvPr id="35" name="Straight Arrow Connector 34">
            <a:extLst>
              <a:ext uri="{FF2B5EF4-FFF2-40B4-BE49-F238E27FC236}">
                <a16:creationId xmlns:a16="http://schemas.microsoft.com/office/drawing/2014/main" id="{A5C6399A-B33B-8561-CC20-A1F5DAE62B84}"/>
              </a:ext>
            </a:extLst>
          </p:cNvPr>
          <p:cNvCxnSpPr/>
          <p:nvPr/>
        </p:nvCxnSpPr>
        <p:spPr>
          <a:xfrm flipV="1">
            <a:off x="4405745" y="2410691"/>
            <a:ext cx="368136" cy="1450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6" name="Rectangle 35">
            <a:extLst>
              <a:ext uri="{FF2B5EF4-FFF2-40B4-BE49-F238E27FC236}">
                <a16:creationId xmlns:a16="http://schemas.microsoft.com/office/drawing/2014/main" id="{70373F90-ACAD-4E53-FF53-758EECFD5522}"/>
              </a:ext>
            </a:extLst>
          </p:cNvPr>
          <p:cNvSpPr/>
          <p:nvPr/>
        </p:nvSpPr>
        <p:spPr>
          <a:xfrm>
            <a:off x="4773881" y="1980881"/>
            <a:ext cx="1200054" cy="40025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Economic</a:t>
            </a:r>
          </a:p>
        </p:txBody>
      </p:sp>
      <p:cxnSp>
        <p:nvCxnSpPr>
          <p:cNvPr id="38" name="Straight Arrow Connector 37">
            <a:extLst>
              <a:ext uri="{FF2B5EF4-FFF2-40B4-BE49-F238E27FC236}">
                <a16:creationId xmlns:a16="http://schemas.microsoft.com/office/drawing/2014/main" id="{9993BDD2-FC6A-9715-3242-72612CE250D0}"/>
              </a:ext>
            </a:extLst>
          </p:cNvPr>
          <p:cNvCxnSpPr/>
          <p:nvPr/>
        </p:nvCxnSpPr>
        <p:spPr>
          <a:xfrm>
            <a:off x="4690754" y="2790746"/>
            <a:ext cx="334832"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39" name="TextBox 38">
            <a:extLst>
              <a:ext uri="{FF2B5EF4-FFF2-40B4-BE49-F238E27FC236}">
                <a16:creationId xmlns:a16="http://schemas.microsoft.com/office/drawing/2014/main" id="{B6EC6634-4459-D6F7-B4B5-41B6681EA756}"/>
              </a:ext>
            </a:extLst>
          </p:cNvPr>
          <p:cNvSpPr txBox="1"/>
          <p:nvPr/>
        </p:nvSpPr>
        <p:spPr>
          <a:xfrm>
            <a:off x="5021842" y="2647909"/>
            <a:ext cx="744446" cy="307777"/>
          </a:xfrm>
          <a:prstGeom prst="rect">
            <a:avLst/>
          </a:prstGeom>
          <a:noFill/>
        </p:spPr>
        <p:txBody>
          <a:bodyPr wrap="square" rtlCol="0">
            <a:spAutoFit/>
          </a:bodyPr>
          <a:lstStyle/>
          <a:p>
            <a:r>
              <a:rPr lang="en-US" sz="1400" dirty="0"/>
              <a:t>Brexit</a:t>
            </a:r>
          </a:p>
        </p:txBody>
      </p:sp>
      <p:cxnSp>
        <p:nvCxnSpPr>
          <p:cNvPr id="41" name="Straight Arrow Connector 40">
            <a:extLst>
              <a:ext uri="{FF2B5EF4-FFF2-40B4-BE49-F238E27FC236}">
                <a16:creationId xmlns:a16="http://schemas.microsoft.com/office/drawing/2014/main" id="{C31FE2C3-B478-B6C6-9A5D-195CCA2F0A6E}"/>
              </a:ext>
            </a:extLst>
          </p:cNvPr>
          <p:cNvCxnSpPr>
            <a:cxnSpLocks/>
          </p:cNvCxnSpPr>
          <p:nvPr/>
        </p:nvCxnSpPr>
        <p:spPr>
          <a:xfrm>
            <a:off x="4405745" y="3861352"/>
            <a:ext cx="276059" cy="172775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3" name="Rectangle 42">
            <a:extLst>
              <a:ext uri="{FF2B5EF4-FFF2-40B4-BE49-F238E27FC236}">
                <a16:creationId xmlns:a16="http://schemas.microsoft.com/office/drawing/2014/main" id="{4877ECDB-0A57-2EB6-5F75-90575DDDC824}"/>
              </a:ext>
            </a:extLst>
          </p:cNvPr>
          <p:cNvSpPr/>
          <p:nvPr/>
        </p:nvSpPr>
        <p:spPr>
          <a:xfrm>
            <a:off x="4670833" y="5589104"/>
            <a:ext cx="1303102" cy="620338"/>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Training</a:t>
            </a:r>
          </a:p>
        </p:txBody>
      </p:sp>
      <p:cxnSp>
        <p:nvCxnSpPr>
          <p:cNvPr id="45" name="Straight Arrow Connector 44">
            <a:extLst>
              <a:ext uri="{FF2B5EF4-FFF2-40B4-BE49-F238E27FC236}">
                <a16:creationId xmlns:a16="http://schemas.microsoft.com/office/drawing/2014/main" id="{C467EE63-48D7-DE26-13BB-0833A501D843}"/>
              </a:ext>
            </a:extLst>
          </p:cNvPr>
          <p:cNvCxnSpPr/>
          <p:nvPr/>
        </p:nvCxnSpPr>
        <p:spPr>
          <a:xfrm>
            <a:off x="4447308" y="4047566"/>
            <a:ext cx="285009"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6" name="TextBox 45">
            <a:extLst>
              <a:ext uri="{FF2B5EF4-FFF2-40B4-BE49-F238E27FC236}">
                <a16:creationId xmlns:a16="http://schemas.microsoft.com/office/drawing/2014/main" id="{4870FC79-843F-D83C-0F10-261BDE4EDDEB}"/>
              </a:ext>
            </a:extLst>
          </p:cNvPr>
          <p:cNvSpPr txBox="1"/>
          <p:nvPr/>
        </p:nvSpPr>
        <p:spPr>
          <a:xfrm>
            <a:off x="4670833" y="3940083"/>
            <a:ext cx="1093218" cy="954107"/>
          </a:xfrm>
          <a:prstGeom prst="rect">
            <a:avLst/>
          </a:prstGeom>
          <a:noFill/>
        </p:spPr>
        <p:txBody>
          <a:bodyPr wrap="square" rtlCol="0">
            <a:spAutoFit/>
          </a:bodyPr>
          <a:lstStyle/>
          <a:p>
            <a:r>
              <a:rPr lang="en-US" sz="1400" dirty="0"/>
              <a:t>Need better training and more education</a:t>
            </a:r>
          </a:p>
        </p:txBody>
      </p:sp>
      <p:cxnSp>
        <p:nvCxnSpPr>
          <p:cNvPr id="48" name="Straight Arrow Connector 47">
            <a:extLst>
              <a:ext uri="{FF2B5EF4-FFF2-40B4-BE49-F238E27FC236}">
                <a16:creationId xmlns:a16="http://schemas.microsoft.com/office/drawing/2014/main" id="{E4CE5C67-A9B5-DF9D-D819-0F7ACCA4CBEC}"/>
              </a:ext>
            </a:extLst>
          </p:cNvPr>
          <p:cNvCxnSpPr/>
          <p:nvPr/>
        </p:nvCxnSpPr>
        <p:spPr>
          <a:xfrm flipV="1">
            <a:off x="2600696" y="2410691"/>
            <a:ext cx="439387" cy="145066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49" name="Rectangle 48">
            <a:extLst>
              <a:ext uri="{FF2B5EF4-FFF2-40B4-BE49-F238E27FC236}">
                <a16:creationId xmlns:a16="http://schemas.microsoft.com/office/drawing/2014/main" id="{D2437C9D-BEAD-501E-5908-5CC089AA657D}"/>
              </a:ext>
            </a:extLst>
          </p:cNvPr>
          <p:cNvSpPr/>
          <p:nvPr/>
        </p:nvSpPr>
        <p:spPr>
          <a:xfrm>
            <a:off x="3040083" y="1834514"/>
            <a:ext cx="1444014" cy="5640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Equipment </a:t>
            </a:r>
          </a:p>
        </p:txBody>
      </p:sp>
      <p:sp>
        <p:nvSpPr>
          <p:cNvPr id="50" name="TextBox 49">
            <a:extLst>
              <a:ext uri="{FF2B5EF4-FFF2-40B4-BE49-F238E27FC236}">
                <a16:creationId xmlns:a16="http://schemas.microsoft.com/office/drawing/2014/main" id="{7052A9F2-6101-550A-2BB7-622A7002E2B5}"/>
              </a:ext>
            </a:extLst>
          </p:cNvPr>
          <p:cNvSpPr txBox="1"/>
          <p:nvPr/>
        </p:nvSpPr>
        <p:spPr>
          <a:xfrm>
            <a:off x="3064760" y="2905780"/>
            <a:ext cx="1310373" cy="523220"/>
          </a:xfrm>
          <a:prstGeom prst="rect">
            <a:avLst/>
          </a:prstGeom>
          <a:noFill/>
        </p:spPr>
        <p:txBody>
          <a:bodyPr wrap="square" rtlCol="0">
            <a:spAutoFit/>
          </a:bodyPr>
          <a:lstStyle/>
          <a:p>
            <a:r>
              <a:rPr lang="en-US" sz="1400" dirty="0"/>
              <a:t>Poor maintenance</a:t>
            </a:r>
          </a:p>
        </p:txBody>
      </p:sp>
      <p:cxnSp>
        <p:nvCxnSpPr>
          <p:cNvPr id="54" name="Straight Arrow Connector 53">
            <a:extLst>
              <a:ext uri="{FF2B5EF4-FFF2-40B4-BE49-F238E27FC236}">
                <a16:creationId xmlns:a16="http://schemas.microsoft.com/office/drawing/2014/main" id="{4FDD43B2-4A90-36B8-02D4-7736B11F5831}"/>
              </a:ext>
            </a:extLst>
          </p:cNvPr>
          <p:cNvCxnSpPr/>
          <p:nvPr/>
        </p:nvCxnSpPr>
        <p:spPr>
          <a:xfrm>
            <a:off x="2820389" y="3136021"/>
            <a:ext cx="21969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6" name="Straight Arrow Connector 55">
            <a:extLst>
              <a:ext uri="{FF2B5EF4-FFF2-40B4-BE49-F238E27FC236}">
                <a16:creationId xmlns:a16="http://schemas.microsoft.com/office/drawing/2014/main" id="{B782B338-3FE7-E16D-BFF5-9E77336B45BF}"/>
              </a:ext>
            </a:extLst>
          </p:cNvPr>
          <p:cNvCxnSpPr/>
          <p:nvPr/>
        </p:nvCxnSpPr>
        <p:spPr>
          <a:xfrm>
            <a:off x="2600696" y="3873530"/>
            <a:ext cx="219693" cy="171557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7" name="Rectangle 56">
            <a:extLst>
              <a:ext uri="{FF2B5EF4-FFF2-40B4-BE49-F238E27FC236}">
                <a16:creationId xmlns:a16="http://schemas.microsoft.com/office/drawing/2014/main" id="{70CBE202-9D2A-FAAC-A7AB-EF2BFA6DBA60}"/>
              </a:ext>
            </a:extLst>
          </p:cNvPr>
          <p:cNvSpPr/>
          <p:nvPr/>
        </p:nvSpPr>
        <p:spPr>
          <a:xfrm>
            <a:off x="2820389" y="5622370"/>
            <a:ext cx="1585356" cy="819291"/>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a:t>Environment </a:t>
            </a:r>
          </a:p>
        </p:txBody>
      </p:sp>
      <p:cxnSp>
        <p:nvCxnSpPr>
          <p:cNvPr id="59" name="Straight Arrow Connector 58">
            <a:extLst>
              <a:ext uri="{FF2B5EF4-FFF2-40B4-BE49-F238E27FC236}">
                <a16:creationId xmlns:a16="http://schemas.microsoft.com/office/drawing/2014/main" id="{999EEDCF-65CB-DF34-6C73-A8D499E5B087}"/>
              </a:ext>
            </a:extLst>
          </p:cNvPr>
          <p:cNvCxnSpPr/>
          <p:nvPr/>
        </p:nvCxnSpPr>
        <p:spPr>
          <a:xfrm>
            <a:off x="2600696" y="4292323"/>
            <a:ext cx="464064"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60" name="TextBox 59">
            <a:extLst>
              <a:ext uri="{FF2B5EF4-FFF2-40B4-BE49-F238E27FC236}">
                <a16:creationId xmlns:a16="http://schemas.microsoft.com/office/drawing/2014/main" id="{5F966FBF-59D9-C322-B04A-7C814147EB7B}"/>
              </a:ext>
            </a:extLst>
          </p:cNvPr>
          <p:cNvSpPr txBox="1"/>
          <p:nvPr/>
        </p:nvSpPr>
        <p:spPr>
          <a:xfrm>
            <a:off x="3048260" y="4218683"/>
            <a:ext cx="1384249" cy="954107"/>
          </a:xfrm>
          <a:prstGeom prst="rect">
            <a:avLst/>
          </a:prstGeom>
          <a:noFill/>
        </p:spPr>
        <p:txBody>
          <a:bodyPr wrap="square" rtlCol="0">
            <a:spAutoFit/>
          </a:bodyPr>
          <a:lstStyle/>
          <a:p>
            <a:r>
              <a:rPr lang="en-US" sz="1400" dirty="0"/>
              <a:t>Have better surroundings and working conditions</a:t>
            </a:r>
          </a:p>
        </p:txBody>
      </p:sp>
    </p:spTree>
    <p:extLst>
      <p:ext uri="{BB962C8B-B14F-4D97-AF65-F5344CB8AC3E}">
        <p14:creationId xmlns:p14="http://schemas.microsoft.com/office/powerpoint/2010/main" val="253025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1CCA5F-2CE4-FDA9-C007-F1FA064C45EE}"/>
              </a:ext>
            </a:extLst>
          </p:cNvPr>
          <p:cNvSpPr>
            <a:spLocks noGrp="1"/>
          </p:cNvSpPr>
          <p:nvPr>
            <p:ph type="title"/>
          </p:nvPr>
        </p:nvSpPr>
        <p:spPr/>
        <p:txBody>
          <a:bodyPr/>
          <a:lstStyle/>
          <a:p>
            <a:r>
              <a:rPr lang="en-US" dirty="0"/>
              <a:t>Solution </a:t>
            </a:r>
          </a:p>
        </p:txBody>
      </p:sp>
      <p:sp>
        <p:nvSpPr>
          <p:cNvPr id="3" name="Content Placeholder 2">
            <a:extLst>
              <a:ext uri="{FF2B5EF4-FFF2-40B4-BE49-F238E27FC236}">
                <a16:creationId xmlns:a16="http://schemas.microsoft.com/office/drawing/2014/main" id="{B939524D-FCA4-E186-36E9-1FB78383088C}"/>
              </a:ext>
            </a:extLst>
          </p:cNvPr>
          <p:cNvSpPr>
            <a:spLocks noGrp="1"/>
          </p:cNvSpPr>
          <p:nvPr>
            <p:ph idx="1"/>
          </p:nvPr>
        </p:nvSpPr>
        <p:spPr/>
        <p:txBody>
          <a:bodyPr>
            <a:normAutofit/>
          </a:bodyPr>
          <a:lstStyle/>
          <a:p>
            <a:pPr marL="0" indent="0">
              <a:buNone/>
            </a:pPr>
            <a:r>
              <a:rPr lang="en-US" sz="2000" dirty="0"/>
              <a:t>The government should spend more money on the NHS. They should also increase the NHS staff salary and give them rewards for doing good. They should also do more and better training. Have better technology support. They should hire staff that are flexible with their time. Making sure that they have good working conditions. Listening to other nurses about what problems they are facing so that they can overcome these problems.</a:t>
            </a:r>
          </a:p>
          <a:p>
            <a:pPr marL="0" indent="0">
              <a:buNone/>
            </a:pPr>
            <a:r>
              <a:rPr lang="en-US" sz="2000" dirty="0"/>
              <a:t>We all know 2019 pandemic time our NHS staff were doing hard work and many staff have passed away, so I think we all should respect this profession.</a:t>
            </a:r>
          </a:p>
          <a:p>
            <a:pPr marL="0" indent="0">
              <a:buNone/>
            </a:pPr>
            <a:endParaRPr lang="en-US" sz="2000" dirty="0"/>
          </a:p>
        </p:txBody>
      </p:sp>
    </p:spTree>
    <p:extLst>
      <p:ext uri="{BB962C8B-B14F-4D97-AF65-F5344CB8AC3E}">
        <p14:creationId xmlns:p14="http://schemas.microsoft.com/office/powerpoint/2010/main" val="12684706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10092</TotalTime>
  <Words>677</Words>
  <Application>Microsoft Macintosh PowerPoint</Application>
  <PresentationFormat>Widescreen</PresentationFormat>
  <Paragraphs>42</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Problem solving and decision making. (BMSW4004_BIRM)</vt:lpstr>
      <vt:lpstr>Introduction: Today I will be talking about staff shortage in NHS.</vt:lpstr>
      <vt:lpstr>PESTLE ANALYSE </vt:lpstr>
      <vt:lpstr>Fishbone diagram </vt:lpstr>
      <vt:lpstr>Solution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Addressing the problem of staff shortage in proper care UK</dc:title>
  <dc:creator>Tahir Hussain15</dc:creator>
  <cp:lastModifiedBy>Tahir Hussain15</cp:lastModifiedBy>
  <cp:revision>6</cp:revision>
  <dcterms:created xsi:type="dcterms:W3CDTF">2022-06-26T16:17:00Z</dcterms:created>
  <dcterms:modified xsi:type="dcterms:W3CDTF">2022-07-10T15:46:36Z</dcterms:modified>
</cp:coreProperties>
</file>