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7"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6" r:id="rId20"/>
    <p:sldId id="274" r:id="rId21"/>
    <p:sldId id="275" r:id="rId22"/>
    <p:sldId id="277" r:id="rId23"/>
    <p:sldId id="278" r:id="rId24"/>
    <p:sldId id="279" r:id="rId25"/>
    <p:sldId id="280" r:id="rId2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A5E68A-F782-966B-B7E5-E749B9C80A65}" v="873" dt="2023-02-15T10:39:58.409"/>
    <p1510:client id="{0BD6E57F-86DF-A741-AEFB-203FE2D4024F}" v="17" dt="2023-02-08T21:44:25.541"/>
    <p1510:client id="{272197B7-2E36-ECF4-F9F6-C631C508465F}" v="1852" dt="2023-02-08T21:33:55.161"/>
    <p1510:client id="{AEFDC4B2-5EEE-AD88-C684-4388E5F6CB54}" v="44" dt="2023-02-25T21:48:48.989"/>
    <p1510:client id="{E21BF6A6-E35A-3A70-733B-E393E5182FF4}" v="622" dt="2023-02-15T13:04:39.236"/>
    <p1510:client id="{E652CB35-9ADE-49F3-BAC9-71119B56CE77}" v="1920" dt="2023-02-08T19:41:06.1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12.xml" Id="rId13" /><Relationship Type="http://schemas.openxmlformats.org/officeDocument/2006/relationships/slide" Target="slides/slide17.xml" Id="rId18" /><Relationship Type="http://schemas.openxmlformats.org/officeDocument/2006/relationships/slide" Target="slides/slide25.xml" Id="rId26" /><Relationship Type="http://schemas.openxmlformats.org/officeDocument/2006/relationships/slide" Target="slides/slide2.xml" Id="rId3" /><Relationship Type="http://schemas.openxmlformats.org/officeDocument/2006/relationships/slide" Target="slides/slide20.xml" Id="rId21"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slide" Target="slides/slide16.xml" Id="rId17" /><Relationship Type="http://schemas.openxmlformats.org/officeDocument/2006/relationships/slide" Target="slides/slide24.xml" Id="rId25" /><Relationship Type="http://schemas.openxmlformats.org/officeDocument/2006/relationships/slide" Target="slides/slide1.xml" Id="rId2" /><Relationship Type="http://schemas.openxmlformats.org/officeDocument/2006/relationships/slide" Target="slides/slide15.xml" Id="rId16" /><Relationship Type="http://schemas.openxmlformats.org/officeDocument/2006/relationships/slide" Target="slides/slide19.xml" Id="rId20" /><Relationship Type="http://schemas.openxmlformats.org/officeDocument/2006/relationships/theme" Target="theme/theme1.xml" Id="rId29"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23.xml" Id="rId24" /><Relationship Type="http://schemas.microsoft.com/office/2015/10/relationships/revisionInfo" Target="revisionInfo.xml" Id="rId32" /><Relationship Type="http://schemas.openxmlformats.org/officeDocument/2006/relationships/slide" Target="slides/slide4.xml" Id="rId5" /><Relationship Type="http://schemas.openxmlformats.org/officeDocument/2006/relationships/slide" Target="slides/slide14.xml" Id="rId15" /><Relationship Type="http://schemas.openxmlformats.org/officeDocument/2006/relationships/slide" Target="slides/slide22.xml" Id="rId23" /><Relationship Type="http://schemas.openxmlformats.org/officeDocument/2006/relationships/viewProps" Target="viewProps.xml" Id="rId28" /><Relationship Type="http://schemas.openxmlformats.org/officeDocument/2006/relationships/slide" Target="slides/slide9.xml" Id="rId10" /><Relationship Type="http://schemas.openxmlformats.org/officeDocument/2006/relationships/slide" Target="slides/slide18.xml" Id="rId19"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3.xml" Id="rId14" /><Relationship Type="http://schemas.openxmlformats.org/officeDocument/2006/relationships/slide" Target="slides/slide21.xml" Id="rId22" /><Relationship Type="http://schemas.openxmlformats.org/officeDocument/2006/relationships/presProps" Target="presProps.xml" Id="rId27" /><Relationship Type="http://schemas.openxmlformats.org/officeDocument/2006/relationships/tableStyles" Target="tableStyles.xml" Id="rId30" /></Relationships>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18/5/colors/Iconchunking_neutralbg_accent5_2">
  <dgm:title val=""/>
  <dgm:desc val=""/>
  <dgm:catLst>
    <dgm:cat type="accent5" pri="15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a:alpha val="0"/>
      </a:schemeClr>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2645BBE-9928-4FF9-829D-938DDF6F25E1}" type="doc">
      <dgm:prSet loTypeId="urn:microsoft.com/office/officeart/2018/2/layout/IconLabelList" loCatId="icon" qsTypeId="urn:microsoft.com/office/officeart/2005/8/quickstyle/simple1" qsCatId="simple" csTypeId="urn:microsoft.com/office/officeart/2018/5/colors/Iconchunking_neutralbg_accent5_2" csCatId="accent5" phldr="1"/>
      <dgm:spPr/>
      <dgm:t>
        <a:bodyPr/>
        <a:lstStyle/>
        <a:p>
          <a:endParaRPr lang="en-US"/>
        </a:p>
      </dgm:t>
    </dgm:pt>
    <dgm:pt modelId="{CED9554F-6F21-47FC-8D81-84D4152B8563}">
      <dgm:prSet/>
      <dgm:spPr/>
      <dgm:t>
        <a:bodyPr/>
        <a:lstStyle/>
        <a:p>
          <a:pPr>
            <a:lnSpc>
              <a:spcPct val="100000"/>
            </a:lnSpc>
          </a:pPr>
          <a:r>
            <a:rPr lang="en-GB"/>
            <a:t>A group of people/multiple teams who collaborate to reach a common goal</a:t>
          </a:r>
          <a:endParaRPr lang="en-US"/>
        </a:p>
      </dgm:t>
    </dgm:pt>
    <dgm:pt modelId="{C728F7C5-1FA7-40B4-8724-AD725F6DA959}" type="parTrans" cxnId="{D2B95756-4C11-4A73-A3F3-4D97E6BEDD60}">
      <dgm:prSet/>
      <dgm:spPr/>
      <dgm:t>
        <a:bodyPr/>
        <a:lstStyle/>
        <a:p>
          <a:endParaRPr lang="en-US"/>
        </a:p>
      </dgm:t>
    </dgm:pt>
    <dgm:pt modelId="{6C9A45FB-D07A-4EBE-BE6B-E7B643876C79}" type="sibTrans" cxnId="{D2B95756-4C11-4A73-A3F3-4D97E6BEDD60}">
      <dgm:prSet/>
      <dgm:spPr/>
      <dgm:t>
        <a:bodyPr/>
        <a:lstStyle/>
        <a:p>
          <a:endParaRPr lang="en-US"/>
        </a:p>
      </dgm:t>
    </dgm:pt>
    <dgm:pt modelId="{3B273D96-0B3E-4335-8A15-E1CA6B4214A8}">
      <dgm:prSet/>
      <dgm:spPr/>
      <dgm:t>
        <a:bodyPr/>
        <a:lstStyle/>
        <a:p>
          <a:pPr>
            <a:lnSpc>
              <a:spcPct val="100000"/>
            </a:lnSpc>
          </a:pPr>
          <a:r>
            <a:rPr lang="en-GB"/>
            <a:t>A Multidisciplinary team which involves professionals from different departments working together to achieve the best possible treatment/outcome for the patient</a:t>
          </a:r>
          <a:endParaRPr lang="en-US"/>
        </a:p>
      </dgm:t>
    </dgm:pt>
    <dgm:pt modelId="{2840CACC-49D6-4FBA-8DD0-292E39E4712B}" type="parTrans" cxnId="{A0678996-0D5C-4666-9AFC-A41F197478A8}">
      <dgm:prSet/>
      <dgm:spPr/>
      <dgm:t>
        <a:bodyPr/>
        <a:lstStyle/>
        <a:p>
          <a:endParaRPr lang="en-US"/>
        </a:p>
      </dgm:t>
    </dgm:pt>
    <dgm:pt modelId="{2D295AB0-ED3A-4922-8044-D08D11F7D0B2}" type="sibTrans" cxnId="{A0678996-0D5C-4666-9AFC-A41F197478A8}">
      <dgm:prSet/>
      <dgm:spPr/>
      <dgm:t>
        <a:bodyPr/>
        <a:lstStyle/>
        <a:p>
          <a:endParaRPr lang="en-US"/>
        </a:p>
      </dgm:t>
    </dgm:pt>
    <dgm:pt modelId="{1A8433D1-4418-4A77-963E-95FDD9683F16}">
      <dgm:prSet/>
      <dgm:spPr/>
      <dgm:t>
        <a:bodyPr/>
        <a:lstStyle/>
        <a:p>
          <a:pPr>
            <a:lnSpc>
              <a:spcPct val="100000"/>
            </a:lnSpc>
          </a:pPr>
          <a:r>
            <a:rPr lang="en-GB"/>
            <a:t>Common Goal- to produce high quality and effective results involved in the patients care</a:t>
          </a:r>
          <a:endParaRPr lang="en-US"/>
        </a:p>
      </dgm:t>
    </dgm:pt>
    <dgm:pt modelId="{35BA7978-0172-4E16-952A-8A82E16505C5}" type="parTrans" cxnId="{58D16DB7-52CA-45EB-814B-EA4F16DFB510}">
      <dgm:prSet/>
      <dgm:spPr/>
      <dgm:t>
        <a:bodyPr/>
        <a:lstStyle/>
        <a:p>
          <a:endParaRPr lang="en-US"/>
        </a:p>
      </dgm:t>
    </dgm:pt>
    <dgm:pt modelId="{FA261479-C2CA-4D4C-94AC-61E256227294}" type="sibTrans" cxnId="{58D16DB7-52CA-45EB-814B-EA4F16DFB510}">
      <dgm:prSet/>
      <dgm:spPr/>
      <dgm:t>
        <a:bodyPr/>
        <a:lstStyle/>
        <a:p>
          <a:endParaRPr lang="en-US"/>
        </a:p>
      </dgm:t>
    </dgm:pt>
    <dgm:pt modelId="{A8765ED0-50C4-41C8-B724-55C75C10A174}" type="pres">
      <dgm:prSet presAssocID="{B2645BBE-9928-4FF9-829D-938DDF6F25E1}" presName="root" presStyleCnt="0">
        <dgm:presLayoutVars>
          <dgm:dir/>
          <dgm:resizeHandles val="exact"/>
        </dgm:presLayoutVars>
      </dgm:prSet>
      <dgm:spPr/>
    </dgm:pt>
    <dgm:pt modelId="{7D549A64-6297-4742-8782-0922A2803C07}" type="pres">
      <dgm:prSet presAssocID="{CED9554F-6F21-47FC-8D81-84D4152B8563}" presName="compNode" presStyleCnt="0"/>
      <dgm:spPr/>
    </dgm:pt>
    <dgm:pt modelId="{9740CAB8-2BC2-4DFC-8D9F-AA3463D0CA60}" type="pres">
      <dgm:prSet presAssocID="{CED9554F-6F21-47FC-8D81-84D4152B856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of People"/>
        </a:ext>
      </dgm:extLst>
    </dgm:pt>
    <dgm:pt modelId="{C260BF21-4895-4C63-B800-6A71BB4C978A}" type="pres">
      <dgm:prSet presAssocID="{CED9554F-6F21-47FC-8D81-84D4152B8563}" presName="spaceRect" presStyleCnt="0"/>
      <dgm:spPr/>
    </dgm:pt>
    <dgm:pt modelId="{79222889-A034-4A08-AD85-A866D06ACD5C}" type="pres">
      <dgm:prSet presAssocID="{CED9554F-6F21-47FC-8D81-84D4152B8563}" presName="textRect" presStyleLbl="revTx" presStyleIdx="0" presStyleCnt="3">
        <dgm:presLayoutVars>
          <dgm:chMax val="1"/>
          <dgm:chPref val="1"/>
        </dgm:presLayoutVars>
      </dgm:prSet>
      <dgm:spPr/>
    </dgm:pt>
    <dgm:pt modelId="{999E968F-CF94-44E1-8C05-E600D02831A2}" type="pres">
      <dgm:prSet presAssocID="{6C9A45FB-D07A-4EBE-BE6B-E7B643876C79}" presName="sibTrans" presStyleCnt="0"/>
      <dgm:spPr/>
    </dgm:pt>
    <dgm:pt modelId="{8DF72639-BCC3-40A8-BA08-B4E7FFD62916}" type="pres">
      <dgm:prSet presAssocID="{3B273D96-0B3E-4335-8A15-E1CA6B4214A8}" presName="compNode" presStyleCnt="0"/>
      <dgm:spPr/>
    </dgm:pt>
    <dgm:pt modelId="{8C276CBF-7F15-47E0-9905-55FB7DDE5E69}" type="pres">
      <dgm:prSet presAssocID="{3B273D96-0B3E-4335-8A15-E1CA6B4214A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tor"/>
        </a:ext>
      </dgm:extLst>
    </dgm:pt>
    <dgm:pt modelId="{18FB6CA6-CDE0-465B-9E6D-5C2A7A57EDF5}" type="pres">
      <dgm:prSet presAssocID="{3B273D96-0B3E-4335-8A15-E1CA6B4214A8}" presName="spaceRect" presStyleCnt="0"/>
      <dgm:spPr/>
    </dgm:pt>
    <dgm:pt modelId="{F18BED01-EBB6-4B5B-B32F-00B657D5A842}" type="pres">
      <dgm:prSet presAssocID="{3B273D96-0B3E-4335-8A15-E1CA6B4214A8}" presName="textRect" presStyleLbl="revTx" presStyleIdx="1" presStyleCnt="3">
        <dgm:presLayoutVars>
          <dgm:chMax val="1"/>
          <dgm:chPref val="1"/>
        </dgm:presLayoutVars>
      </dgm:prSet>
      <dgm:spPr/>
    </dgm:pt>
    <dgm:pt modelId="{5428854B-C7F9-40F0-BBF4-700C9F6E1B8A}" type="pres">
      <dgm:prSet presAssocID="{2D295AB0-ED3A-4922-8044-D08D11F7D0B2}" presName="sibTrans" presStyleCnt="0"/>
      <dgm:spPr/>
    </dgm:pt>
    <dgm:pt modelId="{56FB085E-5777-4AC6-BC88-FE38287C9C33}" type="pres">
      <dgm:prSet presAssocID="{1A8433D1-4418-4A77-963E-95FDD9683F16}" presName="compNode" presStyleCnt="0"/>
      <dgm:spPr/>
    </dgm:pt>
    <dgm:pt modelId="{A06E1B04-8198-4C8D-8F7F-78F5AE86E422}" type="pres">
      <dgm:prSet presAssocID="{1A8433D1-4418-4A77-963E-95FDD9683F1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llseye"/>
        </a:ext>
      </dgm:extLst>
    </dgm:pt>
    <dgm:pt modelId="{2DC8F28E-73FB-4490-B644-6C084C5AC785}" type="pres">
      <dgm:prSet presAssocID="{1A8433D1-4418-4A77-963E-95FDD9683F16}" presName="spaceRect" presStyleCnt="0"/>
      <dgm:spPr/>
    </dgm:pt>
    <dgm:pt modelId="{4677D88C-C151-4827-9F51-7CD11F28211D}" type="pres">
      <dgm:prSet presAssocID="{1A8433D1-4418-4A77-963E-95FDD9683F16}" presName="textRect" presStyleLbl="revTx" presStyleIdx="2" presStyleCnt="3">
        <dgm:presLayoutVars>
          <dgm:chMax val="1"/>
          <dgm:chPref val="1"/>
        </dgm:presLayoutVars>
      </dgm:prSet>
      <dgm:spPr/>
    </dgm:pt>
  </dgm:ptLst>
  <dgm:cxnLst>
    <dgm:cxn modelId="{F2B72C0F-001C-4CB1-8B2E-09E03467FD71}" type="presOf" srcId="{3B273D96-0B3E-4335-8A15-E1CA6B4214A8}" destId="{F18BED01-EBB6-4B5B-B32F-00B657D5A842}" srcOrd="0" destOrd="0" presId="urn:microsoft.com/office/officeart/2018/2/layout/IconLabelList"/>
    <dgm:cxn modelId="{699E7C18-F71C-469B-B292-F2EA04DFC050}" type="presOf" srcId="{B2645BBE-9928-4FF9-829D-938DDF6F25E1}" destId="{A8765ED0-50C4-41C8-B724-55C75C10A174}" srcOrd="0" destOrd="0" presId="urn:microsoft.com/office/officeart/2018/2/layout/IconLabelList"/>
    <dgm:cxn modelId="{64EA2F61-DC9A-44F3-9695-85DD6C8B16B4}" type="presOf" srcId="{CED9554F-6F21-47FC-8D81-84D4152B8563}" destId="{79222889-A034-4A08-AD85-A866D06ACD5C}" srcOrd="0" destOrd="0" presId="urn:microsoft.com/office/officeart/2018/2/layout/IconLabelList"/>
    <dgm:cxn modelId="{D2B95756-4C11-4A73-A3F3-4D97E6BEDD60}" srcId="{B2645BBE-9928-4FF9-829D-938DDF6F25E1}" destId="{CED9554F-6F21-47FC-8D81-84D4152B8563}" srcOrd="0" destOrd="0" parTransId="{C728F7C5-1FA7-40B4-8724-AD725F6DA959}" sibTransId="{6C9A45FB-D07A-4EBE-BE6B-E7B643876C79}"/>
    <dgm:cxn modelId="{A0678996-0D5C-4666-9AFC-A41F197478A8}" srcId="{B2645BBE-9928-4FF9-829D-938DDF6F25E1}" destId="{3B273D96-0B3E-4335-8A15-E1CA6B4214A8}" srcOrd="1" destOrd="0" parTransId="{2840CACC-49D6-4FBA-8DD0-292E39E4712B}" sibTransId="{2D295AB0-ED3A-4922-8044-D08D11F7D0B2}"/>
    <dgm:cxn modelId="{58D16DB7-52CA-45EB-814B-EA4F16DFB510}" srcId="{B2645BBE-9928-4FF9-829D-938DDF6F25E1}" destId="{1A8433D1-4418-4A77-963E-95FDD9683F16}" srcOrd="2" destOrd="0" parTransId="{35BA7978-0172-4E16-952A-8A82E16505C5}" sibTransId="{FA261479-C2CA-4D4C-94AC-61E256227294}"/>
    <dgm:cxn modelId="{08705FBC-CEC6-4AFB-A19A-877C00FBFFB7}" type="presOf" srcId="{1A8433D1-4418-4A77-963E-95FDD9683F16}" destId="{4677D88C-C151-4827-9F51-7CD11F28211D}" srcOrd="0" destOrd="0" presId="urn:microsoft.com/office/officeart/2018/2/layout/IconLabelList"/>
    <dgm:cxn modelId="{BB711C04-2887-4047-8D14-C548F2C4C8DB}" type="presParOf" srcId="{A8765ED0-50C4-41C8-B724-55C75C10A174}" destId="{7D549A64-6297-4742-8782-0922A2803C07}" srcOrd="0" destOrd="0" presId="urn:microsoft.com/office/officeart/2018/2/layout/IconLabelList"/>
    <dgm:cxn modelId="{BA309875-0BDF-4BA5-830B-15D4DF7D3799}" type="presParOf" srcId="{7D549A64-6297-4742-8782-0922A2803C07}" destId="{9740CAB8-2BC2-4DFC-8D9F-AA3463D0CA60}" srcOrd="0" destOrd="0" presId="urn:microsoft.com/office/officeart/2018/2/layout/IconLabelList"/>
    <dgm:cxn modelId="{776D8FD1-05FF-493A-B919-DB314C56C0C7}" type="presParOf" srcId="{7D549A64-6297-4742-8782-0922A2803C07}" destId="{C260BF21-4895-4C63-B800-6A71BB4C978A}" srcOrd="1" destOrd="0" presId="urn:microsoft.com/office/officeart/2018/2/layout/IconLabelList"/>
    <dgm:cxn modelId="{53A1F189-D728-421A-AD99-8F46D4F6FD11}" type="presParOf" srcId="{7D549A64-6297-4742-8782-0922A2803C07}" destId="{79222889-A034-4A08-AD85-A866D06ACD5C}" srcOrd="2" destOrd="0" presId="urn:microsoft.com/office/officeart/2018/2/layout/IconLabelList"/>
    <dgm:cxn modelId="{5793344A-BA92-43EC-A233-B9C5CD69229E}" type="presParOf" srcId="{A8765ED0-50C4-41C8-B724-55C75C10A174}" destId="{999E968F-CF94-44E1-8C05-E600D02831A2}" srcOrd="1" destOrd="0" presId="urn:microsoft.com/office/officeart/2018/2/layout/IconLabelList"/>
    <dgm:cxn modelId="{15AA9396-A346-47EE-AF95-5A58B8736595}" type="presParOf" srcId="{A8765ED0-50C4-41C8-B724-55C75C10A174}" destId="{8DF72639-BCC3-40A8-BA08-B4E7FFD62916}" srcOrd="2" destOrd="0" presId="urn:microsoft.com/office/officeart/2018/2/layout/IconLabelList"/>
    <dgm:cxn modelId="{8BBE8CB9-5FF3-42DC-BEDC-3B734E3DAEC8}" type="presParOf" srcId="{8DF72639-BCC3-40A8-BA08-B4E7FFD62916}" destId="{8C276CBF-7F15-47E0-9905-55FB7DDE5E69}" srcOrd="0" destOrd="0" presId="urn:microsoft.com/office/officeart/2018/2/layout/IconLabelList"/>
    <dgm:cxn modelId="{EC976443-93E2-4A06-8370-7E14C0BE4455}" type="presParOf" srcId="{8DF72639-BCC3-40A8-BA08-B4E7FFD62916}" destId="{18FB6CA6-CDE0-465B-9E6D-5C2A7A57EDF5}" srcOrd="1" destOrd="0" presId="urn:microsoft.com/office/officeart/2018/2/layout/IconLabelList"/>
    <dgm:cxn modelId="{B7C427ED-5F6C-4843-B56E-C461C0A4D48A}" type="presParOf" srcId="{8DF72639-BCC3-40A8-BA08-B4E7FFD62916}" destId="{F18BED01-EBB6-4B5B-B32F-00B657D5A842}" srcOrd="2" destOrd="0" presId="urn:microsoft.com/office/officeart/2018/2/layout/IconLabelList"/>
    <dgm:cxn modelId="{C9135144-4CE7-4482-BAE7-E4250FB6F881}" type="presParOf" srcId="{A8765ED0-50C4-41C8-B724-55C75C10A174}" destId="{5428854B-C7F9-40F0-BBF4-700C9F6E1B8A}" srcOrd="3" destOrd="0" presId="urn:microsoft.com/office/officeart/2018/2/layout/IconLabelList"/>
    <dgm:cxn modelId="{7259B51A-DAD5-4AB2-8C5E-5F518A354BBE}" type="presParOf" srcId="{A8765ED0-50C4-41C8-B724-55C75C10A174}" destId="{56FB085E-5777-4AC6-BC88-FE38287C9C33}" srcOrd="4" destOrd="0" presId="urn:microsoft.com/office/officeart/2018/2/layout/IconLabelList"/>
    <dgm:cxn modelId="{55BF409F-3700-40C8-AF6D-0E8D208528EF}" type="presParOf" srcId="{56FB085E-5777-4AC6-BC88-FE38287C9C33}" destId="{A06E1B04-8198-4C8D-8F7F-78F5AE86E422}" srcOrd="0" destOrd="0" presId="urn:microsoft.com/office/officeart/2018/2/layout/IconLabelList"/>
    <dgm:cxn modelId="{83266990-C0CB-44C7-91EA-303FC0E0C774}" type="presParOf" srcId="{56FB085E-5777-4AC6-BC88-FE38287C9C33}" destId="{2DC8F28E-73FB-4490-B644-6C084C5AC785}" srcOrd="1" destOrd="0" presId="urn:microsoft.com/office/officeart/2018/2/layout/IconLabelList"/>
    <dgm:cxn modelId="{BBAEB468-184B-4863-95ED-04B8B86D21A6}" type="presParOf" srcId="{56FB085E-5777-4AC6-BC88-FE38287C9C33}" destId="{4677D88C-C151-4827-9F51-7CD11F28211D}"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42CB360-F4F0-4AB1-B368-5F29BDE7DB46}"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6470AD3D-2329-4284-AF0A-2F469489CE27}">
      <dgm:prSet/>
      <dgm:spPr/>
      <dgm:t>
        <a:bodyPr/>
        <a:lstStyle/>
        <a:p>
          <a:r>
            <a:rPr lang="en-GB"/>
            <a:t>Valuing differences</a:t>
          </a:r>
          <a:endParaRPr lang="en-US"/>
        </a:p>
      </dgm:t>
    </dgm:pt>
    <dgm:pt modelId="{9D27ADE7-7F22-4897-88E3-A9FA66B44181}" type="parTrans" cxnId="{189B2CD9-17C9-4BAE-804F-322C4A45DAD2}">
      <dgm:prSet/>
      <dgm:spPr/>
      <dgm:t>
        <a:bodyPr/>
        <a:lstStyle/>
        <a:p>
          <a:endParaRPr lang="en-US"/>
        </a:p>
      </dgm:t>
    </dgm:pt>
    <dgm:pt modelId="{767F57AE-5DB5-45FE-AAEB-0B6E59119705}" type="sibTrans" cxnId="{189B2CD9-17C9-4BAE-804F-322C4A45DAD2}">
      <dgm:prSet/>
      <dgm:spPr/>
      <dgm:t>
        <a:bodyPr/>
        <a:lstStyle/>
        <a:p>
          <a:endParaRPr lang="en-US"/>
        </a:p>
      </dgm:t>
    </dgm:pt>
    <dgm:pt modelId="{40041CF5-28AF-4A5D-8CFC-AFA6A9CE2222}">
      <dgm:prSet/>
      <dgm:spPr/>
      <dgm:t>
        <a:bodyPr/>
        <a:lstStyle/>
        <a:p>
          <a:r>
            <a:rPr lang="en-GB"/>
            <a:t>Exchanging information</a:t>
          </a:r>
          <a:endParaRPr lang="en-US"/>
        </a:p>
      </dgm:t>
    </dgm:pt>
    <dgm:pt modelId="{93353197-C916-4A43-AA11-E96118B49E10}" type="parTrans" cxnId="{DB30C32E-D895-496E-B843-E6E8190A72B1}">
      <dgm:prSet/>
      <dgm:spPr/>
      <dgm:t>
        <a:bodyPr/>
        <a:lstStyle/>
        <a:p>
          <a:endParaRPr lang="en-US"/>
        </a:p>
      </dgm:t>
    </dgm:pt>
    <dgm:pt modelId="{FCA4DAEF-5C8D-4DE9-807B-F98624E208C0}" type="sibTrans" cxnId="{DB30C32E-D895-496E-B843-E6E8190A72B1}">
      <dgm:prSet/>
      <dgm:spPr/>
      <dgm:t>
        <a:bodyPr/>
        <a:lstStyle/>
        <a:p>
          <a:endParaRPr lang="en-US"/>
        </a:p>
      </dgm:t>
    </dgm:pt>
    <dgm:pt modelId="{F049739E-9037-4C8E-984D-8D42355B09CB}">
      <dgm:prSet/>
      <dgm:spPr/>
      <dgm:t>
        <a:bodyPr/>
        <a:lstStyle/>
        <a:p>
          <a:r>
            <a:rPr lang="en-GB"/>
            <a:t>Supporting each other</a:t>
          </a:r>
          <a:endParaRPr lang="en-US"/>
        </a:p>
      </dgm:t>
    </dgm:pt>
    <dgm:pt modelId="{7258DB39-F6BB-44DE-9EBC-C68D3C36161E}" type="parTrans" cxnId="{B15E7A05-52E5-4E33-92CD-5468965EFCB9}">
      <dgm:prSet/>
      <dgm:spPr/>
      <dgm:t>
        <a:bodyPr/>
        <a:lstStyle/>
        <a:p>
          <a:endParaRPr lang="en-US"/>
        </a:p>
      </dgm:t>
    </dgm:pt>
    <dgm:pt modelId="{AA73F994-0791-45C0-B940-5C921105AAF8}" type="sibTrans" cxnId="{B15E7A05-52E5-4E33-92CD-5468965EFCB9}">
      <dgm:prSet/>
      <dgm:spPr/>
      <dgm:t>
        <a:bodyPr/>
        <a:lstStyle/>
        <a:p>
          <a:endParaRPr lang="en-US"/>
        </a:p>
      </dgm:t>
    </dgm:pt>
    <dgm:pt modelId="{80C0EBA0-0F17-4D7F-9AE7-01BAACFEA91C}">
      <dgm:prSet/>
      <dgm:spPr/>
      <dgm:t>
        <a:bodyPr/>
        <a:lstStyle/>
        <a:p>
          <a:r>
            <a:rPr lang="en-GB"/>
            <a:t>Understanding different roles/positions/needs</a:t>
          </a:r>
          <a:endParaRPr lang="en-US"/>
        </a:p>
      </dgm:t>
    </dgm:pt>
    <dgm:pt modelId="{570F652C-9D7A-4EFA-9A5E-273ECF64C65A}" type="parTrans" cxnId="{C1FCE3DF-E419-4899-BF04-1AFF1BF9649B}">
      <dgm:prSet/>
      <dgm:spPr/>
      <dgm:t>
        <a:bodyPr/>
        <a:lstStyle/>
        <a:p>
          <a:endParaRPr lang="en-US"/>
        </a:p>
      </dgm:t>
    </dgm:pt>
    <dgm:pt modelId="{39574F21-B3C8-4DBB-9C2A-F0BAAE5A9883}" type="sibTrans" cxnId="{C1FCE3DF-E419-4899-BF04-1AFF1BF9649B}">
      <dgm:prSet/>
      <dgm:spPr/>
      <dgm:t>
        <a:bodyPr/>
        <a:lstStyle/>
        <a:p>
          <a:endParaRPr lang="en-US"/>
        </a:p>
      </dgm:t>
    </dgm:pt>
    <dgm:pt modelId="{D43CC8C1-9C74-4A92-96F0-18DADA6111A0}">
      <dgm:prSet/>
      <dgm:spPr/>
      <dgm:t>
        <a:bodyPr/>
        <a:lstStyle/>
        <a:p>
          <a:r>
            <a:rPr lang="en-GB"/>
            <a:t>Shared responsibilities</a:t>
          </a:r>
          <a:endParaRPr lang="en-US"/>
        </a:p>
      </dgm:t>
    </dgm:pt>
    <dgm:pt modelId="{8C3B6D65-04F8-47C2-85B9-3360D8F33DA0}" type="parTrans" cxnId="{FD0F7D9D-AF68-4A0F-8C84-BB4EBF7DFBE6}">
      <dgm:prSet/>
      <dgm:spPr/>
      <dgm:t>
        <a:bodyPr/>
        <a:lstStyle/>
        <a:p>
          <a:endParaRPr lang="en-US"/>
        </a:p>
      </dgm:t>
    </dgm:pt>
    <dgm:pt modelId="{2609968F-6809-4B9A-8A13-1003C9AC6D4F}" type="sibTrans" cxnId="{FD0F7D9D-AF68-4A0F-8C84-BB4EBF7DFBE6}">
      <dgm:prSet/>
      <dgm:spPr/>
      <dgm:t>
        <a:bodyPr/>
        <a:lstStyle/>
        <a:p>
          <a:endParaRPr lang="en-US"/>
        </a:p>
      </dgm:t>
    </dgm:pt>
    <dgm:pt modelId="{A8F52276-74C0-4842-87A8-C42D631811DF}">
      <dgm:prSet/>
      <dgm:spPr/>
      <dgm:t>
        <a:bodyPr/>
        <a:lstStyle/>
        <a:p>
          <a:r>
            <a:rPr lang="en-GB"/>
            <a:t>Supportive team dynamics</a:t>
          </a:r>
          <a:endParaRPr lang="en-US"/>
        </a:p>
      </dgm:t>
    </dgm:pt>
    <dgm:pt modelId="{E07312CD-924F-49B0-A22B-292B078AF6A3}" type="parTrans" cxnId="{27D2BD76-3DDD-48E0-872E-2B163EC6FC03}">
      <dgm:prSet/>
      <dgm:spPr/>
      <dgm:t>
        <a:bodyPr/>
        <a:lstStyle/>
        <a:p>
          <a:endParaRPr lang="en-US"/>
        </a:p>
      </dgm:t>
    </dgm:pt>
    <dgm:pt modelId="{DF7FF52E-54AF-489C-89F5-724EF1C8A956}" type="sibTrans" cxnId="{27D2BD76-3DDD-48E0-872E-2B163EC6FC03}">
      <dgm:prSet/>
      <dgm:spPr/>
      <dgm:t>
        <a:bodyPr/>
        <a:lstStyle/>
        <a:p>
          <a:endParaRPr lang="en-US"/>
        </a:p>
      </dgm:t>
    </dgm:pt>
    <dgm:pt modelId="{834B2D99-DB97-4498-BFD1-FFB3C2876F13}">
      <dgm:prSet/>
      <dgm:spPr/>
      <dgm:t>
        <a:bodyPr/>
        <a:lstStyle/>
        <a:p>
          <a:r>
            <a:rPr lang="en-GB"/>
            <a:t>Clear roles and responsibilities</a:t>
          </a:r>
          <a:endParaRPr lang="en-US"/>
        </a:p>
      </dgm:t>
    </dgm:pt>
    <dgm:pt modelId="{C4775C65-31EC-4CE6-8649-E14AE6064BE2}" type="parTrans" cxnId="{B447A9B3-DF47-4693-AD24-D7C3E47F3D4E}">
      <dgm:prSet/>
      <dgm:spPr/>
      <dgm:t>
        <a:bodyPr/>
        <a:lstStyle/>
        <a:p>
          <a:endParaRPr lang="en-US"/>
        </a:p>
      </dgm:t>
    </dgm:pt>
    <dgm:pt modelId="{24800901-E628-434A-9F9B-449C73C9DF87}" type="sibTrans" cxnId="{B447A9B3-DF47-4693-AD24-D7C3E47F3D4E}">
      <dgm:prSet/>
      <dgm:spPr/>
      <dgm:t>
        <a:bodyPr/>
        <a:lstStyle/>
        <a:p>
          <a:endParaRPr lang="en-US"/>
        </a:p>
      </dgm:t>
    </dgm:pt>
    <dgm:pt modelId="{E64916B6-7D82-4A10-9299-F8B12B187508}">
      <dgm:prSet/>
      <dgm:spPr/>
      <dgm:t>
        <a:bodyPr/>
        <a:lstStyle/>
        <a:p>
          <a:r>
            <a:rPr lang="en-GB"/>
            <a:t>Clear leadership structure</a:t>
          </a:r>
          <a:endParaRPr lang="en-US"/>
        </a:p>
      </dgm:t>
    </dgm:pt>
    <dgm:pt modelId="{2D7947AF-4AD4-4663-A59F-B1386BDA85B8}" type="parTrans" cxnId="{CFBD3B64-E680-48DB-99C1-06337DF05F0D}">
      <dgm:prSet/>
      <dgm:spPr/>
      <dgm:t>
        <a:bodyPr/>
        <a:lstStyle/>
        <a:p>
          <a:endParaRPr lang="en-US"/>
        </a:p>
      </dgm:t>
    </dgm:pt>
    <dgm:pt modelId="{4BE6A545-55A5-4834-8E3B-DD3E3035BB9A}" type="sibTrans" cxnId="{CFBD3B64-E680-48DB-99C1-06337DF05F0D}">
      <dgm:prSet/>
      <dgm:spPr/>
      <dgm:t>
        <a:bodyPr/>
        <a:lstStyle/>
        <a:p>
          <a:endParaRPr lang="en-US"/>
        </a:p>
      </dgm:t>
    </dgm:pt>
    <dgm:pt modelId="{21457D71-419C-4EA4-9957-D4DDC4687871}">
      <dgm:prSet/>
      <dgm:spPr/>
      <dgm:t>
        <a:bodyPr/>
        <a:lstStyle/>
        <a:p>
          <a:r>
            <a:rPr lang="en-GB"/>
            <a:t>Following policies and procedures</a:t>
          </a:r>
          <a:endParaRPr lang="en-US"/>
        </a:p>
      </dgm:t>
    </dgm:pt>
    <dgm:pt modelId="{E14E26D4-FCDB-4AB5-8CF8-E3899B4E6888}" type="parTrans" cxnId="{3C53B015-A65E-4F82-8166-5A49E043850A}">
      <dgm:prSet/>
      <dgm:spPr/>
      <dgm:t>
        <a:bodyPr/>
        <a:lstStyle/>
        <a:p>
          <a:endParaRPr lang="en-US"/>
        </a:p>
      </dgm:t>
    </dgm:pt>
    <dgm:pt modelId="{028AE166-70A0-432C-B951-729E04DEAF0E}" type="sibTrans" cxnId="{3C53B015-A65E-4F82-8166-5A49E043850A}">
      <dgm:prSet/>
      <dgm:spPr/>
      <dgm:t>
        <a:bodyPr/>
        <a:lstStyle/>
        <a:p>
          <a:endParaRPr lang="en-US"/>
        </a:p>
      </dgm:t>
    </dgm:pt>
    <dgm:pt modelId="{B6B8C94A-D6FC-4D80-B54A-5508AF20EEBB}">
      <dgm:prSet/>
      <dgm:spPr/>
      <dgm:t>
        <a:bodyPr/>
        <a:lstStyle/>
        <a:p>
          <a:r>
            <a:rPr lang="en-GB"/>
            <a:t>Trust</a:t>
          </a:r>
          <a:endParaRPr lang="en-US"/>
        </a:p>
      </dgm:t>
    </dgm:pt>
    <dgm:pt modelId="{03E78BEE-E881-4790-809C-9CA093DEF93C}" type="parTrans" cxnId="{AC387917-7EE0-44D5-9F73-F51A98FE7A04}">
      <dgm:prSet/>
      <dgm:spPr/>
      <dgm:t>
        <a:bodyPr/>
        <a:lstStyle/>
        <a:p>
          <a:endParaRPr lang="en-US"/>
        </a:p>
      </dgm:t>
    </dgm:pt>
    <dgm:pt modelId="{7F2C868D-9B12-40A1-9A78-B3CAA8CE5B26}" type="sibTrans" cxnId="{AC387917-7EE0-44D5-9F73-F51A98FE7A04}">
      <dgm:prSet/>
      <dgm:spPr/>
      <dgm:t>
        <a:bodyPr/>
        <a:lstStyle/>
        <a:p>
          <a:endParaRPr lang="en-US"/>
        </a:p>
      </dgm:t>
    </dgm:pt>
    <dgm:pt modelId="{7C2C7D46-BF8E-4D1B-849C-396F17B3B33C}" type="pres">
      <dgm:prSet presAssocID="{242CB360-F4F0-4AB1-B368-5F29BDE7DB46}" presName="diagram" presStyleCnt="0">
        <dgm:presLayoutVars>
          <dgm:dir/>
          <dgm:resizeHandles val="exact"/>
        </dgm:presLayoutVars>
      </dgm:prSet>
      <dgm:spPr/>
    </dgm:pt>
    <dgm:pt modelId="{13302BB8-7A05-4D67-8D1B-604E00164693}" type="pres">
      <dgm:prSet presAssocID="{6470AD3D-2329-4284-AF0A-2F469489CE27}" presName="node" presStyleLbl="node1" presStyleIdx="0" presStyleCnt="10">
        <dgm:presLayoutVars>
          <dgm:bulletEnabled val="1"/>
        </dgm:presLayoutVars>
      </dgm:prSet>
      <dgm:spPr/>
    </dgm:pt>
    <dgm:pt modelId="{DE61FA23-72DF-42CC-96C5-6C7BD728E02A}" type="pres">
      <dgm:prSet presAssocID="{767F57AE-5DB5-45FE-AAEB-0B6E59119705}" presName="sibTrans" presStyleCnt="0"/>
      <dgm:spPr/>
    </dgm:pt>
    <dgm:pt modelId="{0A7349B8-BA7D-4DC6-82F5-6DBC4DF4E55F}" type="pres">
      <dgm:prSet presAssocID="{40041CF5-28AF-4A5D-8CFC-AFA6A9CE2222}" presName="node" presStyleLbl="node1" presStyleIdx="1" presStyleCnt="10">
        <dgm:presLayoutVars>
          <dgm:bulletEnabled val="1"/>
        </dgm:presLayoutVars>
      </dgm:prSet>
      <dgm:spPr/>
    </dgm:pt>
    <dgm:pt modelId="{82564326-275D-43FC-A0D3-A4EABDFCA595}" type="pres">
      <dgm:prSet presAssocID="{FCA4DAEF-5C8D-4DE9-807B-F98624E208C0}" presName="sibTrans" presStyleCnt="0"/>
      <dgm:spPr/>
    </dgm:pt>
    <dgm:pt modelId="{82D9298C-AA17-4FFB-B729-D398EA4F431C}" type="pres">
      <dgm:prSet presAssocID="{F049739E-9037-4C8E-984D-8D42355B09CB}" presName="node" presStyleLbl="node1" presStyleIdx="2" presStyleCnt="10">
        <dgm:presLayoutVars>
          <dgm:bulletEnabled val="1"/>
        </dgm:presLayoutVars>
      </dgm:prSet>
      <dgm:spPr/>
    </dgm:pt>
    <dgm:pt modelId="{9DC828F0-A124-44DD-94F2-6BDBBD7757FE}" type="pres">
      <dgm:prSet presAssocID="{AA73F994-0791-45C0-B940-5C921105AAF8}" presName="sibTrans" presStyleCnt="0"/>
      <dgm:spPr/>
    </dgm:pt>
    <dgm:pt modelId="{0F5031CB-B5A1-4FB0-87F8-BD397989BE46}" type="pres">
      <dgm:prSet presAssocID="{80C0EBA0-0F17-4D7F-9AE7-01BAACFEA91C}" presName="node" presStyleLbl="node1" presStyleIdx="3" presStyleCnt="10">
        <dgm:presLayoutVars>
          <dgm:bulletEnabled val="1"/>
        </dgm:presLayoutVars>
      </dgm:prSet>
      <dgm:spPr/>
    </dgm:pt>
    <dgm:pt modelId="{4CA923A7-F9F9-4F0F-A8A6-DA4CF77A3845}" type="pres">
      <dgm:prSet presAssocID="{39574F21-B3C8-4DBB-9C2A-F0BAAE5A9883}" presName="sibTrans" presStyleCnt="0"/>
      <dgm:spPr/>
    </dgm:pt>
    <dgm:pt modelId="{256A828E-A4C4-4D4B-91CD-681A546DDDA0}" type="pres">
      <dgm:prSet presAssocID="{D43CC8C1-9C74-4A92-96F0-18DADA6111A0}" presName="node" presStyleLbl="node1" presStyleIdx="4" presStyleCnt="10">
        <dgm:presLayoutVars>
          <dgm:bulletEnabled val="1"/>
        </dgm:presLayoutVars>
      </dgm:prSet>
      <dgm:spPr/>
    </dgm:pt>
    <dgm:pt modelId="{7596F2CE-EE14-425A-92AE-FF9CDFC6EA7E}" type="pres">
      <dgm:prSet presAssocID="{2609968F-6809-4B9A-8A13-1003C9AC6D4F}" presName="sibTrans" presStyleCnt="0"/>
      <dgm:spPr/>
    </dgm:pt>
    <dgm:pt modelId="{6FB4C9BD-840B-42F0-9D2B-5CBB0F9362D8}" type="pres">
      <dgm:prSet presAssocID="{A8F52276-74C0-4842-87A8-C42D631811DF}" presName="node" presStyleLbl="node1" presStyleIdx="5" presStyleCnt="10">
        <dgm:presLayoutVars>
          <dgm:bulletEnabled val="1"/>
        </dgm:presLayoutVars>
      </dgm:prSet>
      <dgm:spPr/>
    </dgm:pt>
    <dgm:pt modelId="{20398629-062A-49B9-9904-C90A80012086}" type="pres">
      <dgm:prSet presAssocID="{DF7FF52E-54AF-489C-89F5-724EF1C8A956}" presName="sibTrans" presStyleCnt="0"/>
      <dgm:spPr/>
    </dgm:pt>
    <dgm:pt modelId="{32BDD882-1444-45B2-A232-C9597A83AC52}" type="pres">
      <dgm:prSet presAssocID="{834B2D99-DB97-4498-BFD1-FFB3C2876F13}" presName="node" presStyleLbl="node1" presStyleIdx="6" presStyleCnt="10">
        <dgm:presLayoutVars>
          <dgm:bulletEnabled val="1"/>
        </dgm:presLayoutVars>
      </dgm:prSet>
      <dgm:spPr/>
    </dgm:pt>
    <dgm:pt modelId="{7321A97D-DFF5-4963-B74D-DAFA9F429D01}" type="pres">
      <dgm:prSet presAssocID="{24800901-E628-434A-9F9B-449C73C9DF87}" presName="sibTrans" presStyleCnt="0"/>
      <dgm:spPr/>
    </dgm:pt>
    <dgm:pt modelId="{2259E42E-45B8-4BFF-883B-ADFB9E59CDC7}" type="pres">
      <dgm:prSet presAssocID="{E64916B6-7D82-4A10-9299-F8B12B187508}" presName="node" presStyleLbl="node1" presStyleIdx="7" presStyleCnt="10">
        <dgm:presLayoutVars>
          <dgm:bulletEnabled val="1"/>
        </dgm:presLayoutVars>
      </dgm:prSet>
      <dgm:spPr/>
    </dgm:pt>
    <dgm:pt modelId="{5356F4B7-CEC7-4208-B90E-7EC623126877}" type="pres">
      <dgm:prSet presAssocID="{4BE6A545-55A5-4834-8E3B-DD3E3035BB9A}" presName="sibTrans" presStyleCnt="0"/>
      <dgm:spPr/>
    </dgm:pt>
    <dgm:pt modelId="{93F5DF09-6131-4155-A072-70A031205C3D}" type="pres">
      <dgm:prSet presAssocID="{21457D71-419C-4EA4-9957-D4DDC4687871}" presName="node" presStyleLbl="node1" presStyleIdx="8" presStyleCnt="10">
        <dgm:presLayoutVars>
          <dgm:bulletEnabled val="1"/>
        </dgm:presLayoutVars>
      </dgm:prSet>
      <dgm:spPr/>
    </dgm:pt>
    <dgm:pt modelId="{46B3B1BD-0E2A-4C09-83DE-BB5AB2FE0D9C}" type="pres">
      <dgm:prSet presAssocID="{028AE166-70A0-432C-B951-729E04DEAF0E}" presName="sibTrans" presStyleCnt="0"/>
      <dgm:spPr/>
    </dgm:pt>
    <dgm:pt modelId="{47D7E318-F143-4672-82E2-41C1C14ECF6B}" type="pres">
      <dgm:prSet presAssocID="{B6B8C94A-D6FC-4D80-B54A-5508AF20EEBB}" presName="node" presStyleLbl="node1" presStyleIdx="9" presStyleCnt="10">
        <dgm:presLayoutVars>
          <dgm:bulletEnabled val="1"/>
        </dgm:presLayoutVars>
      </dgm:prSet>
      <dgm:spPr/>
    </dgm:pt>
  </dgm:ptLst>
  <dgm:cxnLst>
    <dgm:cxn modelId="{B15E7A05-52E5-4E33-92CD-5468965EFCB9}" srcId="{242CB360-F4F0-4AB1-B368-5F29BDE7DB46}" destId="{F049739E-9037-4C8E-984D-8D42355B09CB}" srcOrd="2" destOrd="0" parTransId="{7258DB39-F6BB-44DE-9EBC-C68D3C36161E}" sibTransId="{AA73F994-0791-45C0-B940-5C921105AAF8}"/>
    <dgm:cxn modelId="{3C53B015-A65E-4F82-8166-5A49E043850A}" srcId="{242CB360-F4F0-4AB1-B368-5F29BDE7DB46}" destId="{21457D71-419C-4EA4-9957-D4DDC4687871}" srcOrd="8" destOrd="0" parTransId="{E14E26D4-FCDB-4AB5-8CF8-E3899B4E6888}" sibTransId="{028AE166-70A0-432C-B951-729E04DEAF0E}"/>
    <dgm:cxn modelId="{AC387917-7EE0-44D5-9F73-F51A98FE7A04}" srcId="{242CB360-F4F0-4AB1-B368-5F29BDE7DB46}" destId="{B6B8C94A-D6FC-4D80-B54A-5508AF20EEBB}" srcOrd="9" destOrd="0" parTransId="{03E78BEE-E881-4790-809C-9CA093DEF93C}" sibTransId="{7F2C868D-9B12-40A1-9A78-B3CAA8CE5B26}"/>
    <dgm:cxn modelId="{3385A319-8DC1-4696-81F0-29F90DAF1325}" type="presOf" srcId="{6470AD3D-2329-4284-AF0A-2F469489CE27}" destId="{13302BB8-7A05-4D67-8D1B-604E00164693}" srcOrd="0" destOrd="0" presId="urn:microsoft.com/office/officeart/2005/8/layout/default"/>
    <dgm:cxn modelId="{68D7B819-1494-4481-B506-E7A0A6AA3B69}" type="presOf" srcId="{834B2D99-DB97-4498-BFD1-FFB3C2876F13}" destId="{32BDD882-1444-45B2-A232-C9597A83AC52}" srcOrd="0" destOrd="0" presId="urn:microsoft.com/office/officeart/2005/8/layout/default"/>
    <dgm:cxn modelId="{DB30C32E-D895-496E-B843-E6E8190A72B1}" srcId="{242CB360-F4F0-4AB1-B368-5F29BDE7DB46}" destId="{40041CF5-28AF-4A5D-8CFC-AFA6A9CE2222}" srcOrd="1" destOrd="0" parTransId="{93353197-C916-4A43-AA11-E96118B49E10}" sibTransId="{FCA4DAEF-5C8D-4DE9-807B-F98624E208C0}"/>
    <dgm:cxn modelId="{C18B0E31-7014-4FE4-A6D0-FB0C7592FB6D}" type="presOf" srcId="{F049739E-9037-4C8E-984D-8D42355B09CB}" destId="{82D9298C-AA17-4FFB-B729-D398EA4F431C}" srcOrd="0" destOrd="0" presId="urn:microsoft.com/office/officeart/2005/8/layout/default"/>
    <dgm:cxn modelId="{59D22F3C-19FA-499C-8D72-A66262B8DADF}" type="presOf" srcId="{40041CF5-28AF-4A5D-8CFC-AFA6A9CE2222}" destId="{0A7349B8-BA7D-4DC6-82F5-6DBC4DF4E55F}" srcOrd="0" destOrd="0" presId="urn:microsoft.com/office/officeart/2005/8/layout/default"/>
    <dgm:cxn modelId="{EE2DDF62-4BD1-40DC-BCD1-E9733D7A9345}" type="presOf" srcId="{80C0EBA0-0F17-4D7F-9AE7-01BAACFEA91C}" destId="{0F5031CB-B5A1-4FB0-87F8-BD397989BE46}" srcOrd="0" destOrd="0" presId="urn:microsoft.com/office/officeart/2005/8/layout/default"/>
    <dgm:cxn modelId="{CFBD3B64-E680-48DB-99C1-06337DF05F0D}" srcId="{242CB360-F4F0-4AB1-B368-5F29BDE7DB46}" destId="{E64916B6-7D82-4A10-9299-F8B12B187508}" srcOrd="7" destOrd="0" parTransId="{2D7947AF-4AD4-4663-A59F-B1386BDA85B8}" sibTransId="{4BE6A545-55A5-4834-8E3B-DD3E3035BB9A}"/>
    <dgm:cxn modelId="{27D2BD76-3DDD-48E0-872E-2B163EC6FC03}" srcId="{242CB360-F4F0-4AB1-B368-5F29BDE7DB46}" destId="{A8F52276-74C0-4842-87A8-C42D631811DF}" srcOrd="5" destOrd="0" parTransId="{E07312CD-924F-49B0-A22B-292B078AF6A3}" sibTransId="{DF7FF52E-54AF-489C-89F5-724EF1C8A956}"/>
    <dgm:cxn modelId="{37925359-C8FC-4B5C-BC9B-CC6E4A7290BF}" type="presOf" srcId="{A8F52276-74C0-4842-87A8-C42D631811DF}" destId="{6FB4C9BD-840B-42F0-9D2B-5CBB0F9362D8}" srcOrd="0" destOrd="0" presId="urn:microsoft.com/office/officeart/2005/8/layout/default"/>
    <dgm:cxn modelId="{0322C07B-E67B-4CE1-8B2F-1E5C80D095CE}" type="presOf" srcId="{E64916B6-7D82-4A10-9299-F8B12B187508}" destId="{2259E42E-45B8-4BFF-883B-ADFB9E59CDC7}" srcOrd="0" destOrd="0" presId="urn:microsoft.com/office/officeart/2005/8/layout/default"/>
    <dgm:cxn modelId="{FD0F7D9D-AF68-4A0F-8C84-BB4EBF7DFBE6}" srcId="{242CB360-F4F0-4AB1-B368-5F29BDE7DB46}" destId="{D43CC8C1-9C74-4A92-96F0-18DADA6111A0}" srcOrd="4" destOrd="0" parTransId="{8C3B6D65-04F8-47C2-85B9-3360D8F33DA0}" sibTransId="{2609968F-6809-4B9A-8A13-1003C9AC6D4F}"/>
    <dgm:cxn modelId="{B447A9B3-DF47-4693-AD24-D7C3E47F3D4E}" srcId="{242CB360-F4F0-4AB1-B368-5F29BDE7DB46}" destId="{834B2D99-DB97-4498-BFD1-FFB3C2876F13}" srcOrd="6" destOrd="0" parTransId="{C4775C65-31EC-4CE6-8649-E14AE6064BE2}" sibTransId="{24800901-E628-434A-9F9B-449C73C9DF87}"/>
    <dgm:cxn modelId="{9DF2E4C3-D21F-4F81-9F23-28DF0854B107}" type="presOf" srcId="{D43CC8C1-9C74-4A92-96F0-18DADA6111A0}" destId="{256A828E-A4C4-4D4B-91CD-681A546DDDA0}" srcOrd="0" destOrd="0" presId="urn:microsoft.com/office/officeart/2005/8/layout/default"/>
    <dgm:cxn modelId="{ABF2E8CF-22B6-4592-9391-BBF3E44D0AF2}" type="presOf" srcId="{242CB360-F4F0-4AB1-B368-5F29BDE7DB46}" destId="{7C2C7D46-BF8E-4D1B-849C-396F17B3B33C}" srcOrd="0" destOrd="0" presId="urn:microsoft.com/office/officeart/2005/8/layout/default"/>
    <dgm:cxn modelId="{BBA140D1-7D91-441A-B766-1C50AF208AE1}" type="presOf" srcId="{B6B8C94A-D6FC-4D80-B54A-5508AF20EEBB}" destId="{47D7E318-F143-4672-82E2-41C1C14ECF6B}" srcOrd="0" destOrd="0" presId="urn:microsoft.com/office/officeart/2005/8/layout/default"/>
    <dgm:cxn modelId="{ACD034D6-0A4C-4052-A55A-20268F78B69C}" type="presOf" srcId="{21457D71-419C-4EA4-9957-D4DDC4687871}" destId="{93F5DF09-6131-4155-A072-70A031205C3D}" srcOrd="0" destOrd="0" presId="urn:microsoft.com/office/officeart/2005/8/layout/default"/>
    <dgm:cxn modelId="{189B2CD9-17C9-4BAE-804F-322C4A45DAD2}" srcId="{242CB360-F4F0-4AB1-B368-5F29BDE7DB46}" destId="{6470AD3D-2329-4284-AF0A-2F469489CE27}" srcOrd="0" destOrd="0" parTransId="{9D27ADE7-7F22-4897-88E3-A9FA66B44181}" sibTransId="{767F57AE-5DB5-45FE-AAEB-0B6E59119705}"/>
    <dgm:cxn modelId="{C1FCE3DF-E419-4899-BF04-1AFF1BF9649B}" srcId="{242CB360-F4F0-4AB1-B368-5F29BDE7DB46}" destId="{80C0EBA0-0F17-4D7F-9AE7-01BAACFEA91C}" srcOrd="3" destOrd="0" parTransId="{570F652C-9D7A-4EFA-9A5E-273ECF64C65A}" sibTransId="{39574F21-B3C8-4DBB-9C2A-F0BAAE5A9883}"/>
    <dgm:cxn modelId="{395B55F2-7940-476B-97A7-4C2E616DFEF5}" type="presParOf" srcId="{7C2C7D46-BF8E-4D1B-849C-396F17B3B33C}" destId="{13302BB8-7A05-4D67-8D1B-604E00164693}" srcOrd="0" destOrd="0" presId="urn:microsoft.com/office/officeart/2005/8/layout/default"/>
    <dgm:cxn modelId="{52CDA0C0-AA04-40AD-AFFC-F9C3B2B55828}" type="presParOf" srcId="{7C2C7D46-BF8E-4D1B-849C-396F17B3B33C}" destId="{DE61FA23-72DF-42CC-96C5-6C7BD728E02A}" srcOrd="1" destOrd="0" presId="urn:microsoft.com/office/officeart/2005/8/layout/default"/>
    <dgm:cxn modelId="{2E9D6ADD-F768-436D-8F0D-D03FD2695825}" type="presParOf" srcId="{7C2C7D46-BF8E-4D1B-849C-396F17B3B33C}" destId="{0A7349B8-BA7D-4DC6-82F5-6DBC4DF4E55F}" srcOrd="2" destOrd="0" presId="urn:microsoft.com/office/officeart/2005/8/layout/default"/>
    <dgm:cxn modelId="{234D4E7D-344A-42A8-8F10-07A89834861F}" type="presParOf" srcId="{7C2C7D46-BF8E-4D1B-849C-396F17B3B33C}" destId="{82564326-275D-43FC-A0D3-A4EABDFCA595}" srcOrd="3" destOrd="0" presId="urn:microsoft.com/office/officeart/2005/8/layout/default"/>
    <dgm:cxn modelId="{ED765840-AD28-4625-9C2B-E7EFCF1F0ADF}" type="presParOf" srcId="{7C2C7D46-BF8E-4D1B-849C-396F17B3B33C}" destId="{82D9298C-AA17-4FFB-B729-D398EA4F431C}" srcOrd="4" destOrd="0" presId="urn:microsoft.com/office/officeart/2005/8/layout/default"/>
    <dgm:cxn modelId="{7F2F9A19-93D3-4B68-ACDA-D450D6C8E2B3}" type="presParOf" srcId="{7C2C7D46-BF8E-4D1B-849C-396F17B3B33C}" destId="{9DC828F0-A124-44DD-94F2-6BDBBD7757FE}" srcOrd="5" destOrd="0" presId="urn:microsoft.com/office/officeart/2005/8/layout/default"/>
    <dgm:cxn modelId="{AC72D235-1923-4306-ADD8-6BAEA90618B9}" type="presParOf" srcId="{7C2C7D46-BF8E-4D1B-849C-396F17B3B33C}" destId="{0F5031CB-B5A1-4FB0-87F8-BD397989BE46}" srcOrd="6" destOrd="0" presId="urn:microsoft.com/office/officeart/2005/8/layout/default"/>
    <dgm:cxn modelId="{7882CD39-7D7D-4528-8697-8450B9094E68}" type="presParOf" srcId="{7C2C7D46-BF8E-4D1B-849C-396F17B3B33C}" destId="{4CA923A7-F9F9-4F0F-A8A6-DA4CF77A3845}" srcOrd="7" destOrd="0" presId="urn:microsoft.com/office/officeart/2005/8/layout/default"/>
    <dgm:cxn modelId="{043321BA-1FEF-4BA9-8973-3ABF1BBF6D6A}" type="presParOf" srcId="{7C2C7D46-BF8E-4D1B-849C-396F17B3B33C}" destId="{256A828E-A4C4-4D4B-91CD-681A546DDDA0}" srcOrd="8" destOrd="0" presId="urn:microsoft.com/office/officeart/2005/8/layout/default"/>
    <dgm:cxn modelId="{71E36F0A-0884-4BF3-9876-583638D780A1}" type="presParOf" srcId="{7C2C7D46-BF8E-4D1B-849C-396F17B3B33C}" destId="{7596F2CE-EE14-425A-92AE-FF9CDFC6EA7E}" srcOrd="9" destOrd="0" presId="urn:microsoft.com/office/officeart/2005/8/layout/default"/>
    <dgm:cxn modelId="{3AA42EF5-E5A0-492F-B3C5-D8023CB56C25}" type="presParOf" srcId="{7C2C7D46-BF8E-4D1B-849C-396F17B3B33C}" destId="{6FB4C9BD-840B-42F0-9D2B-5CBB0F9362D8}" srcOrd="10" destOrd="0" presId="urn:microsoft.com/office/officeart/2005/8/layout/default"/>
    <dgm:cxn modelId="{4B0D169F-37D7-437E-A909-125AF1A61894}" type="presParOf" srcId="{7C2C7D46-BF8E-4D1B-849C-396F17B3B33C}" destId="{20398629-062A-49B9-9904-C90A80012086}" srcOrd="11" destOrd="0" presId="urn:microsoft.com/office/officeart/2005/8/layout/default"/>
    <dgm:cxn modelId="{AC48EF36-76E0-4DA9-AD01-0066C4D97830}" type="presParOf" srcId="{7C2C7D46-BF8E-4D1B-849C-396F17B3B33C}" destId="{32BDD882-1444-45B2-A232-C9597A83AC52}" srcOrd="12" destOrd="0" presId="urn:microsoft.com/office/officeart/2005/8/layout/default"/>
    <dgm:cxn modelId="{B3215DBE-9E26-462A-94BC-CBCFCC2F453F}" type="presParOf" srcId="{7C2C7D46-BF8E-4D1B-849C-396F17B3B33C}" destId="{7321A97D-DFF5-4963-B74D-DAFA9F429D01}" srcOrd="13" destOrd="0" presId="urn:microsoft.com/office/officeart/2005/8/layout/default"/>
    <dgm:cxn modelId="{A8400F2D-D615-464E-8696-6A64E21A44F6}" type="presParOf" srcId="{7C2C7D46-BF8E-4D1B-849C-396F17B3B33C}" destId="{2259E42E-45B8-4BFF-883B-ADFB9E59CDC7}" srcOrd="14" destOrd="0" presId="urn:microsoft.com/office/officeart/2005/8/layout/default"/>
    <dgm:cxn modelId="{3F463BB5-051C-47F8-825D-6F110DCA82BA}" type="presParOf" srcId="{7C2C7D46-BF8E-4D1B-849C-396F17B3B33C}" destId="{5356F4B7-CEC7-4208-B90E-7EC623126877}" srcOrd="15" destOrd="0" presId="urn:microsoft.com/office/officeart/2005/8/layout/default"/>
    <dgm:cxn modelId="{CAC859AD-F197-4FFB-B859-01BD7FBBAAA2}" type="presParOf" srcId="{7C2C7D46-BF8E-4D1B-849C-396F17B3B33C}" destId="{93F5DF09-6131-4155-A072-70A031205C3D}" srcOrd="16" destOrd="0" presId="urn:microsoft.com/office/officeart/2005/8/layout/default"/>
    <dgm:cxn modelId="{F18C5157-D542-4757-95EB-BDDD9F9B61DD}" type="presParOf" srcId="{7C2C7D46-BF8E-4D1B-849C-396F17B3B33C}" destId="{46B3B1BD-0E2A-4C09-83DE-BB5AB2FE0D9C}" srcOrd="17" destOrd="0" presId="urn:microsoft.com/office/officeart/2005/8/layout/default"/>
    <dgm:cxn modelId="{1EBA45E4-7F99-41C0-AEE3-76A77C45817D}" type="presParOf" srcId="{7C2C7D46-BF8E-4D1B-849C-396F17B3B33C}" destId="{47D7E318-F143-4672-82E2-41C1C14ECF6B}" srcOrd="1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9B650F0-A967-457A-826D-C19C0EE92C1F}" type="doc">
      <dgm:prSet loTypeId="urn:microsoft.com/office/officeart/2005/8/layout/vList2" loCatId="list" qsTypeId="urn:microsoft.com/office/officeart/2005/8/quickstyle/simple5" qsCatId="simple" csTypeId="urn:microsoft.com/office/officeart/2005/8/colors/colorful1" csCatId="colorful"/>
      <dgm:spPr/>
      <dgm:t>
        <a:bodyPr/>
        <a:lstStyle/>
        <a:p>
          <a:endParaRPr lang="en-US"/>
        </a:p>
      </dgm:t>
    </dgm:pt>
    <dgm:pt modelId="{46CEDD0C-FAA3-471B-A0E5-D9919774D5C3}">
      <dgm:prSet/>
      <dgm:spPr/>
      <dgm:t>
        <a:bodyPr/>
        <a:lstStyle/>
        <a:p>
          <a:r>
            <a:rPr lang="en-GB"/>
            <a:t>Self- Reflection</a:t>
          </a:r>
          <a:endParaRPr lang="en-US"/>
        </a:p>
      </dgm:t>
    </dgm:pt>
    <dgm:pt modelId="{BC5B77B4-A023-4779-9FC0-2F040CC3E3F0}" type="parTrans" cxnId="{4D5AEBA2-615E-4FD3-AE0A-E83F57EEAF72}">
      <dgm:prSet/>
      <dgm:spPr/>
      <dgm:t>
        <a:bodyPr/>
        <a:lstStyle/>
        <a:p>
          <a:endParaRPr lang="en-US"/>
        </a:p>
      </dgm:t>
    </dgm:pt>
    <dgm:pt modelId="{808DD8A4-B484-44F6-A5EA-2DD7FA17E331}" type="sibTrans" cxnId="{4D5AEBA2-615E-4FD3-AE0A-E83F57EEAF72}">
      <dgm:prSet/>
      <dgm:spPr/>
      <dgm:t>
        <a:bodyPr/>
        <a:lstStyle/>
        <a:p>
          <a:endParaRPr lang="en-US"/>
        </a:p>
      </dgm:t>
    </dgm:pt>
    <dgm:pt modelId="{DDF09A69-626A-4BDF-9D04-765134C3825E}">
      <dgm:prSet/>
      <dgm:spPr/>
      <dgm:t>
        <a:bodyPr/>
        <a:lstStyle/>
        <a:p>
          <a:r>
            <a:rPr lang="en-GB"/>
            <a:t>Good communication</a:t>
          </a:r>
          <a:endParaRPr lang="en-US"/>
        </a:p>
      </dgm:t>
    </dgm:pt>
    <dgm:pt modelId="{E5AE87CF-EFEC-451A-BA59-3699ED0B3201}" type="parTrans" cxnId="{F3603CDC-4128-42D8-81E4-D0609BF8AA8B}">
      <dgm:prSet/>
      <dgm:spPr/>
      <dgm:t>
        <a:bodyPr/>
        <a:lstStyle/>
        <a:p>
          <a:endParaRPr lang="en-US"/>
        </a:p>
      </dgm:t>
    </dgm:pt>
    <dgm:pt modelId="{2915AAB2-C25A-40A6-A5E4-6F861A279326}" type="sibTrans" cxnId="{F3603CDC-4128-42D8-81E4-D0609BF8AA8B}">
      <dgm:prSet/>
      <dgm:spPr/>
      <dgm:t>
        <a:bodyPr/>
        <a:lstStyle/>
        <a:p>
          <a:endParaRPr lang="en-US"/>
        </a:p>
      </dgm:t>
    </dgm:pt>
    <dgm:pt modelId="{F5B10153-CF8D-4D16-B1F3-02F60D59A9CD}">
      <dgm:prSet/>
      <dgm:spPr/>
      <dgm:t>
        <a:bodyPr/>
        <a:lstStyle/>
        <a:p>
          <a:r>
            <a:rPr lang="en-GB"/>
            <a:t>Motivating each other</a:t>
          </a:r>
          <a:endParaRPr lang="en-US"/>
        </a:p>
      </dgm:t>
    </dgm:pt>
    <dgm:pt modelId="{71DAA98B-92CF-4B10-B3F4-808246AC2B45}" type="parTrans" cxnId="{41C694B3-2935-4204-8B53-45D724BCF25B}">
      <dgm:prSet/>
      <dgm:spPr/>
      <dgm:t>
        <a:bodyPr/>
        <a:lstStyle/>
        <a:p>
          <a:endParaRPr lang="en-US"/>
        </a:p>
      </dgm:t>
    </dgm:pt>
    <dgm:pt modelId="{48EE7001-9A62-4509-AAEE-CEC15A829721}" type="sibTrans" cxnId="{41C694B3-2935-4204-8B53-45D724BCF25B}">
      <dgm:prSet/>
      <dgm:spPr/>
      <dgm:t>
        <a:bodyPr/>
        <a:lstStyle/>
        <a:p>
          <a:endParaRPr lang="en-US"/>
        </a:p>
      </dgm:t>
    </dgm:pt>
    <dgm:pt modelId="{49C8F277-A846-4767-AA8D-E2BA514E33C2}">
      <dgm:prSet/>
      <dgm:spPr/>
      <dgm:t>
        <a:bodyPr/>
        <a:lstStyle/>
        <a:p>
          <a:r>
            <a:rPr lang="en-GB"/>
            <a:t>Defined accountabilities</a:t>
          </a:r>
          <a:endParaRPr lang="en-US"/>
        </a:p>
      </dgm:t>
    </dgm:pt>
    <dgm:pt modelId="{084FBE56-849C-457C-9604-5D81B62C5E70}" type="parTrans" cxnId="{0C2C4AC0-B525-4F7A-83FC-01B8034CEC7C}">
      <dgm:prSet/>
      <dgm:spPr/>
      <dgm:t>
        <a:bodyPr/>
        <a:lstStyle/>
        <a:p>
          <a:endParaRPr lang="en-US"/>
        </a:p>
      </dgm:t>
    </dgm:pt>
    <dgm:pt modelId="{2AA2DD01-4409-4582-BCB2-F8721D726058}" type="sibTrans" cxnId="{0C2C4AC0-B525-4F7A-83FC-01B8034CEC7C}">
      <dgm:prSet/>
      <dgm:spPr/>
      <dgm:t>
        <a:bodyPr/>
        <a:lstStyle/>
        <a:p>
          <a:endParaRPr lang="en-US"/>
        </a:p>
      </dgm:t>
    </dgm:pt>
    <dgm:pt modelId="{8A68E1C9-1D47-48C1-9E19-92782321DFBB}">
      <dgm:prSet/>
      <dgm:spPr/>
      <dgm:t>
        <a:bodyPr/>
        <a:lstStyle/>
        <a:p>
          <a:r>
            <a:rPr lang="en-GB"/>
            <a:t>Honest and open discussion and problem solving</a:t>
          </a:r>
          <a:endParaRPr lang="en-US"/>
        </a:p>
      </dgm:t>
    </dgm:pt>
    <dgm:pt modelId="{2C8CC8F9-65C9-45D5-ADF2-E15AF75C3E12}" type="parTrans" cxnId="{4A37ADFC-D871-4544-85C2-C91564B154B6}">
      <dgm:prSet/>
      <dgm:spPr/>
      <dgm:t>
        <a:bodyPr/>
        <a:lstStyle/>
        <a:p>
          <a:endParaRPr lang="en-US"/>
        </a:p>
      </dgm:t>
    </dgm:pt>
    <dgm:pt modelId="{2D9DE3D6-B19C-4229-8EBF-3E3A746743C1}" type="sibTrans" cxnId="{4A37ADFC-D871-4544-85C2-C91564B154B6}">
      <dgm:prSet/>
      <dgm:spPr/>
      <dgm:t>
        <a:bodyPr/>
        <a:lstStyle/>
        <a:p>
          <a:endParaRPr lang="en-US"/>
        </a:p>
      </dgm:t>
    </dgm:pt>
    <dgm:pt modelId="{279901A4-0FD8-4016-AD4F-ACE801101A9F}">
      <dgm:prSet/>
      <dgm:spPr/>
      <dgm:t>
        <a:bodyPr/>
        <a:lstStyle/>
        <a:p>
          <a:r>
            <a:rPr lang="en-GB"/>
            <a:t>Ability to disagree and share ideas</a:t>
          </a:r>
          <a:endParaRPr lang="en-US"/>
        </a:p>
      </dgm:t>
    </dgm:pt>
    <dgm:pt modelId="{D36F2CFD-06CD-4346-A883-860C937CA732}" type="parTrans" cxnId="{B3FE218B-945E-4436-B74C-C33ABD17CC32}">
      <dgm:prSet/>
      <dgm:spPr/>
      <dgm:t>
        <a:bodyPr/>
        <a:lstStyle/>
        <a:p>
          <a:endParaRPr lang="en-US"/>
        </a:p>
      </dgm:t>
    </dgm:pt>
    <dgm:pt modelId="{DD00B31C-17E5-4AF4-BF73-C4B89DC5AD98}" type="sibTrans" cxnId="{B3FE218B-945E-4436-B74C-C33ABD17CC32}">
      <dgm:prSet/>
      <dgm:spPr/>
      <dgm:t>
        <a:bodyPr/>
        <a:lstStyle/>
        <a:p>
          <a:endParaRPr lang="en-US"/>
        </a:p>
      </dgm:t>
    </dgm:pt>
    <dgm:pt modelId="{3F56C179-5EA8-4B59-A42F-75BB54960AA5}">
      <dgm:prSet/>
      <dgm:spPr/>
      <dgm:t>
        <a:bodyPr/>
        <a:lstStyle/>
        <a:p>
          <a:r>
            <a:rPr lang="en-GB"/>
            <a:t>Trained and capable staff</a:t>
          </a:r>
          <a:endParaRPr lang="en-US"/>
        </a:p>
      </dgm:t>
    </dgm:pt>
    <dgm:pt modelId="{7957421E-908D-40A7-80E8-35340FC1EE63}" type="parTrans" cxnId="{0DE575AD-25D2-4C52-8370-6F9D208F6C02}">
      <dgm:prSet/>
      <dgm:spPr/>
      <dgm:t>
        <a:bodyPr/>
        <a:lstStyle/>
        <a:p>
          <a:endParaRPr lang="en-US"/>
        </a:p>
      </dgm:t>
    </dgm:pt>
    <dgm:pt modelId="{C68A098C-50AA-4752-9120-F4F8F0C0AFEE}" type="sibTrans" cxnId="{0DE575AD-25D2-4C52-8370-6F9D208F6C02}">
      <dgm:prSet/>
      <dgm:spPr/>
      <dgm:t>
        <a:bodyPr/>
        <a:lstStyle/>
        <a:p>
          <a:endParaRPr lang="en-US"/>
        </a:p>
      </dgm:t>
    </dgm:pt>
    <dgm:pt modelId="{81F6D47C-BD3F-4CB2-B64D-684A18A64E1A}">
      <dgm:prSet/>
      <dgm:spPr/>
      <dgm:t>
        <a:bodyPr/>
        <a:lstStyle/>
        <a:p>
          <a:r>
            <a:rPr lang="en-GB"/>
            <a:t>adaptability</a:t>
          </a:r>
          <a:endParaRPr lang="en-US"/>
        </a:p>
      </dgm:t>
    </dgm:pt>
    <dgm:pt modelId="{DC0C4C34-1FAF-4129-A3DA-E80EEF3E8394}" type="parTrans" cxnId="{FFFBEC3D-9899-4FB2-A7C0-2FBAAD193576}">
      <dgm:prSet/>
      <dgm:spPr/>
      <dgm:t>
        <a:bodyPr/>
        <a:lstStyle/>
        <a:p>
          <a:endParaRPr lang="en-US"/>
        </a:p>
      </dgm:t>
    </dgm:pt>
    <dgm:pt modelId="{3ECF09A3-E5E9-433F-B76B-39F3837AD1C8}" type="sibTrans" cxnId="{FFFBEC3D-9899-4FB2-A7C0-2FBAAD193576}">
      <dgm:prSet/>
      <dgm:spPr/>
      <dgm:t>
        <a:bodyPr/>
        <a:lstStyle/>
        <a:p>
          <a:endParaRPr lang="en-US"/>
        </a:p>
      </dgm:t>
    </dgm:pt>
    <dgm:pt modelId="{B3E423E2-95F5-4289-8AA4-BD529926B736}" type="pres">
      <dgm:prSet presAssocID="{09B650F0-A967-457A-826D-C19C0EE92C1F}" presName="linear" presStyleCnt="0">
        <dgm:presLayoutVars>
          <dgm:animLvl val="lvl"/>
          <dgm:resizeHandles val="exact"/>
        </dgm:presLayoutVars>
      </dgm:prSet>
      <dgm:spPr/>
    </dgm:pt>
    <dgm:pt modelId="{33C61FE7-06B1-4E63-9B9D-871E42BFBD75}" type="pres">
      <dgm:prSet presAssocID="{46CEDD0C-FAA3-471B-A0E5-D9919774D5C3}" presName="parentText" presStyleLbl="node1" presStyleIdx="0" presStyleCnt="8">
        <dgm:presLayoutVars>
          <dgm:chMax val="0"/>
          <dgm:bulletEnabled val="1"/>
        </dgm:presLayoutVars>
      </dgm:prSet>
      <dgm:spPr/>
    </dgm:pt>
    <dgm:pt modelId="{F6A0888E-53EA-45C9-8775-7B1EF20A4336}" type="pres">
      <dgm:prSet presAssocID="{808DD8A4-B484-44F6-A5EA-2DD7FA17E331}" presName="spacer" presStyleCnt="0"/>
      <dgm:spPr/>
    </dgm:pt>
    <dgm:pt modelId="{72CED9DB-96A7-425F-AD57-95904B6A32A8}" type="pres">
      <dgm:prSet presAssocID="{DDF09A69-626A-4BDF-9D04-765134C3825E}" presName="parentText" presStyleLbl="node1" presStyleIdx="1" presStyleCnt="8">
        <dgm:presLayoutVars>
          <dgm:chMax val="0"/>
          <dgm:bulletEnabled val="1"/>
        </dgm:presLayoutVars>
      </dgm:prSet>
      <dgm:spPr/>
    </dgm:pt>
    <dgm:pt modelId="{23E241F3-055C-46D8-BEFA-C054B6E2FFB4}" type="pres">
      <dgm:prSet presAssocID="{2915AAB2-C25A-40A6-A5E4-6F861A279326}" presName="spacer" presStyleCnt="0"/>
      <dgm:spPr/>
    </dgm:pt>
    <dgm:pt modelId="{36AC5E1D-53DE-4272-947B-A42652D6255E}" type="pres">
      <dgm:prSet presAssocID="{F5B10153-CF8D-4D16-B1F3-02F60D59A9CD}" presName="parentText" presStyleLbl="node1" presStyleIdx="2" presStyleCnt="8">
        <dgm:presLayoutVars>
          <dgm:chMax val="0"/>
          <dgm:bulletEnabled val="1"/>
        </dgm:presLayoutVars>
      </dgm:prSet>
      <dgm:spPr/>
    </dgm:pt>
    <dgm:pt modelId="{9C635798-EBAD-40AD-BDD9-A6EEC1E13218}" type="pres">
      <dgm:prSet presAssocID="{48EE7001-9A62-4509-AAEE-CEC15A829721}" presName="spacer" presStyleCnt="0"/>
      <dgm:spPr/>
    </dgm:pt>
    <dgm:pt modelId="{185E947D-49C3-44C4-91B5-C8E36C00C888}" type="pres">
      <dgm:prSet presAssocID="{49C8F277-A846-4767-AA8D-E2BA514E33C2}" presName="parentText" presStyleLbl="node1" presStyleIdx="3" presStyleCnt="8">
        <dgm:presLayoutVars>
          <dgm:chMax val="0"/>
          <dgm:bulletEnabled val="1"/>
        </dgm:presLayoutVars>
      </dgm:prSet>
      <dgm:spPr/>
    </dgm:pt>
    <dgm:pt modelId="{36DCEE9A-8E37-4573-84E0-291A8255D860}" type="pres">
      <dgm:prSet presAssocID="{2AA2DD01-4409-4582-BCB2-F8721D726058}" presName="spacer" presStyleCnt="0"/>
      <dgm:spPr/>
    </dgm:pt>
    <dgm:pt modelId="{87BA2F80-0BB3-40D8-BA7E-76A438A4ACC0}" type="pres">
      <dgm:prSet presAssocID="{8A68E1C9-1D47-48C1-9E19-92782321DFBB}" presName="parentText" presStyleLbl="node1" presStyleIdx="4" presStyleCnt="8">
        <dgm:presLayoutVars>
          <dgm:chMax val="0"/>
          <dgm:bulletEnabled val="1"/>
        </dgm:presLayoutVars>
      </dgm:prSet>
      <dgm:spPr/>
    </dgm:pt>
    <dgm:pt modelId="{2D6FBFCF-9674-4422-A4D1-93186ED9B566}" type="pres">
      <dgm:prSet presAssocID="{2D9DE3D6-B19C-4229-8EBF-3E3A746743C1}" presName="spacer" presStyleCnt="0"/>
      <dgm:spPr/>
    </dgm:pt>
    <dgm:pt modelId="{A7A2F929-883D-4A2D-ACB7-2CE1BFC2047C}" type="pres">
      <dgm:prSet presAssocID="{279901A4-0FD8-4016-AD4F-ACE801101A9F}" presName="parentText" presStyleLbl="node1" presStyleIdx="5" presStyleCnt="8">
        <dgm:presLayoutVars>
          <dgm:chMax val="0"/>
          <dgm:bulletEnabled val="1"/>
        </dgm:presLayoutVars>
      </dgm:prSet>
      <dgm:spPr/>
    </dgm:pt>
    <dgm:pt modelId="{574CA246-0B18-4CB6-B972-468F6606F272}" type="pres">
      <dgm:prSet presAssocID="{DD00B31C-17E5-4AF4-BF73-C4B89DC5AD98}" presName="spacer" presStyleCnt="0"/>
      <dgm:spPr/>
    </dgm:pt>
    <dgm:pt modelId="{0F64C723-B5F4-4448-A4E4-2C66670115B6}" type="pres">
      <dgm:prSet presAssocID="{3F56C179-5EA8-4B59-A42F-75BB54960AA5}" presName="parentText" presStyleLbl="node1" presStyleIdx="6" presStyleCnt="8">
        <dgm:presLayoutVars>
          <dgm:chMax val="0"/>
          <dgm:bulletEnabled val="1"/>
        </dgm:presLayoutVars>
      </dgm:prSet>
      <dgm:spPr/>
    </dgm:pt>
    <dgm:pt modelId="{E77B16C9-CE5F-4984-BF6E-309CBE3050FF}" type="pres">
      <dgm:prSet presAssocID="{C68A098C-50AA-4752-9120-F4F8F0C0AFEE}" presName="spacer" presStyleCnt="0"/>
      <dgm:spPr/>
    </dgm:pt>
    <dgm:pt modelId="{B7CA25F8-F6F0-418F-928F-B3F953BDF43D}" type="pres">
      <dgm:prSet presAssocID="{81F6D47C-BD3F-4CB2-B64D-684A18A64E1A}" presName="parentText" presStyleLbl="node1" presStyleIdx="7" presStyleCnt="8">
        <dgm:presLayoutVars>
          <dgm:chMax val="0"/>
          <dgm:bulletEnabled val="1"/>
        </dgm:presLayoutVars>
      </dgm:prSet>
      <dgm:spPr/>
    </dgm:pt>
  </dgm:ptLst>
  <dgm:cxnLst>
    <dgm:cxn modelId="{B4B34D04-132C-4BB5-BD84-CBFD4406C947}" type="presOf" srcId="{3F56C179-5EA8-4B59-A42F-75BB54960AA5}" destId="{0F64C723-B5F4-4448-A4E4-2C66670115B6}" srcOrd="0" destOrd="0" presId="urn:microsoft.com/office/officeart/2005/8/layout/vList2"/>
    <dgm:cxn modelId="{58389620-218C-4B20-BC9F-F727FF7B7B94}" type="presOf" srcId="{8A68E1C9-1D47-48C1-9E19-92782321DFBB}" destId="{87BA2F80-0BB3-40D8-BA7E-76A438A4ACC0}" srcOrd="0" destOrd="0" presId="urn:microsoft.com/office/officeart/2005/8/layout/vList2"/>
    <dgm:cxn modelId="{1B85DB37-7402-4006-BA9F-568B22C0F76B}" type="presOf" srcId="{81F6D47C-BD3F-4CB2-B64D-684A18A64E1A}" destId="{B7CA25F8-F6F0-418F-928F-B3F953BDF43D}" srcOrd="0" destOrd="0" presId="urn:microsoft.com/office/officeart/2005/8/layout/vList2"/>
    <dgm:cxn modelId="{FFFBEC3D-9899-4FB2-A7C0-2FBAAD193576}" srcId="{09B650F0-A967-457A-826D-C19C0EE92C1F}" destId="{81F6D47C-BD3F-4CB2-B64D-684A18A64E1A}" srcOrd="7" destOrd="0" parTransId="{DC0C4C34-1FAF-4129-A3DA-E80EEF3E8394}" sibTransId="{3ECF09A3-E5E9-433F-B76B-39F3837AD1C8}"/>
    <dgm:cxn modelId="{B3FE218B-945E-4436-B74C-C33ABD17CC32}" srcId="{09B650F0-A967-457A-826D-C19C0EE92C1F}" destId="{279901A4-0FD8-4016-AD4F-ACE801101A9F}" srcOrd="5" destOrd="0" parTransId="{D36F2CFD-06CD-4346-A883-860C937CA732}" sibTransId="{DD00B31C-17E5-4AF4-BF73-C4B89DC5AD98}"/>
    <dgm:cxn modelId="{7F015D94-D8E6-460D-A2C3-CB1A29E0E179}" type="presOf" srcId="{F5B10153-CF8D-4D16-B1F3-02F60D59A9CD}" destId="{36AC5E1D-53DE-4272-947B-A42652D6255E}" srcOrd="0" destOrd="0" presId="urn:microsoft.com/office/officeart/2005/8/layout/vList2"/>
    <dgm:cxn modelId="{4D5AEBA2-615E-4FD3-AE0A-E83F57EEAF72}" srcId="{09B650F0-A967-457A-826D-C19C0EE92C1F}" destId="{46CEDD0C-FAA3-471B-A0E5-D9919774D5C3}" srcOrd="0" destOrd="0" parTransId="{BC5B77B4-A023-4779-9FC0-2F040CC3E3F0}" sibTransId="{808DD8A4-B484-44F6-A5EA-2DD7FA17E331}"/>
    <dgm:cxn modelId="{0DE575AD-25D2-4C52-8370-6F9D208F6C02}" srcId="{09B650F0-A967-457A-826D-C19C0EE92C1F}" destId="{3F56C179-5EA8-4B59-A42F-75BB54960AA5}" srcOrd="6" destOrd="0" parTransId="{7957421E-908D-40A7-80E8-35340FC1EE63}" sibTransId="{C68A098C-50AA-4752-9120-F4F8F0C0AFEE}"/>
    <dgm:cxn modelId="{41C694B3-2935-4204-8B53-45D724BCF25B}" srcId="{09B650F0-A967-457A-826D-C19C0EE92C1F}" destId="{F5B10153-CF8D-4D16-B1F3-02F60D59A9CD}" srcOrd="2" destOrd="0" parTransId="{71DAA98B-92CF-4B10-B3F4-808246AC2B45}" sibTransId="{48EE7001-9A62-4509-AAEE-CEC15A829721}"/>
    <dgm:cxn modelId="{E9F5A6B4-E825-45E4-A257-E54EA18A617B}" type="presOf" srcId="{46CEDD0C-FAA3-471B-A0E5-D9919774D5C3}" destId="{33C61FE7-06B1-4E63-9B9D-871E42BFBD75}" srcOrd="0" destOrd="0" presId="urn:microsoft.com/office/officeart/2005/8/layout/vList2"/>
    <dgm:cxn modelId="{0C2C4AC0-B525-4F7A-83FC-01B8034CEC7C}" srcId="{09B650F0-A967-457A-826D-C19C0EE92C1F}" destId="{49C8F277-A846-4767-AA8D-E2BA514E33C2}" srcOrd="3" destOrd="0" parTransId="{084FBE56-849C-457C-9604-5D81B62C5E70}" sibTransId="{2AA2DD01-4409-4582-BCB2-F8721D726058}"/>
    <dgm:cxn modelId="{8BFD70C0-288D-4C7B-84C2-7B807DED424A}" type="presOf" srcId="{49C8F277-A846-4767-AA8D-E2BA514E33C2}" destId="{185E947D-49C3-44C4-91B5-C8E36C00C888}" srcOrd="0" destOrd="0" presId="urn:microsoft.com/office/officeart/2005/8/layout/vList2"/>
    <dgm:cxn modelId="{60F69ED0-F9A7-4DCF-96B0-D7B459BB4280}" type="presOf" srcId="{DDF09A69-626A-4BDF-9D04-765134C3825E}" destId="{72CED9DB-96A7-425F-AD57-95904B6A32A8}" srcOrd="0" destOrd="0" presId="urn:microsoft.com/office/officeart/2005/8/layout/vList2"/>
    <dgm:cxn modelId="{F3603CDC-4128-42D8-81E4-D0609BF8AA8B}" srcId="{09B650F0-A967-457A-826D-C19C0EE92C1F}" destId="{DDF09A69-626A-4BDF-9D04-765134C3825E}" srcOrd="1" destOrd="0" parTransId="{E5AE87CF-EFEC-451A-BA59-3699ED0B3201}" sibTransId="{2915AAB2-C25A-40A6-A5E4-6F861A279326}"/>
    <dgm:cxn modelId="{C7CACCE7-CF81-4433-8F87-3692D3B191B7}" type="presOf" srcId="{279901A4-0FD8-4016-AD4F-ACE801101A9F}" destId="{A7A2F929-883D-4A2D-ACB7-2CE1BFC2047C}" srcOrd="0" destOrd="0" presId="urn:microsoft.com/office/officeart/2005/8/layout/vList2"/>
    <dgm:cxn modelId="{59DCCDED-0933-46B8-8A7F-0E087FE3BFD9}" type="presOf" srcId="{09B650F0-A967-457A-826D-C19C0EE92C1F}" destId="{B3E423E2-95F5-4289-8AA4-BD529926B736}" srcOrd="0" destOrd="0" presId="urn:microsoft.com/office/officeart/2005/8/layout/vList2"/>
    <dgm:cxn modelId="{4A37ADFC-D871-4544-85C2-C91564B154B6}" srcId="{09B650F0-A967-457A-826D-C19C0EE92C1F}" destId="{8A68E1C9-1D47-48C1-9E19-92782321DFBB}" srcOrd="4" destOrd="0" parTransId="{2C8CC8F9-65C9-45D5-ADF2-E15AF75C3E12}" sibTransId="{2D9DE3D6-B19C-4229-8EBF-3E3A746743C1}"/>
    <dgm:cxn modelId="{86DEF438-75DE-454D-8BC6-9F44945B3D25}" type="presParOf" srcId="{B3E423E2-95F5-4289-8AA4-BD529926B736}" destId="{33C61FE7-06B1-4E63-9B9D-871E42BFBD75}" srcOrd="0" destOrd="0" presId="urn:microsoft.com/office/officeart/2005/8/layout/vList2"/>
    <dgm:cxn modelId="{2F41ABE7-2931-4EC8-B931-E8CBB096F0A2}" type="presParOf" srcId="{B3E423E2-95F5-4289-8AA4-BD529926B736}" destId="{F6A0888E-53EA-45C9-8775-7B1EF20A4336}" srcOrd="1" destOrd="0" presId="urn:microsoft.com/office/officeart/2005/8/layout/vList2"/>
    <dgm:cxn modelId="{850AE597-B19E-45CB-B20F-028B108FC79E}" type="presParOf" srcId="{B3E423E2-95F5-4289-8AA4-BD529926B736}" destId="{72CED9DB-96A7-425F-AD57-95904B6A32A8}" srcOrd="2" destOrd="0" presId="urn:microsoft.com/office/officeart/2005/8/layout/vList2"/>
    <dgm:cxn modelId="{DDAAFBE5-4DE4-472F-9332-B7483A8CA8A4}" type="presParOf" srcId="{B3E423E2-95F5-4289-8AA4-BD529926B736}" destId="{23E241F3-055C-46D8-BEFA-C054B6E2FFB4}" srcOrd="3" destOrd="0" presId="urn:microsoft.com/office/officeart/2005/8/layout/vList2"/>
    <dgm:cxn modelId="{DE2E2E96-23EF-4018-9713-81B96601499C}" type="presParOf" srcId="{B3E423E2-95F5-4289-8AA4-BD529926B736}" destId="{36AC5E1D-53DE-4272-947B-A42652D6255E}" srcOrd="4" destOrd="0" presId="urn:microsoft.com/office/officeart/2005/8/layout/vList2"/>
    <dgm:cxn modelId="{78E3ACD4-B74A-4743-964C-711FB52AB7BB}" type="presParOf" srcId="{B3E423E2-95F5-4289-8AA4-BD529926B736}" destId="{9C635798-EBAD-40AD-BDD9-A6EEC1E13218}" srcOrd="5" destOrd="0" presId="urn:microsoft.com/office/officeart/2005/8/layout/vList2"/>
    <dgm:cxn modelId="{A071EA5D-4C16-4B6B-B93D-B9B4B829FF2C}" type="presParOf" srcId="{B3E423E2-95F5-4289-8AA4-BD529926B736}" destId="{185E947D-49C3-44C4-91B5-C8E36C00C888}" srcOrd="6" destOrd="0" presId="urn:microsoft.com/office/officeart/2005/8/layout/vList2"/>
    <dgm:cxn modelId="{CFDD363F-B62F-4055-AA95-D5728A399A65}" type="presParOf" srcId="{B3E423E2-95F5-4289-8AA4-BD529926B736}" destId="{36DCEE9A-8E37-4573-84E0-291A8255D860}" srcOrd="7" destOrd="0" presId="urn:microsoft.com/office/officeart/2005/8/layout/vList2"/>
    <dgm:cxn modelId="{D12C917F-5BDD-4970-83F5-532D3B26934C}" type="presParOf" srcId="{B3E423E2-95F5-4289-8AA4-BD529926B736}" destId="{87BA2F80-0BB3-40D8-BA7E-76A438A4ACC0}" srcOrd="8" destOrd="0" presId="urn:microsoft.com/office/officeart/2005/8/layout/vList2"/>
    <dgm:cxn modelId="{88128CD6-E9FD-4016-8D90-8027C2A9667D}" type="presParOf" srcId="{B3E423E2-95F5-4289-8AA4-BD529926B736}" destId="{2D6FBFCF-9674-4422-A4D1-93186ED9B566}" srcOrd="9" destOrd="0" presId="urn:microsoft.com/office/officeart/2005/8/layout/vList2"/>
    <dgm:cxn modelId="{431E75ED-DA52-4992-98BF-7DB247FA1FBC}" type="presParOf" srcId="{B3E423E2-95F5-4289-8AA4-BD529926B736}" destId="{A7A2F929-883D-4A2D-ACB7-2CE1BFC2047C}" srcOrd="10" destOrd="0" presId="urn:microsoft.com/office/officeart/2005/8/layout/vList2"/>
    <dgm:cxn modelId="{8006CB4E-4B90-42F3-BA85-8457A39BD8D2}" type="presParOf" srcId="{B3E423E2-95F5-4289-8AA4-BD529926B736}" destId="{574CA246-0B18-4CB6-B972-468F6606F272}" srcOrd="11" destOrd="0" presId="urn:microsoft.com/office/officeart/2005/8/layout/vList2"/>
    <dgm:cxn modelId="{7A90DC92-13EE-4526-A354-1533E55EE4E6}" type="presParOf" srcId="{B3E423E2-95F5-4289-8AA4-BD529926B736}" destId="{0F64C723-B5F4-4448-A4E4-2C66670115B6}" srcOrd="12" destOrd="0" presId="urn:microsoft.com/office/officeart/2005/8/layout/vList2"/>
    <dgm:cxn modelId="{D17018D3-8A26-4127-B0A3-F36DA67A80E3}" type="presParOf" srcId="{B3E423E2-95F5-4289-8AA4-BD529926B736}" destId="{E77B16C9-CE5F-4984-BF6E-309CBE3050FF}" srcOrd="13" destOrd="0" presId="urn:microsoft.com/office/officeart/2005/8/layout/vList2"/>
    <dgm:cxn modelId="{51EAA66A-DA2E-4431-A401-4D2A5EAB7D25}" type="presParOf" srcId="{B3E423E2-95F5-4289-8AA4-BD529926B736}" destId="{B7CA25F8-F6F0-418F-928F-B3F953BDF43D}" srcOrd="1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D3571CA-EE88-462E-AC29-631CB41A070E}" type="doc">
      <dgm:prSet loTypeId="urn:microsoft.com/office/officeart/2005/8/layout/cycle3" loCatId="cycle" qsTypeId="urn:microsoft.com/office/officeart/2005/8/quickstyle/simple1" qsCatId="simple" csTypeId="urn:microsoft.com/office/officeart/2005/8/colors/accent0_3" csCatId="mainScheme"/>
      <dgm:spPr/>
      <dgm:t>
        <a:bodyPr/>
        <a:lstStyle/>
        <a:p>
          <a:endParaRPr lang="en-US"/>
        </a:p>
      </dgm:t>
    </dgm:pt>
    <dgm:pt modelId="{47C22D00-F95D-43F2-B7D2-ACDBA10EB652}">
      <dgm:prSet/>
      <dgm:spPr/>
      <dgm:t>
        <a:bodyPr/>
        <a:lstStyle/>
        <a:p>
          <a:r>
            <a:rPr lang="en-GB"/>
            <a:t>Reduce Mortality rates</a:t>
          </a:r>
          <a:endParaRPr lang="en-US"/>
        </a:p>
      </dgm:t>
    </dgm:pt>
    <dgm:pt modelId="{676E23BD-A082-4027-81F7-CBFFE4AB7D6C}" type="parTrans" cxnId="{B919BD5B-05DD-4377-8A44-12E49444054F}">
      <dgm:prSet/>
      <dgm:spPr/>
      <dgm:t>
        <a:bodyPr/>
        <a:lstStyle/>
        <a:p>
          <a:endParaRPr lang="en-US"/>
        </a:p>
      </dgm:t>
    </dgm:pt>
    <dgm:pt modelId="{6A446DEE-8766-42B1-9006-57AC9544457E}" type="sibTrans" cxnId="{B919BD5B-05DD-4377-8A44-12E49444054F}">
      <dgm:prSet/>
      <dgm:spPr/>
      <dgm:t>
        <a:bodyPr/>
        <a:lstStyle/>
        <a:p>
          <a:endParaRPr lang="en-US"/>
        </a:p>
      </dgm:t>
    </dgm:pt>
    <dgm:pt modelId="{4D3A8085-AEFF-4085-B6ED-9DD6C75518F4}">
      <dgm:prSet/>
      <dgm:spPr/>
      <dgm:t>
        <a:bodyPr/>
        <a:lstStyle/>
        <a:p>
          <a:r>
            <a:rPr lang="en-GB"/>
            <a:t>Creates a learning environment</a:t>
          </a:r>
          <a:endParaRPr lang="en-US"/>
        </a:p>
      </dgm:t>
    </dgm:pt>
    <dgm:pt modelId="{8A088691-01C8-4619-A884-678FB4C4F2FE}" type="parTrans" cxnId="{26F4641D-2956-47AB-94F9-A61DD965989C}">
      <dgm:prSet/>
      <dgm:spPr/>
      <dgm:t>
        <a:bodyPr/>
        <a:lstStyle/>
        <a:p>
          <a:endParaRPr lang="en-US"/>
        </a:p>
      </dgm:t>
    </dgm:pt>
    <dgm:pt modelId="{4CA4761D-C8FA-4548-AEE7-74FB3785475E}" type="sibTrans" cxnId="{26F4641D-2956-47AB-94F9-A61DD965989C}">
      <dgm:prSet/>
      <dgm:spPr/>
      <dgm:t>
        <a:bodyPr/>
        <a:lstStyle/>
        <a:p>
          <a:endParaRPr lang="en-US"/>
        </a:p>
      </dgm:t>
    </dgm:pt>
    <dgm:pt modelId="{44DF7D51-BF8B-4963-BBD9-8BFE809648D4}">
      <dgm:prSet/>
      <dgm:spPr/>
      <dgm:t>
        <a:bodyPr/>
        <a:lstStyle/>
        <a:p>
          <a:r>
            <a:rPr lang="en-GB"/>
            <a:t>Better staff outcomes</a:t>
          </a:r>
          <a:endParaRPr lang="en-US"/>
        </a:p>
      </dgm:t>
    </dgm:pt>
    <dgm:pt modelId="{2A689F80-0ED9-4812-A237-63BB2DB267FD}" type="parTrans" cxnId="{701BA453-6FB8-4D60-BA1A-932D1BE1319F}">
      <dgm:prSet/>
      <dgm:spPr/>
      <dgm:t>
        <a:bodyPr/>
        <a:lstStyle/>
        <a:p>
          <a:endParaRPr lang="en-US"/>
        </a:p>
      </dgm:t>
    </dgm:pt>
    <dgm:pt modelId="{F86163D0-8E95-4EB9-B6B8-C81F94D76A87}" type="sibTrans" cxnId="{701BA453-6FB8-4D60-BA1A-932D1BE1319F}">
      <dgm:prSet/>
      <dgm:spPr/>
      <dgm:t>
        <a:bodyPr/>
        <a:lstStyle/>
        <a:p>
          <a:endParaRPr lang="en-US"/>
        </a:p>
      </dgm:t>
    </dgm:pt>
    <dgm:pt modelId="{E9C6C5F8-B183-48C4-B357-5D6CB09DAAD4}">
      <dgm:prSet/>
      <dgm:spPr/>
      <dgm:t>
        <a:bodyPr/>
        <a:lstStyle/>
        <a:p>
          <a:r>
            <a:rPr lang="en-GB"/>
            <a:t>Reduced stress for staff, friendship/bonds</a:t>
          </a:r>
          <a:endParaRPr lang="en-US"/>
        </a:p>
      </dgm:t>
    </dgm:pt>
    <dgm:pt modelId="{3EF8724A-D242-41AB-B8A8-4E4FA8AF65D3}" type="parTrans" cxnId="{AD246CC0-0FC1-4A11-A783-0E2138536502}">
      <dgm:prSet/>
      <dgm:spPr/>
      <dgm:t>
        <a:bodyPr/>
        <a:lstStyle/>
        <a:p>
          <a:endParaRPr lang="en-US"/>
        </a:p>
      </dgm:t>
    </dgm:pt>
    <dgm:pt modelId="{2FC81A3E-A413-4C6C-B727-867DFE2AF8AF}" type="sibTrans" cxnId="{AD246CC0-0FC1-4A11-A783-0E2138536502}">
      <dgm:prSet/>
      <dgm:spPr/>
      <dgm:t>
        <a:bodyPr/>
        <a:lstStyle/>
        <a:p>
          <a:endParaRPr lang="en-US"/>
        </a:p>
      </dgm:t>
    </dgm:pt>
    <dgm:pt modelId="{A7606222-623B-4826-83C1-062E24FE7771}">
      <dgm:prSet/>
      <dgm:spPr/>
      <dgm:t>
        <a:bodyPr/>
        <a:lstStyle/>
        <a:p>
          <a:r>
            <a:rPr lang="en-GB"/>
            <a:t>Improved job satisfaction, increased staff well being</a:t>
          </a:r>
          <a:endParaRPr lang="en-US"/>
        </a:p>
      </dgm:t>
    </dgm:pt>
    <dgm:pt modelId="{0E164A05-6E81-4408-87FD-9A9B96D6879D}" type="parTrans" cxnId="{2B781D8A-B810-4423-91E9-5189E96C78A3}">
      <dgm:prSet/>
      <dgm:spPr/>
      <dgm:t>
        <a:bodyPr/>
        <a:lstStyle/>
        <a:p>
          <a:endParaRPr lang="en-US"/>
        </a:p>
      </dgm:t>
    </dgm:pt>
    <dgm:pt modelId="{93F52D84-E690-41CE-AD09-37D69167E4CE}" type="sibTrans" cxnId="{2B781D8A-B810-4423-91E9-5189E96C78A3}">
      <dgm:prSet/>
      <dgm:spPr/>
      <dgm:t>
        <a:bodyPr/>
        <a:lstStyle/>
        <a:p>
          <a:endParaRPr lang="en-US"/>
        </a:p>
      </dgm:t>
    </dgm:pt>
    <dgm:pt modelId="{47AF9A5C-ECAA-438A-A03F-31C7986E7790}">
      <dgm:prSet/>
      <dgm:spPr/>
      <dgm:t>
        <a:bodyPr/>
        <a:lstStyle/>
        <a:p>
          <a:r>
            <a:rPr lang="en-GB"/>
            <a:t>Knowledge, understanding trust and compassion between staff</a:t>
          </a:r>
          <a:endParaRPr lang="en-US"/>
        </a:p>
      </dgm:t>
    </dgm:pt>
    <dgm:pt modelId="{4EC9F912-D100-49CB-AFBC-FA9EC1A5C99A}" type="parTrans" cxnId="{5218CB34-BD4C-4A68-82A3-64DACE0DB19A}">
      <dgm:prSet/>
      <dgm:spPr/>
      <dgm:t>
        <a:bodyPr/>
        <a:lstStyle/>
        <a:p>
          <a:endParaRPr lang="en-US"/>
        </a:p>
      </dgm:t>
    </dgm:pt>
    <dgm:pt modelId="{B24342F5-E56A-4301-AB32-3FD06B9F3FF4}" type="sibTrans" cxnId="{5218CB34-BD4C-4A68-82A3-64DACE0DB19A}">
      <dgm:prSet/>
      <dgm:spPr/>
      <dgm:t>
        <a:bodyPr/>
        <a:lstStyle/>
        <a:p>
          <a:endParaRPr lang="en-US"/>
        </a:p>
      </dgm:t>
    </dgm:pt>
    <dgm:pt modelId="{52123FE9-C8B4-4F02-B109-49C9C5CD397E}">
      <dgm:prSet/>
      <dgm:spPr/>
      <dgm:t>
        <a:bodyPr/>
        <a:lstStyle/>
        <a:p>
          <a:r>
            <a:rPr lang="en-GB"/>
            <a:t>Experience and progression</a:t>
          </a:r>
          <a:endParaRPr lang="en-US"/>
        </a:p>
      </dgm:t>
    </dgm:pt>
    <dgm:pt modelId="{D6345196-6FED-494E-BFF5-F245C4DB3D8B}" type="parTrans" cxnId="{42F83D44-3EDF-4D48-942D-2029FF40D00C}">
      <dgm:prSet/>
      <dgm:spPr/>
      <dgm:t>
        <a:bodyPr/>
        <a:lstStyle/>
        <a:p>
          <a:endParaRPr lang="en-US"/>
        </a:p>
      </dgm:t>
    </dgm:pt>
    <dgm:pt modelId="{BC6D8E1D-AEFC-4C69-8D2B-236D61AB083C}" type="sibTrans" cxnId="{42F83D44-3EDF-4D48-942D-2029FF40D00C}">
      <dgm:prSet/>
      <dgm:spPr/>
      <dgm:t>
        <a:bodyPr/>
        <a:lstStyle/>
        <a:p>
          <a:endParaRPr lang="en-US"/>
        </a:p>
      </dgm:t>
    </dgm:pt>
    <dgm:pt modelId="{C5C92323-E10C-4104-BF45-F2D360005351}">
      <dgm:prSet/>
      <dgm:spPr/>
      <dgm:t>
        <a:bodyPr/>
        <a:lstStyle/>
        <a:p>
          <a:r>
            <a:rPr lang="en-GB"/>
            <a:t>Happier working environment</a:t>
          </a:r>
          <a:endParaRPr lang="en-US"/>
        </a:p>
      </dgm:t>
    </dgm:pt>
    <dgm:pt modelId="{004B3471-3721-4425-8BC7-C985D052D1B4}" type="parTrans" cxnId="{ED7F08C6-94FD-42F6-BD41-C03DFC6D2145}">
      <dgm:prSet/>
      <dgm:spPr/>
      <dgm:t>
        <a:bodyPr/>
        <a:lstStyle/>
        <a:p>
          <a:endParaRPr lang="en-US"/>
        </a:p>
      </dgm:t>
    </dgm:pt>
    <dgm:pt modelId="{44312314-E038-4CF0-B07A-20C26E6D94E0}" type="sibTrans" cxnId="{ED7F08C6-94FD-42F6-BD41-C03DFC6D2145}">
      <dgm:prSet/>
      <dgm:spPr/>
      <dgm:t>
        <a:bodyPr/>
        <a:lstStyle/>
        <a:p>
          <a:endParaRPr lang="en-US"/>
        </a:p>
      </dgm:t>
    </dgm:pt>
    <dgm:pt modelId="{241FA7E6-0E05-41C0-AB93-48B70D43101C}">
      <dgm:prSet/>
      <dgm:spPr/>
      <dgm:t>
        <a:bodyPr/>
        <a:lstStyle/>
        <a:p>
          <a:r>
            <a:rPr lang="en-GB"/>
            <a:t>Business growth/reputation </a:t>
          </a:r>
          <a:endParaRPr lang="en-US"/>
        </a:p>
      </dgm:t>
    </dgm:pt>
    <dgm:pt modelId="{1A593C2D-8846-460D-90AA-6EC219B1EA2C}" type="parTrans" cxnId="{05A0A49D-1E38-47DD-9E05-954442CF780F}">
      <dgm:prSet/>
      <dgm:spPr/>
      <dgm:t>
        <a:bodyPr/>
        <a:lstStyle/>
        <a:p>
          <a:endParaRPr lang="en-US"/>
        </a:p>
      </dgm:t>
    </dgm:pt>
    <dgm:pt modelId="{5EE2FF8B-F12C-4EA3-83C7-5F0DA2A5C4DF}" type="sibTrans" cxnId="{05A0A49D-1E38-47DD-9E05-954442CF780F}">
      <dgm:prSet/>
      <dgm:spPr/>
      <dgm:t>
        <a:bodyPr/>
        <a:lstStyle/>
        <a:p>
          <a:endParaRPr lang="en-US"/>
        </a:p>
      </dgm:t>
    </dgm:pt>
    <dgm:pt modelId="{1B9CE89E-628F-41FF-B07B-7AE921DCA389}" type="pres">
      <dgm:prSet presAssocID="{DD3571CA-EE88-462E-AC29-631CB41A070E}" presName="Name0" presStyleCnt="0">
        <dgm:presLayoutVars>
          <dgm:dir/>
          <dgm:resizeHandles val="exact"/>
        </dgm:presLayoutVars>
      </dgm:prSet>
      <dgm:spPr/>
    </dgm:pt>
    <dgm:pt modelId="{B92E6C06-7FBF-453E-8ADD-40CA33C24BB7}" type="pres">
      <dgm:prSet presAssocID="{DD3571CA-EE88-462E-AC29-631CB41A070E}" presName="cycle" presStyleCnt="0"/>
      <dgm:spPr/>
    </dgm:pt>
    <dgm:pt modelId="{DFBFCB36-2935-47FD-A64B-1AEC33FAF183}" type="pres">
      <dgm:prSet presAssocID="{47C22D00-F95D-43F2-B7D2-ACDBA10EB652}" presName="nodeFirstNode" presStyleLbl="node1" presStyleIdx="0" presStyleCnt="9">
        <dgm:presLayoutVars>
          <dgm:bulletEnabled val="1"/>
        </dgm:presLayoutVars>
      </dgm:prSet>
      <dgm:spPr/>
    </dgm:pt>
    <dgm:pt modelId="{662FD00A-A446-4404-B7B5-32B9AC434E9B}" type="pres">
      <dgm:prSet presAssocID="{6A446DEE-8766-42B1-9006-57AC9544457E}" presName="sibTransFirstNode" presStyleLbl="bgShp" presStyleIdx="0" presStyleCnt="1"/>
      <dgm:spPr/>
    </dgm:pt>
    <dgm:pt modelId="{BBEC8821-49C7-4A5C-A7F7-40D2D30E6439}" type="pres">
      <dgm:prSet presAssocID="{4D3A8085-AEFF-4085-B6ED-9DD6C75518F4}" presName="nodeFollowingNodes" presStyleLbl="node1" presStyleIdx="1" presStyleCnt="9">
        <dgm:presLayoutVars>
          <dgm:bulletEnabled val="1"/>
        </dgm:presLayoutVars>
      </dgm:prSet>
      <dgm:spPr/>
    </dgm:pt>
    <dgm:pt modelId="{CE2CB10A-B262-4422-AB2E-EE0D4BA1A032}" type="pres">
      <dgm:prSet presAssocID="{44DF7D51-BF8B-4963-BBD9-8BFE809648D4}" presName="nodeFollowingNodes" presStyleLbl="node1" presStyleIdx="2" presStyleCnt="9">
        <dgm:presLayoutVars>
          <dgm:bulletEnabled val="1"/>
        </dgm:presLayoutVars>
      </dgm:prSet>
      <dgm:spPr/>
    </dgm:pt>
    <dgm:pt modelId="{6CDEC16F-A9F4-472A-A50F-8D48758DAE6F}" type="pres">
      <dgm:prSet presAssocID="{E9C6C5F8-B183-48C4-B357-5D6CB09DAAD4}" presName="nodeFollowingNodes" presStyleLbl="node1" presStyleIdx="3" presStyleCnt="9">
        <dgm:presLayoutVars>
          <dgm:bulletEnabled val="1"/>
        </dgm:presLayoutVars>
      </dgm:prSet>
      <dgm:spPr/>
    </dgm:pt>
    <dgm:pt modelId="{14E17219-2342-4320-9922-C40F84C56B29}" type="pres">
      <dgm:prSet presAssocID="{A7606222-623B-4826-83C1-062E24FE7771}" presName="nodeFollowingNodes" presStyleLbl="node1" presStyleIdx="4" presStyleCnt="9">
        <dgm:presLayoutVars>
          <dgm:bulletEnabled val="1"/>
        </dgm:presLayoutVars>
      </dgm:prSet>
      <dgm:spPr/>
    </dgm:pt>
    <dgm:pt modelId="{16BC0912-6B64-4F4A-A9F9-7F749C3E624C}" type="pres">
      <dgm:prSet presAssocID="{47AF9A5C-ECAA-438A-A03F-31C7986E7790}" presName="nodeFollowingNodes" presStyleLbl="node1" presStyleIdx="5" presStyleCnt="9">
        <dgm:presLayoutVars>
          <dgm:bulletEnabled val="1"/>
        </dgm:presLayoutVars>
      </dgm:prSet>
      <dgm:spPr/>
    </dgm:pt>
    <dgm:pt modelId="{1C481391-15E5-465A-AA8B-9954D9A47082}" type="pres">
      <dgm:prSet presAssocID="{52123FE9-C8B4-4F02-B109-49C9C5CD397E}" presName="nodeFollowingNodes" presStyleLbl="node1" presStyleIdx="6" presStyleCnt="9">
        <dgm:presLayoutVars>
          <dgm:bulletEnabled val="1"/>
        </dgm:presLayoutVars>
      </dgm:prSet>
      <dgm:spPr/>
    </dgm:pt>
    <dgm:pt modelId="{EDDF38EC-93B1-4693-8C3A-808233DF5E14}" type="pres">
      <dgm:prSet presAssocID="{C5C92323-E10C-4104-BF45-F2D360005351}" presName="nodeFollowingNodes" presStyleLbl="node1" presStyleIdx="7" presStyleCnt="9">
        <dgm:presLayoutVars>
          <dgm:bulletEnabled val="1"/>
        </dgm:presLayoutVars>
      </dgm:prSet>
      <dgm:spPr/>
    </dgm:pt>
    <dgm:pt modelId="{2E02023F-44DA-4C34-8D9C-5C64D0BCFC20}" type="pres">
      <dgm:prSet presAssocID="{241FA7E6-0E05-41C0-AB93-48B70D43101C}" presName="nodeFollowingNodes" presStyleLbl="node1" presStyleIdx="8" presStyleCnt="9">
        <dgm:presLayoutVars>
          <dgm:bulletEnabled val="1"/>
        </dgm:presLayoutVars>
      </dgm:prSet>
      <dgm:spPr/>
    </dgm:pt>
  </dgm:ptLst>
  <dgm:cxnLst>
    <dgm:cxn modelId="{875A0500-91AD-4015-9E14-E451F6FA9A23}" type="presOf" srcId="{47AF9A5C-ECAA-438A-A03F-31C7986E7790}" destId="{16BC0912-6B64-4F4A-A9F9-7F749C3E624C}" srcOrd="0" destOrd="0" presId="urn:microsoft.com/office/officeart/2005/8/layout/cycle3"/>
    <dgm:cxn modelId="{B63D1E07-F978-435C-AAA7-69995A66CE09}" type="presOf" srcId="{4D3A8085-AEFF-4085-B6ED-9DD6C75518F4}" destId="{BBEC8821-49C7-4A5C-A7F7-40D2D30E6439}" srcOrd="0" destOrd="0" presId="urn:microsoft.com/office/officeart/2005/8/layout/cycle3"/>
    <dgm:cxn modelId="{26F4641D-2956-47AB-94F9-A61DD965989C}" srcId="{DD3571CA-EE88-462E-AC29-631CB41A070E}" destId="{4D3A8085-AEFF-4085-B6ED-9DD6C75518F4}" srcOrd="1" destOrd="0" parTransId="{8A088691-01C8-4619-A884-678FB4C4F2FE}" sibTransId="{4CA4761D-C8FA-4548-AEE7-74FB3785475E}"/>
    <dgm:cxn modelId="{426B3034-A480-43B2-87ED-494581CE7E9D}" type="presOf" srcId="{DD3571CA-EE88-462E-AC29-631CB41A070E}" destId="{1B9CE89E-628F-41FF-B07B-7AE921DCA389}" srcOrd="0" destOrd="0" presId="urn:microsoft.com/office/officeart/2005/8/layout/cycle3"/>
    <dgm:cxn modelId="{5218CB34-BD4C-4A68-82A3-64DACE0DB19A}" srcId="{DD3571CA-EE88-462E-AC29-631CB41A070E}" destId="{47AF9A5C-ECAA-438A-A03F-31C7986E7790}" srcOrd="5" destOrd="0" parTransId="{4EC9F912-D100-49CB-AFBC-FA9EC1A5C99A}" sibTransId="{B24342F5-E56A-4301-AB32-3FD06B9F3FF4}"/>
    <dgm:cxn modelId="{B919BD5B-05DD-4377-8A44-12E49444054F}" srcId="{DD3571CA-EE88-462E-AC29-631CB41A070E}" destId="{47C22D00-F95D-43F2-B7D2-ACDBA10EB652}" srcOrd="0" destOrd="0" parTransId="{676E23BD-A082-4027-81F7-CBFFE4AB7D6C}" sibTransId="{6A446DEE-8766-42B1-9006-57AC9544457E}"/>
    <dgm:cxn modelId="{42F83D44-3EDF-4D48-942D-2029FF40D00C}" srcId="{DD3571CA-EE88-462E-AC29-631CB41A070E}" destId="{52123FE9-C8B4-4F02-B109-49C9C5CD397E}" srcOrd="6" destOrd="0" parTransId="{D6345196-6FED-494E-BFF5-F245C4DB3D8B}" sibTransId="{BC6D8E1D-AEFC-4C69-8D2B-236D61AB083C}"/>
    <dgm:cxn modelId="{4A3CC54D-0119-4EE6-8D57-1D5251DD660B}" type="presOf" srcId="{44DF7D51-BF8B-4963-BBD9-8BFE809648D4}" destId="{CE2CB10A-B262-4422-AB2E-EE0D4BA1A032}" srcOrd="0" destOrd="0" presId="urn:microsoft.com/office/officeart/2005/8/layout/cycle3"/>
    <dgm:cxn modelId="{73055E52-D5B5-4633-B0DA-23D011E8EF2B}" type="presOf" srcId="{C5C92323-E10C-4104-BF45-F2D360005351}" destId="{EDDF38EC-93B1-4693-8C3A-808233DF5E14}" srcOrd="0" destOrd="0" presId="urn:microsoft.com/office/officeart/2005/8/layout/cycle3"/>
    <dgm:cxn modelId="{701BA453-6FB8-4D60-BA1A-932D1BE1319F}" srcId="{DD3571CA-EE88-462E-AC29-631CB41A070E}" destId="{44DF7D51-BF8B-4963-BBD9-8BFE809648D4}" srcOrd="2" destOrd="0" parTransId="{2A689F80-0ED9-4812-A237-63BB2DB267FD}" sibTransId="{F86163D0-8E95-4EB9-B6B8-C81F94D76A87}"/>
    <dgm:cxn modelId="{7A562379-54E6-40E1-89D0-E5A3DFF8F3F6}" type="presOf" srcId="{52123FE9-C8B4-4F02-B109-49C9C5CD397E}" destId="{1C481391-15E5-465A-AA8B-9954D9A47082}" srcOrd="0" destOrd="0" presId="urn:microsoft.com/office/officeart/2005/8/layout/cycle3"/>
    <dgm:cxn modelId="{2B781D8A-B810-4423-91E9-5189E96C78A3}" srcId="{DD3571CA-EE88-462E-AC29-631CB41A070E}" destId="{A7606222-623B-4826-83C1-062E24FE7771}" srcOrd="4" destOrd="0" parTransId="{0E164A05-6E81-4408-87FD-9A9B96D6879D}" sibTransId="{93F52D84-E690-41CE-AD09-37D69167E4CE}"/>
    <dgm:cxn modelId="{51764D99-D9D6-49E5-B37A-26BDC81A36FE}" type="presOf" srcId="{A7606222-623B-4826-83C1-062E24FE7771}" destId="{14E17219-2342-4320-9922-C40F84C56B29}" srcOrd="0" destOrd="0" presId="urn:microsoft.com/office/officeart/2005/8/layout/cycle3"/>
    <dgm:cxn modelId="{05A0A49D-1E38-47DD-9E05-954442CF780F}" srcId="{DD3571CA-EE88-462E-AC29-631CB41A070E}" destId="{241FA7E6-0E05-41C0-AB93-48B70D43101C}" srcOrd="8" destOrd="0" parTransId="{1A593C2D-8846-460D-90AA-6EC219B1EA2C}" sibTransId="{5EE2FF8B-F12C-4EA3-83C7-5F0DA2A5C4DF}"/>
    <dgm:cxn modelId="{F89858A1-8D8A-4010-A8BD-728A2F45F863}" type="presOf" srcId="{6A446DEE-8766-42B1-9006-57AC9544457E}" destId="{662FD00A-A446-4404-B7B5-32B9AC434E9B}" srcOrd="0" destOrd="0" presId="urn:microsoft.com/office/officeart/2005/8/layout/cycle3"/>
    <dgm:cxn modelId="{9FEE5DBF-90E9-4B2C-A8AF-540CDE33C223}" type="presOf" srcId="{47C22D00-F95D-43F2-B7D2-ACDBA10EB652}" destId="{DFBFCB36-2935-47FD-A64B-1AEC33FAF183}" srcOrd="0" destOrd="0" presId="urn:microsoft.com/office/officeart/2005/8/layout/cycle3"/>
    <dgm:cxn modelId="{AD246CC0-0FC1-4A11-A783-0E2138536502}" srcId="{DD3571CA-EE88-462E-AC29-631CB41A070E}" destId="{E9C6C5F8-B183-48C4-B357-5D6CB09DAAD4}" srcOrd="3" destOrd="0" parTransId="{3EF8724A-D242-41AB-B8A8-4E4FA8AF65D3}" sibTransId="{2FC81A3E-A413-4C6C-B727-867DFE2AF8AF}"/>
    <dgm:cxn modelId="{ED7F08C6-94FD-42F6-BD41-C03DFC6D2145}" srcId="{DD3571CA-EE88-462E-AC29-631CB41A070E}" destId="{C5C92323-E10C-4104-BF45-F2D360005351}" srcOrd="7" destOrd="0" parTransId="{004B3471-3721-4425-8BC7-C985D052D1B4}" sibTransId="{44312314-E038-4CF0-B07A-20C26E6D94E0}"/>
    <dgm:cxn modelId="{7E733BDD-EBBC-4C42-B0C7-205FC1CF8F1A}" type="presOf" srcId="{E9C6C5F8-B183-48C4-B357-5D6CB09DAAD4}" destId="{6CDEC16F-A9F4-472A-A50F-8D48758DAE6F}" srcOrd="0" destOrd="0" presId="urn:microsoft.com/office/officeart/2005/8/layout/cycle3"/>
    <dgm:cxn modelId="{FCC01DE3-2397-48A0-909E-1C7B9426A69E}" type="presOf" srcId="{241FA7E6-0E05-41C0-AB93-48B70D43101C}" destId="{2E02023F-44DA-4C34-8D9C-5C64D0BCFC20}" srcOrd="0" destOrd="0" presId="urn:microsoft.com/office/officeart/2005/8/layout/cycle3"/>
    <dgm:cxn modelId="{61564CC1-492B-496C-A64E-32EBCBB328CC}" type="presParOf" srcId="{1B9CE89E-628F-41FF-B07B-7AE921DCA389}" destId="{B92E6C06-7FBF-453E-8ADD-40CA33C24BB7}" srcOrd="0" destOrd="0" presId="urn:microsoft.com/office/officeart/2005/8/layout/cycle3"/>
    <dgm:cxn modelId="{4AF18033-A6D0-4F59-9D1C-1D26299286D8}" type="presParOf" srcId="{B92E6C06-7FBF-453E-8ADD-40CA33C24BB7}" destId="{DFBFCB36-2935-47FD-A64B-1AEC33FAF183}" srcOrd="0" destOrd="0" presId="urn:microsoft.com/office/officeart/2005/8/layout/cycle3"/>
    <dgm:cxn modelId="{2A6DB0C8-1860-43AA-BFF8-2E3D6F11B2F1}" type="presParOf" srcId="{B92E6C06-7FBF-453E-8ADD-40CA33C24BB7}" destId="{662FD00A-A446-4404-B7B5-32B9AC434E9B}" srcOrd="1" destOrd="0" presId="urn:microsoft.com/office/officeart/2005/8/layout/cycle3"/>
    <dgm:cxn modelId="{01168037-6D37-4D21-B3E3-E7BF36978FCB}" type="presParOf" srcId="{B92E6C06-7FBF-453E-8ADD-40CA33C24BB7}" destId="{BBEC8821-49C7-4A5C-A7F7-40D2D30E6439}" srcOrd="2" destOrd="0" presId="urn:microsoft.com/office/officeart/2005/8/layout/cycle3"/>
    <dgm:cxn modelId="{2CF71CE0-40D8-40CB-9128-9C07827B2CF7}" type="presParOf" srcId="{B92E6C06-7FBF-453E-8ADD-40CA33C24BB7}" destId="{CE2CB10A-B262-4422-AB2E-EE0D4BA1A032}" srcOrd="3" destOrd="0" presId="urn:microsoft.com/office/officeart/2005/8/layout/cycle3"/>
    <dgm:cxn modelId="{C616B6B4-E2F7-45C0-BFA5-BCD07894BAB4}" type="presParOf" srcId="{B92E6C06-7FBF-453E-8ADD-40CA33C24BB7}" destId="{6CDEC16F-A9F4-472A-A50F-8D48758DAE6F}" srcOrd="4" destOrd="0" presId="urn:microsoft.com/office/officeart/2005/8/layout/cycle3"/>
    <dgm:cxn modelId="{B2E365A5-E159-4C9D-BE66-F73047AF1CFB}" type="presParOf" srcId="{B92E6C06-7FBF-453E-8ADD-40CA33C24BB7}" destId="{14E17219-2342-4320-9922-C40F84C56B29}" srcOrd="5" destOrd="0" presId="urn:microsoft.com/office/officeart/2005/8/layout/cycle3"/>
    <dgm:cxn modelId="{2DE59050-00AF-4F42-B867-262AF465EB83}" type="presParOf" srcId="{B92E6C06-7FBF-453E-8ADD-40CA33C24BB7}" destId="{16BC0912-6B64-4F4A-A9F9-7F749C3E624C}" srcOrd="6" destOrd="0" presId="urn:microsoft.com/office/officeart/2005/8/layout/cycle3"/>
    <dgm:cxn modelId="{563BB7D0-F292-45BB-9691-8BFDA95F3725}" type="presParOf" srcId="{B92E6C06-7FBF-453E-8ADD-40CA33C24BB7}" destId="{1C481391-15E5-465A-AA8B-9954D9A47082}" srcOrd="7" destOrd="0" presId="urn:microsoft.com/office/officeart/2005/8/layout/cycle3"/>
    <dgm:cxn modelId="{833244A6-D029-4A5D-8D45-A1E053FBA6A3}" type="presParOf" srcId="{B92E6C06-7FBF-453E-8ADD-40CA33C24BB7}" destId="{EDDF38EC-93B1-4693-8C3A-808233DF5E14}" srcOrd="8" destOrd="0" presId="urn:microsoft.com/office/officeart/2005/8/layout/cycle3"/>
    <dgm:cxn modelId="{A3A3BD42-EDB6-4553-AA0F-B52E128AE838}" type="presParOf" srcId="{B92E6C06-7FBF-453E-8ADD-40CA33C24BB7}" destId="{2E02023F-44DA-4C34-8D9C-5C64D0BCFC20}" srcOrd="9" destOrd="0" presId="urn:microsoft.com/office/officeart/2005/8/layout/cycle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40CAB8-2BC2-4DFC-8D9F-AA3463D0CA60}">
      <dsp:nvSpPr>
        <dsp:cNvPr id="0" name=""/>
        <dsp:cNvSpPr/>
      </dsp:nvSpPr>
      <dsp:spPr>
        <a:xfrm>
          <a:off x="1066124" y="657558"/>
          <a:ext cx="1274906" cy="12749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222889-A034-4A08-AD85-A866D06ACD5C}">
      <dsp:nvSpPr>
        <dsp:cNvPr id="0" name=""/>
        <dsp:cNvSpPr/>
      </dsp:nvSpPr>
      <dsp:spPr>
        <a:xfrm>
          <a:off x="287015" y="2284588"/>
          <a:ext cx="283312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A group of people/multiple teams who collaborate to reach a common goal</a:t>
          </a:r>
          <a:endParaRPr lang="en-US" sz="1100" kern="1200"/>
        </a:p>
      </dsp:txBody>
      <dsp:txXfrm>
        <a:off x="287015" y="2284588"/>
        <a:ext cx="2833124" cy="720000"/>
      </dsp:txXfrm>
    </dsp:sp>
    <dsp:sp modelId="{8C276CBF-7F15-47E0-9905-55FB7DDE5E69}">
      <dsp:nvSpPr>
        <dsp:cNvPr id="0" name=""/>
        <dsp:cNvSpPr/>
      </dsp:nvSpPr>
      <dsp:spPr>
        <a:xfrm>
          <a:off x="4395045" y="657558"/>
          <a:ext cx="1274906" cy="12749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8BED01-EBB6-4B5B-B32F-00B657D5A842}">
      <dsp:nvSpPr>
        <dsp:cNvPr id="0" name=""/>
        <dsp:cNvSpPr/>
      </dsp:nvSpPr>
      <dsp:spPr>
        <a:xfrm>
          <a:off x="3615936" y="2284588"/>
          <a:ext cx="283312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A Multidisciplinary team which involves professionals from different departments working together to achieve the best possible treatment/outcome for the patient</a:t>
          </a:r>
          <a:endParaRPr lang="en-US" sz="1100" kern="1200"/>
        </a:p>
      </dsp:txBody>
      <dsp:txXfrm>
        <a:off x="3615936" y="2284588"/>
        <a:ext cx="2833124" cy="720000"/>
      </dsp:txXfrm>
    </dsp:sp>
    <dsp:sp modelId="{A06E1B04-8198-4C8D-8F7F-78F5AE86E422}">
      <dsp:nvSpPr>
        <dsp:cNvPr id="0" name=""/>
        <dsp:cNvSpPr/>
      </dsp:nvSpPr>
      <dsp:spPr>
        <a:xfrm>
          <a:off x="7723967" y="657558"/>
          <a:ext cx="1274906" cy="127490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77D88C-C151-4827-9F51-7CD11F28211D}">
      <dsp:nvSpPr>
        <dsp:cNvPr id="0" name=""/>
        <dsp:cNvSpPr/>
      </dsp:nvSpPr>
      <dsp:spPr>
        <a:xfrm>
          <a:off x="6944858" y="2284588"/>
          <a:ext cx="283312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Common Goal- to produce high quality and effective results involved in the patients care</a:t>
          </a:r>
          <a:endParaRPr lang="en-US" sz="1100" kern="1200"/>
        </a:p>
      </dsp:txBody>
      <dsp:txXfrm>
        <a:off x="6944858" y="2284588"/>
        <a:ext cx="2833124"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302BB8-7A05-4D67-8D1B-604E00164693}">
      <dsp:nvSpPr>
        <dsp:cNvPr id="0" name=""/>
        <dsp:cNvSpPr/>
      </dsp:nvSpPr>
      <dsp:spPr>
        <a:xfrm>
          <a:off x="0" y="109870"/>
          <a:ext cx="1957387" cy="117443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Valuing differences</a:t>
          </a:r>
          <a:endParaRPr lang="en-US" sz="1600" kern="1200"/>
        </a:p>
      </dsp:txBody>
      <dsp:txXfrm>
        <a:off x="0" y="109870"/>
        <a:ext cx="1957387" cy="1174432"/>
      </dsp:txXfrm>
    </dsp:sp>
    <dsp:sp modelId="{0A7349B8-BA7D-4DC6-82F5-6DBC4DF4E55F}">
      <dsp:nvSpPr>
        <dsp:cNvPr id="0" name=""/>
        <dsp:cNvSpPr/>
      </dsp:nvSpPr>
      <dsp:spPr>
        <a:xfrm>
          <a:off x="2153126" y="109870"/>
          <a:ext cx="1957387" cy="1174432"/>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Exchanging information</a:t>
          </a:r>
          <a:endParaRPr lang="en-US" sz="1600" kern="1200"/>
        </a:p>
      </dsp:txBody>
      <dsp:txXfrm>
        <a:off x="2153126" y="109870"/>
        <a:ext cx="1957387" cy="1174432"/>
      </dsp:txXfrm>
    </dsp:sp>
    <dsp:sp modelId="{82D9298C-AA17-4FFB-B729-D398EA4F431C}">
      <dsp:nvSpPr>
        <dsp:cNvPr id="0" name=""/>
        <dsp:cNvSpPr/>
      </dsp:nvSpPr>
      <dsp:spPr>
        <a:xfrm>
          <a:off x="4306252" y="109870"/>
          <a:ext cx="1957387" cy="1174432"/>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Supporting each other</a:t>
          </a:r>
          <a:endParaRPr lang="en-US" sz="1600" kern="1200"/>
        </a:p>
      </dsp:txBody>
      <dsp:txXfrm>
        <a:off x="4306252" y="109870"/>
        <a:ext cx="1957387" cy="1174432"/>
      </dsp:txXfrm>
    </dsp:sp>
    <dsp:sp modelId="{0F5031CB-B5A1-4FB0-87F8-BD397989BE46}">
      <dsp:nvSpPr>
        <dsp:cNvPr id="0" name=""/>
        <dsp:cNvSpPr/>
      </dsp:nvSpPr>
      <dsp:spPr>
        <a:xfrm>
          <a:off x="0" y="1480042"/>
          <a:ext cx="1957387" cy="1174432"/>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Understanding different roles/positions/needs</a:t>
          </a:r>
          <a:endParaRPr lang="en-US" sz="1600" kern="1200"/>
        </a:p>
      </dsp:txBody>
      <dsp:txXfrm>
        <a:off x="0" y="1480042"/>
        <a:ext cx="1957387" cy="1174432"/>
      </dsp:txXfrm>
    </dsp:sp>
    <dsp:sp modelId="{256A828E-A4C4-4D4B-91CD-681A546DDDA0}">
      <dsp:nvSpPr>
        <dsp:cNvPr id="0" name=""/>
        <dsp:cNvSpPr/>
      </dsp:nvSpPr>
      <dsp:spPr>
        <a:xfrm>
          <a:off x="2153126" y="1480042"/>
          <a:ext cx="1957387" cy="1174432"/>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Shared responsibilities</a:t>
          </a:r>
          <a:endParaRPr lang="en-US" sz="1600" kern="1200"/>
        </a:p>
      </dsp:txBody>
      <dsp:txXfrm>
        <a:off x="2153126" y="1480042"/>
        <a:ext cx="1957387" cy="1174432"/>
      </dsp:txXfrm>
    </dsp:sp>
    <dsp:sp modelId="{6FB4C9BD-840B-42F0-9D2B-5CBB0F9362D8}">
      <dsp:nvSpPr>
        <dsp:cNvPr id="0" name=""/>
        <dsp:cNvSpPr/>
      </dsp:nvSpPr>
      <dsp:spPr>
        <a:xfrm>
          <a:off x="4306252" y="1480042"/>
          <a:ext cx="1957387" cy="117443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Supportive team dynamics</a:t>
          </a:r>
          <a:endParaRPr lang="en-US" sz="1600" kern="1200"/>
        </a:p>
      </dsp:txBody>
      <dsp:txXfrm>
        <a:off x="4306252" y="1480042"/>
        <a:ext cx="1957387" cy="1174432"/>
      </dsp:txXfrm>
    </dsp:sp>
    <dsp:sp modelId="{32BDD882-1444-45B2-A232-C9597A83AC52}">
      <dsp:nvSpPr>
        <dsp:cNvPr id="0" name=""/>
        <dsp:cNvSpPr/>
      </dsp:nvSpPr>
      <dsp:spPr>
        <a:xfrm>
          <a:off x="0" y="2850213"/>
          <a:ext cx="1957387" cy="1174432"/>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Clear roles and responsibilities</a:t>
          </a:r>
          <a:endParaRPr lang="en-US" sz="1600" kern="1200"/>
        </a:p>
      </dsp:txBody>
      <dsp:txXfrm>
        <a:off x="0" y="2850213"/>
        <a:ext cx="1957387" cy="1174432"/>
      </dsp:txXfrm>
    </dsp:sp>
    <dsp:sp modelId="{2259E42E-45B8-4BFF-883B-ADFB9E59CDC7}">
      <dsp:nvSpPr>
        <dsp:cNvPr id="0" name=""/>
        <dsp:cNvSpPr/>
      </dsp:nvSpPr>
      <dsp:spPr>
        <a:xfrm>
          <a:off x="2153126" y="2850213"/>
          <a:ext cx="1957387" cy="1174432"/>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Clear leadership structure</a:t>
          </a:r>
          <a:endParaRPr lang="en-US" sz="1600" kern="1200"/>
        </a:p>
      </dsp:txBody>
      <dsp:txXfrm>
        <a:off x="2153126" y="2850213"/>
        <a:ext cx="1957387" cy="1174432"/>
      </dsp:txXfrm>
    </dsp:sp>
    <dsp:sp modelId="{93F5DF09-6131-4155-A072-70A031205C3D}">
      <dsp:nvSpPr>
        <dsp:cNvPr id="0" name=""/>
        <dsp:cNvSpPr/>
      </dsp:nvSpPr>
      <dsp:spPr>
        <a:xfrm>
          <a:off x="4306252" y="2850213"/>
          <a:ext cx="1957387" cy="1174432"/>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Following policies and procedures</a:t>
          </a:r>
          <a:endParaRPr lang="en-US" sz="1600" kern="1200"/>
        </a:p>
      </dsp:txBody>
      <dsp:txXfrm>
        <a:off x="4306252" y="2850213"/>
        <a:ext cx="1957387" cy="1174432"/>
      </dsp:txXfrm>
    </dsp:sp>
    <dsp:sp modelId="{47D7E318-F143-4672-82E2-41C1C14ECF6B}">
      <dsp:nvSpPr>
        <dsp:cNvPr id="0" name=""/>
        <dsp:cNvSpPr/>
      </dsp:nvSpPr>
      <dsp:spPr>
        <a:xfrm>
          <a:off x="2153126" y="4220384"/>
          <a:ext cx="1957387" cy="1174432"/>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Trust</a:t>
          </a:r>
          <a:endParaRPr lang="en-US" sz="1600" kern="1200"/>
        </a:p>
      </dsp:txBody>
      <dsp:txXfrm>
        <a:off x="2153126" y="4220384"/>
        <a:ext cx="1957387" cy="117443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C61FE7-06B1-4E63-9B9D-871E42BFBD75}">
      <dsp:nvSpPr>
        <dsp:cNvPr id="0" name=""/>
        <dsp:cNvSpPr/>
      </dsp:nvSpPr>
      <dsp:spPr>
        <a:xfrm>
          <a:off x="0" y="55268"/>
          <a:ext cx="5393361" cy="47970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Self- Reflection</a:t>
          </a:r>
          <a:endParaRPr lang="en-US" sz="2000" kern="1200"/>
        </a:p>
      </dsp:txBody>
      <dsp:txXfrm>
        <a:off x="23417" y="78685"/>
        <a:ext cx="5346527" cy="432866"/>
      </dsp:txXfrm>
    </dsp:sp>
    <dsp:sp modelId="{72CED9DB-96A7-425F-AD57-95904B6A32A8}">
      <dsp:nvSpPr>
        <dsp:cNvPr id="0" name=""/>
        <dsp:cNvSpPr/>
      </dsp:nvSpPr>
      <dsp:spPr>
        <a:xfrm>
          <a:off x="0" y="592569"/>
          <a:ext cx="5393361" cy="47970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Good communication</a:t>
          </a:r>
          <a:endParaRPr lang="en-US" sz="2000" kern="1200"/>
        </a:p>
      </dsp:txBody>
      <dsp:txXfrm>
        <a:off x="23417" y="615986"/>
        <a:ext cx="5346527" cy="432866"/>
      </dsp:txXfrm>
    </dsp:sp>
    <dsp:sp modelId="{36AC5E1D-53DE-4272-947B-A42652D6255E}">
      <dsp:nvSpPr>
        <dsp:cNvPr id="0" name=""/>
        <dsp:cNvSpPr/>
      </dsp:nvSpPr>
      <dsp:spPr>
        <a:xfrm>
          <a:off x="0" y="1129869"/>
          <a:ext cx="5393361" cy="479700"/>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Motivating each other</a:t>
          </a:r>
          <a:endParaRPr lang="en-US" sz="2000" kern="1200"/>
        </a:p>
      </dsp:txBody>
      <dsp:txXfrm>
        <a:off x="23417" y="1153286"/>
        <a:ext cx="5346527" cy="432866"/>
      </dsp:txXfrm>
    </dsp:sp>
    <dsp:sp modelId="{185E947D-49C3-44C4-91B5-C8E36C00C888}">
      <dsp:nvSpPr>
        <dsp:cNvPr id="0" name=""/>
        <dsp:cNvSpPr/>
      </dsp:nvSpPr>
      <dsp:spPr>
        <a:xfrm>
          <a:off x="0" y="1667169"/>
          <a:ext cx="5393361" cy="47970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Defined accountabilities</a:t>
          </a:r>
          <a:endParaRPr lang="en-US" sz="2000" kern="1200"/>
        </a:p>
      </dsp:txBody>
      <dsp:txXfrm>
        <a:off x="23417" y="1690586"/>
        <a:ext cx="5346527" cy="432866"/>
      </dsp:txXfrm>
    </dsp:sp>
    <dsp:sp modelId="{87BA2F80-0BB3-40D8-BA7E-76A438A4ACC0}">
      <dsp:nvSpPr>
        <dsp:cNvPr id="0" name=""/>
        <dsp:cNvSpPr/>
      </dsp:nvSpPr>
      <dsp:spPr>
        <a:xfrm>
          <a:off x="0" y="2204469"/>
          <a:ext cx="5393361" cy="479700"/>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Honest and open discussion and problem solving</a:t>
          </a:r>
          <a:endParaRPr lang="en-US" sz="2000" kern="1200"/>
        </a:p>
      </dsp:txBody>
      <dsp:txXfrm>
        <a:off x="23417" y="2227886"/>
        <a:ext cx="5346527" cy="432866"/>
      </dsp:txXfrm>
    </dsp:sp>
    <dsp:sp modelId="{A7A2F929-883D-4A2D-ACB7-2CE1BFC2047C}">
      <dsp:nvSpPr>
        <dsp:cNvPr id="0" name=""/>
        <dsp:cNvSpPr/>
      </dsp:nvSpPr>
      <dsp:spPr>
        <a:xfrm>
          <a:off x="0" y="2741769"/>
          <a:ext cx="5393361" cy="47970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Ability to disagree and share ideas</a:t>
          </a:r>
          <a:endParaRPr lang="en-US" sz="2000" kern="1200"/>
        </a:p>
      </dsp:txBody>
      <dsp:txXfrm>
        <a:off x="23417" y="2765186"/>
        <a:ext cx="5346527" cy="432866"/>
      </dsp:txXfrm>
    </dsp:sp>
    <dsp:sp modelId="{0F64C723-B5F4-4448-A4E4-2C66670115B6}">
      <dsp:nvSpPr>
        <dsp:cNvPr id="0" name=""/>
        <dsp:cNvSpPr/>
      </dsp:nvSpPr>
      <dsp:spPr>
        <a:xfrm>
          <a:off x="0" y="3279069"/>
          <a:ext cx="5393361" cy="47970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Trained and capable staff</a:t>
          </a:r>
          <a:endParaRPr lang="en-US" sz="2000" kern="1200"/>
        </a:p>
      </dsp:txBody>
      <dsp:txXfrm>
        <a:off x="23417" y="3302486"/>
        <a:ext cx="5346527" cy="432866"/>
      </dsp:txXfrm>
    </dsp:sp>
    <dsp:sp modelId="{B7CA25F8-F6F0-418F-928F-B3F953BDF43D}">
      <dsp:nvSpPr>
        <dsp:cNvPr id="0" name=""/>
        <dsp:cNvSpPr/>
      </dsp:nvSpPr>
      <dsp:spPr>
        <a:xfrm>
          <a:off x="0" y="3816369"/>
          <a:ext cx="5393361" cy="479700"/>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adaptability</a:t>
          </a:r>
          <a:endParaRPr lang="en-US" sz="2000" kern="1200"/>
        </a:p>
      </dsp:txBody>
      <dsp:txXfrm>
        <a:off x="23417" y="3839786"/>
        <a:ext cx="5346527" cy="43286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2FD00A-A446-4404-B7B5-32B9AC434E9B}">
      <dsp:nvSpPr>
        <dsp:cNvPr id="0" name=""/>
        <dsp:cNvSpPr/>
      </dsp:nvSpPr>
      <dsp:spPr>
        <a:xfrm>
          <a:off x="2986720" y="-48196"/>
          <a:ext cx="4542158" cy="4542158"/>
        </a:xfrm>
        <a:prstGeom prst="circularArrow">
          <a:avLst>
            <a:gd name="adj1" fmla="val 5544"/>
            <a:gd name="adj2" fmla="val 330680"/>
            <a:gd name="adj3" fmla="val 14740831"/>
            <a:gd name="adj4" fmla="val 16822458"/>
            <a:gd name="adj5" fmla="val 5757"/>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BFCB36-2935-47FD-A64B-1AEC33FAF183}">
      <dsp:nvSpPr>
        <dsp:cNvPr id="0" name=""/>
        <dsp:cNvSpPr/>
      </dsp:nvSpPr>
      <dsp:spPr>
        <a:xfrm>
          <a:off x="4664757" y="1202"/>
          <a:ext cx="1186085" cy="593042"/>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Reduce Mortality rates</a:t>
          </a:r>
          <a:endParaRPr lang="en-US" sz="800" kern="1200"/>
        </a:p>
      </dsp:txBody>
      <dsp:txXfrm>
        <a:off x="4693707" y="30152"/>
        <a:ext cx="1128185" cy="535142"/>
      </dsp:txXfrm>
    </dsp:sp>
    <dsp:sp modelId="{BBEC8821-49C7-4A5C-A7F7-40D2D30E6439}">
      <dsp:nvSpPr>
        <dsp:cNvPr id="0" name=""/>
        <dsp:cNvSpPr/>
      </dsp:nvSpPr>
      <dsp:spPr>
        <a:xfrm>
          <a:off x="5909807" y="454363"/>
          <a:ext cx="1186085" cy="593042"/>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Creates a learning environment</a:t>
          </a:r>
          <a:endParaRPr lang="en-US" sz="800" kern="1200"/>
        </a:p>
      </dsp:txBody>
      <dsp:txXfrm>
        <a:off x="5938757" y="483313"/>
        <a:ext cx="1128185" cy="535142"/>
      </dsp:txXfrm>
    </dsp:sp>
    <dsp:sp modelId="{CE2CB10A-B262-4422-AB2E-EE0D4BA1A032}">
      <dsp:nvSpPr>
        <dsp:cNvPr id="0" name=""/>
        <dsp:cNvSpPr/>
      </dsp:nvSpPr>
      <dsp:spPr>
        <a:xfrm>
          <a:off x="6572285" y="1601808"/>
          <a:ext cx="1186085" cy="593042"/>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Better staff outcomes</a:t>
          </a:r>
          <a:endParaRPr lang="en-US" sz="800" kern="1200"/>
        </a:p>
      </dsp:txBody>
      <dsp:txXfrm>
        <a:off x="6601235" y="1630758"/>
        <a:ext cx="1128185" cy="535142"/>
      </dsp:txXfrm>
    </dsp:sp>
    <dsp:sp modelId="{6CDEC16F-A9F4-472A-A50F-8D48758DAE6F}">
      <dsp:nvSpPr>
        <dsp:cNvPr id="0" name=""/>
        <dsp:cNvSpPr/>
      </dsp:nvSpPr>
      <dsp:spPr>
        <a:xfrm>
          <a:off x="6342209" y="2906634"/>
          <a:ext cx="1186085" cy="593042"/>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Reduced stress for staff, friendship/bonds</a:t>
          </a:r>
          <a:endParaRPr lang="en-US" sz="800" kern="1200"/>
        </a:p>
      </dsp:txBody>
      <dsp:txXfrm>
        <a:off x="6371159" y="2935584"/>
        <a:ext cx="1128185" cy="535142"/>
      </dsp:txXfrm>
    </dsp:sp>
    <dsp:sp modelId="{14E17219-2342-4320-9922-C40F84C56B29}">
      <dsp:nvSpPr>
        <dsp:cNvPr id="0" name=""/>
        <dsp:cNvSpPr/>
      </dsp:nvSpPr>
      <dsp:spPr>
        <a:xfrm>
          <a:off x="5327234" y="3758298"/>
          <a:ext cx="1186085" cy="593042"/>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Improved job satisfaction, increased staff well being</a:t>
          </a:r>
          <a:endParaRPr lang="en-US" sz="800" kern="1200"/>
        </a:p>
      </dsp:txBody>
      <dsp:txXfrm>
        <a:off x="5356184" y="3787248"/>
        <a:ext cx="1128185" cy="535142"/>
      </dsp:txXfrm>
    </dsp:sp>
    <dsp:sp modelId="{16BC0912-6B64-4F4A-A9F9-7F749C3E624C}">
      <dsp:nvSpPr>
        <dsp:cNvPr id="0" name=""/>
        <dsp:cNvSpPr/>
      </dsp:nvSpPr>
      <dsp:spPr>
        <a:xfrm>
          <a:off x="4002279" y="3758298"/>
          <a:ext cx="1186085" cy="593042"/>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Knowledge, understanding trust and compassion between staff</a:t>
          </a:r>
          <a:endParaRPr lang="en-US" sz="800" kern="1200"/>
        </a:p>
      </dsp:txBody>
      <dsp:txXfrm>
        <a:off x="4031229" y="3787248"/>
        <a:ext cx="1128185" cy="535142"/>
      </dsp:txXfrm>
    </dsp:sp>
    <dsp:sp modelId="{1C481391-15E5-465A-AA8B-9954D9A47082}">
      <dsp:nvSpPr>
        <dsp:cNvPr id="0" name=""/>
        <dsp:cNvSpPr/>
      </dsp:nvSpPr>
      <dsp:spPr>
        <a:xfrm>
          <a:off x="2987305" y="2906634"/>
          <a:ext cx="1186085" cy="593042"/>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Experience and progression</a:t>
          </a:r>
          <a:endParaRPr lang="en-US" sz="800" kern="1200"/>
        </a:p>
      </dsp:txBody>
      <dsp:txXfrm>
        <a:off x="3016255" y="2935584"/>
        <a:ext cx="1128185" cy="535142"/>
      </dsp:txXfrm>
    </dsp:sp>
    <dsp:sp modelId="{EDDF38EC-93B1-4693-8C3A-808233DF5E14}">
      <dsp:nvSpPr>
        <dsp:cNvPr id="0" name=""/>
        <dsp:cNvSpPr/>
      </dsp:nvSpPr>
      <dsp:spPr>
        <a:xfrm>
          <a:off x="2757229" y="1601808"/>
          <a:ext cx="1186085" cy="593042"/>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Happier working environment</a:t>
          </a:r>
          <a:endParaRPr lang="en-US" sz="800" kern="1200"/>
        </a:p>
      </dsp:txBody>
      <dsp:txXfrm>
        <a:off x="2786179" y="1630758"/>
        <a:ext cx="1128185" cy="535142"/>
      </dsp:txXfrm>
    </dsp:sp>
    <dsp:sp modelId="{2E02023F-44DA-4C34-8D9C-5C64D0BCFC20}">
      <dsp:nvSpPr>
        <dsp:cNvPr id="0" name=""/>
        <dsp:cNvSpPr/>
      </dsp:nvSpPr>
      <dsp:spPr>
        <a:xfrm>
          <a:off x="3419706" y="454363"/>
          <a:ext cx="1186085" cy="593042"/>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Business growth/reputation </a:t>
          </a:r>
          <a:endParaRPr lang="en-US" sz="800" kern="1200"/>
        </a:p>
      </dsp:txBody>
      <dsp:txXfrm>
        <a:off x="3448656" y="483313"/>
        <a:ext cx="1128185" cy="535142"/>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2/25/2023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549321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955600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2/25/2023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674206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2/25/2023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431963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2/25/2023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182211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2/25/2023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07253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2/25/2023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5848278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2/25/2023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0458790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2/25/2023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2592073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6180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49972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2/25/2023</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223244863"/>
      </p:ext>
    </p:extLst>
  </p:cSld>
  <p:clrMap bg1="lt1" tx1="dk1" bg2="lt2" tx2="dk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2" r:id="rId5"/>
    <p:sldLayoutId id="2147483723" r:id="rId6"/>
    <p:sldLayoutId id="2147483724" r:id="rId7"/>
    <p:sldLayoutId id="2147483725" r:id="rId8"/>
    <p:sldLayoutId id="2147483726" r:id="rId9"/>
    <p:sldLayoutId id="2147483727" r:id="rId10"/>
    <p:sldLayoutId id="214748372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3.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43468" y="643467"/>
            <a:ext cx="4620584" cy="4567137"/>
          </a:xfrm>
        </p:spPr>
        <p:txBody>
          <a:bodyPr>
            <a:normAutofit/>
          </a:bodyPr>
          <a:lstStyle/>
          <a:p>
            <a:pPr algn="l"/>
            <a:r>
              <a:rPr lang="en-GB" sz="4400">
                <a:ea typeface="Batang"/>
              </a:rPr>
              <a:t>Jodie Thomas</a:t>
            </a:r>
            <a:br>
              <a:rPr lang="en-GB" sz="4400">
                <a:ea typeface="Batang"/>
              </a:rPr>
            </a:br>
            <a:r>
              <a:rPr lang="en-GB" sz="4400">
                <a:ea typeface="Batang"/>
              </a:rPr>
              <a:t>2129540</a:t>
            </a:r>
            <a:br>
              <a:rPr lang="en-GB" sz="4400">
                <a:ea typeface="Batang"/>
              </a:rPr>
            </a:br>
            <a:r>
              <a:rPr lang="en-GB" sz="4400">
                <a:ea typeface="Batang"/>
              </a:rPr>
              <a:t>Besty Jose</a:t>
            </a:r>
            <a:br>
              <a:rPr lang="en-GB" sz="4400">
                <a:ea typeface="Batang"/>
              </a:rPr>
            </a:br>
            <a:r>
              <a:rPr lang="en-GB" sz="4400">
                <a:ea typeface="Batang"/>
              </a:rPr>
              <a:t>LCHs4005_BIRM</a:t>
            </a:r>
            <a:br>
              <a:rPr lang="en-GB" sz="4400">
                <a:ea typeface="Batang"/>
              </a:rPr>
            </a:br>
            <a:r>
              <a:rPr lang="en-GB" sz="4400">
                <a:ea typeface="Batang"/>
              </a:rPr>
              <a:t>Presentation</a:t>
            </a:r>
            <a:endParaRPr lang="en-GB" sz="4400"/>
          </a:p>
        </p:txBody>
      </p:sp>
      <p:sp>
        <p:nvSpPr>
          <p:cNvPr id="3" name="Subtitle 2"/>
          <p:cNvSpPr>
            <a:spLocks noGrp="1"/>
          </p:cNvSpPr>
          <p:nvPr>
            <p:ph type="subTitle" idx="1"/>
          </p:nvPr>
        </p:nvSpPr>
        <p:spPr>
          <a:xfrm>
            <a:off x="643467" y="5277684"/>
            <a:ext cx="4620584" cy="775494"/>
          </a:xfrm>
        </p:spPr>
        <p:txBody>
          <a:bodyPr vert="horz" lIns="91440" tIns="45720" rIns="91440" bIns="45720" rtlCol="0">
            <a:normAutofit/>
          </a:bodyPr>
          <a:lstStyle/>
          <a:p>
            <a:pPr algn="l"/>
            <a:r>
              <a:rPr lang="en-GB" dirty="0">
                <a:ea typeface="Batang"/>
              </a:rPr>
              <a:t>Professional development within Health and Social care</a:t>
            </a:r>
            <a:endParaRPr lang="en-GB"/>
          </a:p>
        </p:txBody>
      </p:sp>
      <p:pic>
        <p:nvPicPr>
          <p:cNvPr id="4" name="Picture 3" descr="Jigsaw puzzles in plastic figures">
            <a:extLst>
              <a:ext uri="{FF2B5EF4-FFF2-40B4-BE49-F238E27FC236}">
                <a16:creationId xmlns:a16="http://schemas.microsoft.com/office/drawing/2014/main" id="{555685B7-823A-1AEB-491C-049863BCC2A0}"/>
              </a:ext>
            </a:extLst>
          </p:cNvPr>
          <p:cNvPicPr>
            <a:picLocks noChangeAspect="1"/>
          </p:cNvPicPr>
          <p:nvPr/>
        </p:nvPicPr>
        <p:blipFill rotWithShape="1">
          <a:blip r:embed="rId2"/>
          <a:srcRect l="21821" r="17968"/>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Skydivers make a formation above the clouds">
            <a:extLst>
              <a:ext uri="{FF2B5EF4-FFF2-40B4-BE49-F238E27FC236}">
                <a16:creationId xmlns:a16="http://schemas.microsoft.com/office/drawing/2014/main" id="{C5FBCDC3-E1C2-0BFA-8BCD-F30D683CBFD0}"/>
              </a:ext>
            </a:extLst>
          </p:cNvPr>
          <p:cNvPicPr>
            <a:picLocks noChangeAspect="1"/>
          </p:cNvPicPr>
          <p:nvPr/>
        </p:nvPicPr>
        <p:blipFill rotWithShape="1">
          <a:blip r:embed="rId2"/>
          <a:srcRect t="1149" r="-2" b="14454"/>
          <a:stretch/>
        </p:blipFill>
        <p:spPr>
          <a:xfrm>
            <a:off x="20" y="1"/>
            <a:ext cx="12191979" cy="6857999"/>
          </a:xfrm>
          <a:prstGeom prst="rect">
            <a:avLst/>
          </a:prstGeom>
        </p:spPr>
      </p:pic>
      <p:sp>
        <p:nvSpPr>
          <p:cNvPr id="2" name="Title 1">
            <a:extLst>
              <a:ext uri="{FF2B5EF4-FFF2-40B4-BE49-F238E27FC236}">
                <a16:creationId xmlns:a16="http://schemas.microsoft.com/office/drawing/2014/main" id="{58070966-680B-D590-5CFF-1849534F5C5A}"/>
              </a:ext>
            </a:extLst>
          </p:cNvPr>
          <p:cNvSpPr>
            <a:spLocks noGrp="1"/>
          </p:cNvSpPr>
          <p:nvPr>
            <p:ph type="title"/>
          </p:nvPr>
        </p:nvSpPr>
        <p:spPr>
          <a:xfrm>
            <a:off x="577123" y="477079"/>
            <a:ext cx="8512448" cy="1384378"/>
          </a:xfrm>
        </p:spPr>
        <p:txBody>
          <a:bodyPr vert="horz" lIns="91440" tIns="45720" rIns="91440" bIns="45720" rtlCol="0" anchor="b">
            <a:normAutofit/>
          </a:bodyPr>
          <a:lstStyle/>
          <a:p>
            <a:r>
              <a:rPr lang="en-US">
                <a:solidFill>
                  <a:srgbClr val="FFFFFF"/>
                </a:solidFill>
              </a:rPr>
              <a:t>teamwork</a:t>
            </a:r>
          </a:p>
        </p:txBody>
      </p:sp>
    </p:spTree>
    <p:extLst>
      <p:ext uri="{BB962C8B-B14F-4D97-AF65-F5344CB8AC3E}">
        <p14:creationId xmlns:p14="http://schemas.microsoft.com/office/powerpoint/2010/main" val="29412343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8AE5C-1E5A-5A98-A604-7295E2D2E9BF}"/>
              </a:ext>
            </a:extLst>
          </p:cNvPr>
          <p:cNvSpPr>
            <a:spLocks noGrp="1"/>
          </p:cNvSpPr>
          <p:nvPr>
            <p:ph type="title"/>
          </p:nvPr>
        </p:nvSpPr>
        <p:spPr>
          <a:xfrm>
            <a:off x="5177859" y="423531"/>
            <a:ext cx="5683623" cy="684397"/>
          </a:xfrm>
        </p:spPr>
        <p:txBody>
          <a:bodyPr>
            <a:normAutofit fontScale="90000"/>
          </a:bodyPr>
          <a:lstStyle/>
          <a:p>
            <a:r>
              <a:rPr lang="en-GB" dirty="0">
                <a:ea typeface="Batang"/>
              </a:rPr>
              <a:t>Contents</a:t>
            </a:r>
            <a:endParaRPr lang="en-GB" dirty="0"/>
          </a:p>
        </p:txBody>
      </p:sp>
      <p:sp>
        <p:nvSpPr>
          <p:cNvPr id="3" name="Content Placeholder 2">
            <a:extLst>
              <a:ext uri="{FF2B5EF4-FFF2-40B4-BE49-F238E27FC236}">
                <a16:creationId xmlns:a16="http://schemas.microsoft.com/office/drawing/2014/main" id="{EABE1CE3-22FD-DF55-8B30-E15C012ABF58}"/>
              </a:ext>
            </a:extLst>
          </p:cNvPr>
          <p:cNvSpPr>
            <a:spLocks noGrp="1"/>
          </p:cNvSpPr>
          <p:nvPr>
            <p:ph idx="1"/>
          </p:nvPr>
        </p:nvSpPr>
        <p:spPr>
          <a:xfrm>
            <a:off x="5177859" y="1420798"/>
            <a:ext cx="5683624" cy="4107021"/>
          </a:xfrm>
        </p:spPr>
        <p:txBody>
          <a:bodyPr vert="horz" lIns="91440" tIns="45720" rIns="91440" bIns="45720" rtlCol="0">
            <a:normAutofit/>
          </a:bodyPr>
          <a:lstStyle/>
          <a:p>
            <a:r>
              <a:rPr lang="en-GB" dirty="0">
                <a:ea typeface="Batang"/>
              </a:rPr>
              <a:t>The definition of Teamwork</a:t>
            </a:r>
          </a:p>
          <a:p>
            <a:r>
              <a:rPr lang="en-GB" dirty="0">
                <a:ea typeface="Batang"/>
              </a:rPr>
              <a:t>What good Teamwork is</a:t>
            </a:r>
          </a:p>
          <a:p>
            <a:r>
              <a:rPr lang="en-GB" dirty="0">
                <a:ea typeface="Batang"/>
              </a:rPr>
              <a:t>Teamwork barriers and challenges</a:t>
            </a:r>
          </a:p>
          <a:p>
            <a:r>
              <a:rPr lang="en-GB" dirty="0">
                <a:ea typeface="Batang"/>
              </a:rPr>
              <a:t>Practical examples of different teams that collaborate in Health and Social care</a:t>
            </a:r>
          </a:p>
          <a:p>
            <a:r>
              <a:rPr lang="en-GB" dirty="0">
                <a:ea typeface="Batang"/>
              </a:rPr>
              <a:t>Why Teamwork is relevant in Health and Social Care</a:t>
            </a:r>
          </a:p>
          <a:p>
            <a:r>
              <a:rPr lang="en-GB" dirty="0">
                <a:ea typeface="Batang"/>
              </a:rPr>
              <a:t>Conclusion</a:t>
            </a:r>
          </a:p>
          <a:p>
            <a:r>
              <a:rPr lang="en-GB" dirty="0">
                <a:ea typeface="Batang"/>
              </a:rPr>
              <a:t>References</a:t>
            </a:r>
          </a:p>
        </p:txBody>
      </p:sp>
      <p:pic>
        <p:nvPicPr>
          <p:cNvPr id="5" name="Picture 4" descr="White puzzle with one red piece">
            <a:extLst>
              <a:ext uri="{FF2B5EF4-FFF2-40B4-BE49-F238E27FC236}">
                <a16:creationId xmlns:a16="http://schemas.microsoft.com/office/drawing/2014/main" id="{95514D21-619D-432F-C6DF-B5703494D3C3}"/>
              </a:ext>
            </a:extLst>
          </p:cNvPr>
          <p:cNvPicPr>
            <a:picLocks noChangeAspect="1"/>
          </p:cNvPicPr>
          <p:nvPr/>
        </p:nvPicPr>
        <p:blipFill rotWithShape="1">
          <a:blip r:embed="rId2"/>
          <a:srcRect l="32017" r="30370" b="-2"/>
          <a:stretch/>
        </p:blipFill>
        <p:spPr>
          <a:xfrm>
            <a:off x="20" y="2"/>
            <a:ext cx="4585628" cy="6857998"/>
          </a:xfrm>
          <a:custGeom>
            <a:avLst/>
            <a:gdLst/>
            <a:ahLst/>
            <a:cxnLst/>
            <a:rect l="l" t="t" r="r" b="b"/>
            <a:pathLst>
              <a:path w="4585648" h="6857998">
                <a:moveTo>
                  <a:pt x="0" y="0"/>
                </a:moveTo>
                <a:lnTo>
                  <a:pt x="3944047" y="0"/>
                </a:lnTo>
                <a:lnTo>
                  <a:pt x="3944688" y="10340"/>
                </a:lnTo>
                <a:cubicBezTo>
                  <a:pt x="3965528" y="36732"/>
                  <a:pt x="3945672" y="53579"/>
                  <a:pt x="3950304" y="81398"/>
                </a:cubicBezTo>
                <a:cubicBezTo>
                  <a:pt x="3979668" y="102733"/>
                  <a:pt x="3935739" y="103225"/>
                  <a:pt x="3930579" y="118301"/>
                </a:cubicBezTo>
                <a:lnTo>
                  <a:pt x="3930846" y="122373"/>
                </a:lnTo>
                <a:lnTo>
                  <a:pt x="3937038" y="132397"/>
                </a:lnTo>
                <a:lnTo>
                  <a:pt x="3940265" y="135982"/>
                </a:lnTo>
                <a:cubicBezTo>
                  <a:pt x="3942154" y="138523"/>
                  <a:pt x="3942977" y="140298"/>
                  <a:pt x="3943073" y="141620"/>
                </a:cubicBezTo>
                <a:cubicBezTo>
                  <a:pt x="3942998" y="141685"/>
                  <a:pt x="3942926" y="141751"/>
                  <a:pt x="3942854" y="141816"/>
                </a:cubicBezTo>
                <a:lnTo>
                  <a:pt x="3946045" y="146983"/>
                </a:lnTo>
                <a:cubicBezTo>
                  <a:pt x="3952085" y="155570"/>
                  <a:pt x="3958585" y="163800"/>
                  <a:pt x="3965281" y="171535"/>
                </a:cubicBezTo>
                <a:cubicBezTo>
                  <a:pt x="3952744" y="181711"/>
                  <a:pt x="3987015" y="208379"/>
                  <a:pt x="3955100" y="211093"/>
                </a:cubicBezTo>
                <a:cubicBezTo>
                  <a:pt x="3963231" y="221704"/>
                  <a:pt x="3979172" y="225918"/>
                  <a:pt x="3957453" y="226143"/>
                </a:cubicBezTo>
                <a:cubicBezTo>
                  <a:pt x="3959561" y="229747"/>
                  <a:pt x="3959011" y="232340"/>
                  <a:pt x="3957179" y="234484"/>
                </a:cubicBezTo>
                <a:lnTo>
                  <a:pt x="3956175" y="235199"/>
                </a:lnTo>
                <a:lnTo>
                  <a:pt x="3974755" y="258709"/>
                </a:lnTo>
                <a:cubicBezTo>
                  <a:pt x="3974810" y="259903"/>
                  <a:pt x="3974864" y="261097"/>
                  <a:pt x="3974919" y="262291"/>
                </a:cubicBezTo>
                <a:lnTo>
                  <a:pt x="3989981" y="277023"/>
                </a:lnTo>
                <a:lnTo>
                  <a:pt x="3996191" y="284947"/>
                </a:lnTo>
                <a:lnTo>
                  <a:pt x="4001190" y="286536"/>
                </a:lnTo>
                <a:cubicBezTo>
                  <a:pt x="4004786" y="288616"/>
                  <a:pt x="4007623" y="292056"/>
                  <a:pt x="4008705" y="298565"/>
                </a:cubicBezTo>
                <a:cubicBezTo>
                  <a:pt x="4008585" y="299108"/>
                  <a:pt x="4008465" y="299650"/>
                  <a:pt x="4008344" y="300194"/>
                </a:cubicBezTo>
                <a:lnTo>
                  <a:pt x="4019098" y="309203"/>
                </a:lnTo>
                <a:cubicBezTo>
                  <a:pt x="4023353" y="311943"/>
                  <a:pt x="4028131" y="314172"/>
                  <a:pt x="4033618" y="315650"/>
                </a:cubicBezTo>
                <a:cubicBezTo>
                  <a:pt x="4027964" y="354775"/>
                  <a:pt x="4065415" y="383133"/>
                  <a:pt x="4080284" y="421400"/>
                </a:cubicBezTo>
                <a:cubicBezTo>
                  <a:pt x="4052614" y="444764"/>
                  <a:pt x="4129047" y="500739"/>
                  <a:pt x="4168461" y="503092"/>
                </a:cubicBezTo>
                <a:cubicBezTo>
                  <a:pt x="4128023" y="511488"/>
                  <a:pt x="4257167" y="577423"/>
                  <a:pt x="4192557" y="560735"/>
                </a:cubicBezTo>
                <a:cubicBezTo>
                  <a:pt x="4202585" y="572893"/>
                  <a:pt x="4193454" y="589341"/>
                  <a:pt x="4176910" y="584674"/>
                </a:cubicBezTo>
                <a:cubicBezTo>
                  <a:pt x="4224177" y="618252"/>
                  <a:pt x="4225772" y="681450"/>
                  <a:pt x="4260533" y="723119"/>
                </a:cubicBezTo>
                <a:cubicBezTo>
                  <a:pt x="4242328" y="753272"/>
                  <a:pt x="4263820" y="734604"/>
                  <a:pt x="4270711" y="760720"/>
                </a:cubicBezTo>
                <a:cubicBezTo>
                  <a:pt x="4295191" y="748303"/>
                  <a:pt x="4270314" y="794183"/>
                  <a:pt x="4302509" y="789247"/>
                </a:cubicBezTo>
                <a:cubicBezTo>
                  <a:pt x="4302741" y="794159"/>
                  <a:pt x="4301954" y="799070"/>
                  <a:pt x="4300921" y="804034"/>
                </a:cubicBezTo>
                <a:cubicBezTo>
                  <a:pt x="4300749" y="804900"/>
                  <a:pt x="4300572" y="805767"/>
                  <a:pt x="4300400" y="806635"/>
                </a:cubicBezTo>
                <a:lnTo>
                  <a:pt x="4303753" y="815950"/>
                </a:lnTo>
                <a:lnTo>
                  <a:pt x="4297888" y="819940"/>
                </a:lnTo>
                <a:cubicBezTo>
                  <a:pt x="4297944" y="824938"/>
                  <a:pt x="4297999" y="829937"/>
                  <a:pt x="4298055" y="834935"/>
                </a:cubicBezTo>
                <a:cubicBezTo>
                  <a:pt x="4299172" y="840340"/>
                  <a:pt x="4301603" y="845911"/>
                  <a:pt x="4306135" y="851700"/>
                </a:cubicBezTo>
                <a:cubicBezTo>
                  <a:pt x="4332817" y="868320"/>
                  <a:pt x="4317557" y="909641"/>
                  <a:pt x="4352091" y="929754"/>
                </a:cubicBezTo>
                <a:cubicBezTo>
                  <a:pt x="4362479" y="937980"/>
                  <a:pt x="4380484" y="968513"/>
                  <a:pt x="4375270" y="977376"/>
                </a:cubicBezTo>
                <a:cubicBezTo>
                  <a:pt x="4377250" y="984377"/>
                  <a:pt x="4384849" y="990651"/>
                  <a:pt x="4377297" y="996912"/>
                </a:cubicBezTo>
                <a:cubicBezTo>
                  <a:pt x="4369005" y="1005760"/>
                  <a:pt x="4399874" y="1021625"/>
                  <a:pt x="4384684" y="1023223"/>
                </a:cubicBezTo>
                <a:cubicBezTo>
                  <a:pt x="4406172" y="1034643"/>
                  <a:pt x="4390237" y="1055523"/>
                  <a:pt x="4392472" y="1070780"/>
                </a:cubicBezTo>
                <a:cubicBezTo>
                  <a:pt x="4411832" y="1078905"/>
                  <a:pt x="4397439" y="1102903"/>
                  <a:pt x="4412067" y="1132722"/>
                </a:cubicBezTo>
                <a:cubicBezTo>
                  <a:pt x="4434025" y="1141419"/>
                  <a:pt x="4421728" y="1152870"/>
                  <a:pt x="4455281" y="1171648"/>
                </a:cubicBezTo>
                <a:cubicBezTo>
                  <a:pt x="4453907" y="1173110"/>
                  <a:pt x="4452815" y="1174775"/>
                  <a:pt x="4452047" y="1176593"/>
                </a:cubicBezTo>
                <a:cubicBezTo>
                  <a:pt x="4447572" y="1187166"/>
                  <a:pt x="4454607" y="1200545"/>
                  <a:pt x="4467755" y="1206479"/>
                </a:cubicBezTo>
                <a:lnTo>
                  <a:pt x="4498518" y="1230184"/>
                </a:lnTo>
                <a:lnTo>
                  <a:pt x="4503988" y="1239714"/>
                </a:lnTo>
                <a:cubicBezTo>
                  <a:pt x="4506730" y="1246063"/>
                  <a:pt x="4507415" y="1251722"/>
                  <a:pt x="4506821" y="1256926"/>
                </a:cubicBezTo>
                <a:lnTo>
                  <a:pt x="4502210" y="1270678"/>
                </a:lnTo>
                <a:lnTo>
                  <a:pt x="4494994" y="1272955"/>
                </a:lnTo>
                <a:lnTo>
                  <a:pt x="4495424" y="1282254"/>
                </a:lnTo>
                <a:lnTo>
                  <a:pt x="4494064" y="1284511"/>
                </a:lnTo>
                <a:cubicBezTo>
                  <a:pt x="4491436" y="1288808"/>
                  <a:pt x="4489075" y="1293117"/>
                  <a:pt x="4487745" y="1297660"/>
                </a:cubicBezTo>
                <a:cubicBezTo>
                  <a:pt x="4521914" y="1300656"/>
                  <a:pt x="4482088" y="1336801"/>
                  <a:pt x="4510831" y="1331158"/>
                </a:cubicBezTo>
                <a:cubicBezTo>
                  <a:pt x="4509485" y="1356644"/>
                  <a:pt x="4537196" y="1344587"/>
                  <a:pt x="4509149" y="1367911"/>
                </a:cubicBezTo>
                <a:cubicBezTo>
                  <a:pt x="4525575" y="1402569"/>
                  <a:pt x="4519252" y="1443943"/>
                  <a:pt x="4530734" y="1480066"/>
                </a:cubicBezTo>
                <a:lnTo>
                  <a:pt x="4531332" y="1481140"/>
                </a:lnTo>
                <a:lnTo>
                  <a:pt x="4523757" y="1500827"/>
                </a:lnTo>
                <a:lnTo>
                  <a:pt x="4517749" y="1528834"/>
                </a:lnTo>
                <a:lnTo>
                  <a:pt x="4510978" y="1526104"/>
                </a:lnTo>
                <a:cubicBezTo>
                  <a:pt x="4505305" y="1525236"/>
                  <a:pt x="4507721" y="1530251"/>
                  <a:pt x="4513177" y="1537822"/>
                </a:cubicBezTo>
                <a:lnTo>
                  <a:pt x="4515243" y="1540521"/>
                </a:lnTo>
                <a:lnTo>
                  <a:pt x="4514146" y="1545627"/>
                </a:lnTo>
                <a:cubicBezTo>
                  <a:pt x="4512031" y="1559801"/>
                  <a:pt x="4511188" y="1572109"/>
                  <a:pt x="4512185" y="1579228"/>
                </a:cubicBezTo>
                <a:cubicBezTo>
                  <a:pt x="4545845" y="1639398"/>
                  <a:pt x="4550705" y="1726741"/>
                  <a:pt x="4554335" y="1818364"/>
                </a:cubicBezTo>
                <a:cubicBezTo>
                  <a:pt x="4560401" y="1899079"/>
                  <a:pt x="4548295" y="2018831"/>
                  <a:pt x="4548582" y="2063518"/>
                </a:cubicBezTo>
                <a:lnTo>
                  <a:pt x="4556056" y="2086487"/>
                </a:lnTo>
                <a:lnTo>
                  <a:pt x="4554275" y="2089340"/>
                </a:lnTo>
                <a:cubicBezTo>
                  <a:pt x="4550593" y="2102174"/>
                  <a:pt x="4551716" y="2110234"/>
                  <a:pt x="4554956" y="2116163"/>
                </a:cubicBezTo>
                <a:lnTo>
                  <a:pt x="4560492" y="2121961"/>
                </a:lnTo>
                <a:lnTo>
                  <a:pt x="4571444" y="2176482"/>
                </a:lnTo>
                <a:lnTo>
                  <a:pt x="4575448" y="2237907"/>
                </a:lnTo>
                <a:lnTo>
                  <a:pt x="4573513" y="2238688"/>
                </a:lnTo>
                <a:cubicBezTo>
                  <a:pt x="4569330" y="2241686"/>
                  <a:pt x="4566526" y="2246244"/>
                  <a:pt x="4566533" y="2254203"/>
                </a:cubicBezTo>
                <a:cubicBezTo>
                  <a:pt x="4536852" y="2242405"/>
                  <a:pt x="4555170" y="2259280"/>
                  <a:pt x="4557814" y="2283790"/>
                </a:cubicBezTo>
                <a:cubicBezTo>
                  <a:pt x="4512304" y="2270934"/>
                  <a:pt x="4537738" y="2340304"/>
                  <a:pt x="4512647" y="2352361"/>
                </a:cubicBezTo>
                <a:cubicBezTo>
                  <a:pt x="4515616" y="2370657"/>
                  <a:pt x="4517925" y="2389769"/>
                  <a:pt x="4519328" y="2409295"/>
                </a:cubicBezTo>
                <a:lnTo>
                  <a:pt x="4519571" y="2420793"/>
                </a:lnTo>
                <a:lnTo>
                  <a:pt x="4519120" y="2421041"/>
                </a:lnTo>
                <a:cubicBezTo>
                  <a:pt x="4518201" y="2423576"/>
                  <a:pt x="4517918" y="2427373"/>
                  <a:pt x="4518471" y="2433205"/>
                </a:cubicBezTo>
                <a:lnTo>
                  <a:pt x="4461595" y="2530080"/>
                </a:lnTo>
                <a:cubicBezTo>
                  <a:pt x="4445853" y="2584934"/>
                  <a:pt x="4405533" y="2605402"/>
                  <a:pt x="4412936" y="2666699"/>
                </a:cubicBezTo>
                <a:cubicBezTo>
                  <a:pt x="4398065" y="2717991"/>
                  <a:pt x="4372927" y="2756371"/>
                  <a:pt x="4370093" y="2804588"/>
                </a:cubicBezTo>
                <a:cubicBezTo>
                  <a:pt x="4347398" y="2879436"/>
                  <a:pt x="4272392" y="2939011"/>
                  <a:pt x="4262477" y="3058637"/>
                </a:cubicBezTo>
                <a:cubicBezTo>
                  <a:pt x="4283714" y="3099999"/>
                  <a:pt x="4256160" y="3144249"/>
                  <a:pt x="4253454" y="3179447"/>
                </a:cubicBezTo>
                <a:cubicBezTo>
                  <a:pt x="4259242" y="3200557"/>
                  <a:pt x="4257117" y="3211737"/>
                  <a:pt x="4239228" y="3217364"/>
                </a:cubicBezTo>
                <a:cubicBezTo>
                  <a:pt x="4268875" y="3316502"/>
                  <a:pt x="4225924" y="3257304"/>
                  <a:pt x="4222932" y="3330364"/>
                </a:cubicBezTo>
                <a:cubicBezTo>
                  <a:pt x="4224428" y="3395928"/>
                  <a:pt x="4215196" y="3463236"/>
                  <a:pt x="4248669" y="3547193"/>
                </a:cubicBezTo>
                <a:cubicBezTo>
                  <a:pt x="4260183" y="3566053"/>
                  <a:pt x="4256781" y="3592027"/>
                  <a:pt x="4241070" y="3605210"/>
                </a:cubicBezTo>
                <a:cubicBezTo>
                  <a:pt x="4238364" y="3607478"/>
                  <a:pt x="4235392" y="3609274"/>
                  <a:pt x="4232239" y="3610540"/>
                </a:cubicBezTo>
                <a:cubicBezTo>
                  <a:pt x="4258208" y="3664330"/>
                  <a:pt x="4231517" y="3673159"/>
                  <a:pt x="4251881" y="3702764"/>
                </a:cubicBezTo>
                <a:cubicBezTo>
                  <a:pt x="4242939" y="3759891"/>
                  <a:pt x="4201773" y="3786712"/>
                  <a:pt x="4219293" y="3813528"/>
                </a:cubicBezTo>
                <a:cubicBezTo>
                  <a:pt x="4207910" y="3838914"/>
                  <a:pt x="4167663" y="3859754"/>
                  <a:pt x="4184863" y="3893255"/>
                </a:cubicBezTo>
                <a:cubicBezTo>
                  <a:pt x="4163644" y="3884625"/>
                  <a:pt x="4188862" y="3931915"/>
                  <a:pt x="4169808" y="3939619"/>
                </a:cubicBezTo>
                <a:cubicBezTo>
                  <a:pt x="4154129" y="3943837"/>
                  <a:pt x="4158129" y="3959170"/>
                  <a:pt x="4154137" y="3971517"/>
                </a:cubicBezTo>
                <a:cubicBezTo>
                  <a:pt x="4139069" y="3981495"/>
                  <a:pt x="4133844" y="4042203"/>
                  <a:pt x="4139625" y="4062614"/>
                </a:cubicBezTo>
                <a:cubicBezTo>
                  <a:pt x="4165622" y="4119195"/>
                  <a:pt x="4107101" y="4172348"/>
                  <a:pt x="4126180" y="4217749"/>
                </a:cubicBezTo>
                <a:cubicBezTo>
                  <a:pt x="4128014" y="4267056"/>
                  <a:pt x="4089563" y="4286360"/>
                  <a:pt x="4072389" y="4317623"/>
                </a:cubicBezTo>
                <a:cubicBezTo>
                  <a:pt x="4062182" y="4356545"/>
                  <a:pt x="4071264" y="4384138"/>
                  <a:pt x="4064937" y="4451279"/>
                </a:cubicBezTo>
                <a:cubicBezTo>
                  <a:pt x="4050628" y="4512697"/>
                  <a:pt x="4048851" y="4652154"/>
                  <a:pt x="4034424" y="4720470"/>
                </a:cubicBezTo>
                <a:cubicBezTo>
                  <a:pt x="3973937" y="4868361"/>
                  <a:pt x="4025760" y="4964348"/>
                  <a:pt x="4016334" y="5052878"/>
                </a:cubicBezTo>
                <a:cubicBezTo>
                  <a:pt x="3999794" y="5123327"/>
                  <a:pt x="4021855" y="5194887"/>
                  <a:pt x="3977865" y="5251650"/>
                </a:cubicBezTo>
                <a:cubicBezTo>
                  <a:pt x="3973961" y="5317292"/>
                  <a:pt x="3987477" y="5410025"/>
                  <a:pt x="3997669" y="5413392"/>
                </a:cubicBezTo>
                <a:cubicBezTo>
                  <a:pt x="3969262" y="5397845"/>
                  <a:pt x="3981248" y="5449403"/>
                  <a:pt x="3981869" y="5471875"/>
                </a:cubicBezTo>
                <a:cubicBezTo>
                  <a:pt x="3957580" y="5534944"/>
                  <a:pt x="3976666" y="5598829"/>
                  <a:pt x="3901990" y="5708604"/>
                </a:cubicBezTo>
                <a:cubicBezTo>
                  <a:pt x="3897618" y="5810136"/>
                  <a:pt x="3870199" y="5788842"/>
                  <a:pt x="3860571" y="5821275"/>
                </a:cubicBezTo>
                <a:cubicBezTo>
                  <a:pt x="3868171" y="5831278"/>
                  <a:pt x="3866949" y="5900968"/>
                  <a:pt x="3849074" y="5900679"/>
                </a:cubicBezTo>
                <a:cubicBezTo>
                  <a:pt x="3871964" y="5925143"/>
                  <a:pt x="3834226" y="5972433"/>
                  <a:pt x="3841809" y="5992005"/>
                </a:cubicBezTo>
                <a:cubicBezTo>
                  <a:pt x="3848533" y="6035132"/>
                  <a:pt x="3834497" y="6078819"/>
                  <a:pt x="3832901" y="6122412"/>
                </a:cubicBezTo>
                <a:cubicBezTo>
                  <a:pt x="3799640" y="6263751"/>
                  <a:pt x="3784898" y="6198720"/>
                  <a:pt x="3804166" y="6389843"/>
                </a:cubicBezTo>
                <a:cubicBezTo>
                  <a:pt x="3799226" y="6482285"/>
                  <a:pt x="3740829" y="6538361"/>
                  <a:pt x="3736537" y="6595214"/>
                </a:cubicBezTo>
                <a:cubicBezTo>
                  <a:pt x="3692112" y="6745846"/>
                  <a:pt x="3660956" y="6804405"/>
                  <a:pt x="3649707" y="6848925"/>
                </a:cubicBezTo>
                <a:lnTo>
                  <a:pt x="3649314" y="6857996"/>
                </a:lnTo>
                <a:lnTo>
                  <a:pt x="4585648" y="6857996"/>
                </a:lnTo>
                <a:lnTo>
                  <a:pt x="4585648" y="6857998"/>
                </a:lnTo>
                <a:lnTo>
                  <a:pt x="0" y="6857998"/>
                </a:lnTo>
                <a:close/>
              </a:path>
            </a:pathLst>
          </a:custGeom>
        </p:spPr>
      </p:pic>
    </p:spTree>
    <p:extLst>
      <p:ext uri="{BB962C8B-B14F-4D97-AF65-F5344CB8AC3E}">
        <p14:creationId xmlns:p14="http://schemas.microsoft.com/office/powerpoint/2010/main" val="11303098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E0387-0438-B80B-09EF-5567821F8648}"/>
              </a:ext>
            </a:extLst>
          </p:cNvPr>
          <p:cNvSpPr>
            <a:spLocks noGrp="1"/>
          </p:cNvSpPr>
          <p:nvPr>
            <p:ph type="title"/>
          </p:nvPr>
        </p:nvSpPr>
        <p:spPr/>
        <p:txBody>
          <a:bodyPr>
            <a:normAutofit/>
          </a:bodyPr>
          <a:lstStyle/>
          <a:p>
            <a:r>
              <a:rPr lang="en-GB" dirty="0">
                <a:ea typeface="Batang"/>
              </a:rPr>
              <a:t>Definition of teamwork</a:t>
            </a:r>
            <a:endParaRPr lang="en-GB" dirty="0"/>
          </a:p>
        </p:txBody>
      </p:sp>
      <p:graphicFrame>
        <p:nvGraphicFramePr>
          <p:cNvPr id="5" name="Content Placeholder 2">
            <a:extLst>
              <a:ext uri="{FF2B5EF4-FFF2-40B4-BE49-F238E27FC236}">
                <a16:creationId xmlns:a16="http://schemas.microsoft.com/office/drawing/2014/main" id="{DC66F256-5EDC-F5C6-CD7B-E671CD47F2B8}"/>
              </a:ext>
            </a:extLst>
          </p:cNvPr>
          <p:cNvGraphicFramePr>
            <a:graphicFrameLocks noGrp="1"/>
          </p:cNvGraphicFramePr>
          <p:nvPr>
            <p:ph idx="1"/>
            <p:extLst>
              <p:ext uri="{D42A27DB-BD31-4B8C-83A1-F6EECF244321}">
                <p14:modId xmlns:p14="http://schemas.microsoft.com/office/powerpoint/2010/main" val="3037934064"/>
              </p:ext>
            </p:extLst>
          </p:nvPr>
        </p:nvGraphicFramePr>
        <p:xfrm>
          <a:off x="1050925" y="2586251"/>
          <a:ext cx="10064998" cy="36621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144097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26A27C-1833-E889-C109-464FB0FAB466}"/>
              </a:ext>
            </a:extLst>
          </p:cNvPr>
          <p:cNvSpPr>
            <a:spLocks noGrp="1"/>
          </p:cNvSpPr>
          <p:nvPr>
            <p:ph type="title"/>
          </p:nvPr>
        </p:nvSpPr>
        <p:spPr>
          <a:xfrm>
            <a:off x="838200" y="557189"/>
            <a:ext cx="3374136" cy="5567891"/>
          </a:xfrm>
        </p:spPr>
        <p:txBody>
          <a:bodyPr>
            <a:normAutofit/>
          </a:bodyPr>
          <a:lstStyle/>
          <a:p>
            <a:r>
              <a:rPr lang="en-GB" sz="5200" dirty="0">
                <a:ea typeface="Batang"/>
              </a:rPr>
              <a:t>What is good teamwork?</a:t>
            </a:r>
            <a:br>
              <a:rPr lang="en-GB" sz="5200" dirty="0">
                <a:ea typeface="Batang"/>
              </a:rPr>
            </a:br>
            <a:r>
              <a:rPr lang="en-GB" sz="2000" dirty="0">
                <a:ea typeface="Batang"/>
                <a:cs typeface="Calibri Light"/>
              </a:rPr>
              <a:t>"good teamwork and communication ensures everyone in the multi-disciplinary team feels able to raise concerns and ask questions, this improves patient safety and increases staff wellbeing" (NHS England, 2015)</a:t>
            </a:r>
          </a:p>
        </p:txBody>
      </p:sp>
      <p:graphicFrame>
        <p:nvGraphicFramePr>
          <p:cNvPr id="5" name="Content Placeholder 2">
            <a:extLst>
              <a:ext uri="{FF2B5EF4-FFF2-40B4-BE49-F238E27FC236}">
                <a16:creationId xmlns:a16="http://schemas.microsoft.com/office/drawing/2014/main" id="{2ACE3BD8-4908-2995-2D17-D383459B7D9A}"/>
              </a:ext>
            </a:extLst>
          </p:cNvPr>
          <p:cNvGraphicFramePr>
            <a:graphicFrameLocks noGrp="1"/>
          </p:cNvGraphicFramePr>
          <p:nvPr>
            <p:ph idx="1"/>
            <p:extLst>
              <p:ext uri="{D42A27DB-BD31-4B8C-83A1-F6EECF244321}">
                <p14:modId xmlns:p14="http://schemas.microsoft.com/office/powerpoint/2010/main" val="1962647196"/>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353675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7">
            <a:extLst>
              <a:ext uri="{FF2B5EF4-FFF2-40B4-BE49-F238E27FC236}">
                <a16:creationId xmlns:a16="http://schemas.microsoft.com/office/drawing/2014/main" id="{6A84B152-3496-4C52-AF08-97AFFC09D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A8B113C4-4BE3-3F7E-5E21-89A7847CCA38}"/>
              </a:ext>
            </a:extLst>
          </p:cNvPr>
          <p:cNvSpPr>
            <a:spLocks noGrp="1"/>
          </p:cNvSpPr>
          <p:nvPr>
            <p:ph type="title"/>
          </p:nvPr>
        </p:nvSpPr>
        <p:spPr>
          <a:xfrm>
            <a:off x="838201" y="205637"/>
            <a:ext cx="5393360" cy="1405307"/>
          </a:xfrm>
        </p:spPr>
        <p:txBody>
          <a:bodyPr>
            <a:normAutofit fontScale="90000"/>
          </a:bodyPr>
          <a:lstStyle/>
          <a:p>
            <a:r>
              <a:rPr lang="en-GB" dirty="0">
                <a:ea typeface="Batang"/>
              </a:rPr>
              <a:t>Good teamwork</a:t>
            </a:r>
            <a:br>
              <a:rPr lang="en-GB" dirty="0">
                <a:ea typeface="Batang"/>
              </a:rPr>
            </a:br>
            <a:r>
              <a:rPr lang="en-GB" sz="2000" dirty="0">
                <a:ea typeface="Batang"/>
                <a:cs typeface="Calibri Light"/>
              </a:rPr>
              <a:t>"The evolution in healthcare and a global demand for quality patient care necessitate a parallel health care professional development with a focus on patient centred teamwork approach" (NCBI, 2014). </a:t>
            </a:r>
          </a:p>
        </p:txBody>
      </p:sp>
      <p:sp>
        <p:nvSpPr>
          <p:cNvPr id="20" name="Freeform: Shape 19">
            <a:extLst>
              <a:ext uri="{FF2B5EF4-FFF2-40B4-BE49-F238E27FC236}">
                <a16:creationId xmlns:a16="http://schemas.microsoft.com/office/drawing/2014/main" id="{6B2ADB95-0FA3-4BD7-A8AC-89D014A8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Oval 21">
            <a:extLst>
              <a:ext uri="{FF2B5EF4-FFF2-40B4-BE49-F238E27FC236}">
                <a16:creationId xmlns:a16="http://schemas.microsoft.com/office/drawing/2014/main" id="{C924DBCE-E731-4B22-8181-A39C1D862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630884" cy="630884"/>
          </a:xfrm>
          <a:prstGeom prst="ellipse">
            <a:avLst/>
          </a:prstGeom>
          <a:noFill/>
          <a:ln w="1270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4CBF9756-6AC8-4C65-84DF-56FBFFA1D8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0227"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pic>
        <p:nvPicPr>
          <p:cNvPr id="14" name="Picture 13">
            <a:extLst>
              <a:ext uri="{FF2B5EF4-FFF2-40B4-BE49-F238E27FC236}">
                <a16:creationId xmlns:a16="http://schemas.microsoft.com/office/drawing/2014/main" id="{E3F07C59-265A-8AEF-330B-67454EF5C4D0}"/>
              </a:ext>
            </a:extLst>
          </p:cNvPr>
          <p:cNvPicPr>
            <a:picLocks noChangeAspect="1"/>
          </p:cNvPicPr>
          <p:nvPr/>
        </p:nvPicPr>
        <p:blipFill rotWithShape="1">
          <a:blip r:embed="rId2"/>
          <a:srcRect l="20174" r="13184" b="13"/>
          <a:stretch/>
        </p:blipFill>
        <p:spPr>
          <a:xfrm>
            <a:off x="7751975" y="1075239"/>
            <a:ext cx="4128603" cy="4128603"/>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26" name="Freeform: Shape 25">
            <a:extLst>
              <a:ext uri="{FF2B5EF4-FFF2-40B4-BE49-F238E27FC236}">
                <a16:creationId xmlns:a16="http://schemas.microsoft.com/office/drawing/2014/main" id="{2D385988-EAAF-4C27-AF8A-2BFBECAF3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28" name="Straight Connector 27">
            <a:extLst>
              <a:ext uri="{FF2B5EF4-FFF2-40B4-BE49-F238E27FC236}">
                <a16:creationId xmlns:a16="http://schemas.microsoft.com/office/drawing/2014/main" id="{43621FD4-D14D-45D5-9A57-9A2DE5EA59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30" name="Freeform: Shape 29">
            <a:extLst>
              <a:ext uri="{FF2B5EF4-FFF2-40B4-BE49-F238E27FC236}">
                <a16:creationId xmlns:a16="http://schemas.microsoft.com/office/drawing/2014/main" id="{B621D332-7329-4994-8836-C429A51B7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2" name="Freeform: Shape 31">
            <a:extLst>
              <a:ext uri="{FF2B5EF4-FFF2-40B4-BE49-F238E27FC236}">
                <a16:creationId xmlns:a16="http://schemas.microsoft.com/office/drawing/2014/main" id="{2D20F754-35A9-4508-BE3C-C59996D143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graphicFrame>
        <p:nvGraphicFramePr>
          <p:cNvPr id="12" name="Content Placeholder 2">
            <a:extLst>
              <a:ext uri="{FF2B5EF4-FFF2-40B4-BE49-F238E27FC236}">
                <a16:creationId xmlns:a16="http://schemas.microsoft.com/office/drawing/2014/main" id="{0A963C0B-C957-5A20-EB55-536344B1DF82}"/>
              </a:ext>
            </a:extLst>
          </p:cNvPr>
          <p:cNvGraphicFramePr>
            <a:graphicFrameLocks noGrp="1"/>
          </p:cNvGraphicFramePr>
          <p:nvPr>
            <p:ph idx="1"/>
            <p:extLst>
              <p:ext uri="{D42A27DB-BD31-4B8C-83A1-F6EECF244321}">
                <p14:modId xmlns:p14="http://schemas.microsoft.com/office/powerpoint/2010/main" val="3071273881"/>
              </p:ext>
            </p:extLst>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398496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E8CC10-1E08-1F4D-491F-A246B3F3DBE1}"/>
              </a:ext>
            </a:extLst>
          </p:cNvPr>
          <p:cNvSpPr>
            <a:spLocks noGrp="1"/>
          </p:cNvSpPr>
          <p:nvPr>
            <p:ph type="title"/>
          </p:nvPr>
        </p:nvSpPr>
        <p:spPr>
          <a:xfrm>
            <a:off x="686834" y="1153572"/>
            <a:ext cx="3200400" cy="4461163"/>
          </a:xfrm>
        </p:spPr>
        <p:txBody>
          <a:bodyPr>
            <a:normAutofit/>
          </a:bodyPr>
          <a:lstStyle/>
          <a:p>
            <a:r>
              <a:rPr lang="en-GB">
                <a:solidFill>
                  <a:srgbClr val="FFFFFF"/>
                </a:solidFill>
                <a:ea typeface="Batang"/>
              </a:rPr>
              <a:t>Sensitivity</a:t>
            </a:r>
            <a:endParaRPr lang="en-GB">
              <a:solidFill>
                <a:srgbClr val="FFFFFF"/>
              </a:solidFill>
            </a:endParaRPr>
          </a:p>
        </p:txBody>
      </p:sp>
      <p:sp>
        <p:nvSpPr>
          <p:cNvPr id="33" name="Arc 3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Content Placeholder 2">
            <a:extLst>
              <a:ext uri="{FF2B5EF4-FFF2-40B4-BE49-F238E27FC236}">
                <a16:creationId xmlns:a16="http://schemas.microsoft.com/office/drawing/2014/main" id="{E9C75199-38F3-CAD5-0567-76FC5B8FB73F}"/>
              </a:ext>
            </a:extLst>
          </p:cNvPr>
          <p:cNvSpPr>
            <a:spLocks noGrp="1"/>
          </p:cNvSpPr>
          <p:nvPr>
            <p:ph idx="1"/>
          </p:nvPr>
        </p:nvSpPr>
        <p:spPr>
          <a:xfrm>
            <a:off x="4447308" y="591344"/>
            <a:ext cx="6906491" cy="5585619"/>
          </a:xfrm>
        </p:spPr>
        <p:txBody>
          <a:bodyPr vert="horz" lIns="91440" tIns="45720" rIns="91440" bIns="45720" rtlCol="0" anchor="ctr">
            <a:normAutofit fontScale="92500" lnSpcReduction="20000"/>
          </a:bodyPr>
          <a:lstStyle/>
          <a:p>
            <a:pPr marL="0" indent="0">
              <a:buNone/>
            </a:pPr>
            <a:r>
              <a:rPr lang="en-GB" dirty="0">
                <a:ea typeface="Batang"/>
              </a:rPr>
              <a:t>When working alongside other team members you should be sensitive to the individual and their needs and beliefs.</a:t>
            </a:r>
          </a:p>
          <a:p>
            <a:pPr>
              <a:buFont typeface="Wingdings" panose="020B0604020202020204" pitchFamily="34" charset="0"/>
              <a:buChar char="Ø"/>
            </a:pPr>
            <a:r>
              <a:rPr lang="en-GB" dirty="0">
                <a:ea typeface="Batang"/>
              </a:rPr>
              <a:t>Gender</a:t>
            </a:r>
            <a:endParaRPr lang="en-GB" dirty="0">
              <a:ea typeface="Batang"/>
              <a:cs typeface="Calibri"/>
            </a:endParaRPr>
          </a:p>
          <a:p>
            <a:pPr>
              <a:buFont typeface="Wingdings" panose="020B0604020202020204" pitchFamily="34" charset="0"/>
              <a:buChar char="Ø"/>
            </a:pPr>
            <a:r>
              <a:rPr lang="en-GB" dirty="0">
                <a:ea typeface="Batang"/>
              </a:rPr>
              <a:t>Age</a:t>
            </a:r>
            <a:endParaRPr lang="en-GB" dirty="0"/>
          </a:p>
          <a:p>
            <a:pPr>
              <a:buFont typeface="Wingdings" panose="020B0604020202020204" pitchFamily="34" charset="0"/>
              <a:buChar char="Ø"/>
            </a:pPr>
            <a:r>
              <a:rPr lang="en-GB" dirty="0">
                <a:ea typeface="Batang"/>
              </a:rPr>
              <a:t>Sexuality</a:t>
            </a:r>
            <a:endParaRPr lang="en-GB" dirty="0"/>
          </a:p>
          <a:p>
            <a:pPr>
              <a:buFont typeface="Wingdings" panose="020B0604020202020204" pitchFamily="34" charset="0"/>
              <a:buChar char="Ø"/>
            </a:pPr>
            <a:r>
              <a:rPr lang="en-GB" dirty="0">
                <a:ea typeface="Batang"/>
              </a:rPr>
              <a:t>Profession</a:t>
            </a:r>
            <a:endParaRPr lang="en-GB" dirty="0">
              <a:ea typeface="Batang"/>
              <a:cs typeface="Calibri"/>
            </a:endParaRPr>
          </a:p>
          <a:p>
            <a:pPr>
              <a:buFont typeface="Wingdings" panose="020B0604020202020204" pitchFamily="34" charset="0"/>
              <a:buChar char="Ø"/>
            </a:pPr>
            <a:r>
              <a:rPr lang="en-GB" dirty="0">
                <a:ea typeface="Batang"/>
              </a:rPr>
              <a:t>Background</a:t>
            </a:r>
            <a:endParaRPr lang="en-GB" dirty="0">
              <a:ea typeface="Batang"/>
              <a:cs typeface="Calibri"/>
            </a:endParaRPr>
          </a:p>
          <a:p>
            <a:pPr>
              <a:buFont typeface="Wingdings" panose="020B0604020202020204" pitchFamily="34" charset="0"/>
              <a:buChar char="Ø"/>
            </a:pPr>
            <a:r>
              <a:rPr lang="en-GB" dirty="0">
                <a:ea typeface="Batang"/>
              </a:rPr>
              <a:t>Emotional state of mind</a:t>
            </a:r>
            <a:endParaRPr lang="en-GB" dirty="0">
              <a:ea typeface="Batang"/>
              <a:cs typeface="Calibri"/>
            </a:endParaRPr>
          </a:p>
          <a:p>
            <a:pPr>
              <a:buFont typeface="Wingdings" panose="020B0604020202020204" pitchFamily="34" charset="0"/>
              <a:buChar char="Ø"/>
            </a:pPr>
            <a:r>
              <a:rPr lang="en-GB" dirty="0">
                <a:ea typeface="Batang"/>
              </a:rPr>
              <a:t>Mental ability E.G.- Deaf/Autistic</a:t>
            </a:r>
            <a:endParaRPr lang="en-GB" dirty="0">
              <a:ea typeface="Batang"/>
              <a:cs typeface="Calibri"/>
            </a:endParaRPr>
          </a:p>
          <a:p>
            <a:pPr>
              <a:buFont typeface="Wingdings" panose="020B0604020202020204" pitchFamily="34" charset="0"/>
              <a:buChar char="Ø"/>
            </a:pPr>
            <a:r>
              <a:rPr lang="en-GB" dirty="0">
                <a:ea typeface="Batang"/>
              </a:rPr>
              <a:t>Religion</a:t>
            </a:r>
            <a:endParaRPr lang="en-GB" dirty="0">
              <a:ea typeface="Batang"/>
              <a:cs typeface="Calibri"/>
            </a:endParaRPr>
          </a:p>
          <a:p>
            <a:pPr marL="0" indent="0">
              <a:buNone/>
            </a:pPr>
            <a:r>
              <a:rPr lang="en-GB" sz="2400" dirty="0">
                <a:ea typeface="Batang"/>
                <a:cs typeface="Calibri"/>
              </a:rPr>
              <a:t>"Staff support people in culturally sensitive ways, recognise people's preferences, show compassion and have a good understanding of equality, diversity and human rights" (CQC, 2022).</a:t>
            </a:r>
          </a:p>
        </p:txBody>
      </p:sp>
    </p:spTree>
    <p:extLst>
      <p:ext uri="{BB962C8B-B14F-4D97-AF65-F5344CB8AC3E}">
        <p14:creationId xmlns:p14="http://schemas.microsoft.com/office/powerpoint/2010/main" val="35897039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4" name="Freeform: Shape 13">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Group of People">
            <a:extLst>
              <a:ext uri="{FF2B5EF4-FFF2-40B4-BE49-F238E27FC236}">
                <a16:creationId xmlns:a16="http://schemas.microsoft.com/office/drawing/2014/main" id="{2D2CDE15-D6A7-591B-C316-8425CE45364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541053" y="953955"/>
            <a:ext cx="4777381" cy="477738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16" name="Arc 15">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C40D03C-5B8D-FAC1-7E2D-ECF03C198C25}"/>
              </a:ext>
            </a:extLst>
          </p:cNvPr>
          <p:cNvSpPr>
            <a:spLocks noGrp="1"/>
          </p:cNvSpPr>
          <p:nvPr>
            <p:ph type="title"/>
          </p:nvPr>
        </p:nvSpPr>
        <p:spPr>
          <a:xfrm>
            <a:off x="838201" y="479493"/>
            <a:ext cx="5257800" cy="1325563"/>
          </a:xfrm>
        </p:spPr>
        <p:txBody>
          <a:bodyPr>
            <a:normAutofit/>
          </a:bodyPr>
          <a:lstStyle/>
          <a:p>
            <a:r>
              <a:rPr lang="en-GB" dirty="0">
                <a:ea typeface="Batang"/>
              </a:rPr>
              <a:t>Working with people</a:t>
            </a:r>
            <a:endParaRPr lang="en-GB" dirty="0"/>
          </a:p>
        </p:txBody>
      </p:sp>
      <p:sp>
        <p:nvSpPr>
          <p:cNvPr id="3" name="Content Placeholder 2">
            <a:extLst>
              <a:ext uri="{FF2B5EF4-FFF2-40B4-BE49-F238E27FC236}">
                <a16:creationId xmlns:a16="http://schemas.microsoft.com/office/drawing/2014/main" id="{E26E6648-13FC-6C23-76B9-B17536304E38}"/>
              </a:ext>
            </a:extLst>
          </p:cNvPr>
          <p:cNvSpPr>
            <a:spLocks noGrp="1"/>
          </p:cNvSpPr>
          <p:nvPr>
            <p:ph idx="1"/>
          </p:nvPr>
        </p:nvSpPr>
        <p:spPr>
          <a:xfrm>
            <a:off x="838201" y="1984443"/>
            <a:ext cx="5257800" cy="4192520"/>
          </a:xfrm>
        </p:spPr>
        <p:txBody>
          <a:bodyPr vert="horz" lIns="91440" tIns="45720" rIns="91440" bIns="45720" rtlCol="0" anchor="t">
            <a:normAutofit fontScale="92500" lnSpcReduction="10000"/>
          </a:bodyPr>
          <a:lstStyle/>
          <a:p>
            <a:pPr marL="0" indent="0">
              <a:buNone/>
            </a:pPr>
            <a:r>
              <a:rPr lang="en-GB" dirty="0">
                <a:ea typeface="Batang"/>
              </a:rPr>
              <a:t>It is very important to be both self-aware and aware of your team members and patients, to gain an understanding between all involved, also to gain trust between each other and make everyone feel included and understood.</a:t>
            </a:r>
            <a:endParaRPr lang="en-GB" dirty="0"/>
          </a:p>
          <a:p>
            <a:pPr marL="0" indent="0">
              <a:buNone/>
            </a:pPr>
            <a:r>
              <a:rPr lang="en-GB" sz="2400" dirty="0">
                <a:cs typeface="Calibri"/>
              </a:rPr>
              <a:t>""Effective communication with work colleagues is based on establishing a friendly and professional working environment where you can give and receive support".(Hodder education, Nd).</a:t>
            </a:r>
            <a:r>
              <a:rPr lang="en-GB" dirty="0">
                <a:cs typeface="Calibri"/>
              </a:rPr>
              <a:t> </a:t>
            </a:r>
          </a:p>
          <a:p>
            <a:pPr marL="0" indent="0">
              <a:buNone/>
            </a:pPr>
            <a:endParaRPr lang="en-GB" dirty="0"/>
          </a:p>
        </p:txBody>
      </p:sp>
    </p:spTree>
    <p:extLst>
      <p:ext uri="{BB962C8B-B14F-4D97-AF65-F5344CB8AC3E}">
        <p14:creationId xmlns:p14="http://schemas.microsoft.com/office/powerpoint/2010/main" val="23328195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Freeform: Shape 11">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Cheers">
            <a:extLst>
              <a:ext uri="{FF2B5EF4-FFF2-40B4-BE49-F238E27FC236}">
                <a16:creationId xmlns:a16="http://schemas.microsoft.com/office/drawing/2014/main" id="{82F19D03-EAED-E230-3342-5E008CE3ED3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541053" y="953955"/>
            <a:ext cx="4777381" cy="477738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14" name="Arc 13">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3A0DBC9-9E7B-F903-F042-0AD4EDD7874A}"/>
              </a:ext>
            </a:extLst>
          </p:cNvPr>
          <p:cNvSpPr>
            <a:spLocks noGrp="1"/>
          </p:cNvSpPr>
          <p:nvPr>
            <p:ph type="title"/>
          </p:nvPr>
        </p:nvSpPr>
        <p:spPr>
          <a:xfrm>
            <a:off x="838201" y="479493"/>
            <a:ext cx="5257800" cy="1325563"/>
          </a:xfrm>
        </p:spPr>
        <p:txBody>
          <a:bodyPr>
            <a:normAutofit/>
          </a:bodyPr>
          <a:lstStyle/>
          <a:p>
            <a:r>
              <a:rPr lang="en-GB" dirty="0">
                <a:cs typeface="Calibri Light"/>
              </a:rPr>
              <a:t>Teamwork </a:t>
            </a:r>
            <a:endParaRPr lang="en-GB" dirty="0"/>
          </a:p>
        </p:txBody>
      </p:sp>
      <p:sp>
        <p:nvSpPr>
          <p:cNvPr id="3" name="Content Placeholder 2">
            <a:extLst>
              <a:ext uri="{FF2B5EF4-FFF2-40B4-BE49-F238E27FC236}">
                <a16:creationId xmlns:a16="http://schemas.microsoft.com/office/drawing/2014/main" id="{11D794ED-D0BB-D62C-39F3-BD00AED66646}"/>
              </a:ext>
            </a:extLst>
          </p:cNvPr>
          <p:cNvSpPr>
            <a:spLocks noGrp="1"/>
          </p:cNvSpPr>
          <p:nvPr>
            <p:ph idx="1"/>
          </p:nvPr>
        </p:nvSpPr>
        <p:spPr>
          <a:xfrm>
            <a:off x="838201" y="1984443"/>
            <a:ext cx="5257800" cy="4192520"/>
          </a:xfrm>
        </p:spPr>
        <p:txBody>
          <a:bodyPr vert="horz" lIns="91440" tIns="45720" rIns="91440" bIns="45720" rtlCol="0">
            <a:normAutofit/>
          </a:bodyPr>
          <a:lstStyle/>
          <a:p>
            <a:pPr marL="0" indent="0">
              <a:buNone/>
            </a:pPr>
            <a:r>
              <a:rPr lang="en-GB" sz="2400">
                <a:cs typeface="Calibri"/>
              </a:rPr>
              <a:t>Levin(2005)</a:t>
            </a:r>
            <a:endParaRPr lang="en-US" sz="2400"/>
          </a:p>
          <a:p>
            <a:pPr marL="0" indent="0">
              <a:buNone/>
            </a:pPr>
            <a:r>
              <a:rPr lang="en-GB" sz="2400">
                <a:cs typeface="Calibri"/>
              </a:rPr>
              <a:t>" Suggests that teams are not developed until relationships have developed enough to work at a professional level, obstacles may occur and include:</a:t>
            </a:r>
          </a:p>
          <a:p>
            <a:pPr marL="0" indent="0">
              <a:buNone/>
            </a:pPr>
            <a:r>
              <a:rPr lang="en-GB" sz="2400">
                <a:cs typeface="Calibri"/>
              </a:rPr>
              <a:t>- Personality clashes</a:t>
            </a:r>
          </a:p>
          <a:p>
            <a:pPr marL="0" indent="0">
              <a:buNone/>
            </a:pPr>
            <a:r>
              <a:rPr lang="en-GB" sz="2400">
                <a:cs typeface="Calibri"/>
              </a:rPr>
              <a:t>- Battles for leadership</a:t>
            </a:r>
          </a:p>
          <a:p>
            <a:pPr marL="0" indent="0">
              <a:buNone/>
            </a:pPr>
            <a:r>
              <a:rPr lang="en-GB" sz="2400">
                <a:cs typeface="Calibri"/>
              </a:rPr>
              <a:t>- past tensions which may reappear</a:t>
            </a:r>
          </a:p>
          <a:p>
            <a:pPr marL="0" indent="0">
              <a:buNone/>
            </a:pPr>
            <a:r>
              <a:rPr lang="en-GB" sz="2400">
                <a:cs typeface="Calibri"/>
              </a:rPr>
              <a:t>This is why working in teams can be challenging". </a:t>
            </a:r>
          </a:p>
        </p:txBody>
      </p:sp>
    </p:spTree>
    <p:extLst>
      <p:ext uri="{BB962C8B-B14F-4D97-AF65-F5344CB8AC3E}">
        <p14:creationId xmlns:p14="http://schemas.microsoft.com/office/powerpoint/2010/main" val="40248686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E91F5CA-B392-444C-88E3-BF5BAAEBDE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459807F-B6FA-44D3-9A53-C55B6B5688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80681"/>
            <a:ext cx="12192000" cy="2777318"/>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C1A5EB-0E26-056C-610B-7DC63E01210C}"/>
              </a:ext>
            </a:extLst>
          </p:cNvPr>
          <p:cNvSpPr>
            <a:spLocks noGrp="1"/>
          </p:cNvSpPr>
          <p:nvPr>
            <p:ph type="title"/>
          </p:nvPr>
        </p:nvSpPr>
        <p:spPr>
          <a:xfrm>
            <a:off x="1255060" y="5279511"/>
            <a:ext cx="9681882" cy="1244926"/>
          </a:xfrm>
        </p:spPr>
        <p:txBody>
          <a:bodyPr vert="horz" lIns="91440" tIns="45720" rIns="91440" bIns="45720" rtlCol="0" anchor="b">
            <a:normAutofit fontScale="90000"/>
          </a:bodyPr>
          <a:lstStyle/>
          <a:p>
            <a:pPr algn="ctr"/>
            <a:r>
              <a:rPr lang="en-US" sz="3600" dirty="0">
                <a:solidFill>
                  <a:schemeClr val="tx1">
                    <a:lumMod val="85000"/>
                    <a:lumOff val="15000"/>
                  </a:schemeClr>
                </a:solidFill>
              </a:rPr>
              <a:t>Teamwork Barriers/Challenges </a:t>
            </a:r>
            <a:br>
              <a:rPr lang="en-US" sz="3600" dirty="0">
                <a:solidFill>
                  <a:schemeClr val="tx1">
                    <a:lumMod val="85000"/>
                    <a:lumOff val="15000"/>
                  </a:schemeClr>
                </a:solidFill>
              </a:rPr>
            </a:br>
            <a:r>
              <a:rPr lang="en-US" sz="2000" dirty="0">
                <a:solidFill>
                  <a:schemeClr val="tx1">
                    <a:lumMod val="85000"/>
                    <a:lumOff val="15000"/>
                  </a:schemeClr>
                </a:solidFill>
                <a:cs typeface="Calibri Light"/>
              </a:rPr>
              <a:t>"psychological barriers; hierarchies &amp; professional silos and organizational barriers; geographically disturbed teams, can increase the chance of communication failure with the potential for patient harm". (NCBI, 2021)</a:t>
            </a:r>
          </a:p>
        </p:txBody>
      </p:sp>
      <p:pic>
        <p:nvPicPr>
          <p:cNvPr id="5" name="Picture 4" descr="Domino effect white cut-outs and one blue cutout">
            <a:extLst>
              <a:ext uri="{FF2B5EF4-FFF2-40B4-BE49-F238E27FC236}">
                <a16:creationId xmlns:a16="http://schemas.microsoft.com/office/drawing/2014/main" id="{49119CA9-5168-8628-C8B6-0C150D451AEB}"/>
              </a:ext>
            </a:extLst>
          </p:cNvPr>
          <p:cNvPicPr>
            <a:picLocks noChangeAspect="1"/>
          </p:cNvPicPr>
          <p:nvPr/>
        </p:nvPicPr>
        <p:blipFill rotWithShape="1">
          <a:blip r:embed="rId2"/>
          <a:srcRect t="27613" r="-2" b="-2"/>
          <a:stretch/>
        </p:blipFill>
        <p:spPr>
          <a:xfrm>
            <a:off x="20" y="10"/>
            <a:ext cx="12191979" cy="5372617"/>
          </a:xfrm>
          <a:custGeom>
            <a:avLst/>
            <a:gdLst/>
            <a:ahLst/>
            <a:cxnLst/>
            <a:rect l="l" t="t" r="r" b="b"/>
            <a:pathLst>
              <a:path w="12191999" h="5886533">
                <a:moveTo>
                  <a:pt x="4721173" y="4907914"/>
                </a:moveTo>
                <a:lnTo>
                  <a:pt x="4722109" y="4908125"/>
                </a:lnTo>
                <a:cubicBezTo>
                  <a:pt x="4721143" y="4908767"/>
                  <a:pt x="4718263" y="4909373"/>
                  <a:pt x="4717199" y="4909396"/>
                </a:cubicBezTo>
                <a:close/>
                <a:moveTo>
                  <a:pt x="0" y="0"/>
                </a:moveTo>
                <a:lnTo>
                  <a:pt x="12191999" y="0"/>
                </a:lnTo>
                <a:lnTo>
                  <a:pt x="12191999" y="5751311"/>
                </a:lnTo>
                <a:lnTo>
                  <a:pt x="12140860" y="5770509"/>
                </a:lnTo>
                <a:cubicBezTo>
                  <a:pt x="12126656" y="5772723"/>
                  <a:pt x="12093589" y="5827925"/>
                  <a:pt x="12080161" y="5826358"/>
                </a:cubicBezTo>
                <a:cubicBezTo>
                  <a:pt x="11978188" y="5850511"/>
                  <a:pt x="11967361" y="5873564"/>
                  <a:pt x="11917885" y="5861578"/>
                </a:cubicBezTo>
                <a:cubicBezTo>
                  <a:pt x="11872779" y="5859863"/>
                  <a:pt x="11928861" y="5896778"/>
                  <a:pt x="11894610" y="5883738"/>
                </a:cubicBezTo>
                <a:cubicBezTo>
                  <a:pt x="11860359" y="5870698"/>
                  <a:pt x="11736091" y="5807232"/>
                  <a:pt x="11712379" y="5783337"/>
                </a:cubicBezTo>
                <a:cubicBezTo>
                  <a:pt x="11688667" y="5759442"/>
                  <a:pt x="11627912" y="5782933"/>
                  <a:pt x="11585366" y="5740371"/>
                </a:cubicBezTo>
                <a:lnTo>
                  <a:pt x="11516470" y="5663679"/>
                </a:lnTo>
                <a:cubicBezTo>
                  <a:pt x="11468274" y="5661847"/>
                  <a:pt x="11507335" y="5626593"/>
                  <a:pt x="11462692" y="5610127"/>
                </a:cubicBezTo>
                <a:cubicBezTo>
                  <a:pt x="11417567" y="5608500"/>
                  <a:pt x="11408021" y="5556613"/>
                  <a:pt x="11369712" y="5548654"/>
                </a:cubicBezTo>
                <a:cubicBezTo>
                  <a:pt x="11354317" y="5554704"/>
                  <a:pt x="11288328" y="5499810"/>
                  <a:pt x="11273969" y="5488986"/>
                </a:cubicBezTo>
                <a:cubicBezTo>
                  <a:pt x="11231913" y="5490378"/>
                  <a:pt x="11221973" y="5480544"/>
                  <a:pt x="11195084" y="5467967"/>
                </a:cubicBezTo>
                <a:cubicBezTo>
                  <a:pt x="11164086" y="5497749"/>
                  <a:pt x="11171649" y="5471790"/>
                  <a:pt x="11143408" y="5468614"/>
                </a:cubicBezTo>
                <a:cubicBezTo>
                  <a:pt x="11125906" y="5464975"/>
                  <a:pt x="11102603" y="5460835"/>
                  <a:pt x="11085935" y="5459365"/>
                </a:cubicBezTo>
                <a:cubicBezTo>
                  <a:pt x="11057493" y="5459661"/>
                  <a:pt x="11029906" y="5441496"/>
                  <a:pt x="11030953" y="5456484"/>
                </a:cubicBezTo>
                <a:cubicBezTo>
                  <a:pt x="11007784" y="5459001"/>
                  <a:pt x="10982005" y="5463178"/>
                  <a:pt x="10951060" y="5461240"/>
                </a:cubicBezTo>
                <a:cubicBezTo>
                  <a:pt x="10885365" y="5424406"/>
                  <a:pt x="10915288" y="5460968"/>
                  <a:pt x="10857721" y="5448157"/>
                </a:cubicBezTo>
                <a:cubicBezTo>
                  <a:pt x="10806646" y="5435790"/>
                  <a:pt x="10707075" y="5402712"/>
                  <a:pt x="10644616" y="5387039"/>
                </a:cubicBezTo>
                <a:cubicBezTo>
                  <a:pt x="10616446" y="5382224"/>
                  <a:pt x="10558603" y="5371613"/>
                  <a:pt x="10519277" y="5366793"/>
                </a:cubicBezTo>
                <a:cubicBezTo>
                  <a:pt x="10495461" y="5368312"/>
                  <a:pt x="10473830" y="5354868"/>
                  <a:pt x="10445981" y="5364735"/>
                </a:cubicBezTo>
                <a:cubicBezTo>
                  <a:pt x="10436536" y="5368773"/>
                  <a:pt x="10409281" y="5367966"/>
                  <a:pt x="10383865" y="5360888"/>
                </a:cubicBezTo>
                <a:cubicBezTo>
                  <a:pt x="10374827" y="5369095"/>
                  <a:pt x="10347864" y="5360432"/>
                  <a:pt x="10336852" y="5360277"/>
                </a:cubicBezTo>
                <a:cubicBezTo>
                  <a:pt x="10323586" y="5366987"/>
                  <a:pt x="10274741" y="5357921"/>
                  <a:pt x="10261098" y="5350526"/>
                </a:cubicBezTo>
                <a:lnTo>
                  <a:pt x="10126497" y="5339011"/>
                </a:lnTo>
                <a:lnTo>
                  <a:pt x="10082166" y="5336916"/>
                </a:lnTo>
                <a:cubicBezTo>
                  <a:pt x="10074567" y="5338985"/>
                  <a:pt x="10046860" y="5337657"/>
                  <a:pt x="10039237" y="5338580"/>
                </a:cubicBezTo>
                <a:cubicBezTo>
                  <a:pt x="9998458" y="5328479"/>
                  <a:pt x="9984394" y="5327989"/>
                  <a:pt x="9960016" y="5323065"/>
                </a:cubicBezTo>
                <a:cubicBezTo>
                  <a:pt x="9918980" y="5322923"/>
                  <a:pt x="9888741" y="5326122"/>
                  <a:pt x="9847789" y="5316297"/>
                </a:cubicBezTo>
                <a:lnTo>
                  <a:pt x="9728306" y="5296090"/>
                </a:lnTo>
                <a:cubicBezTo>
                  <a:pt x="9675056" y="5305676"/>
                  <a:pt x="9602035" y="5297282"/>
                  <a:pt x="9584504" y="5284670"/>
                </a:cubicBezTo>
                <a:cubicBezTo>
                  <a:pt x="9518952" y="5270394"/>
                  <a:pt x="9415429" y="5244268"/>
                  <a:pt x="9343049" y="5238968"/>
                </a:cubicBezTo>
                <a:lnTo>
                  <a:pt x="9231367" y="5187063"/>
                </a:lnTo>
                <a:lnTo>
                  <a:pt x="9194807" y="5176984"/>
                </a:lnTo>
                <a:lnTo>
                  <a:pt x="9189243" y="5167745"/>
                </a:lnTo>
                <a:lnTo>
                  <a:pt x="9151229" y="5156543"/>
                </a:lnTo>
                <a:lnTo>
                  <a:pt x="9150207" y="5157608"/>
                </a:lnTo>
                <a:cubicBezTo>
                  <a:pt x="9147045" y="5159739"/>
                  <a:pt x="9143081" y="5160831"/>
                  <a:pt x="9137315" y="5159777"/>
                </a:cubicBezTo>
                <a:cubicBezTo>
                  <a:pt x="9138862" y="5179261"/>
                  <a:pt x="9130952" y="5165972"/>
                  <a:pt x="9113809" y="5161143"/>
                </a:cubicBezTo>
                <a:cubicBezTo>
                  <a:pt x="9112388" y="5190326"/>
                  <a:pt x="9068114" y="5155892"/>
                  <a:pt x="9053450" y="5169457"/>
                </a:cubicBezTo>
                <a:lnTo>
                  <a:pt x="9005483" y="5166172"/>
                </a:lnTo>
                <a:lnTo>
                  <a:pt x="9005198" y="5166412"/>
                </a:lnTo>
                <a:cubicBezTo>
                  <a:pt x="9003143" y="5166632"/>
                  <a:pt x="9000324" y="5166304"/>
                  <a:pt x="8996229" y="5165201"/>
                </a:cubicBezTo>
                <a:lnTo>
                  <a:pt x="8990391" y="5163140"/>
                </a:lnTo>
                <a:lnTo>
                  <a:pt x="8974334" y="5159914"/>
                </a:lnTo>
                <a:lnTo>
                  <a:pt x="8968008" y="5160614"/>
                </a:lnTo>
                <a:lnTo>
                  <a:pt x="8963045" y="5162839"/>
                </a:lnTo>
                <a:cubicBezTo>
                  <a:pt x="8954690" y="5154888"/>
                  <a:pt x="8955517" y="5145940"/>
                  <a:pt x="8928985" y="5166027"/>
                </a:cubicBezTo>
                <a:cubicBezTo>
                  <a:pt x="8898031" y="5165007"/>
                  <a:pt x="8789300" y="5150352"/>
                  <a:pt x="8752441" y="5146795"/>
                </a:cubicBezTo>
                <a:cubicBezTo>
                  <a:pt x="8719819" y="5136075"/>
                  <a:pt x="8748194" y="5149736"/>
                  <a:pt x="8707844" y="5144694"/>
                </a:cubicBezTo>
                <a:cubicBezTo>
                  <a:pt x="8671606" y="5125159"/>
                  <a:pt x="8639142" y="5141599"/>
                  <a:pt x="8596068" y="5136122"/>
                </a:cubicBezTo>
                <a:lnTo>
                  <a:pt x="8525227" y="5150964"/>
                </a:lnTo>
                <a:lnTo>
                  <a:pt x="8510980" y="5145049"/>
                </a:lnTo>
                <a:lnTo>
                  <a:pt x="8506164" y="5142048"/>
                </a:lnTo>
                <a:cubicBezTo>
                  <a:pt x="8502646" y="5140271"/>
                  <a:pt x="8500045" y="5139460"/>
                  <a:pt x="8497965" y="5139310"/>
                </a:cubicBezTo>
                <a:lnTo>
                  <a:pt x="8497591" y="5139489"/>
                </a:lnTo>
                <a:lnTo>
                  <a:pt x="8490246" y="5136439"/>
                </a:lnTo>
                <a:lnTo>
                  <a:pt x="8367179" y="5122397"/>
                </a:lnTo>
                <a:cubicBezTo>
                  <a:pt x="8362021" y="5120372"/>
                  <a:pt x="8357730" y="5120720"/>
                  <a:pt x="8353796" y="5122203"/>
                </a:cubicBezTo>
                <a:lnTo>
                  <a:pt x="8352369" y="5123043"/>
                </a:lnTo>
                <a:lnTo>
                  <a:pt x="8320101" y="5105625"/>
                </a:lnTo>
                <a:lnTo>
                  <a:pt x="8314429" y="5105299"/>
                </a:lnTo>
                <a:lnTo>
                  <a:pt x="8295170" y="5091404"/>
                </a:lnTo>
                <a:lnTo>
                  <a:pt x="8284273" y="5085581"/>
                </a:lnTo>
                <a:lnTo>
                  <a:pt x="8283146" y="5081138"/>
                </a:lnTo>
                <a:cubicBezTo>
                  <a:pt x="8280842" y="5077893"/>
                  <a:pt x="8276148" y="5075245"/>
                  <a:pt x="8266072" y="5073963"/>
                </a:cubicBezTo>
                <a:lnTo>
                  <a:pt x="8263373" y="5074193"/>
                </a:lnTo>
                <a:lnTo>
                  <a:pt x="8252030" y="5064350"/>
                </a:lnTo>
                <a:cubicBezTo>
                  <a:pt x="8248856" y="5060500"/>
                  <a:pt x="8246644" y="5056218"/>
                  <a:pt x="8245831" y="5051358"/>
                </a:cubicBezTo>
                <a:cubicBezTo>
                  <a:pt x="8181824" y="5054265"/>
                  <a:pt x="8147127" y="5020143"/>
                  <a:pt x="8090268" y="5005197"/>
                </a:cubicBezTo>
                <a:cubicBezTo>
                  <a:pt x="8025464" y="4982055"/>
                  <a:pt x="7967067" y="4960819"/>
                  <a:pt x="7905404" y="4963224"/>
                </a:cubicBezTo>
                <a:cubicBezTo>
                  <a:pt x="7835116" y="4948312"/>
                  <a:pt x="7780962" y="4946081"/>
                  <a:pt x="7718741" y="4937509"/>
                </a:cubicBezTo>
                <a:lnTo>
                  <a:pt x="7614343" y="4940980"/>
                </a:lnTo>
                <a:lnTo>
                  <a:pt x="7527539" y="4935152"/>
                </a:lnTo>
                <a:lnTo>
                  <a:pt x="7519567" y="4932599"/>
                </a:lnTo>
                <a:cubicBezTo>
                  <a:pt x="7513989" y="4931260"/>
                  <a:pt x="7510169" y="4930910"/>
                  <a:pt x="7507408" y="4931264"/>
                </a:cubicBezTo>
                <a:lnTo>
                  <a:pt x="7507036" y="4931591"/>
                </a:lnTo>
                <a:lnTo>
                  <a:pt x="7495791" y="4929639"/>
                </a:lnTo>
                <a:cubicBezTo>
                  <a:pt x="7476982" y="4925521"/>
                  <a:pt x="7422524" y="4942937"/>
                  <a:pt x="7405387" y="4937744"/>
                </a:cubicBezTo>
                <a:cubicBezTo>
                  <a:pt x="7374785" y="4940694"/>
                  <a:pt x="7333986" y="4941799"/>
                  <a:pt x="7312176" y="4947339"/>
                </a:cubicBezTo>
                <a:lnTo>
                  <a:pt x="7310849" y="4948781"/>
                </a:lnTo>
                <a:lnTo>
                  <a:pt x="7218556" y="4923532"/>
                </a:lnTo>
                <a:lnTo>
                  <a:pt x="7201098" y="4918982"/>
                </a:lnTo>
                <a:lnTo>
                  <a:pt x="7197000" y="4913624"/>
                </a:lnTo>
                <a:cubicBezTo>
                  <a:pt x="7192108" y="4910101"/>
                  <a:pt x="7184502" y="4907962"/>
                  <a:pt x="7170804" y="4908976"/>
                </a:cubicBezTo>
                <a:lnTo>
                  <a:pt x="7096984" y="4896748"/>
                </a:lnTo>
                <a:cubicBezTo>
                  <a:pt x="7061144" y="4895770"/>
                  <a:pt x="7050185" y="4894793"/>
                  <a:pt x="7018492" y="4897122"/>
                </a:cubicBezTo>
                <a:cubicBezTo>
                  <a:pt x="6937524" y="4886184"/>
                  <a:pt x="6943641" y="4862018"/>
                  <a:pt x="6904142" y="4867616"/>
                </a:cubicBezTo>
                <a:cubicBezTo>
                  <a:pt x="6871918" y="4872824"/>
                  <a:pt x="6787985" y="4853750"/>
                  <a:pt x="6708218" y="4839661"/>
                </a:cubicBezTo>
                <a:cubicBezTo>
                  <a:pt x="6649102" y="4830206"/>
                  <a:pt x="6628102" y="4816105"/>
                  <a:pt x="6549451" y="4810885"/>
                </a:cubicBezTo>
                <a:cubicBezTo>
                  <a:pt x="6472150" y="4766795"/>
                  <a:pt x="6409692" y="4790518"/>
                  <a:pt x="6317556" y="4764085"/>
                </a:cubicBezTo>
                <a:cubicBezTo>
                  <a:pt x="6297547" y="4748563"/>
                  <a:pt x="6209288" y="4765756"/>
                  <a:pt x="6168670" y="4761998"/>
                </a:cubicBezTo>
                <a:cubicBezTo>
                  <a:pt x="6128052" y="4758240"/>
                  <a:pt x="6090536" y="4744692"/>
                  <a:pt x="6073844" y="4741536"/>
                </a:cubicBezTo>
                <a:lnTo>
                  <a:pt x="6068526" y="4743073"/>
                </a:lnTo>
                <a:lnTo>
                  <a:pt x="6048634" y="4742390"/>
                </a:lnTo>
                <a:lnTo>
                  <a:pt x="6041279" y="4750739"/>
                </a:lnTo>
                <a:lnTo>
                  <a:pt x="6010088" y="4755832"/>
                </a:lnTo>
                <a:cubicBezTo>
                  <a:pt x="5998677" y="4756419"/>
                  <a:pt x="5970124" y="4755506"/>
                  <a:pt x="5957373" y="4752188"/>
                </a:cubicBezTo>
                <a:lnTo>
                  <a:pt x="5758915" y="4736496"/>
                </a:lnTo>
                <a:lnTo>
                  <a:pt x="5626957" y="4735473"/>
                </a:lnTo>
                <a:lnTo>
                  <a:pt x="5470902" y="4749493"/>
                </a:lnTo>
                <a:cubicBezTo>
                  <a:pt x="5478131" y="4762521"/>
                  <a:pt x="5439006" y="4748455"/>
                  <a:pt x="5432757" y="4760746"/>
                </a:cubicBezTo>
                <a:cubicBezTo>
                  <a:pt x="5429365" y="4770778"/>
                  <a:pt x="5391824" y="4775462"/>
                  <a:pt x="5381664" y="4778448"/>
                </a:cubicBezTo>
                <a:lnTo>
                  <a:pt x="5261760" y="4798865"/>
                </a:lnTo>
                <a:cubicBezTo>
                  <a:pt x="5251595" y="4799049"/>
                  <a:pt x="5230547" y="4807359"/>
                  <a:pt x="5222959" y="4809989"/>
                </a:cubicBezTo>
                <a:lnTo>
                  <a:pt x="5174657" y="4812979"/>
                </a:lnTo>
                <a:lnTo>
                  <a:pt x="5156551" y="4820202"/>
                </a:lnTo>
                <a:lnTo>
                  <a:pt x="5142595" y="4823602"/>
                </a:lnTo>
                <a:lnTo>
                  <a:pt x="5139593" y="4825703"/>
                </a:lnTo>
                <a:cubicBezTo>
                  <a:pt x="5133873" y="4829743"/>
                  <a:pt x="5128076" y="4833554"/>
                  <a:pt x="5121656" y="4836556"/>
                </a:cubicBezTo>
                <a:cubicBezTo>
                  <a:pt x="5108317" y="4807937"/>
                  <a:pt x="5064853" y="4857373"/>
                  <a:pt x="5065787" y="4829985"/>
                </a:cubicBezTo>
                <a:cubicBezTo>
                  <a:pt x="5028193" y="4841501"/>
                  <a:pt x="5038944" y="4812412"/>
                  <a:pt x="5011510" y="4846366"/>
                </a:cubicBezTo>
                <a:cubicBezTo>
                  <a:pt x="4937023" y="4845983"/>
                  <a:pt x="4916353" y="4832976"/>
                  <a:pt x="4840437" y="4870383"/>
                </a:cubicBezTo>
                <a:cubicBezTo>
                  <a:pt x="4806739" y="4887025"/>
                  <a:pt x="4784106" y="4898171"/>
                  <a:pt x="4762444" y="4898151"/>
                </a:cubicBezTo>
                <a:cubicBezTo>
                  <a:pt x="4741323" y="4902652"/>
                  <a:pt x="4729481" y="4905474"/>
                  <a:pt x="4723182" y="4907166"/>
                </a:cubicBezTo>
                <a:lnTo>
                  <a:pt x="4721173" y="4907914"/>
                </a:lnTo>
                <a:lnTo>
                  <a:pt x="4715524" y="4906639"/>
                </a:lnTo>
                <a:cubicBezTo>
                  <a:pt x="4680148" y="4913595"/>
                  <a:pt x="4524744" y="4914403"/>
                  <a:pt x="4515810" y="4916541"/>
                </a:cubicBezTo>
                <a:cubicBezTo>
                  <a:pt x="4457819" y="4929653"/>
                  <a:pt x="4462659" y="4930394"/>
                  <a:pt x="4428539" y="4927192"/>
                </a:cubicBezTo>
                <a:cubicBezTo>
                  <a:pt x="4423303" y="4923821"/>
                  <a:pt x="4368974" y="4930115"/>
                  <a:pt x="4362872" y="4928538"/>
                </a:cubicBezTo>
                <a:lnTo>
                  <a:pt x="4316962" y="4921923"/>
                </a:lnTo>
                <a:lnTo>
                  <a:pt x="4315106" y="4923264"/>
                </a:lnTo>
                <a:cubicBezTo>
                  <a:pt x="4306123" y="4926635"/>
                  <a:pt x="4299993" y="4926634"/>
                  <a:pt x="4295140" y="4925143"/>
                </a:cubicBezTo>
                <a:lnTo>
                  <a:pt x="4290059" y="4922226"/>
                </a:lnTo>
                <a:lnTo>
                  <a:pt x="4276138" y="4922472"/>
                </a:lnTo>
                <a:lnTo>
                  <a:pt x="4248113" y="4920148"/>
                </a:lnTo>
                <a:lnTo>
                  <a:pt x="4202046" y="4922943"/>
                </a:lnTo>
                <a:cubicBezTo>
                  <a:pt x="4201945" y="4923363"/>
                  <a:pt x="4201842" y="4923782"/>
                  <a:pt x="4201741" y="4924202"/>
                </a:cubicBezTo>
                <a:cubicBezTo>
                  <a:pt x="4200116" y="4927039"/>
                  <a:pt x="4197140" y="4929158"/>
                  <a:pt x="4191245" y="4929836"/>
                </a:cubicBezTo>
                <a:cubicBezTo>
                  <a:pt x="4204212" y="4947125"/>
                  <a:pt x="4161274" y="4945230"/>
                  <a:pt x="4142742" y="4945701"/>
                </a:cubicBezTo>
                <a:cubicBezTo>
                  <a:pt x="4124717" y="4952767"/>
                  <a:pt x="4099099" y="4966347"/>
                  <a:pt x="4083094" y="4972234"/>
                </a:cubicBezTo>
                <a:lnTo>
                  <a:pt x="4074543" y="4973069"/>
                </a:lnTo>
                <a:cubicBezTo>
                  <a:pt x="4074504" y="4973170"/>
                  <a:pt x="4074463" y="4973269"/>
                  <a:pt x="4074424" y="4973368"/>
                </a:cubicBezTo>
                <a:cubicBezTo>
                  <a:pt x="4072678" y="4974152"/>
                  <a:pt x="4069906" y="4974653"/>
                  <a:pt x="4065507" y="4974812"/>
                </a:cubicBezTo>
                <a:lnTo>
                  <a:pt x="4058951" y="4974594"/>
                </a:lnTo>
                <a:lnTo>
                  <a:pt x="4042361" y="4976215"/>
                </a:lnTo>
                <a:lnTo>
                  <a:pt x="4036993" y="4978649"/>
                </a:lnTo>
                <a:lnTo>
                  <a:pt x="4035360" y="4982316"/>
                </a:lnTo>
                <a:lnTo>
                  <a:pt x="4033775" y="4982081"/>
                </a:lnTo>
                <a:cubicBezTo>
                  <a:pt x="4021424" y="4977217"/>
                  <a:pt x="4016874" y="4968841"/>
                  <a:pt x="4004535" y="4994649"/>
                </a:cubicBezTo>
                <a:cubicBezTo>
                  <a:pt x="3976667" y="4987584"/>
                  <a:pt x="3972977" y="5002913"/>
                  <a:pt x="3936843" y="5012106"/>
                </a:cubicBezTo>
                <a:cubicBezTo>
                  <a:pt x="3920506" y="5004382"/>
                  <a:pt x="3908535" y="5009071"/>
                  <a:pt x="3897272" y="5017761"/>
                </a:cubicBezTo>
                <a:cubicBezTo>
                  <a:pt x="3861092" y="5017265"/>
                  <a:pt x="3829628" y="5031135"/>
                  <a:pt x="3789757" y="5037999"/>
                </a:cubicBezTo>
                <a:cubicBezTo>
                  <a:pt x="3741007" y="5052705"/>
                  <a:pt x="3725129" y="5054682"/>
                  <a:pt x="3682510" y="5061922"/>
                </a:cubicBezTo>
                <a:lnTo>
                  <a:pt x="3610032" y="5094193"/>
                </a:lnTo>
                <a:lnTo>
                  <a:pt x="3603852" y="5092831"/>
                </a:lnTo>
                <a:cubicBezTo>
                  <a:pt x="3599580" y="5092212"/>
                  <a:pt x="3596726" y="5092212"/>
                  <a:pt x="3594733" y="5092667"/>
                </a:cubicBezTo>
                <a:lnTo>
                  <a:pt x="3594498" y="5092936"/>
                </a:lnTo>
                <a:lnTo>
                  <a:pt x="3585975" y="5092246"/>
                </a:lnTo>
                <a:cubicBezTo>
                  <a:pt x="3571623" y="5090455"/>
                  <a:pt x="3549389" y="5104654"/>
                  <a:pt x="3536132" y="5101945"/>
                </a:cubicBezTo>
                <a:cubicBezTo>
                  <a:pt x="3513940" y="5106241"/>
                  <a:pt x="3488622" y="5099976"/>
                  <a:pt x="3473220" y="5105606"/>
                </a:cubicBezTo>
                <a:lnTo>
                  <a:pt x="3400725" y="5117654"/>
                </a:lnTo>
                <a:lnTo>
                  <a:pt x="3375935" y="5106247"/>
                </a:lnTo>
                <a:lnTo>
                  <a:pt x="3348219" y="5109860"/>
                </a:lnTo>
                <a:cubicBezTo>
                  <a:pt x="3337206" y="5110533"/>
                  <a:pt x="3327054" y="5111295"/>
                  <a:pt x="3319639" y="5114795"/>
                </a:cubicBezTo>
                <a:lnTo>
                  <a:pt x="3248529" y="5133347"/>
                </a:lnTo>
                <a:lnTo>
                  <a:pt x="3210308" y="5119794"/>
                </a:lnTo>
                <a:cubicBezTo>
                  <a:pt x="3206088" y="5117870"/>
                  <a:pt x="3200152" y="5117326"/>
                  <a:pt x="3190375" y="5119915"/>
                </a:cubicBezTo>
                <a:lnTo>
                  <a:pt x="3188145" y="5121096"/>
                </a:lnTo>
                <a:cubicBezTo>
                  <a:pt x="3182625" y="5119116"/>
                  <a:pt x="3141856" y="5121682"/>
                  <a:pt x="3108596" y="5122416"/>
                </a:cubicBezTo>
                <a:cubicBezTo>
                  <a:pt x="3055968" y="5124842"/>
                  <a:pt x="3048940" y="5117475"/>
                  <a:pt x="2988584" y="5125502"/>
                </a:cubicBezTo>
                <a:cubicBezTo>
                  <a:pt x="2928853" y="5129690"/>
                  <a:pt x="2917951" y="5124649"/>
                  <a:pt x="2876540" y="5133019"/>
                </a:cubicBezTo>
                <a:lnTo>
                  <a:pt x="2626864" y="5133771"/>
                </a:lnTo>
                <a:cubicBezTo>
                  <a:pt x="2562348" y="5111858"/>
                  <a:pt x="2563422" y="5142456"/>
                  <a:pt x="2491422" y="5135486"/>
                </a:cubicBezTo>
                <a:cubicBezTo>
                  <a:pt x="2433091" y="5200962"/>
                  <a:pt x="2455709" y="5160483"/>
                  <a:pt x="2415617" y="5168715"/>
                </a:cubicBezTo>
                <a:lnTo>
                  <a:pt x="2290098" y="5166151"/>
                </a:lnTo>
                <a:cubicBezTo>
                  <a:pt x="2257057" y="5152522"/>
                  <a:pt x="2202458" y="5187690"/>
                  <a:pt x="2161714" y="5169302"/>
                </a:cubicBezTo>
                <a:cubicBezTo>
                  <a:pt x="2122714" y="5172302"/>
                  <a:pt x="2080450" y="5180350"/>
                  <a:pt x="2056089" y="5184144"/>
                </a:cubicBezTo>
                <a:cubicBezTo>
                  <a:pt x="2019828" y="5191108"/>
                  <a:pt x="1978839" y="5203797"/>
                  <a:pt x="1944153" y="5211084"/>
                </a:cubicBezTo>
                <a:cubicBezTo>
                  <a:pt x="1925867" y="5199079"/>
                  <a:pt x="1896027" y="5224183"/>
                  <a:pt x="1847968" y="5227868"/>
                </a:cubicBezTo>
                <a:cubicBezTo>
                  <a:pt x="1827977" y="5213971"/>
                  <a:pt x="1815570" y="5230544"/>
                  <a:pt x="1777083" y="5212267"/>
                </a:cubicBezTo>
                <a:cubicBezTo>
                  <a:pt x="1775439" y="5214216"/>
                  <a:pt x="1773397" y="5216035"/>
                  <a:pt x="1771025" y="5217668"/>
                </a:cubicBezTo>
                <a:cubicBezTo>
                  <a:pt x="1757251" y="5227146"/>
                  <a:pt x="1735528" y="5228402"/>
                  <a:pt x="1722509" y="5220470"/>
                </a:cubicBezTo>
                <a:cubicBezTo>
                  <a:pt x="1691779" y="5208440"/>
                  <a:pt x="1662321" y="5203305"/>
                  <a:pt x="1633941" y="5200774"/>
                </a:cubicBezTo>
                <a:lnTo>
                  <a:pt x="1586145" y="5210184"/>
                </a:lnTo>
                <a:cubicBezTo>
                  <a:pt x="1567948" y="5215416"/>
                  <a:pt x="1545900" y="5226363"/>
                  <a:pt x="1524748" y="5232173"/>
                </a:cubicBezTo>
                <a:cubicBezTo>
                  <a:pt x="1502586" y="5235395"/>
                  <a:pt x="1478013" y="5230993"/>
                  <a:pt x="1459242" y="5245044"/>
                </a:cubicBezTo>
                <a:cubicBezTo>
                  <a:pt x="1421474" y="5260197"/>
                  <a:pt x="1374524" y="5244220"/>
                  <a:pt x="1349457" y="5280705"/>
                </a:cubicBezTo>
                <a:cubicBezTo>
                  <a:pt x="1273276" y="5302389"/>
                  <a:pt x="1121512" y="5336260"/>
                  <a:pt x="1009212" y="5361227"/>
                </a:cubicBezTo>
                <a:cubicBezTo>
                  <a:pt x="939016" y="5373529"/>
                  <a:pt x="866895" y="5370149"/>
                  <a:pt x="808572" y="5377024"/>
                </a:cubicBezTo>
                <a:cubicBezTo>
                  <a:pt x="802823" y="5374184"/>
                  <a:pt x="726016" y="5397963"/>
                  <a:pt x="719549" y="5396991"/>
                </a:cubicBezTo>
                <a:lnTo>
                  <a:pt x="698795" y="5397657"/>
                </a:lnTo>
                <a:cubicBezTo>
                  <a:pt x="689833" y="5401894"/>
                  <a:pt x="683492" y="5402495"/>
                  <a:pt x="678327" y="5401487"/>
                </a:cubicBezTo>
                <a:lnTo>
                  <a:pt x="672784" y="5399085"/>
                </a:lnTo>
                <a:lnTo>
                  <a:pt x="658406" y="5400696"/>
                </a:lnTo>
                <a:lnTo>
                  <a:pt x="629185" y="5401132"/>
                </a:lnTo>
                <a:lnTo>
                  <a:pt x="624558" y="5403782"/>
                </a:lnTo>
                <a:lnTo>
                  <a:pt x="581798" y="5408438"/>
                </a:lnTo>
                <a:cubicBezTo>
                  <a:pt x="581736" y="5408865"/>
                  <a:pt x="581671" y="5409294"/>
                  <a:pt x="581608" y="5409722"/>
                </a:cubicBezTo>
                <a:cubicBezTo>
                  <a:pt x="580204" y="5412704"/>
                  <a:pt x="577331" y="5415106"/>
                  <a:pt x="571299" y="5416358"/>
                </a:cubicBezTo>
                <a:cubicBezTo>
                  <a:pt x="551623" y="5426267"/>
                  <a:pt x="484499" y="5459654"/>
                  <a:pt x="463549" y="5469173"/>
                </a:cubicBezTo>
                <a:cubicBezTo>
                  <a:pt x="453136" y="5470720"/>
                  <a:pt x="449731" y="5472678"/>
                  <a:pt x="445606" y="5473465"/>
                </a:cubicBezTo>
                <a:lnTo>
                  <a:pt x="438799" y="5473893"/>
                </a:lnTo>
                <a:cubicBezTo>
                  <a:pt x="417222" y="5482183"/>
                  <a:pt x="343312" y="5513407"/>
                  <a:pt x="316138" y="5523213"/>
                </a:cubicBezTo>
                <a:cubicBezTo>
                  <a:pt x="298481" y="5517132"/>
                  <a:pt x="286556" y="5522972"/>
                  <a:pt x="275748" y="5532726"/>
                </a:cubicBezTo>
                <a:cubicBezTo>
                  <a:pt x="238274" y="5535784"/>
                  <a:pt x="207076" y="5552679"/>
                  <a:pt x="166496" y="5563424"/>
                </a:cubicBezTo>
                <a:lnTo>
                  <a:pt x="0" y="5629888"/>
                </a:lnTo>
                <a:close/>
              </a:path>
            </a:pathLst>
          </a:custGeom>
        </p:spPr>
      </p:pic>
    </p:spTree>
    <p:extLst>
      <p:ext uri="{BB962C8B-B14F-4D97-AF65-F5344CB8AC3E}">
        <p14:creationId xmlns:p14="http://schemas.microsoft.com/office/powerpoint/2010/main" val="5475906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FB457F-C2D8-B8DD-F17B-249585A6666B}"/>
              </a:ext>
            </a:extLst>
          </p:cNvPr>
          <p:cNvSpPr>
            <a:spLocks noGrp="1"/>
          </p:cNvSpPr>
          <p:nvPr>
            <p:ph type="title"/>
          </p:nvPr>
        </p:nvSpPr>
        <p:spPr>
          <a:xfrm>
            <a:off x="838201" y="365125"/>
            <a:ext cx="5251316" cy="743133"/>
          </a:xfrm>
        </p:spPr>
        <p:txBody>
          <a:bodyPr>
            <a:normAutofit/>
          </a:bodyPr>
          <a:lstStyle/>
          <a:p>
            <a:r>
              <a:rPr lang="en-GB" dirty="0">
                <a:cs typeface="Calibri Light"/>
              </a:rPr>
              <a:t>Teamwork barriers</a:t>
            </a:r>
            <a:endParaRPr lang="en-GB" dirty="0"/>
          </a:p>
        </p:txBody>
      </p:sp>
      <p:sp>
        <p:nvSpPr>
          <p:cNvPr id="3" name="Content Placeholder 2">
            <a:extLst>
              <a:ext uri="{FF2B5EF4-FFF2-40B4-BE49-F238E27FC236}">
                <a16:creationId xmlns:a16="http://schemas.microsoft.com/office/drawing/2014/main" id="{95F716EF-6462-D458-1B8E-2A138F5F9D82}"/>
              </a:ext>
            </a:extLst>
          </p:cNvPr>
          <p:cNvSpPr>
            <a:spLocks noGrp="1"/>
          </p:cNvSpPr>
          <p:nvPr>
            <p:ph idx="1"/>
          </p:nvPr>
        </p:nvSpPr>
        <p:spPr>
          <a:xfrm>
            <a:off x="838200" y="1190297"/>
            <a:ext cx="4619621" cy="5380803"/>
          </a:xfrm>
        </p:spPr>
        <p:txBody>
          <a:bodyPr vert="horz" lIns="91440" tIns="45720" rIns="91440" bIns="45720" rtlCol="0" anchor="t">
            <a:normAutofit/>
          </a:bodyPr>
          <a:lstStyle/>
          <a:p>
            <a:r>
              <a:rPr lang="en-GB" sz="2000" dirty="0">
                <a:cs typeface="Calibri"/>
              </a:rPr>
              <a:t>Dominating Team members</a:t>
            </a:r>
          </a:p>
          <a:p>
            <a:r>
              <a:rPr lang="en-GB" sz="2000" dirty="0">
                <a:cs typeface="Calibri"/>
              </a:rPr>
              <a:t>Different perspectives</a:t>
            </a:r>
          </a:p>
          <a:p>
            <a:r>
              <a:rPr lang="en-GB" sz="2000" dirty="0">
                <a:cs typeface="Calibri"/>
              </a:rPr>
              <a:t>Lack of commitment</a:t>
            </a:r>
          </a:p>
          <a:p>
            <a:r>
              <a:rPr lang="en-GB" sz="2000" dirty="0">
                <a:cs typeface="Calibri"/>
              </a:rPr>
              <a:t>Production losses/Poor performance</a:t>
            </a:r>
          </a:p>
          <a:p>
            <a:r>
              <a:rPr lang="en-GB" sz="2000" dirty="0">
                <a:cs typeface="Calibri"/>
              </a:rPr>
              <a:t>Poor communication &amp; lack of information exchange</a:t>
            </a:r>
          </a:p>
          <a:p>
            <a:r>
              <a:rPr lang="en-GB" sz="2000" dirty="0">
                <a:cs typeface="Calibri"/>
              </a:rPr>
              <a:t>Lack of trust &amp; appreciation</a:t>
            </a:r>
          </a:p>
          <a:p>
            <a:r>
              <a:rPr lang="en-GB" sz="2000" dirty="0">
                <a:cs typeface="Calibri"/>
              </a:rPr>
              <a:t>Poor delegation of duties</a:t>
            </a:r>
          </a:p>
          <a:p>
            <a:r>
              <a:rPr lang="en-GB" sz="2000" dirty="0">
                <a:cs typeface="Calibri"/>
              </a:rPr>
              <a:t>Team conflict</a:t>
            </a:r>
          </a:p>
          <a:p>
            <a:r>
              <a:rPr lang="en-GB" sz="2000" dirty="0">
                <a:cs typeface="Calibri"/>
              </a:rPr>
              <a:t>Lack of experience, skills or training</a:t>
            </a:r>
          </a:p>
          <a:p>
            <a:r>
              <a:rPr lang="en-GB" sz="2000" dirty="0">
                <a:cs typeface="Calibri"/>
              </a:rPr>
              <a:t>Lack of accountability</a:t>
            </a:r>
          </a:p>
          <a:p>
            <a:r>
              <a:rPr lang="en-GB" sz="2000" dirty="0">
                <a:cs typeface="Calibri"/>
              </a:rPr>
              <a:t>No shared knowledge and understanding</a:t>
            </a:r>
          </a:p>
          <a:p>
            <a:r>
              <a:rPr lang="en-GB" sz="2000" dirty="0">
                <a:cs typeface="Calibri"/>
              </a:rPr>
              <a:t>Inadequately kept records</a:t>
            </a:r>
          </a:p>
          <a:p>
            <a:endParaRPr lang="en-GB" sz="2000" dirty="0">
              <a:cs typeface="Calibri"/>
            </a:endParaRPr>
          </a:p>
          <a:p>
            <a:endParaRPr lang="en-GB" sz="2000" dirty="0">
              <a:cs typeface="Calibri"/>
            </a:endParaRPr>
          </a:p>
          <a:p>
            <a:endParaRPr lang="en-GB" sz="2000">
              <a:cs typeface="Calibri"/>
            </a:endParaRPr>
          </a:p>
          <a:p>
            <a:endParaRPr lang="en-GB" sz="2000">
              <a:cs typeface="Calibri"/>
            </a:endParaRPr>
          </a:p>
        </p:txBody>
      </p:sp>
      <p:pic>
        <p:nvPicPr>
          <p:cNvPr id="5" name="Picture 4" descr="Large skydiving group mid-air">
            <a:extLst>
              <a:ext uri="{FF2B5EF4-FFF2-40B4-BE49-F238E27FC236}">
                <a16:creationId xmlns:a16="http://schemas.microsoft.com/office/drawing/2014/main" id="{3D3096A7-4F2D-BDE1-4E21-73200F373DBB}"/>
              </a:ext>
            </a:extLst>
          </p:cNvPr>
          <p:cNvPicPr>
            <a:picLocks noChangeAspect="1"/>
          </p:cNvPicPr>
          <p:nvPr/>
        </p:nvPicPr>
        <p:blipFill rotWithShape="1">
          <a:blip r:embed="rId2"/>
          <a:srcRect l="21886" r="20208" b="3"/>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9241961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Freeform: Shape 15">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Desk with stethoscope and computer keyboard">
            <a:extLst>
              <a:ext uri="{FF2B5EF4-FFF2-40B4-BE49-F238E27FC236}">
                <a16:creationId xmlns:a16="http://schemas.microsoft.com/office/drawing/2014/main" id="{6314666A-EB75-A975-589D-BD0B2638CCA1}"/>
              </a:ext>
            </a:extLst>
          </p:cNvPr>
          <p:cNvPicPr>
            <a:picLocks noChangeAspect="1"/>
          </p:cNvPicPr>
          <p:nvPr/>
        </p:nvPicPr>
        <p:blipFill rotWithShape="1">
          <a:blip r:embed="rId2"/>
          <a:srcRect l="41963" r="4" b="4"/>
          <a:stretch/>
        </p:blipFill>
        <p:spPr>
          <a:xfrm>
            <a:off x="6541053" y="595266"/>
            <a:ext cx="4777381" cy="549476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18" name="Arc 17">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4015FAC-3279-617A-A44F-8C87427ECAD0}"/>
              </a:ext>
            </a:extLst>
          </p:cNvPr>
          <p:cNvSpPr>
            <a:spLocks noGrp="1"/>
          </p:cNvSpPr>
          <p:nvPr>
            <p:ph type="title"/>
          </p:nvPr>
        </p:nvSpPr>
        <p:spPr>
          <a:xfrm>
            <a:off x="838201" y="479493"/>
            <a:ext cx="5257800" cy="1325563"/>
          </a:xfrm>
        </p:spPr>
        <p:txBody>
          <a:bodyPr>
            <a:normAutofit/>
          </a:bodyPr>
          <a:lstStyle/>
          <a:p>
            <a:r>
              <a:rPr lang="en-GB" dirty="0">
                <a:cs typeface="Calibri Light"/>
              </a:rPr>
              <a:t>Collaboration</a:t>
            </a:r>
          </a:p>
        </p:txBody>
      </p:sp>
      <p:sp>
        <p:nvSpPr>
          <p:cNvPr id="3" name="Content Placeholder 2">
            <a:extLst>
              <a:ext uri="{FF2B5EF4-FFF2-40B4-BE49-F238E27FC236}">
                <a16:creationId xmlns:a16="http://schemas.microsoft.com/office/drawing/2014/main" id="{6B3D4EEF-9B5B-A21C-E7E2-D3E6CFDD4D22}"/>
              </a:ext>
            </a:extLst>
          </p:cNvPr>
          <p:cNvSpPr>
            <a:spLocks noGrp="1"/>
          </p:cNvSpPr>
          <p:nvPr>
            <p:ph idx="1"/>
          </p:nvPr>
        </p:nvSpPr>
        <p:spPr>
          <a:xfrm>
            <a:off x="838201" y="1984443"/>
            <a:ext cx="5257800" cy="4192520"/>
          </a:xfrm>
        </p:spPr>
        <p:txBody>
          <a:bodyPr vert="horz" lIns="91440" tIns="45720" rIns="91440" bIns="45720" rtlCol="0" anchor="t">
            <a:normAutofit lnSpcReduction="10000"/>
          </a:bodyPr>
          <a:lstStyle/>
          <a:p>
            <a:pPr marL="0" indent="0">
              <a:buNone/>
            </a:pPr>
            <a:r>
              <a:rPr lang="en-GB" sz="1100" dirty="0">
                <a:cs typeface="Calibri" panose="020F0502020204030204"/>
              </a:rPr>
              <a:t>A patient in hospital who has suffered a heart attack would have many people collaborating together to care for them</a:t>
            </a:r>
            <a:endParaRPr lang="en-US" sz="1100" dirty="0"/>
          </a:p>
          <a:p>
            <a:r>
              <a:rPr lang="en-GB" sz="1100" dirty="0">
                <a:cs typeface="Calibri"/>
              </a:rPr>
              <a:t>Cardiologist</a:t>
            </a:r>
          </a:p>
          <a:p>
            <a:r>
              <a:rPr lang="en-GB" sz="1100" dirty="0">
                <a:cs typeface="Calibri"/>
              </a:rPr>
              <a:t>Speech &amp; language therapy</a:t>
            </a:r>
          </a:p>
          <a:p>
            <a:r>
              <a:rPr lang="en-GB" sz="1100" dirty="0">
                <a:cs typeface="Calibri"/>
              </a:rPr>
              <a:t>Nurses</a:t>
            </a:r>
          </a:p>
          <a:p>
            <a:r>
              <a:rPr lang="en-GB" sz="1100" dirty="0">
                <a:cs typeface="Calibri"/>
              </a:rPr>
              <a:t>Physiotherapist</a:t>
            </a:r>
          </a:p>
          <a:p>
            <a:r>
              <a:rPr lang="en-GB" sz="1100" dirty="0">
                <a:cs typeface="Calibri"/>
              </a:rPr>
              <a:t>Nutritionist/dietician</a:t>
            </a:r>
          </a:p>
          <a:p>
            <a:r>
              <a:rPr lang="en-GB" sz="1100" dirty="0">
                <a:cs typeface="Calibri"/>
              </a:rPr>
              <a:t>Bloods team</a:t>
            </a:r>
          </a:p>
          <a:p>
            <a:r>
              <a:rPr lang="en-GB" sz="1100" dirty="0">
                <a:cs typeface="Calibri"/>
              </a:rPr>
              <a:t>Paramedic</a:t>
            </a:r>
          </a:p>
          <a:p>
            <a:r>
              <a:rPr lang="en-GB" sz="1100" dirty="0">
                <a:cs typeface="Calibri"/>
              </a:rPr>
              <a:t>X-ray team</a:t>
            </a:r>
          </a:p>
          <a:p>
            <a:r>
              <a:rPr lang="en-GB" sz="1100" dirty="0">
                <a:cs typeface="Calibri"/>
              </a:rPr>
              <a:t>Family/caregivers</a:t>
            </a:r>
          </a:p>
          <a:p>
            <a:r>
              <a:rPr lang="en-GB" sz="1100" dirty="0">
                <a:cs typeface="Calibri"/>
              </a:rPr>
              <a:t>Home care team</a:t>
            </a:r>
          </a:p>
          <a:p>
            <a:r>
              <a:rPr lang="en-GB" sz="1100" dirty="0">
                <a:cs typeface="Calibri"/>
              </a:rPr>
              <a:t>GP</a:t>
            </a:r>
          </a:p>
          <a:p>
            <a:r>
              <a:rPr lang="en-GB" sz="1100" dirty="0">
                <a:cs typeface="Calibri"/>
              </a:rPr>
              <a:t>Pharmacist</a:t>
            </a:r>
          </a:p>
          <a:p>
            <a:r>
              <a:rPr lang="en-GB" sz="1100" dirty="0">
                <a:cs typeface="Calibri"/>
              </a:rPr>
              <a:t>Mental Health Team</a:t>
            </a:r>
          </a:p>
          <a:p>
            <a:pPr marL="0" indent="0">
              <a:buNone/>
            </a:pPr>
            <a:r>
              <a:rPr lang="en-GB" sz="1100" dirty="0">
                <a:cs typeface="Calibri"/>
              </a:rPr>
              <a:t>"Groups coming together to share their knowledge and ideas on a certain area for improvement". (SCIE, 2010)</a:t>
            </a:r>
          </a:p>
          <a:p>
            <a:endParaRPr lang="en-GB" sz="1100">
              <a:cs typeface="Calibri"/>
            </a:endParaRPr>
          </a:p>
          <a:p>
            <a:endParaRPr lang="en-GB" sz="1100">
              <a:cs typeface="Calibri"/>
            </a:endParaRPr>
          </a:p>
          <a:p>
            <a:endParaRPr lang="en-GB" sz="1100">
              <a:cs typeface="Calibri"/>
            </a:endParaRPr>
          </a:p>
          <a:p>
            <a:endParaRPr lang="en-GB" sz="1100">
              <a:cs typeface="Calibri"/>
            </a:endParaRPr>
          </a:p>
        </p:txBody>
      </p:sp>
    </p:spTree>
    <p:extLst>
      <p:ext uri="{BB962C8B-B14F-4D97-AF65-F5344CB8AC3E}">
        <p14:creationId xmlns:p14="http://schemas.microsoft.com/office/powerpoint/2010/main" val="35862693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FA25A0-8A57-30B0-0E17-61E9194CC644}"/>
              </a:ext>
            </a:extLst>
          </p:cNvPr>
          <p:cNvSpPr>
            <a:spLocks noGrp="1"/>
          </p:cNvSpPr>
          <p:nvPr>
            <p:ph type="title"/>
          </p:nvPr>
        </p:nvSpPr>
        <p:spPr>
          <a:xfrm>
            <a:off x="838200" y="365125"/>
            <a:ext cx="5558489" cy="1325563"/>
          </a:xfrm>
        </p:spPr>
        <p:txBody>
          <a:bodyPr>
            <a:normAutofit/>
          </a:bodyPr>
          <a:lstStyle/>
          <a:p>
            <a:r>
              <a:rPr lang="en-GB" dirty="0">
                <a:cs typeface="Calibri Light"/>
              </a:rPr>
              <a:t>Collaboration</a:t>
            </a:r>
            <a:endParaRPr lang="en-GB" dirty="0"/>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25A417AE-76DD-273D-92D2-E0F13D0F6AB1}"/>
              </a:ext>
            </a:extLst>
          </p:cNvPr>
          <p:cNvSpPr>
            <a:spLocks noGrp="1"/>
          </p:cNvSpPr>
          <p:nvPr>
            <p:ph idx="1"/>
          </p:nvPr>
        </p:nvSpPr>
        <p:spPr>
          <a:xfrm>
            <a:off x="838200" y="1825625"/>
            <a:ext cx="5558489" cy="4351338"/>
          </a:xfrm>
        </p:spPr>
        <p:txBody>
          <a:bodyPr vert="horz" lIns="91440" tIns="45720" rIns="91440" bIns="45720" rtlCol="0">
            <a:normAutofit/>
          </a:bodyPr>
          <a:lstStyle/>
          <a:p>
            <a:pPr marL="0" indent="0">
              <a:buNone/>
            </a:pPr>
            <a:r>
              <a:rPr lang="en-GB" sz="1800" u="sng">
                <a:cs typeface="Calibri" panose="020F0502020204030204"/>
              </a:rPr>
              <a:t>Individual admitted to mental health facility</a:t>
            </a:r>
            <a:r>
              <a:rPr lang="en-GB" sz="1800">
                <a:cs typeface="Calibri" panose="020F0502020204030204"/>
              </a:rPr>
              <a:t>:</a:t>
            </a:r>
          </a:p>
          <a:p>
            <a:pPr marL="0" indent="0">
              <a:buNone/>
            </a:pPr>
            <a:r>
              <a:rPr lang="en-GB" sz="1800">
                <a:cs typeface="Calibri" panose="020F0502020204030204"/>
              </a:rPr>
              <a:t>- Mental Health Doctor</a:t>
            </a:r>
          </a:p>
          <a:p>
            <a:pPr marL="0" indent="0">
              <a:buNone/>
            </a:pPr>
            <a:r>
              <a:rPr lang="en-GB" sz="1800">
                <a:cs typeface="Calibri" panose="020F0502020204030204"/>
              </a:rPr>
              <a:t>- Therapist</a:t>
            </a:r>
          </a:p>
          <a:p>
            <a:pPr marL="0" indent="0">
              <a:buNone/>
            </a:pPr>
            <a:r>
              <a:rPr lang="en-GB" sz="1800">
                <a:cs typeface="Calibri" panose="020F0502020204030204"/>
              </a:rPr>
              <a:t>- support groups</a:t>
            </a:r>
          </a:p>
          <a:p>
            <a:pPr marL="0" indent="0">
              <a:buNone/>
            </a:pPr>
            <a:r>
              <a:rPr lang="en-GB" sz="1800">
                <a:cs typeface="Calibri" panose="020F0502020204030204"/>
              </a:rPr>
              <a:t>- GP</a:t>
            </a:r>
          </a:p>
          <a:p>
            <a:pPr marL="0" indent="0">
              <a:buNone/>
            </a:pPr>
            <a:r>
              <a:rPr lang="en-GB" sz="1800">
                <a:cs typeface="Calibri" panose="020F0502020204030204"/>
              </a:rPr>
              <a:t>- Pharmacy</a:t>
            </a:r>
          </a:p>
          <a:p>
            <a:pPr marL="0" indent="0">
              <a:buNone/>
            </a:pPr>
            <a:r>
              <a:rPr lang="en-GB" sz="1800">
                <a:cs typeface="Calibri" panose="020F0502020204030204"/>
              </a:rPr>
              <a:t>-Family</a:t>
            </a:r>
          </a:p>
          <a:p>
            <a:pPr marL="0" indent="0">
              <a:buNone/>
            </a:pPr>
            <a:r>
              <a:rPr lang="en-GB" sz="1800">
                <a:cs typeface="Calibri" panose="020F0502020204030204"/>
              </a:rPr>
              <a:t>- Local community</a:t>
            </a:r>
          </a:p>
          <a:p>
            <a:pPr marL="0" indent="0">
              <a:buNone/>
            </a:pPr>
            <a:r>
              <a:rPr lang="en-GB" sz="1800">
                <a:cs typeface="Calibri" panose="020F0502020204030204"/>
              </a:rPr>
              <a:t>- Dietician</a:t>
            </a:r>
          </a:p>
          <a:p>
            <a:pPr marL="0" indent="0">
              <a:buNone/>
            </a:pPr>
            <a:r>
              <a:rPr lang="en-GB" sz="1800">
                <a:cs typeface="Calibri" panose="020F0502020204030204"/>
              </a:rPr>
              <a:t>- charities</a:t>
            </a:r>
          </a:p>
          <a:p>
            <a:pPr marL="0" indent="0">
              <a:buNone/>
            </a:pPr>
            <a:r>
              <a:rPr lang="en-GB" sz="1800">
                <a:cs typeface="Calibri" panose="020F0502020204030204"/>
              </a:rPr>
              <a:t>- Any referrals E.G- dentist, housing, money support and benefits</a:t>
            </a:r>
          </a:p>
          <a:p>
            <a:pPr marL="0" indent="0">
              <a:buNone/>
            </a:pPr>
            <a:endParaRPr lang="en-GB" sz="1800">
              <a:cs typeface="Calibri" panose="020F0502020204030204"/>
            </a:endParaRPr>
          </a:p>
          <a:p>
            <a:pPr marL="0" indent="0">
              <a:buNone/>
            </a:pPr>
            <a:endParaRPr lang="en-GB" sz="1800">
              <a:cs typeface="Calibri" panose="020F0502020204030204"/>
            </a:endParaRPr>
          </a:p>
          <a:p>
            <a:pPr marL="0" indent="0">
              <a:buNone/>
            </a:pPr>
            <a:endParaRPr lang="en-GB" sz="1800">
              <a:cs typeface="Calibri" panose="020F0502020204030204"/>
            </a:endParaRPr>
          </a:p>
          <a:p>
            <a:pPr marL="0" indent="0">
              <a:buNone/>
            </a:pPr>
            <a:endParaRPr lang="en-GB" sz="1800">
              <a:cs typeface="Calibri" panose="020F0502020204030204"/>
            </a:endParaRPr>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000791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ite puzzle with one red piece">
            <a:extLst>
              <a:ext uri="{FF2B5EF4-FFF2-40B4-BE49-F238E27FC236}">
                <a16:creationId xmlns:a16="http://schemas.microsoft.com/office/drawing/2014/main" id="{DAAE590D-748C-D760-92C8-76CC75BB20C9}"/>
              </a:ext>
            </a:extLst>
          </p:cNvPr>
          <p:cNvPicPr>
            <a:picLocks noChangeAspect="1"/>
          </p:cNvPicPr>
          <p:nvPr/>
        </p:nvPicPr>
        <p:blipFill rotWithShape="1">
          <a:blip r:embed="rId2"/>
          <a:srcRect l="4064" t="9091" r="5027"/>
          <a:stretch/>
        </p:blipFill>
        <p:spPr>
          <a:xfrm>
            <a:off x="20" y="1"/>
            <a:ext cx="12191980" cy="6857999"/>
          </a:xfrm>
          <a:prstGeom prst="rect">
            <a:avLst/>
          </a:prstGeom>
        </p:spPr>
      </p:pic>
      <p:sp>
        <p:nvSpPr>
          <p:cNvPr id="16" name="Rectangle 15">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bg1">
                  <a:alpha val="46000"/>
                </a:schemeClr>
              </a:gs>
              <a:gs pos="21000">
                <a:schemeClr val="bg1">
                  <a:alpha val="30000"/>
                </a:schemeClr>
              </a:gs>
              <a:gs pos="0">
                <a:schemeClr val="bg1">
                  <a:alpha val="0"/>
                </a:schemeClr>
              </a:gs>
              <a:gs pos="100000">
                <a:schemeClr val="bg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A13A2F5-86AB-6C5E-7A68-2A91F724E780}"/>
              </a:ext>
            </a:extLst>
          </p:cNvPr>
          <p:cNvSpPr>
            <a:spLocks noGrp="1"/>
          </p:cNvSpPr>
          <p:nvPr>
            <p:ph type="title"/>
          </p:nvPr>
        </p:nvSpPr>
        <p:spPr>
          <a:xfrm>
            <a:off x="404553" y="3091928"/>
            <a:ext cx="9078562" cy="2387600"/>
          </a:xfrm>
        </p:spPr>
        <p:txBody>
          <a:bodyPr vert="horz" lIns="91440" tIns="45720" rIns="91440" bIns="45720" rtlCol="0" anchor="b">
            <a:normAutofit/>
          </a:bodyPr>
          <a:lstStyle/>
          <a:p>
            <a:r>
              <a:rPr lang="en-US" sz="6600"/>
              <a:t>Tuckman (1965)</a:t>
            </a:r>
          </a:p>
        </p:txBody>
      </p:sp>
      <p:sp>
        <p:nvSpPr>
          <p:cNvPr id="18" name="Rectangle: Rounded Corners 17">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36E04FE-25C0-E91B-DE97-AB32FA2DBBD8}"/>
              </a:ext>
            </a:extLst>
          </p:cNvPr>
          <p:cNvSpPr>
            <a:spLocks noGrp="1"/>
          </p:cNvSpPr>
          <p:nvPr>
            <p:ph idx="1"/>
          </p:nvPr>
        </p:nvSpPr>
        <p:spPr>
          <a:xfrm>
            <a:off x="404553" y="5624945"/>
            <a:ext cx="9078562" cy="592975"/>
          </a:xfrm>
        </p:spPr>
        <p:txBody>
          <a:bodyPr vert="horz" lIns="91440" tIns="45720" rIns="91440" bIns="45720" rtlCol="0" anchor="ctr">
            <a:normAutofit/>
          </a:bodyPr>
          <a:lstStyle/>
          <a:p>
            <a:pPr marL="0" indent="0">
              <a:buNone/>
            </a:pPr>
            <a:r>
              <a:rPr lang="en-US" sz="1700"/>
              <a:t>"describes four stages that a group experiences when it comes together and starts to operate"</a:t>
            </a:r>
          </a:p>
        </p:txBody>
      </p:sp>
    </p:spTree>
    <p:extLst>
      <p:ext uri="{BB962C8B-B14F-4D97-AF65-F5344CB8AC3E}">
        <p14:creationId xmlns:p14="http://schemas.microsoft.com/office/powerpoint/2010/main" val="211713429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A91DD-7D60-052F-789A-68CC111133DF}"/>
              </a:ext>
            </a:extLst>
          </p:cNvPr>
          <p:cNvSpPr>
            <a:spLocks noGrp="1"/>
          </p:cNvSpPr>
          <p:nvPr>
            <p:ph type="title"/>
          </p:nvPr>
        </p:nvSpPr>
        <p:spPr>
          <a:xfrm>
            <a:off x="655320" y="365125"/>
            <a:ext cx="5120114" cy="1692794"/>
          </a:xfrm>
        </p:spPr>
        <p:txBody>
          <a:bodyPr vert="horz" lIns="91440" tIns="45720" rIns="91440" bIns="45720" rtlCol="0">
            <a:normAutofit/>
          </a:bodyPr>
          <a:lstStyle/>
          <a:p>
            <a:r>
              <a:rPr lang="en-US"/>
              <a:t>teamwork</a:t>
            </a:r>
          </a:p>
        </p:txBody>
      </p:sp>
      <p:cxnSp>
        <p:nvCxnSpPr>
          <p:cNvPr id="50" name="Straight Arrow Connector 34">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A780607-150F-AE05-A4E2-4D7ABAAB585E}"/>
              </a:ext>
            </a:extLst>
          </p:cNvPr>
          <p:cNvSpPr>
            <a:spLocks noGrp="1"/>
          </p:cNvSpPr>
          <p:nvPr>
            <p:ph idx="1"/>
          </p:nvPr>
        </p:nvSpPr>
        <p:spPr>
          <a:xfrm>
            <a:off x="655321" y="2575034"/>
            <a:ext cx="5120113" cy="3462228"/>
          </a:xfrm>
        </p:spPr>
        <p:txBody>
          <a:bodyPr vert="horz" lIns="91440" tIns="45720" rIns="91440" bIns="45720" rtlCol="0">
            <a:normAutofit/>
          </a:bodyPr>
          <a:lstStyle/>
          <a:p>
            <a:pPr marL="0" indent="0">
              <a:buNone/>
            </a:pPr>
            <a:r>
              <a:rPr lang="en-US" sz="1800" u="sng"/>
              <a:t>Forming</a:t>
            </a:r>
            <a:r>
              <a:rPr lang="en-US" sz="1800"/>
              <a:t>-identifying expectations, agreeing on goals, team bonding and development of trust &amp; dependency on leader.</a:t>
            </a:r>
          </a:p>
          <a:p>
            <a:pPr marL="0" indent="0">
              <a:buNone/>
            </a:pPr>
            <a:r>
              <a:rPr lang="en-US" sz="1800" u="sng">
                <a:cs typeface="Calibri"/>
              </a:rPr>
              <a:t>Storming</a:t>
            </a:r>
            <a:r>
              <a:rPr lang="en-US" sz="1800">
                <a:cs typeface="Calibri"/>
              </a:rPr>
              <a:t>- Identifying issues, improving communication ,expressing differences &amp; independent members.</a:t>
            </a:r>
          </a:p>
          <a:p>
            <a:pPr marL="0" indent="0">
              <a:buNone/>
            </a:pPr>
            <a:r>
              <a:rPr lang="en-US" sz="1800" u="sng">
                <a:cs typeface="Calibri"/>
              </a:rPr>
              <a:t>Norming-</a:t>
            </a:r>
            <a:r>
              <a:rPr lang="en-US" sz="1800">
                <a:cs typeface="Calibri"/>
              </a:rPr>
              <a:t> Agreement of roles, efficient processes in place for problem solving &amp; decisions made through negotiation </a:t>
            </a:r>
          </a:p>
          <a:p>
            <a:pPr marL="0" indent="0">
              <a:buNone/>
            </a:pPr>
            <a:r>
              <a:rPr lang="en-US" sz="1800" u="sng">
                <a:cs typeface="Calibri"/>
              </a:rPr>
              <a:t>Performing</a:t>
            </a:r>
            <a:r>
              <a:rPr lang="en-US" sz="1800">
                <a:cs typeface="Calibri"/>
              </a:rPr>
              <a:t>- Achieving results, Team members working together to find solutions &amp; independent members who care for one another. Tuckman (1965)</a:t>
            </a:r>
          </a:p>
          <a:p>
            <a:pPr marL="0" indent="0">
              <a:buNone/>
            </a:pPr>
            <a:endParaRPr lang="en-US" sz="1800">
              <a:cs typeface="Calibri"/>
            </a:endParaRPr>
          </a:p>
          <a:p>
            <a:pPr marL="0" indent="0">
              <a:buNone/>
            </a:pPr>
            <a:endParaRPr lang="en-US" sz="1800">
              <a:cs typeface="Calibri"/>
            </a:endParaRPr>
          </a:p>
        </p:txBody>
      </p:sp>
      <p:pic>
        <p:nvPicPr>
          <p:cNvPr id="5" name="Picture 4" descr="One in a crowd">
            <a:extLst>
              <a:ext uri="{FF2B5EF4-FFF2-40B4-BE49-F238E27FC236}">
                <a16:creationId xmlns:a16="http://schemas.microsoft.com/office/drawing/2014/main" id="{45A7F9BD-E0D4-24F5-1084-88EF55A9F08B}"/>
              </a:ext>
            </a:extLst>
          </p:cNvPr>
          <p:cNvPicPr>
            <a:picLocks noChangeAspect="1"/>
          </p:cNvPicPr>
          <p:nvPr/>
        </p:nvPicPr>
        <p:blipFill rotWithShape="1">
          <a:blip r:embed="rId2"/>
          <a:srcRect l="15479" r="15479"/>
          <a:stretch/>
        </p:blipFill>
        <p:spPr>
          <a:xfrm>
            <a:off x="5878849" y="10"/>
            <a:ext cx="6313150" cy="6857987"/>
          </a:xfrm>
          <a:custGeom>
            <a:avLst/>
            <a:gdLst/>
            <a:ahLst/>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3285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digital balance scale using circles">
            <a:extLst>
              <a:ext uri="{FF2B5EF4-FFF2-40B4-BE49-F238E27FC236}">
                <a16:creationId xmlns:a16="http://schemas.microsoft.com/office/drawing/2014/main" id="{FDF8D29A-7E04-514F-CC25-8FFA9C4BB626}"/>
              </a:ext>
            </a:extLst>
          </p:cNvPr>
          <p:cNvPicPr>
            <a:picLocks noChangeAspect="1"/>
          </p:cNvPicPr>
          <p:nvPr/>
        </p:nvPicPr>
        <p:blipFill rotWithShape="1">
          <a:blip r:embed="rId2"/>
          <a:srcRect l="1754" t="2855" r="23958" b="2"/>
          <a:stretch/>
        </p:blipFill>
        <p:spPr>
          <a:xfrm>
            <a:off x="3523488" y="10"/>
            <a:ext cx="8668512" cy="6857990"/>
          </a:xfrm>
          <a:prstGeom prst="rect">
            <a:avLst/>
          </a:prstGeom>
        </p:spPr>
      </p:pic>
      <p:sp>
        <p:nvSpPr>
          <p:cNvPr id="18" name="Rectangle 17">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1486C64-0FF6-973D-06BE-EEEF92A5D6B3}"/>
              </a:ext>
            </a:extLst>
          </p:cNvPr>
          <p:cNvSpPr>
            <a:spLocks noGrp="1"/>
          </p:cNvSpPr>
          <p:nvPr>
            <p:ph type="title"/>
          </p:nvPr>
        </p:nvSpPr>
        <p:spPr>
          <a:xfrm>
            <a:off x="477981" y="1122363"/>
            <a:ext cx="4023360" cy="3204134"/>
          </a:xfrm>
        </p:spPr>
        <p:txBody>
          <a:bodyPr vert="horz" lIns="91440" tIns="45720" rIns="91440" bIns="45720" rtlCol="0" anchor="b">
            <a:normAutofit fontScale="90000"/>
          </a:bodyPr>
          <a:lstStyle/>
          <a:p>
            <a:r>
              <a:rPr lang="en-US" sz="3000" dirty="0"/>
              <a:t>Four Stages- progression as team develops, each stage prepares team for performance, passing each stage affects performance &amp; any changes to group results in the whole process being repeated </a:t>
            </a:r>
          </a:p>
        </p:txBody>
      </p:sp>
      <p:sp>
        <p:nvSpPr>
          <p:cNvPr id="20" name="Rectangle 19">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2" name="Rectangle 21">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31686688"/>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Colourful carved figures of humans">
            <a:extLst>
              <a:ext uri="{FF2B5EF4-FFF2-40B4-BE49-F238E27FC236}">
                <a16:creationId xmlns:a16="http://schemas.microsoft.com/office/drawing/2014/main" id="{E4CEB666-7F21-AB17-27C9-C81E050F9A9E}"/>
              </a:ext>
            </a:extLst>
          </p:cNvPr>
          <p:cNvPicPr>
            <a:picLocks noChangeAspect="1"/>
          </p:cNvPicPr>
          <p:nvPr/>
        </p:nvPicPr>
        <p:blipFill rotWithShape="1">
          <a:blip r:embed="rId2"/>
          <a:srcRect l="27414" t="9091" r="5355" b="-3"/>
          <a:stretch/>
        </p:blipFill>
        <p:spPr>
          <a:xfrm>
            <a:off x="20" y="1302606"/>
            <a:ext cx="4413566" cy="4252313"/>
          </a:xfrm>
          <a:custGeom>
            <a:avLst/>
            <a:gdLst/>
            <a:ahLst/>
            <a:cxnLst/>
            <a:rect l="l" t="t" r="r" b="b"/>
            <a:pathLst>
              <a:path w="4413586" h="4252313">
                <a:moveTo>
                  <a:pt x="0" y="0"/>
                </a:moveTo>
                <a:lnTo>
                  <a:pt x="2062856" y="0"/>
                </a:lnTo>
                <a:lnTo>
                  <a:pt x="2063084" y="493"/>
                </a:lnTo>
                <a:lnTo>
                  <a:pt x="2450944" y="493"/>
                </a:lnTo>
                <a:lnTo>
                  <a:pt x="4413586" y="4252313"/>
                </a:lnTo>
                <a:lnTo>
                  <a:pt x="388087" y="4252313"/>
                </a:lnTo>
                <a:lnTo>
                  <a:pt x="388087" y="4251820"/>
                </a:lnTo>
                <a:lnTo>
                  <a:pt x="0" y="4251820"/>
                </a:lnTo>
                <a:close/>
              </a:path>
            </a:pathLst>
          </a:custGeom>
        </p:spPr>
      </p:pic>
      <p:sp>
        <p:nvSpPr>
          <p:cNvPr id="40" name="Freeform: Shape 35">
            <a:extLst>
              <a:ext uri="{FF2B5EF4-FFF2-40B4-BE49-F238E27FC236}">
                <a16:creationId xmlns:a16="http://schemas.microsoft.com/office/drawing/2014/main" id="{0CBF71E6-C54A-4E15-90AD-354C394355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965697" y="1303083"/>
            <a:ext cx="9226303" cy="4251821"/>
          </a:xfrm>
          <a:custGeom>
            <a:avLst/>
            <a:gdLst>
              <a:gd name="connsiteX0" fmla="*/ 0 w 9226303"/>
              <a:gd name="connsiteY0" fmla="*/ 0 h 4251821"/>
              <a:gd name="connsiteX1" fmla="*/ 9226303 w 9226303"/>
              <a:gd name="connsiteY1" fmla="*/ 0 h 4251821"/>
              <a:gd name="connsiteX2" fmla="*/ 7263661 w 9226303"/>
              <a:gd name="connsiteY2" fmla="*/ 4251821 h 4251821"/>
              <a:gd name="connsiteX3" fmla="*/ 0 w 9226303"/>
              <a:gd name="connsiteY3" fmla="*/ 4251821 h 4251821"/>
            </a:gdLst>
            <a:ahLst/>
            <a:cxnLst>
              <a:cxn ang="0">
                <a:pos x="connsiteX0" y="connsiteY0"/>
              </a:cxn>
              <a:cxn ang="0">
                <a:pos x="connsiteX1" y="connsiteY1"/>
              </a:cxn>
              <a:cxn ang="0">
                <a:pos x="connsiteX2" y="connsiteY2"/>
              </a:cxn>
              <a:cxn ang="0">
                <a:pos x="connsiteX3" y="connsiteY3"/>
              </a:cxn>
            </a:cxnLst>
            <a:rect l="l" t="t" r="r" b="b"/>
            <a:pathLst>
              <a:path w="9226303" h="4251821">
                <a:moveTo>
                  <a:pt x="0" y="0"/>
                </a:moveTo>
                <a:lnTo>
                  <a:pt x="9226303" y="0"/>
                </a:lnTo>
                <a:lnTo>
                  <a:pt x="7263661" y="4251821"/>
                </a:lnTo>
                <a:lnTo>
                  <a:pt x="0" y="4251821"/>
                </a:lnTo>
                <a:close/>
              </a:path>
            </a:pathLst>
          </a:cu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lumMod val="95000"/>
                </a:schemeClr>
              </a:solidFill>
            </a:endParaRPr>
          </a:p>
        </p:txBody>
      </p:sp>
      <p:sp>
        <p:nvSpPr>
          <p:cNvPr id="2" name="Title 1">
            <a:extLst>
              <a:ext uri="{FF2B5EF4-FFF2-40B4-BE49-F238E27FC236}">
                <a16:creationId xmlns:a16="http://schemas.microsoft.com/office/drawing/2014/main" id="{8F85968F-E588-ACAD-5068-F1807BA6F626}"/>
              </a:ext>
            </a:extLst>
          </p:cNvPr>
          <p:cNvSpPr>
            <a:spLocks noGrp="1"/>
          </p:cNvSpPr>
          <p:nvPr>
            <p:ph type="title"/>
          </p:nvPr>
        </p:nvSpPr>
        <p:spPr>
          <a:xfrm>
            <a:off x="4978589" y="1828800"/>
            <a:ext cx="6378259" cy="2027941"/>
          </a:xfrm>
        </p:spPr>
        <p:txBody>
          <a:bodyPr vert="horz" lIns="91440" tIns="45720" rIns="91440" bIns="45720" rtlCol="0" anchor="b">
            <a:normAutofit/>
          </a:bodyPr>
          <a:lstStyle/>
          <a:p>
            <a:r>
              <a:rPr lang="en-US" sz="2000" dirty="0">
                <a:solidFill>
                  <a:srgbClr val="FFFFFF"/>
                </a:solidFill>
              </a:rPr>
              <a:t>Techniques for working with people </a:t>
            </a:r>
            <a:br>
              <a:rPr lang="en-US" sz="2000">
                <a:solidFill>
                  <a:srgbClr val="FFFFFF"/>
                </a:solidFill>
              </a:rPr>
            </a:br>
            <a:r>
              <a:rPr lang="en-US" sz="2000" dirty="0">
                <a:solidFill>
                  <a:srgbClr val="FFFFFF"/>
                </a:solidFill>
              </a:rPr>
              <a:t>S- Face individual squarely</a:t>
            </a:r>
            <a:br>
              <a:rPr lang="en-US" sz="2000">
                <a:solidFill>
                  <a:srgbClr val="FFFFFF"/>
                </a:solidFill>
              </a:rPr>
            </a:br>
            <a:r>
              <a:rPr lang="en-US" sz="2000" dirty="0">
                <a:solidFill>
                  <a:srgbClr val="FFFFFF"/>
                </a:solidFill>
              </a:rPr>
              <a:t>O-Adopt an open posture</a:t>
            </a:r>
            <a:br>
              <a:rPr lang="en-US" sz="2000">
                <a:solidFill>
                  <a:srgbClr val="FFFFFF"/>
                </a:solidFill>
              </a:rPr>
            </a:br>
            <a:r>
              <a:rPr lang="en-US" sz="2000" dirty="0">
                <a:solidFill>
                  <a:srgbClr val="FFFFFF"/>
                </a:solidFill>
              </a:rPr>
              <a:t>L- Lean forwards</a:t>
            </a:r>
            <a:br>
              <a:rPr lang="en-US" sz="2000">
                <a:solidFill>
                  <a:srgbClr val="FFFFFF"/>
                </a:solidFill>
              </a:rPr>
            </a:br>
            <a:r>
              <a:rPr lang="en-US" sz="2000" dirty="0">
                <a:solidFill>
                  <a:srgbClr val="FFFFFF"/>
                </a:solidFill>
              </a:rPr>
              <a:t>E- Keep eye contact</a:t>
            </a:r>
            <a:br>
              <a:rPr lang="en-US" sz="2000">
                <a:solidFill>
                  <a:srgbClr val="FFFFFF"/>
                </a:solidFill>
              </a:rPr>
            </a:br>
            <a:r>
              <a:rPr lang="en-US" sz="2000" dirty="0">
                <a:solidFill>
                  <a:srgbClr val="FFFFFF"/>
                </a:solidFill>
              </a:rPr>
              <a:t>R- Be relaxed  </a:t>
            </a:r>
            <a:br>
              <a:rPr lang="en-US" sz="2000">
                <a:solidFill>
                  <a:srgbClr val="FFFFFF"/>
                </a:solidFill>
              </a:rPr>
            </a:br>
            <a:r>
              <a:rPr lang="en-US" sz="2000" dirty="0">
                <a:solidFill>
                  <a:srgbClr val="FFFFFF"/>
                </a:solidFill>
              </a:rPr>
              <a:t>Lambert(1996) "When signs of emotion appear think SOLER"</a:t>
            </a:r>
          </a:p>
        </p:txBody>
      </p:sp>
    </p:spTree>
    <p:extLst>
      <p:ext uri="{BB962C8B-B14F-4D97-AF65-F5344CB8AC3E}">
        <p14:creationId xmlns:p14="http://schemas.microsoft.com/office/powerpoint/2010/main" val="11430561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B2169D-F254-C363-D7C4-26F926CB5C80}"/>
              </a:ext>
            </a:extLst>
          </p:cNvPr>
          <p:cNvSpPr>
            <a:spLocks noGrp="1"/>
          </p:cNvSpPr>
          <p:nvPr>
            <p:ph type="title"/>
          </p:nvPr>
        </p:nvSpPr>
        <p:spPr>
          <a:xfrm>
            <a:off x="643468" y="643467"/>
            <a:ext cx="4620584" cy="4567137"/>
          </a:xfrm>
        </p:spPr>
        <p:txBody>
          <a:bodyPr vert="horz" lIns="91440" tIns="45720" rIns="91440" bIns="45720" rtlCol="0" anchor="b">
            <a:normAutofit/>
          </a:bodyPr>
          <a:lstStyle/>
          <a:p>
            <a:r>
              <a:rPr lang="en-US" sz="3100" u="sng"/>
              <a:t>Effective Collaboration</a:t>
            </a:r>
            <a:br>
              <a:rPr lang="en-US" sz="3100"/>
            </a:br>
            <a:r>
              <a:rPr lang="en-US" sz="3100"/>
              <a:t>Methods of collaboration play an important role in team-work and progression within the team. How the team meet, share information and points of view are an essential part of effective teamwork.    </a:t>
            </a:r>
          </a:p>
        </p:txBody>
      </p:sp>
      <p:pic>
        <p:nvPicPr>
          <p:cNvPr id="5" name="Picture 4" descr="Hands-on top of each other">
            <a:extLst>
              <a:ext uri="{FF2B5EF4-FFF2-40B4-BE49-F238E27FC236}">
                <a16:creationId xmlns:a16="http://schemas.microsoft.com/office/drawing/2014/main" id="{7D0A9358-E0DF-7382-330A-70A0139A1669}"/>
              </a:ext>
            </a:extLst>
          </p:cNvPr>
          <p:cNvPicPr>
            <a:picLocks noChangeAspect="1"/>
          </p:cNvPicPr>
          <p:nvPr/>
        </p:nvPicPr>
        <p:blipFill rotWithShape="1">
          <a:blip r:embed="rId2"/>
          <a:srcRect l="34450" r="27512"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396727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0">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2">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EFF7D71-A069-D165-6005-A8C3E28FC23C}"/>
              </a:ext>
            </a:extLst>
          </p:cNvPr>
          <p:cNvSpPr>
            <a:spLocks noGrp="1"/>
          </p:cNvSpPr>
          <p:nvPr>
            <p:ph type="title"/>
          </p:nvPr>
        </p:nvSpPr>
        <p:spPr>
          <a:xfrm>
            <a:off x="838201" y="643467"/>
            <a:ext cx="3888526" cy="1800526"/>
          </a:xfrm>
        </p:spPr>
        <p:txBody>
          <a:bodyPr>
            <a:normAutofit/>
          </a:bodyPr>
          <a:lstStyle/>
          <a:p>
            <a:r>
              <a:rPr lang="en-GB" sz="3700">
                <a:cs typeface="Calibri Light"/>
              </a:rPr>
              <a:t>Importance of Teamwork-patient point of view</a:t>
            </a:r>
          </a:p>
        </p:txBody>
      </p:sp>
      <p:sp>
        <p:nvSpPr>
          <p:cNvPr id="3" name="Content Placeholder 2">
            <a:extLst>
              <a:ext uri="{FF2B5EF4-FFF2-40B4-BE49-F238E27FC236}">
                <a16:creationId xmlns:a16="http://schemas.microsoft.com/office/drawing/2014/main" id="{97916F70-E7C8-29BD-919B-FA7EBE515F19}"/>
              </a:ext>
            </a:extLst>
          </p:cNvPr>
          <p:cNvSpPr>
            <a:spLocks noGrp="1"/>
          </p:cNvSpPr>
          <p:nvPr>
            <p:ph idx="1"/>
          </p:nvPr>
        </p:nvSpPr>
        <p:spPr>
          <a:xfrm>
            <a:off x="838201" y="2623381"/>
            <a:ext cx="3888528" cy="3553581"/>
          </a:xfrm>
        </p:spPr>
        <p:txBody>
          <a:bodyPr vert="horz" lIns="91440" tIns="45720" rIns="91440" bIns="45720" rtlCol="0">
            <a:normAutofit/>
          </a:bodyPr>
          <a:lstStyle/>
          <a:p>
            <a:r>
              <a:rPr lang="en-GB" sz="2000">
                <a:cs typeface="Calibri"/>
              </a:rPr>
              <a:t>Reduce stress/anxiety regarding treatment </a:t>
            </a:r>
          </a:p>
          <a:p>
            <a:r>
              <a:rPr lang="en-GB" sz="2000">
                <a:cs typeface="Calibri"/>
              </a:rPr>
              <a:t>Increase patient safety</a:t>
            </a:r>
          </a:p>
          <a:p>
            <a:r>
              <a:rPr lang="en-GB" sz="2000">
                <a:cs typeface="Calibri"/>
              </a:rPr>
              <a:t>Feel safe, cared for &amp; listened to</a:t>
            </a:r>
          </a:p>
          <a:p>
            <a:r>
              <a:rPr lang="en-GB" sz="2000">
                <a:cs typeface="Calibri"/>
              </a:rPr>
              <a:t>Trust</a:t>
            </a:r>
          </a:p>
          <a:p>
            <a:r>
              <a:rPr lang="en-GB" sz="2000">
                <a:cs typeface="Calibri"/>
              </a:rPr>
              <a:t>Reduce medical errors</a:t>
            </a:r>
          </a:p>
          <a:p>
            <a:r>
              <a:rPr lang="en-GB" sz="2000">
                <a:cs typeface="Calibri"/>
              </a:rPr>
              <a:t>To get effective treatment</a:t>
            </a:r>
          </a:p>
          <a:p>
            <a:r>
              <a:rPr lang="en-GB" sz="2000">
                <a:cs typeface="Calibri"/>
              </a:rPr>
              <a:t>To receive quality care</a:t>
            </a:r>
          </a:p>
          <a:p>
            <a:pPr marL="0" indent="0">
              <a:buNone/>
            </a:pPr>
            <a:endParaRPr lang="en-GB" sz="2000">
              <a:cs typeface="Calibri"/>
            </a:endParaRPr>
          </a:p>
          <a:p>
            <a:endParaRPr lang="en-GB" sz="2000">
              <a:cs typeface="Calibri"/>
            </a:endParaRPr>
          </a:p>
        </p:txBody>
      </p:sp>
      <p:pic>
        <p:nvPicPr>
          <p:cNvPr id="5" name="Picture 4" descr="A close up image of chess pawns">
            <a:extLst>
              <a:ext uri="{FF2B5EF4-FFF2-40B4-BE49-F238E27FC236}">
                <a16:creationId xmlns:a16="http://schemas.microsoft.com/office/drawing/2014/main" id="{C7C3974A-6561-DEBE-AB52-AD811F1091C1}"/>
              </a:ext>
            </a:extLst>
          </p:cNvPr>
          <p:cNvPicPr>
            <a:picLocks noChangeAspect="1"/>
          </p:cNvPicPr>
          <p:nvPr/>
        </p:nvPicPr>
        <p:blipFill rotWithShape="1">
          <a:blip r:embed="rId2"/>
          <a:srcRect l="12483" r="21568"/>
          <a:stretch/>
        </p:blipFill>
        <p:spPr>
          <a:xfrm>
            <a:off x="6800986" y="1076561"/>
            <a:ext cx="4747547" cy="4733221"/>
          </a:xfrm>
          <a:prstGeom prst="rect">
            <a:avLst/>
          </a:prstGeom>
        </p:spPr>
      </p:pic>
    </p:spTree>
    <p:extLst>
      <p:ext uri="{BB962C8B-B14F-4D97-AF65-F5344CB8AC3E}">
        <p14:creationId xmlns:p14="http://schemas.microsoft.com/office/powerpoint/2010/main" val="6113489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Calendar">
            <a:extLst>
              <a:ext uri="{FF2B5EF4-FFF2-40B4-BE49-F238E27FC236}">
                <a16:creationId xmlns:a16="http://schemas.microsoft.com/office/drawing/2014/main" id="{3D971E13-1D33-F81B-275F-4D381C05B2B5}"/>
              </a:ext>
            </a:extLst>
          </p:cNvPr>
          <p:cNvPicPr>
            <a:picLocks noChangeAspect="1"/>
          </p:cNvPicPr>
          <p:nvPr/>
        </p:nvPicPr>
        <p:blipFill rotWithShape="1">
          <a:blip r:embed="rId2"/>
          <a:srcRect l="12345" r="9064" b="-1"/>
          <a:stretch/>
        </p:blipFill>
        <p:spPr>
          <a:xfrm>
            <a:off x="4117521" y="10"/>
            <a:ext cx="8074479" cy="6857990"/>
          </a:xfrm>
          <a:prstGeom prst="rect">
            <a:avLst/>
          </a:prstGeom>
        </p:spPr>
      </p:pic>
      <p:sp>
        <p:nvSpPr>
          <p:cNvPr id="21" name="Freeform: Shape 20">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85980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22">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431174"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D48B9B7-9FE0-5694-0EA9-01D4AB291FA8}"/>
              </a:ext>
            </a:extLst>
          </p:cNvPr>
          <p:cNvSpPr>
            <a:spLocks noGrp="1"/>
          </p:cNvSpPr>
          <p:nvPr>
            <p:ph type="title"/>
          </p:nvPr>
        </p:nvSpPr>
        <p:spPr>
          <a:xfrm>
            <a:off x="804672" y="365125"/>
            <a:ext cx="5266155" cy="1325563"/>
          </a:xfrm>
        </p:spPr>
        <p:txBody>
          <a:bodyPr>
            <a:normAutofit/>
          </a:bodyPr>
          <a:lstStyle/>
          <a:p>
            <a:r>
              <a:rPr lang="en-GB" dirty="0">
                <a:cs typeface="Calibri Light"/>
              </a:rPr>
              <a:t>Teamwork</a:t>
            </a:r>
          </a:p>
        </p:txBody>
      </p:sp>
      <p:sp>
        <p:nvSpPr>
          <p:cNvPr id="3" name="Content Placeholder 2">
            <a:extLst>
              <a:ext uri="{FF2B5EF4-FFF2-40B4-BE49-F238E27FC236}">
                <a16:creationId xmlns:a16="http://schemas.microsoft.com/office/drawing/2014/main" id="{CD7CED10-6AB0-D8C3-164C-79F13BD97EB5}"/>
              </a:ext>
            </a:extLst>
          </p:cNvPr>
          <p:cNvSpPr>
            <a:spLocks noGrp="1"/>
          </p:cNvSpPr>
          <p:nvPr>
            <p:ph idx="1"/>
          </p:nvPr>
        </p:nvSpPr>
        <p:spPr>
          <a:xfrm>
            <a:off x="804672" y="2022601"/>
            <a:ext cx="3941499" cy="4154361"/>
          </a:xfrm>
        </p:spPr>
        <p:txBody>
          <a:bodyPr vert="horz" lIns="91440" tIns="45720" rIns="91440" bIns="45720" rtlCol="0" anchor="t">
            <a:normAutofit/>
          </a:bodyPr>
          <a:lstStyle/>
          <a:p>
            <a:r>
              <a:rPr lang="en-GB" sz="2000" dirty="0">
                <a:cs typeface="Calibri"/>
              </a:rPr>
              <a:t>Daily/weekly meetings, face to face or digitally</a:t>
            </a:r>
          </a:p>
          <a:p>
            <a:r>
              <a:rPr lang="en-GB" sz="2000" dirty="0">
                <a:cs typeface="Calibri"/>
              </a:rPr>
              <a:t>Updated accurate patient records</a:t>
            </a:r>
          </a:p>
          <a:p>
            <a:r>
              <a:rPr lang="en-GB" sz="2000" dirty="0">
                <a:cs typeface="Calibri"/>
              </a:rPr>
              <a:t>Frequent contact and information sharing between departments</a:t>
            </a:r>
          </a:p>
          <a:p>
            <a:r>
              <a:rPr lang="en-GB" sz="2000" dirty="0">
                <a:cs typeface="Calibri"/>
              </a:rPr>
              <a:t>WhatsApp groups or teams</a:t>
            </a:r>
          </a:p>
          <a:p>
            <a:pPr marL="0" indent="0">
              <a:buNone/>
            </a:pPr>
            <a:r>
              <a:rPr lang="en-GB" sz="2000" dirty="0">
                <a:cs typeface="Calibri"/>
              </a:rPr>
              <a:t>Anything could change with a Patients treatment, condition. Needs and wants so regular meetings and updates are </a:t>
            </a:r>
            <a:r>
              <a:rPr lang="en-GB" sz="2000" dirty="0" err="1">
                <a:cs typeface="Calibri"/>
              </a:rPr>
              <a:t>imporatnt</a:t>
            </a:r>
            <a:r>
              <a:rPr lang="en-GB" sz="2000" dirty="0">
                <a:cs typeface="Calibri"/>
              </a:rPr>
              <a:t> between team members. </a:t>
            </a:r>
          </a:p>
        </p:txBody>
      </p:sp>
    </p:spTree>
    <p:extLst>
      <p:ext uri="{BB962C8B-B14F-4D97-AF65-F5344CB8AC3E}">
        <p14:creationId xmlns:p14="http://schemas.microsoft.com/office/powerpoint/2010/main" val="1512687306"/>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Picture 4" descr="Person holding a puzzle piece">
            <a:extLst>
              <a:ext uri="{FF2B5EF4-FFF2-40B4-BE49-F238E27FC236}">
                <a16:creationId xmlns:a16="http://schemas.microsoft.com/office/drawing/2014/main" id="{581AF42F-B124-D24A-E5EF-E6A56974451E}"/>
              </a:ext>
            </a:extLst>
          </p:cNvPr>
          <p:cNvPicPr>
            <a:picLocks noChangeAspect="1"/>
          </p:cNvPicPr>
          <p:nvPr/>
        </p:nvPicPr>
        <p:blipFill rotWithShape="1">
          <a:blip r:embed="rId2"/>
          <a:srcRect t="16974"/>
          <a:stretch/>
        </p:blipFill>
        <p:spPr>
          <a:xfrm>
            <a:off x="-1" y="10"/>
            <a:ext cx="12192000" cy="6857990"/>
          </a:xfrm>
          <a:prstGeom prst="rect">
            <a:avLst/>
          </a:prstGeom>
        </p:spPr>
      </p:pic>
      <p:sp>
        <p:nvSpPr>
          <p:cNvPr id="28"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ACDB5689-148C-3B03-C31A-790665FFB504}"/>
              </a:ext>
            </a:extLst>
          </p:cNvPr>
          <p:cNvSpPr>
            <a:spLocks noGrp="1"/>
          </p:cNvSpPr>
          <p:nvPr>
            <p:ph type="title"/>
          </p:nvPr>
        </p:nvSpPr>
        <p:spPr>
          <a:xfrm>
            <a:off x="709448" y="1913950"/>
            <a:ext cx="4204137" cy="1342754"/>
          </a:xfrm>
        </p:spPr>
        <p:txBody>
          <a:bodyPr vert="horz" lIns="91440" tIns="45720" rIns="91440" bIns="45720" rtlCol="0">
            <a:normAutofit/>
          </a:bodyPr>
          <a:lstStyle/>
          <a:p>
            <a:pPr algn="ctr"/>
            <a:r>
              <a:rPr lang="en-US" sz="3600"/>
              <a:t>Consideration</a:t>
            </a:r>
          </a:p>
        </p:txBody>
      </p:sp>
      <p:cxnSp>
        <p:nvCxnSpPr>
          <p:cNvPr id="30" name="Straight Connector 29">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62FEC7C-3BA2-C9DF-813E-8377E9B152CD}"/>
              </a:ext>
            </a:extLst>
          </p:cNvPr>
          <p:cNvSpPr>
            <a:spLocks noGrp="1"/>
          </p:cNvSpPr>
          <p:nvPr>
            <p:ph idx="1"/>
          </p:nvPr>
        </p:nvSpPr>
        <p:spPr>
          <a:xfrm>
            <a:off x="525516" y="3417573"/>
            <a:ext cx="4593021" cy="2619839"/>
          </a:xfrm>
        </p:spPr>
        <p:txBody>
          <a:bodyPr vert="horz" lIns="91440" tIns="45720" rIns="91440" bIns="45720" rtlCol="0" anchor="ctr">
            <a:normAutofit/>
          </a:bodyPr>
          <a:lstStyle/>
          <a:p>
            <a:pPr marL="0" indent="0">
              <a:buNone/>
            </a:pPr>
            <a:r>
              <a:rPr lang="en-US" sz="1100" dirty="0">
                <a:cs typeface="Calibri"/>
              </a:rPr>
              <a:t>Individual circumstances need to be taken into consideration for the team to work effectively:</a:t>
            </a:r>
          </a:p>
          <a:p>
            <a:pPr marL="0" indent="0">
              <a:buNone/>
            </a:pPr>
            <a:r>
              <a:rPr lang="en-US" sz="1100" dirty="0">
                <a:cs typeface="Calibri"/>
              </a:rPr>
              <a:t>- Personal Circumstances</a:t>
            </a:r>
          </a:p>
          <a:p>
            <a:pPr marL="0" indent="0">
              <a:buNone/>
            </a:pPr>
            <a:r>
              <a:rPr lang="en-US" sz="1100" dirty="0">
                <a:cs typeface="Calibri"/>
              </a:rPr>
              <a:t>- Rota</a:t>
            </a:r>
          </a:p>
          <a:p>
            <a:pPr marL="0" indent="0">
              <a:buNone/>
            </a:pPr>
            <a:r>
              <a:rPr lang="en-US" sz="1100" dirty="0">
                <a:cs typeface="Calibri"/>
              </a:rPr>
              <a:t>- Availability</a:t>
            </a:r>
          </a:p>
          <a:p>
            <a:pPr marL="0" indent="0">
              <a:buNone/>
            </a:pPr>
            <a:r>
              <a:rPr lang="en-US" sz="1100" dirty="0">
                <a:cs typeface="Calibri"/>
              </a:rPr>
              <a:t>- Work load </a:t>
            </a:r>
          </a:p>
          <a:p>
            <a:pPr marL="0" indent="0">
              <a:buNone/>
            </a:pPr>
            <a:r>
              <a:rPr lang="en-US" sz="1100" dirty="0">
                <a:cs typeface="Calibri"/>
              </a:rPr>
              <a:t>All team members need accurate information received at the same time to ensure all team members are on the same page, so they understand any changes and can deliver the best care to the patient. Missing, inaccurate or late information can cause mistakes. </a:t>
            </a:r>
          </a:p>
        </p:txBody>
      </p:sp>
    </p:spTree>
    <p:extLst>
      <p:ext uri="{BB962C8B-B14F-4D97-AF65-F5344CB8AC3E}">
        <p14:creationId xmlns:p14="http://schemas.microsoft.com/office/powerpoint/2010/main" val="20257017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0684BA-67AA-73A4-44AE-F215D511D81A}"/>
              </a:ext>
            </a:extLst>
          </p:cNvPr>
          <p:cNvSpPr>
            <a:spLocks noGrp="1"/>
          </p:cNvSpPr>
          <p:nvPr>
            <p:ph type="title"/>
          </p:nvPr>
        </p:nvSpPr>
        <p:spPr>
          <a:xfrm>
            <a:off x="838200" y="557188"/>
            <a:ext cx="10515600" cy="1133499"/>
          </a:xfrm>
        </p:spPr>
        <p:txBody>
          <a:bodyPr>
            <a:normAutofit/>
          </a:bodyPr>
          <a:lstStyle/>
          <a:p>
            <a:pPr algn="ctr"/>
            <a:r>
              <a:rPr lang="en-GB" dirty="0">
                <a:cs typeface="Calibri Light"/>
              </a:rPr>
              <a:t>Importance of Teamwork-staff perspective</a:t>
            </a:r>
            <a:endParaRPr lang="en-GB"/>
          </a:p>
        </p:txBody>
      </p:sp>
      <p:graphicFrame>
        <p:nvGraphicFramePr>
          <p:cNvPr id="5" name="Content Placeholder 2">
            <a:extLst>
              <a:ext uri="{FF2B5EF4-FFF2-40B4-BE49-F238E27FC236}">
                <a16:creationId xmlns:a16="http://schemas.microsoft.com/office/drawing/2014/main" id="{99EF78A3-04B2-BA3E-4657-04EFB2AEF297}"/>
              </a:ext>
            </a:extLst>
          </p:cNvPr>
          <p:cNvGraphicFramePr>
            <a:graphicFrameLocks noGrp="1"/>
          </p:cNvGraphicFramePr>
          <p:nvPr>
            <p:ph idx="1"/>
            <p:extLst>
              <p:ext uri="{D42A27DB-BD31-4B8C-83A1-F6EECF244321}">
                <p14:modId xmlns:p14="http://schemas.microsoft.com/office/powerpoint/2010/main" val="3667155874"/>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566517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75D8623-83A7-CD0D-CA69-FF81F31564A2}"/>
              </a:ext>
            </a:extLst>
          </p:cNvPr>
          <p:cNvSpPr>
            <a:spLocks noGrp="1"/>
          </p:cNvSpPr>
          <p:nvPr>
            <p:ph type="title"/>
          </p:nvPr>
        </p:nvSpPr>
        <p:spPr>
          <a:xfrm>
            <a:off x="6657715" y="467271"/>
            <a:ext cx="4195674" cy="2052522"/>
          </a:xfrm>
        </p:spPr>
        <p:txBody>
          <a:bodyPr vert="horz" lIns="91440" tIns="45720" rIns="91440" bIns="45720" rtlCol="0" anchor="b">
            <a:normAutofit/>
          </a:bodyPr>
          <a:lstStyle/>
          <a:p>
            <a:r>
              <a:rPr lang="en-US" sz="5600" dirty="0">
                <a:cs typeface="Calibri Light"/>
              </a:rPr>
              <a:t>Teamwork</a:t>
            </a:r>
            <a:endParaRPr lang="en-US" sz="5600" dirty="0"/>
          </a:p>
        </p:txBody>
      </p:sp>
      <p:sp>
        <p:nvSpPr>
          <p:cNvPr id="18" name="Oval 17">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ople holding hands">
            <a:extLst>
              <a:ext uri="{FF2B5EF4-FFF2-40B4-BE49-F238E27FC236}">
                <a16:creationId xmlns:a16="http://schemas.microsoft.com/office/drawing/2014/main" id="{532DBFA0-B7A2-F3FC-934C-E8E1254A9E49}"/>
              </a:ext>
            </a:extLst>
          </p:cNvPr>
          <p:cNvPicPr>
            <a:picLocks noChangeAspect="1"/>
          </p:cNvPicPr>
          <p:nvPr/>
        </p:nvPicPr>
        <p:blipFill rotWithShape="1">
          <a:blip r:embed="rId2"/>
          <a:srcRect l="16625" r="16624" b="-2"/>
          <a:stretch/>
        </p:blipFill>
        <p:spPr>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20"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22"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C689C003-30CB-933E-6C3D-D3B483B19BBB}"/>
              </a:ext>
            </a:extLst>
          </p:cNvPr>
          <p:cNvSpPr>
            <a:spLocks noGrp="1"/>
          </p:cNvSpPr>
          <p:nvPr>
            <p:ph idx="1"/>
          </p:nvPr>
        </p:nvSpPr>
        <p:spPr>
          <a:xfrm>
            <a:off x="6657715" y="2990818"/>
            <a:ext cx="4195673" cy="2913872"/>
          </a:xfrm>
        </p:spPr>
        <p:txBody>
          <a:bodyPr vert="horz" lIns="91440" tIns="45720" rIns="91440" bIns="45720" rtlCol="0" anchor="t">
            <a:normAutofit/>
          </a:bodyPr>
          <a:lstStyle/>
          <a:p>
            <a:pPr marL="0" indent="0">
              <a:buNone/>
            </a:pPr>
            <a:r>
              <a:rPr lang="en-US" sz="2000" dirty="0">
                <a:solidFill>
                  <a:schemeClr val="tx1">
                    <a:alpha val="80000"/>
                  </a:schemeClr>
                </a:solidFill>
              </a:rPr>
              <a:t>"No one person can treat a patient alone and get the desired outcome"</a:t>
            </a:r>
          </a:p>
          <a:p>
            <a:pPr marL="0" indent="0">
              <a:buNone/>
            </a:pPr>
            <a:r>
              <a:rPr lang="en-US" sz="2000" dirty="0">
                <a:solidFill>
                  <a:schemeClr val="tx1">
                    <a:alpha val="80000"/>
                  </a:schemeClr>
                </a:solidFill>
                <a:cs typeface="Calibri"/>
              </a:rPr>
              <a:t>"Integration of all professionals is key to patient recovery"(NHS England ND)</a:t>
            </a:r>
          </a:p>
          <a:p>
            <a:pPr marL="0" indent="0">
              <a:buNone/>
            </a:pPr>
            <a:endParaRPr lang="en-US" sz="2000">
              <a:solidFill>
                <a:schemeClr val="tx1">
                  <a:alpha val="80000"/>
                </a:schemeClr>
              </a:solidFill>
              <a:cs typeface="Calibri"/>
            </a:endParaRPr>
          </a:p>
        </p:txBody>
      </p:sp>
      <p:sp>
        <p:nvSpPr>
          <p:cNvPr id="24"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26"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483154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0" name="Rectangle 55">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A3B30D-26FB-8D5A-2804-EDA6793CB4C3}"/>
              </a:ext>
            </a:extLst>
          </p:cNvPr>
          <p:cNvSpPr>
            <a:spLocks noGrp="1"/>
          </p:cNvSpPr>
          <p:nvPr>
            <p:ph type="title"/>
          </p:nvPr>
        </p:nvSpPr>
        <p:spPr>
          <a:xfrm>
            <a:off x="5297762" y="640080"/>
            <a:ext cx="6251110" cy="3566160"/>
          </a:xfrm>
        </p:spPr>
        <p:txBody>
          <a:bodyPr vert="horz" lIns="91440" tIns="45720" rIns="91440" bIns="45720" rtlCol="0" anchor="b">
            <a:normAutofit/>
          </a:bodyPr>
          <a:lstStyle/>
          <a:p>
            <a:r>
              <a:rPr lang="en-US" sz="1800" u="sng" dirty="0"/>
              <a:t>Conclusion</a:t>
            </a:r>
            <a:br>
              <a:rPr lang="en-US" sz="1800" dirty="0"/>
            </a:br>
            <a:r>
              <a:rPr lang="en-US" sz="1800" dirty="0"/>
              <a:t>I conclude that Team-work requires the ability to adapt a multitude of skills to make the team succeed and to deliver the highest possible level of care. Critical thinking, excellent communication, reflection and training are just a few of the skills needed to make a team work successfully. The only way effective treatment can be delivered is through people working together. Working in a team will help you learn from others, adapt and improve skills from each experience which will in turn help you progress and enhance your ability to understand and care for people at a high standard. Teamwork is essential in the Health and Social care sector. </a:t>
            </a:r>
          </a:p>
        </p:txBody>
      </p:sp>
      <p:pic>
        <p:nvPicPr>
          <p:cNvPr id="5" name="Picture 4" descr="Pen placed on top of a signature line">
            <a:extLst>
              <a:ext uri="{FF2B5EF4-FFF2-40B4-BE49-F238E27FC236}">
                <a16:creationId xmlns:a16="http://schemas.microsoft.com/office/drawing/2014/main" id="{7FAF31F5-602A-1379-EAC6-07CEC8188410}"/>
              </a:ext>
            </a:extLst>
          </p:cNvPr>
          <p:cNvPicPr>
            <a:picLocks noChangeAspect="1"/>
          </p:cNvPicPr>
          <p:nvPr/>
        </p:nvPicPr>
        <p:blipFill rotWithShape="1">
          <a:blip r:embed="rId2"/>
          <a:srcRect l="52213" r="2455"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7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24818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9BD70-B82A-2B04-1EA8-D64385D596A9}"/>
              </a:ext>
            </a:extLst>
          </p:cNvPr>
          <p:cNvSpPr>
            <a:spLocks noGrp="1"/>
          </p:cNvSpPr>
          <p:nvPr>
            <p:ph type="title"/>
          </p:nvPr>
        </p:nvSpPr>
        <p:spPr/>
        <p:txBody>
          <a:bodyPr/>
          <a:lstStyle/>
          <a:p>
            <a:r>
              <a:rPr lang="en-GB" i="1" u="sng" dirty="0">
                <a:cs typeface="Calibri Light"/>
              </a:rPr>
              <a:t>References</a:t>
            </a:r>
            <a:endParaRPr lang="en-GB" i="1" u="sng" dirty="0"/>
          </a:p>
        </p:txBody>
      </p:sp>
      <p:sp>
        <p:nvSpPr>
          <p:cNvPr id="3" name="Content Placeholder 2">
            <a:extLst>
              <a:ext uri="{FF2B5EF4-FFF2-40B4-BE49-F238E27FC236}">
                <a16:creationId xmlns:a16="http://schemas.microsoft.com/office/drawing/2014/main" id="{EED0986A-31FF-2D04-2D29-95AC7768A6E1}"/>
              </a:ext>
            </a:extLst>
          </p:cNvPr>
          <p:cNvSpPr>
            <a:spLocks noGrp="1"/>
          </p:cNvSpPr>
          <p:nvPr>
            <p:ph idx="1"/>
          </p:nvPr>
        </p:nvSpPr>
        <p:spPr/>
        <p:txBody>
          <a:bodyPr vert="horz" lIns="91440" tIns="45720" rIns="91440" bIns="45720" rtlCol="0" anchor="t">
            <a:normAutofit fontScale="92500" lnSpcReduction="10000"/>
          </a:bodyPr>
          <a:lstStyle/>
          <a:p>
            <a:r>
              <a:rPr lang="en-GB" sz="2000" dirty="0">
                <a:cs typeface="Calibri" panose="020F0502020204030204"/>
              </a:rPr>
              <a:t>Care Quality commission, 2022; "</a:t>
            </a:r>
            <a:r>
              <a:rPr lang="en-GB" sz="2000" i="1" dirty="0">
                <a:cs typeface="Calibri" panose="020F0502020204030204"/>
              </a:rPr>
              <a:t>Culturally appropriate care"</a:t>
            </a:r>
            <a:r>
              <a:rPr lang="en-GB" sz="2000" dirty="0">
                <a:cs typeface="Calibri" panose="020F0502020204030204"/>
              </a:rPr>
              <a:t>.</a:t>
            </a:r>
          </a:p>
          <a:p>
            <a:r>
              <a:rPr lang="en-GB" sz="2000" dirty="0">
                <a:cs typeface="Calibri" panose="020F0502020204030204"/>
              </a:rPr>
              <a:t>Hodder education, Nd; </a:t>
            </a:r>
            <a:r>
              <a:rPr lang="en-GB" sz="2000" i="1" dirty="0">
                <a:cs typeface="Calibri" panose="020F0502020204030204"/>
              </a:rPr>
              <a:t>"working as part of a team in health and social care or children and young people's settings".</a:t>
            </a:r>
          </a:p>
          <a:p>
            <a:r>
              <a:rPr lang="en-GB" sz="2000" dirty="0">
                <a:cs typeface="Calibri" panose="020F0502020204030204"/>
              </a:rPr>
              <a:t>Levin, 2005; </a:t>
            </a:r>
            <a:r>
              <a:rPr lang="en-GB" sz="2000" i="1" dirty="0">
                <a:cs typeface="Calibri" panose="020F0502020204030204"/>
              </a:rPr>
              <a:t>"Successful teamwork"</a:t>
            </a:r>
            <a:r>
              <a:rPr lang="en-GB" sz="2000" dirty="0">
                <a:cs typeface="Calibri" panose="020F0502020204030204"/>
              </a:rPr>
              <a:t>, open university, Maidenhead.</a:t>
            </a:r>
          </a:p>
          <a:p>
            <a:r>
              <a:rPr lang="en-GB" sz="2000" dirty="0">
                <a:cs typeface="Calibri" panose="020F0502020204030204"/>
              </a:rPr>
              <a:t>Lambert, 1996; "</a:t>
            </a:r>
            <a:r>
              <a:rPr lang="en-GB" sz="2000" i="1" dirty="0">
                <a:cs typeface="Calibri" panose="020F0502020204030204"/>
              </a:rPr>
              <a:t>understanding health and social care"</a:t>
            </a:r>
            <a:r>
              <a:rPr lang="en-GB" sz="2000" dirty="0">
                <a:cs typeface="Calibri" panose="020F0502020204030204"/>
              </a:rPr>
              <a:t> Jon Glasby, second edition. </a:t>
            </a:r>
          </a:p>
          <a:p>
            <a:r>
              <a:rPr lang="en-GB" sz="2000" dirty="0">
                <a:cs typeface="Calibri" panose="020F0502020204030204"/>
              </a:rPr>
              <a:t>NCBI, 2021; "</a:t>
            </a:r>
            <a:r>
              <a:rPr lang="en-GB" sz="2000" i="1" dirty="0">
                <a:cs typeface="Calibri" panose="020F0502020204030204"/>
              </a:rPr>
              <a:t>barriers and enablers to effective inter-professional teamwork in the operating room"</a:t>
            </a:r>
            <a:r>
              <a:rPr lang="en-GB" sz="2000" dirty="0">
                <a:cs typeface="Calibri" panose="020F0502020204030204"/>
              </a:rPr>
              <a:t>. Cole Etherington et al. </a:t>
            </a:r>
          </a:p>
          <a:p>
            <a:r>
              <a:rPr lang="en-GB" sz="2000" dirty="0">
                <a:cs typeface="Calibri" panose="020F0502020204030204"/>
              </a:rPr>
              <a:t>NCBI, 2014; "Health care professional development working as a team to develop patient care", A Babiker 2014.</a:t>
            </a:r>
          </a:p>
          <a:p>
            <a:r>
              <a:rPr lang="en-GB" sz="2000" dirty="0">
                <a:cs typeface="Calibri" panose="020F0502020204030204"/>
              </a:rPr>
              <a:t>NHS England, 2015; </a:t>
            </a:r>
            <a:r>
              <a:rPr lang="en-GB" sz="2000" i="1" dirty="0">
                <a:cs typeface="Calibri" panose="020F0502020204030204"/>
              </a:rPr>
              <a:t>"Building teams for safer care"</a:t>
            </a:r>
            <a:r>
              <a:rPr lang="en-GB" sz="2000" dirty="0">
                <a:cs typeface="Calibri" panose="020F0502020204030204"/>
              </a:rPr>
              <a:t>, NHS improving quality.</a:t>
            </a:r>
          </a:p>
          <a:p>
            <a:r>
              <a:rPr lang="en-GB" sz="2000" dirty="0">
                <a:cs typeface="Calibri" panose="020F0502020204030204"/>
              </a:rPr>
              <a:t>NHS England, Nd; "</a:t>
            </a:r>
            <a:r>
              <a:rPr lang="en-GB" sz="2000" i="1" dirty="0">
                <a:cs typeface="Calibri" panose="020F0502020204030204"/>
              </a:rPr>
              <a:t>Involving people in their own health and care</a:t>
            </a:r>
            <a:r>
              <a:rPr lang="en-GB" sz="2000" dirty="0">
                <a:cs typeface="Calibri" panose="020F0502020204030204"/>
              </a:rPr>
              <a:t>".</a:t>
            </a:r>
          </a:p>
          <a:p>
            <a:r>
              <a:rPr lang="en-GB" sz="2000" dirty="0">
                <a:cs typeface="Calibri" panose="020F0502020204030204"/>
              </a:rPr>
              <a:t>SCIE, 2010; "</a:t>
            </a:r>
            <a:r>
              <a:rPr lang="en-GB" sz="2000" i="1" dirty="0">
                <a:cs typeface="Calibri" panose="020F0502020204030204"/>
              </a:rPr>
              <a:t>Practice development collaborative working in social care</a:t>
            </a:r>
            <a:r>
              <a:rPr lang="en-GB" sz="2000" dirty="0">
                <a:cs typeface="Calibri" panose="020F0502020204030204"/>
              </a:rPr>
              <a:t>".</a:t>
            </a:r>
          </a:p>
          <a:p>
            <a:r>
              <a:rPr lang="en-GB" sz="2000" dirty="0">
                <a:cs typeface="Calibri" panose="020F0502020204030204"/>
              </a:rPr>
              <a:t>Tuckman, 1965; "Developmental sequence in small groups", A research and application journal. </a:t>
            </a:r>
          </a:p>
          <a:p>
            <a:endParaRPr lang="en-GB" sz="2000" dirty="0">
              <a:cs typeface="Calibri" panose="020F0502020204030204"/>
            </a:endParaRPr>
          </a:p>
          <a:p>
            <a:endParaRPr lang="en-GB" sz="2000" dirty="0">
              <a:cs typeface="Calibri" panose="020F0502020204030204"/>
            </a:endParaRPr>
          </a:p>
          <a:p>
            <a:endParaRPr lang="en-GB" sz="2000" dirty="0">
              <a:cs typeface="Calibri" panose="020F0502020204030204"/>
            </a:endParaRPr>
          </a:p>
        </p:txBody>
      </p:sp>
    </p:spTree>
    <p:extLst>
      <p:ext uri="{BB962C8B-B14F-4D97-AF65-F5344CB8AC3E}">
        <p14:creationId xmlns:p14="http://schemas.microsoft.com/office/powerpoint/2010/main" val="219584740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25</Slides>
  <Notes>0</Notes>
  <HiddenSlides>0</HiddenSlides>
  <MMClips>0</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Office Theme</vt:lpstr>
      <vt:lpstr>Jodie Thomas 2129540 Besty Jose LCHs4005_BIRM Presentation</vt:lpstr>
      <vt:lpstr>teamwork</vt:lpstr>
      <vt:lpstr>Contents</vt:lpstr>
      <vt:lpstr>Definition of teamwork</vt:lpstr>
      <vt:lpstr>What is good teamwork? "good teamwork and communication ensures everyone in the multi-disciplinary team feels able to raise concerns and ask questions, this improves patient safety and increases staff wellbeing" (NHS England, 2015)</vt:lpstr>
      <vt:lpstr>Good teamwork "The evolution in healthcare and a global demand for quality patient care necessitate a parallel health care professional development with a focus on patient centred teamwork approach" (NCBI, 2014). </vt:lpstr>
      <vt:lpstr>Sensitivity</vt:lpstr>
      <vt:lpstr>Working with people</vt:lpstr>
      <vt:lpstr>Teamwork </vt:lpstr>
      <vt:lpstr>Teamwork Barriers/Challenges  "psychological barriers; hierarchies &amp; professional silos and organizational barriers; geographically disturbed teams, can increase the chance of communication failure with the potential for patient harm". (NCBI, 2021)</vt:lpstr>
      <vt:lpstr>Teamwork barriers</vt:lpstr>
      <vt:lpstr>Collaboration</vt:lpstr>
      <vt:lpstr>Collaboration</vt:lpstr>
      <vt:lpstr>Tuckman (1965)</vt:lpstr>
      <vt:lpstr>teamwork</vt:lpstr>
      <vt:lpstr>Four Stages- progression as team develops, each stage prepares team for performance, passing each stage affects performance &amp; any changes to group results in the whole process being repeated </vt:lpstr>
      <vt:lpstr>Techniques for working with people  S- Face individual squarely O-Adopt an open posture L- Lean forwards E- Keep eye contact R- Be relaxed   Lambert(1996) "When signs of emotion appear think SOLER"</vt:lpstr>
      <vt:lpstr>Effective Collaboration Methods of collaboration play an important role in team-work and progression within the team. How the team meet, share information and points of view are an essential part of effective teamwork.    </vt:lpstr>
      <vt:lpstr>Importance of Teamwork-patient point of view</vt:lpstr>
      <vt:lpstr>Teamwork</vt:lpstr>
      <vt:lpstr>Consideration</vt:lpstr>
      <vt:lpstr>Importance of Teamwork-staff perspective</vt:lpstr>
      <vt:lpstr>Teamwork</vt:lpstr>
      <vt:lpstr>Conclusion I conclude that Team-work requires the ability to adapt a multitude of skills to make the team succeed and to deliver the highest possible level of care. Critical thinking, excellent communication, reflection and training are just a few of the skills needed to make a team work successfully. The only way effective treatment can be delivered is through people working together. Working in a team will help you learn from others, adapt and improve skills from each experience which will in turn help you progress and enhance your ability to understand and care for people at a high standard. Teamwork is essential in the Health and Social care sector.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1300</cp:revision>
  <dcterms:created xsi:type="dcterms:W3CDTF">2023-02-08T17:34:38Z</dcterms:created>
  <dcterms:modified xsi:type="dcterms:W3CDTF">2023-02-25T21:48:49Z</dcterms:modified>
</cp:coreProperties>
</file>