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93" r:id="rId2"/>
    <p:sldId id="263" r:id="rId3"/>
    <p:sldId id="300" r:id="rId4"/>
    <p:sldId id="297" r:id="rId5"/>
    <p:sldId id="302" r:id="rId6"/>
    <p:sldId id="299" r:id="rId7"/>
    <p:sldId id="298" r:id="rId8"/>
    <p:sldId id="303" r:id="rId9"/>
    <p:sldId id="304" r:id="rId10"/>
    <p:sldId id="308" r:id="rId11"/>
    <p:sldId id="305" r:id="rId12"/>
    <p:sldId id="268" r:id="rId13"/>
    <p:sldId id="267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84" autoAdjust="0"/>
    <p:restoredTop sz="94660"/>
  </p:normalViewPr>
  <p:slideViewPr>
    <p:cSldViewPr>
      <p:cViewPr varScale="1">
        <p:scale>
          <a:sx n="109" d="100"/>
          <a:sy n="109" d="100"/>
        </p:scale>
        <p:origin x="129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4560"/>
    </p:cViewPr>
  </p:sorterViewPr>
  <p:notesViewPr>
    <p:cSldViewPr>
      <p:cViewPr varScale="1">
        <p:scale>
          <a:sx n="82" d="100"/>
          <a:sy n="82" d="100"/>
        </p:scale>
        <p:origin x="-2004" y="-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D2BF04-0F2A-4ED8-ACAF-C3D301AD3C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04745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6A306-1554-4B2F-A9B0-2930561AE783}" type="datetimeFigureOut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Ref:  ???? Unlocking Human Resource Management  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1DB65-6F11-4BB2-B3A4-CCE9DAAEC85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17234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659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Ref:  ???? Unlocking Human Resource Management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58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Ref:  ???? Unlocking Human Resource Management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115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stress that at its best performance management is a tool to ensure that managers manage effectively; that they ensure the people or teams they manage: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82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D05F8A-CF99-497D-AB8F-BB174DF0F3B8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7E76F-EE85-4808-A83C-0B5F8A585F78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1C4BC-B8F4-4E77-B74A-1D86D50F83BC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E1BE-FEB7-4E7B-A69D-3BBC530AE700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4B325-5E14-4D99-9E54-102BDA26D4B1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637A-8717-47AB-AFA3-CD382AF5AF7E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B9A34-52C5-443F-94A0-B0EE1C3E959A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696DD86C-16F1-4DD8-A532-824CFF8285E8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153988-07A2-422F-A3D5-BC7F6AD3B4ED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413B-C54E-4769-BB2B-FBD2DE596025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E2A28-219A-4B54-9FDC-72B6BDA3917C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B626C57-E14E-4DDC-9A34-A5B0787A9F15}" type="datetime1">
              <a:rPr lang="en-US" smtClean="0"/>
              <a:pPr/>
              <a:t>10/18/2018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nmKnS5jPOc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66997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Aim:</a:t>
            </a:r>
          </a:p>
          <a:p>
            <a:pPr marL="266700" indent="-177800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  To explore the concept of, and systems associated with, performance management</a:t>
            </a: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627063" indent="-517525">
              <a:buFont typeface="Wingdings" pitchFamily="2" charset="2"/>
              <a:buChar char="Ø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establish why performance management is important</a:t>
            </a:r>
          </a:p>
          <a:p>
            <a:pPr marL="627063" indent="-517525">
              <a:buFont typeface="Wingdings" pitchFamily="2" charset="2"/>
              <a:buChar char="Ø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consider key employer &amp; employee requirements &amp; expectations</a:t>
            </a:r>
          </a:p>
          <a:p>
            <a:pPr marL="627063" indent="-51752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identify &amp; review the different tools &amp; methods used to manage &amp; measure performance</a:t>
            </a:r>
          </a:p>
          <a:p>
            <a:pPr marL="627063" indent="-517525">
              <a:buFont typeface="Wingdings" pitchFamily="2" charset="2"/>
              <a:buChar char="Ø"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720080"/>
          </a:xfrm>
        </p:spPr>
        <p:txBody>
          <a:bodyPr>
            <a:noAutofit/>
          </a:bodyPr>
          <a:lstStyle/>
          <a:p>
            <a:pPr algn="ctr"/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Performance management: </a:t>
            </a:r>
            <a:b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significance &amp; systems</a:t>
            </a: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Performance management: </a:t>
            </a:r>
          </a:p>
          <a:p>
            <a:pPr>
              <a:buNone/>
            </a:pPr>
            <a:endParaRPr lang="en-GB" sz="900" b="1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has </a:t>
            </a:r>
            <a:r>
              <a:rPr lang="en-GB" sz="26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strategic significance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is</a:t>
            </a:r>
            <a:r>
              <a:rPr lang="en-GB" sz="26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integrated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throughout organisation e.g. individuals and teams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is a </a:t>
            </a:r>
            <a:r>
              <a:rPr lang="en-GB" sz="26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continuous process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a tool to communicate </a:t>
            </a:r>
            <a:r>
              <a:rPr lang="en-GB" sz="26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targets, expectations and guidelines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for the workforce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line manager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owned and driven e.g. team leaders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What is the significance of performance management (PM)?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95736" y="6021288"/>
            <a:ext cx="6624736" cy="360040"/>
          </a:xfrm>
        </p:spPr>
        <p:txBody>
          <a:bodyPr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83768" y="2348880"/>
            <a:ext cx="424847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itchFamily="34" charset="0"/>
                <a:cs typeface="Arial" pitchFamily="34" charset="0"/>
              </a:rPr>
              <a:t>Corporate &amp; HR Strategy </a:t>
            </a:r>
          </a:p>
        </p:txBody>
      </p:sp>
      <p:sp>
        <p:nvSpPr>
          <p:cNvPr id="3" name="Rectangle 2"/>
          <p:cNvSpPr/>
          <p:nvPr/>
        </p:nvSpPr>
        <p:spPr>
          <a:xfrm>
            <a:off x="2627784" y="3068960"/>
            <a:ext cx="41044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itchFamily="34" charset="0"/>
                <a:cs typeface="Arial" pitchFamily="34" charset="0"/>
              </a:rPr>
              <a:t>Departmental Objectives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2195736" y="1484784"/>
            <a:ext cx="482453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itchFamily="34" charset="0"/>
                <a:cs typeface="Arial" pitchFamily="34" charset="0"/>
              </a:rPr>
              <a:t>Organisation’ values &amp; beliefs</a:t>
            </a:r>
          </a:p>
        </p:txBody>
      </p:sp>
      <p:sp>
        <p:nvSpPr>
          <p:cNvPr id="5" name="Rectangle 4"/>
          <p:cNvSpPr/>
          <p:nvPr/>
        </p:nvSpPr>
        <p:spPr>
          <a:xfrm>
            <a:off x="2699792" y="3861048"/>
            <a:ext cx="403244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itchFamily="34" charset="0"/>
                <a:cs typeface="Arial" pitchFamily="34" charset="0"/>
              </a:rPr>
              <a:t>Team Objectives</a:t>
            </a:r>
          </a:p>
        </p:txBody>
      </p:sp>
      <p:sp>
        <p:nvSpPr>
          <p:cNvPr id="6" name="Rectangle 5"/>
          <p:cNvSpPr/>
          <p:nvPr/>
        </p:nvSpPr>
        <p:spPr>
          <a:xfrm>
            <a:off x="2627784" y="4653136"/>
            <a:ext cx="403244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itchFamily="34" charset="0"/>
                <a:cs typeface="Arial" pitchFamily="34" charset="0"/>
              </a:rPr>
              <a:t>Individual Objectives</a:t>
            </a:r>
          </a:p>
        </p:txBody>
      </p:sp>
      <p:sp>
        <p:nvSpPr>
          <p:cNvPr id="7" name="Rectangle 6"/>
          <p:cNvSpPr/>
          <p:nvPr/>
        </p:nvSpPr>
        <p:spPr>
          <a:xfrm>
            <a:off x="611560" y="404664"/>
            <a:ext cx="777686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>
                <a:latin typeface="Arial" pitchFamily="34" charset="0"/>
                <a:cs typeface="Arial" pitchFamily="34" charset="0"/>
              </a:rPr>
              <a:t>The Performance Management Process</a:t>
            </a:r>
          </a:p>
        </p:txBody>
      </p:sp>
      <p:sp>
        <p:nvSpPr>
          <p:cNvPr id="8" name="Rectangle 7"/>
          <p:cNvSpPr/>
          <p:nvPr/>
        </p:nvSpPr>
        <p:spPr>
          <a:xfrm>
            <a:off x="971600" y="5517232"/>
            <a:ext cx="756084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itchFamily="34" charset="0"/>
                <a:cs typeface="Arial" pitchFamily="34" charset="0"/>
              </a:rPr>
              <a:t>HR policies &amp; practices to support performance </a:t>
            </a:r>
          </a:p>
        </p:txBody>
      </p:sp>
      <p:sp>
        <p:nvSpPr>
          <p:cNvPr id="10" name="Curved Down Arrow 9"/>
          <p:cNvSpPr/>
          <p:nvPr/>
        </p:nvSpPr>
        <p:spPr>
          <a:xfrm rot="16200000">
            <a:off x="1331640" y="1412776"/>
            <a:ext cx="864096" cy="115212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Curved Down Arrow 12"/>
          <p:cNvSpPr/>
          <p:nvPr/>
        </p:nvSpPr>
        <p:spPr>
          <a:xfrm rot="16200000">
            <a:off x="1511660" y="2312876"/>
            <a:ext cx="792088" cy="129614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Curved Down Arrow 13"/>
          <p:cNvSpPr/>
          <p:nvPr/>
        </p:nvSpPr>
        <p:spPr>
          <a:xfrm rot="16200000">
            <a:off x="1727684" y="3176972"/>
            <a:ext cx="648072" cy="1152128"/>
          </a:xfrm>
          <a:prstGeom prst="curvedDownArrow">
            <a:avLst>
              <a:gd name="adj1" fmla="val 25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Curved Down Arrow 14"/>
          <p:cNvSpPr/>
          <p:nvPr/>
        </p:nvSpPr>
        <p:spPr>
          <a:xfrm rot="16200000">
            <a:off x="1763688" y="3861048"/>
            <a:ext cx="720080" cy="1152128"/>
          </a:xfrm>
          <a:prstGeom prst="curvedDownArrow">
            <a:avLst>
              <a:gd name="adj1" fmla="val 25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7092280" y="1988840"/>
            <a:ext cx="1296144" cy="352839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6804248" y="2636912"/>
            <a:ext cx="1656184" cy="28820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6804248" y="3356992"/>
            <a:ext cx="1656184" cy="22596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804248" y="4149080"/>
            <a:ext cx="1728192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6" idx="3"/>
          </p:cNvCxnSpPr>
          <p:nvPr/>
        </p:nvCxnSpPr>
        <p:spPr>
          <a:xfrm>
            <a:off x="6660232" y="4867450"/>
            <a:ext cx="1728192" cy="57777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3"/>
          <p:cNvSpPr txBox="1">
            <a:spLocks/>
          </p:cNvSpPr>
          <p:nvPr/>
        </p:nvSpPr>
        <p:spPr>
          <a:xfrm>
            <a:off x="2195736" y="6093296"/>
            <a:ext cx="6696744" cy="288032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Ref: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Murton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al (2010)  Unlocking Human Resource Management, London: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Hodder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Education p181</a:t>
            </a:r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improve organisational performance  e.g.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Individual .</a:t>
            </a:r>
          </a:p>
          <a:p>
            <a:pPr marL="624078" indent="-514350">
              <a:buSzPct val="100000"/>
              <a:buFont typeface="+mj-lt"/>
              <a:buAutoNum type="arabicPeriod"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encourage and initiate development e.g.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of teams</a:t>
            </a:r>
          </a:p>
          <a:p>
            <a:pPr marL="624078" indent="-514350">
              <a:buSzPct val="100000"/>
              <a:buFont typeface="+mj-lt"/>
              <a:buAutoNum type="arabicPeriod"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manage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behaviour</a:t>
            </a:r>
            <a:r>
              <a:rPr lang="en-GB" sz="24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of the workforce to aid improved individual, team and organisation performance.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Why are performance management systems necessary?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pPr marL="265113" indent="0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Performance management is a process, not an event. It operates as a continuous cycle.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Performance Management Process</a:t>
            </a:r>
          </a:p>
        </p:txBody>
      </p:sp>
      <p:pic>
        <p:nvPicPr>
          <p:cNvPr id="16386" name="Picture 2" descr="http://connect-hr.com/cms/thesite/public/uploads/uploadsbank/1208515529_7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5"/>
            <a:ext cx="6696744" cy="3847802"/>
          </a:xfrm>
          <a:prstGeom prst="rect">
            <a:avLst/>
          </a:prstGeom>
          <a:noFill/>
        </p:spPr>
      </p:pic>
      <p:pic>
        <p:nvPicPr>
          <p:cNvPr id="5" name="Picture 2" descr="http://connect-hr.com/cms/thesite/public/uploads/uploadsbank/1208515529_7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6696744" cy="3847802"/>
          </a:xfrm>
          <a:prstGeom prst="rect">
            <a:avLst/>
          </a:prstGeom>
          <a:noFill/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Armstrong and Baron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26563"/>
          </a:xfrm>
        </p:spPr>
        <p:txBody>
          <a:bodyPr>
            <a:normAutofit/>
          </a:bodyPr>
          <a:lstStyle/>
          <a:p>
            <a:pPr marL="88900" indent="20638">
              <a:buSzPct val="100000"/>
              <a:buNone/>
            </a:pPr>
            <a:endParaRPr lang="en-GB" sz="1300" b="1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SzPct val="100000"/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The AMO theory suggests employees perform well and use their discretion when they have:</a:t>
            </a:r>
          </a:p>
          <a:p>
            <a:pPr marL="88900" indent="20638">
              <a:buSzPct val="100000"/>
              <a:buNone/>
            </a:pPr>
            <a:endParaRPr lang="en-GB" sz="1300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Ability  e.g.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appropriate skills &amp; knowledge</a:t>
            </a: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Motivation</a:t>
            </a:r>
            <a:r>
              <a:rPr lang="en-GB" sz="2600" b="1" i="1" dirty="0">
                <a:latin typeface="Arial" pitchFamily="34" charset="0"/>
                <a:cs typeface="Arial" pitchFamily="34" charset="0"/>
              </a:rPr>
              <a:t> e.g.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are influenced by reward/recognition, training and development,  flexible working etc</a:t>
            </a: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Opportunities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- to demonstrate their skills, knowledge, expertise and ideas via team working, briefings </a:t>
            </a:r>
          </a:p>
          <a:p>
            <a:pPr marL="88900" indent="20638">
              <a:buSzPct val="100000"/>
              <a:buNone/>
            </a:pPr>
            <a:r>
              <a:rPr lang="en-GB" sz="2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pPr algn="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The AMO theory- </a:t>
            </a:r>
            <a:r>
              <a:rPr lang="en-GB" sz="2800" i="1" dirty="0" err="1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Bartel</a:t>
            </a:r>
            <a: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2004</a:t>
            </a:r>
            <a:br>
              <a:rPr lang="en-GB" sz="2800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43608" y="5805264"/>
            <a:ext cx="7392728" cy="365125"/>
          </a:xfrm>
        </p:spPr>
        <p:txBody>
          <a:bodyPr/>
          <a:lstStyle/>
          <a:p>
            <a:pPr algn="l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/>
          </a:bodyPr>
          <a:lstStyle/>
          <a:p>
            <a:pPr marL="633413" indent="-523875">
              <a:buSzPct val="100000"/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Employees should therefore: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know and understand what is expected of them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skills and ability to deliver expectations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supported by the organisation to develop to meet these expectations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be given feedback on their performance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have the opportunity to discuss and contribute to individual, team and organisation aims and objectives.</a:t>
            </a:r>
            <a:endParaRPr lang="en-GB" sz="1700" dirty="0"/>
          </a:p>
          <a:p>
            <a:pPr>
              <a:buSzPct val="100000"/>
              <a:buNone/>
            </a:pPr>
            <a:r>
              <a:rPr lang="en-GB" sz="1700" dirty="0"/>
              <a:t>						</a:t>
            </a:r>
            <a:r>
              <a:rPr lang="en-GB" sz="1200" dirty="0"/>
              <a:t>(Armstrong and Baron,2004)</a:t>
            </a:r>
          </a:p>
          <a:p>
            <a:pPr>
              <a:buSzPct val="100000"/>
              <a:buNone/>
            </a:pPr>
            <a:endParaRPr lang="en-GB" sz="1200" dirty="0"/>
          </a:p>
          <a:p>
            <a:pPr algn="ctr">
              <a:buSzPct val="100000"/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36575" indent="-427038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Rating scales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KPIS-MBO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Behaviourally anchored scales (BARS)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Job analysis critical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Can be linked to pay and/or development opportunities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                            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Determining level of performance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920979"/>
            <a:ext cx="3428992" cy="2937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KPIs are:</a:t>
            </a:r>
          </a:p>
          <a:p>
            <a:pPr marL="176213" indent="-66675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performance measures .... used to set targets and evaluate their success</a:t>
            </a:r>
          </a:p>
          <a:p>
            <a:pPr marL="176213" indent="-66675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176213" indent="-66675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4 KPIs: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Sales targets 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Absenteeism i.e.  “number of workers who miss work”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Labour turnover i.e. “rate at which individuals leave the organisation”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Footfall </a:t>
            </a:r>
          </a:p>
          <a:p>
            <a:pPr marL="623888" indent="-514350">
              <a:buFont typeface="+mj-lt"/>
              <a:buAutoNum type="arabicPeriod"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623888" indent="-514350">
              <a:buFont typeface="+mj-lt"/>
              <a:buAutoNum type="arabicPeriod"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>
                <a:solidFill>
                  <a:srgbClr val="3333CC"/>
                </a:solidFill>
                <a:effectLst/>
                <a:latin typeface="Arial" pitchFamily="34" charset="0"/>
                <a:cs typeface="Arial" pitchFamily="34" charset="0"/>
              </a:rPr>
              <a:t>Key Performance Indicators (KPIs)?</a:t>
            </a:r>
            <a:endParaRPr lang="en-GB" sz="2800" dirty="0">
              <a:effectLst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View the following performance review </a:t>
            </a:r>
            <a:r>
              <a:rPr lang="en-GB" dirty="0" err="1"/>
              <a:t>youtube</a:t>
            </a:r>
            <a:r>
              <a:rPr lang="en-GB" dirty="0"/>
              <a:t> clip.</a:t>
            </a:r>
          </a:p>
          <a:p>
            <a:endParaRPr lang="en-GB" dirty="0"/>
          </a:p>
          <a:p>
            <a:r>
              <a:rPr lang="en-GB" dirty="0"/>
              <a:t>List the mistakes the manager makes whilst undertaking the performance review.</a:t>
            </a:r>
          </a:p>
          <a:p>
            <a:endParaRPr lang="en-GB" dirty="0"/>
          </a:p>
          <a:p>
            <a:r>
              <a:rPr lang="en-GB" dirty="0"/>
              <a:t>How could the employee have prepared for the performance </a:t>
            </a:r>
            <a:r>
              <a:rPr lang="en-GB"/>
              <a:t>management review.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Activity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http://www.youtube.com/watch?v=unmKnS5jPOc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507288" cy="4237931"/>
          </a:xfrm>
        </p:spPr>
        <p:txBody>
          <a:bodyPr>
            <a:normAutofit/>
          </a:bodyPr>
          <a:lstStyle/>
          <a:p>
            <a:pPr marL="536575" indent="-427038"/>
            <a:r>
              <a:rPr lang="en-GB" sz="2400" dirty="0">
                <a:latin typeface="Arial" pitchFamily="34" charset="0"/>
                <a:cs typeface="Arial" pitchFamily="34" charset="0"/>
              </a:rPr>
              <a:t>ARMSTRONG, M. &amp; BARON, A. (2004) </a:t>
            </a:r>
            <a:r>
              <a:rPr lang="en-GB" sz="2400" i="1" dirty="0">
                <a:latin typeface="Arial" pitchFamily="34" charset="0"/>
                <a:cs typeface="Arial" pitchFamily="34" charset="0"/>
              </a:rPr>
              <a:t>Managing performance: performance management in action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 London: Chartered Institute of Personnel &amp; Development</a:t>
            </a:r>
          </a:p>
          <a:p>
            <a:pPr marL="536575" indent="-427038"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536575" indent="-427038"/>
            <a:r>
              <a:rPr lang="en-GB" sz="2400" cap="all" dirty="0">
                <a:latin typeface="Arial" pitchFamily="34" charset="0"/>
                <a:cs typeface="Arial" pitchFamily="34" charset="0"/>
              </a:rPr>
              <a:t>Martin, M., Whiting, F &amp; Jackson, T.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(2010) </a:t>
            </a:r>
            <a:r>
              <a:rPr lang="en-GB" sz="2400" i="1" dirty="0">
                <a:latin typeface="Arial" pitchFamily="34" charset="0"/>
                <a:cs typeface="Arial" pitchFamily="34" charset="0"/>
              </a:rPr>
              <a:t>Human Resource Practice.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London</a:t>
            </a:r>
            <a:r>
              <a:rPr lang="en-GB" sz="2400" i="1" dirty="0">
                <a:latin typeface="Arial" pitchFamily="34" charset="0"/>
                <a:cs typeface="Arial" pitchFamily="34" charset="0"/>
              </a:rPr>
              <a:t>: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Chartered Institute of Personnel &amp; Development</a:t>
            </a:r>
            <a:r>
              <a:rPr lang="en-GB" sz="2400" dirty="0"/>
              <a:t> </a:t>
            </a:r>
          </a:p>
          <a:p>
            <a:pPr marL="536575" indent="-427038">
              <a:buNone/>
            </a:pPr>
            <a:endParaRPr lang="en-GB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/>
          </a:bodyPr>
          <a:lstStyle/>
          <a:p>
            <a:r>
              <a:rPr lang="en-GB" sz="2800" i="1" dirty="0">
                <a:effectLst/>
                <a:latin typeface="Arial" pitchFamily="34" charset="0"/>
                <a:cs typeface="Arial" pitchFamily="34" charset="0"/>
              </a:rPr>
              <a:t>References: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6200" b="1" dirty="0">
                <a:latin typeface="Arial" pitchFamily="34" charset="0"/>
                <a:cs typeface="Arial" pitchFamily="34" charset="0"/>
              </a:rPr>
              <a:t>Books and reports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GILLEN, T. (2007)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Performance management and appraisal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CIPD toolkit. 2nd ed. London: Chartered Institute of Personnel &amp;  Development. 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HOULDSWORTH, E. &amp; JIRASINGHE, D. (2006)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Managing and measuring employee performance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London: Kogan Page.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INCOMES DATA SERVICES. (2009)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Performance management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HR Studies. London: IDS.</a:t>
            </a:r>
          </a:p>
          <a:p>
            <a:pPr>
              <a:buNone/>
            </a:pPr>
            <a:endParaRPr lang="en-GB" sz="3600" b="1" dirty="0"/>
          </a:p>
          <a:p>
            <a:pPr>
              <a:buNone/>
            </a:pPr>
            <a:r>
              <a:rPr lang="en-GB" sz="6200" b="1" dirty="0">
                <a:latin typeface="Arial" pitchFamily="34" charset="0"/>
                <a:cs typeface="Arial" pitchFamily="34" charset="0"/>
              </a:rPr>
              <a:t>Journal articles</a:t>
            </a:r>
          </a:p>
          <a:p>
            <a:pPr>
              <a:buNone/>
            </a:pPr>
            <a:r>
              <a:rPr lang="en-GB" sz="6200" b="1" dirty="0">
                <a:latin typeface="Arial" pitchFamily="34" charset="0"/>
                <a:cs typeface="Arial" pitchFamily="34" charset="0"/>
              </a:rPr>
              <a:t>	PM Editorial 30 Oct.2008 Great Performance occurs when people know what is expected and why that matters.</a:t>
            </a:r>
          </a:p>
          <a:p>
            <a:pPr>
              <a:buNone/>
            </a:pPr>
            <a:r>
              <a:rPr lang="en-GB" sz="6200" b="1" dirty="0">
                <a:latin typeface="Arial" pitchFamily="34" charset="0"/>
                <a:cs typeface="Arial" pitchFamily="34" charset="0"/>
              </a:rPr>
              <a:t>	CIPD-People Management Magazine Online.</a:t>
            </a:r>
          </a:p>
          <a:p>
            <a:pPr>
              <a:buNone/>
            </a:pPr>
            <a:r>
              <a:rPr lang="en-GB" sz="6200" b="1" dirty="0">
                <a:latin typeface="Arial" pitchFamily="34" charset="0"/>
                <a:cs typeface="Arial" pitchFamily="34" charset="0"/>
              </a:rPr>
              <a:t>	CIPD Hot Topic Nov 2009 Performance Management in Action- Current trends and Practice.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CUNNEEN, P. (2006) How to improve performance management.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People Management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Vol 12, No 1, 12 January. pp42-43. 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SUFF, R. (2009) Managing underperformance; the 2009 IRS survey.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IRS Employment Review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No 915, 16 February. 10pp.</a:t>
            </a:r>
          </a:p>
          <a:p>
            <a:pPr>
              <a:buNone/>
            </a:pPr>
            <a:endParaRPr lang="en-GB" sz="3600" dirty="0"/>
          </a:p>
          <a:p>
            <a:pPr>
              <a:buNone/>
            </a:pPr>
            <a:endParaRPr lang="en-GB" sz="2900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itchFamily="34" charset="0"/>
                <a:cs typeface="Arial" pitchFamily="34" charset="0"/>
              </a:rPr>
              <a:t>Further Reading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1063</TotalTime>
  <Words>633</Words>
  <Application>Microsoft Office PowerPoint</Application>
  <PresentationFormat>On-screen Show (4:3)</PresentationFormat>
  <Paragraphs>118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Performance management:  significance &amp; systems</vt:lpstr>
      <vt:lpstr>What is the significance of performance management (PM)?</vt:lpstr>
      <vt:lpstr>PowerPoint Presentation</vt:lpstr>
      <vt:lpstr>Why are performance management systems necessary?</vt:lpstr>
      <vt:lpstr>Performance Management Process</vt:lpstr>
      <vt:lpstr> The AMO theory- Bartel 2004 </vt:lpstr>
      <vt:lpstr>PowerPoint Presentation</vt:lpstr>
      <vt:lpstr>Determining level of performance</vt:lpstr>
      <vt:lpstr>Key Performance Indicators (KPIs)?</vt:lpstr>
      <vt:lpstr>Individual Activity</vt:lpstr>
      <vt:lpstr>PowerPoint Presentation</vt:lpstr>
      <vt:lpstr>References:</vt:lpstr>
      <vt:lpstr>Further Reading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Performance Management</dc:title>
  <dc:creator>Samantha Morgan;P</dc:creator>
  <cp:lastModifiedBy>Brynach Heffernan</cp:lastModifiedBy>
  <cp:revision>133</cp:revision>
  <cp:lastPrinted>2018-02-19T09:34:30Z</cp:lastPrinted>
  <dcterms:created xsi:type="dcterms:W3CDTF">2011-02-03T13:12:14Z</dcterms:created>
  <dcterms:modified xsi:type="dcterms:W3CDTF">2018-10-18T11:01:57Z</dcterms:modified>
</cp:coreProperties>
</file>