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3"/>
  </p:notesMasterIdLst>
  <p:handoutMasterIdLst>
    <p:handoutMasterId r:id="rId14"/>
  </p:handoutMasterIdLst>
  <p:sldIdLst>
    <p:sldId id="259" r:id="rId2"/>
    <p:sldId id="260" r:id="rId3"/>
    <p:sldId id="262" r:id="rId4"/>
    <p:sldId id="266" r:id="rId5"/>
    <p:sldId id="261" r:id="rId6"/>
    <p:sldId id="263" r:id="rId7"/>
    <p:sldId id="264" r:id="rId8"/>
    <p:sldId id="269" r:id="rId9"/>
    <p:sldId id="265" r:id="rId10"/>
    <p:sldId id="267" r:id="rId11"/>
    <p:sldId id="268" r:id="rId12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orient="horz" pos="304" userDrawn="1">
          <p15:clr>
            <a:srgbClr val="A4A3A4"/>
          </p15:clr>
        </p15:guide>
        <p15:guide id="3" orient="horz" pos="4144" userDrawn="1">
          <p15:clr>
            <a:srgbClr val="A4A3A4"/>
          </p15:clr>
        </p15:guide>
        <p15:guide id="4" orient="horz" pos="3952" userDrawn="1">
          <p15:clr>
            <a:srgbClr val="A4A3A4"/>
          </p15:clr>
        </p15:guide>
        <p15:guide id="5" orient="horz" pos="1136" userDrawn="1">
          <p15:clr>
            <a:srgbClr val="A4A3A4"/>
          </p15:clr>
        </p15:guide>
        <p15:guide id="6" pos="3839" userDrawn="1">
          <p15:clr>
            <a:srgbClr val="A4A3A4"/>
          </p15:clr>
        </p15:guide>
        <p15:guide id="7" pos="191" userDrawn="1">
          <p15:clr>
            <a:srgbClr val="A4A3A4"/>
          </p15:clr>
        </p15:guide>
        <p15:guide id="8" pos="7486" userDrawn="1">
          <p15:clr>
            <a:srgbClr val="A4A3A4"/>
          </p15:clr>
        </p15:guide>
        <p15:guide id="9" pos="576" userDrawn="1">
          <p15:clr>
            <a:srgbClr val="A4A3A4"/>
          </p15:clr>
        </p15:guide>
        <p15:guide id="10" pos="710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13B9C3-0458-4C4B-BDE7-71EE4058B98F}" v="28" dt="2020-03-20T13:28:23.219"/>
  </p1510:revLst>
</p1510:revInfo>
</file>

<file path=ppt/tableStyles.xml><?xml version="1.0" encoding="utf-8"?>
<a:tblStyleLst xmlns:a="http://schemas.openxmlformats.org/drawingml/2006/main" def="{D03447BB-5D67-496B-8E87-E561075AD55C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68" autoAdjust="0"/>
    <p:restoredTop sz="94660"/>
  </p:normalViewPr>
  <p:slideViewPr>
    <p:cSldViewPr>
      <p:cViewPr varScale="1">
        <p:scale>
          <a:sx n="86" d="100"/>
          <a:sy n="86" d="100"/>
        </p:scale>
        <p:origin x="590" y="53"/>
      </p:cViewPr>
      <p:guideLst>
        <p:guide orient="horz" pos="2160"/>
        <p:guide orient="horz" pos="304"/>
        <p:guide orient="horz" pos="4144"/>
        <p:guide orient="horz" pos="3952"/>
        <p:guide orient="horz" pos="1136"/>
        <p:guide pos="3839"/>
        <p:guide pos="191"/>
        <p:guide pos="7486"/>
        <p:guide pos="576"/>
        <p:guide pos="710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168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davies" userId="b29ddbbb9a9360dc" providerId="LiveId" clId="{A413B9C3-0458-4C4B-BDE7-71EE4058B98F}"/>
    <pc:docChg chg="undo custSel mod addSld modSld sldOrd">
      <pc:chgData name="laura davies" userId="b29ddbbb9a9360dc" providerId="LiveId" clId="{A413B9C3-0458-4C4B-BDE7-71EE4058B98F}" dt="2020-03-20T13:54:20.656" v="5652" actId="20577"/>
      <pc:docMkLst>
        <pc:docMk/>
      </pc:docMkLst>
      <pc:sldChg chg="modSp">
        <pc:chgData name="laura davies" userId="b29ddbbb9a9360dc" providerId="LiveId" clId="{A413B9C3-0458-4C4B-BDE7-71EE4058B98F}" dt="2020-03-15T14:00:54.908" v="2675" actId="20577"/>
        <pc:sldMkLst>
          <pc:docMk/>
          <pc:sldMk cId="1017029501" sldId="259"/>
        </pc:sldMkLst>
        <pc:spChg chg="mod">
          <ac:chgData name="laura davies" userId="b29ddbbb9a9360dc" providerId="LiveId" clId="{A413B9C3-0458-4C4B-BDE7-71EE4058B98F}" dt="2020-03-15T14:00:54.908" v="2675" actId="20577"/>
          <ac:spMkLst>
            <pc:docMk/>
            <pc:sldMk cId="1017029501" sldId="259"/>
            <ac:spMk id="3" creationId="{00000000-0000-0000-0000-000000000000}"/>
          </ac:spMkLst>
        </pc:spChg>
      </pc:sldChg>
      <pc:sldChg chg="addSp delSp modSp mod modClrScheme chgLayout">
        <pc:chgData name="laura davies" userId="b29ddbbb9a9360dc" providerId="LiveId" clId="{A413B9C3-0458-4C4B-BDE7-71EE4058B98F}" dt="2020-03-20T13:53:52.506" v="5649" actId="20577"/>
        <pc:sldMkLst>
          <pc:docMk/>
          <pc:sldMk cId="3912520735" sldId="260"/>
        </pc:sldMkLst>
        <pc:spChg chg="add mod">
          <ac:chgData name="laura davies" userId="b29ddbbb9a9360dc" providerId="LiveId" clId="{A413B9C3-0458-4C4B-BDE7-71EE4058B98F}" dt="2020-03-20T13:33:59.666" v="5129" actId="20577"/>
          <ac:spMkLst>
            <pc:docMk/>
            <pc:sldMk cId="3912520735" sldId="260"/>
            <ac:spMk id="2" creationId="{93FE82A9-4507-4576-9120-57BA99A878E3}"/>
          </ac:spMkLst>
        </pc:spChg>
        <pc:spChg chg="add del mod">
          <ac:chgData name="laura davies" userId="b29ddbbb9a9360dc" providerId="LiveId" clId="{A413B9C3-0458-4C4B-BDE7-71EE4058B98F}" dt="2020-03-15T13:23:41.327" v="1385" actId="478"/>
          <ac:spMkLst>
            <pc:docMk/>
            <pc:sldMk cId="3912520735" sldId="260"/>
            <ac:spMk id="4" creationId="{510E6C1D-0AB8-457A-9C8F-EA7349F5CCE9}"/>
          </ac:spMkLst>
        </pc:spChg>
        <pc:spChg chg="mod">
          <ac:chgData name="laura davies" userId="b29ddbbb9a9360dc" providerId="LiveId" clId="{A413B9C3-0458-4C4B-BDE7-71EE4058B98F}" dt="2020-03-20T13:51:33.613" v="5439" actId="14100"/>
          <ac:spMkLst>
            <pc:docMk/>
            <pc:sldMk cId="3912520735" sldId="260"/>
            <ac:spMk id="13" creationId="{00000000-0000-0000-0000-000000000000}"/>
          </ac:spMkLst>
        </pc:spChg>
        <pc:spChg chg="mod">
          <ac:chgData name="laura davies" userId="b29ddbbb9a9360dc" providerId="LiveId" clId="{A413B9C3-0458-4C4B-BDE7-71EE4058B98F}" dt="2020-03-20T13:53:52.506" v="5649" actId="20577"/>
          <ac:spMkLst>
            <pc:docMk/>
            <pc:sldMk cId="3912520735" sldId="260"/>
            <ac:spMk id="14" creationId="{00000000-0000-0000-0000-000000000000}"/>
          </ac:spMkLst>
        </pc:spChg>
        <pc:spChg chg="add del mod">
          <ac:chgData name="laura davies" userId="b29ddbbb9a9360dc" providerId="LiveId" clId="{A413B9C3-0458-4C4B-BDE7-71EE4058B98F}" dt="2020-03-15T13:23:04.170" v="1338" actId="931"/>
          <ac:spMkLst>
            <pc:docMk/>
            <pc:sldMk cId="3912520735" sldId="260"/>
            <ac:spMk id="19" creationId="{10EB26C1-EFBC-4948-BC85-8C2DCFD58FA7}"/>
          </ac:spMkLst>
        </pc:spChg>
        <pc:picChg chg="add mod">
          <ac:chgData name="laura davies" userId="b29ddbbb9a9360dc" providerId="LiveId" clId="{A413B9C3-0458-4C4B-BDE7-71EE4058B98F}" dt="2020-03-15T13:23:12.446" v="1342" actId="14100"/>
          <ac:picMkLst>
            <pc:docMk/>
            <pc:sldMk cId="3912520735" sldId="260"/>
            <ac:picMk id="3" creationId="{51804120-195E-4ADC-B155-1E7B620284F0}"/>
          </ac:picMkLst>
        </pc:picChg>
      </pc:sldChg>
      <pc:sldChg chg="addSp delSp modSp mod ord modClrScheme chgLayout">
        <pc:chgData name="laura davies" userId="b29ddbbb9a9360dc" providerId="LiveId" clId="{A413B9C3-0458-4C4B-BDE7-71EE4058B98F}" dt="2020-03-20T13:51:16.311" v="5436" actId="20577"/>
        <pc:sldMkLst>
          <pc:docMk/>
          <pc:sldMk cId="2726954714" sldId="261"/>
        </pc:sldMkLst>
        <pc:spChg chg="mod">
          <ac:chgData name="laura davies" userId="b29ddbbb9a9360dc" providerId="LiveId" clId="{A413B9C3-0458-4C4B-BDE7-71EE4058B98F}" dt="2020-03-15T12:42:17.652" v="266" actId="26606"/>
          <ac:spMkLst>
            <pc:docMk/>
            <pc:sldMk cId="2726954714" sldId="261"/>
            <ac:spMk id="2" creationId="{00000000-0000-0000-0000-000000000000}"/>
          </ac:spMkLst>
        </pc:spChg>
        <pc:spChg chg="add mod">
          <ac:chgData name="laura davies" userId="b29ddbbb9a9360dc" providerId="LiveId" clId="{A413B9C3-0458-4C4B-BDE7-71EE4058B98F}" dt="2020-03-20T13:35:38.943" v="5166" actId="20577"/>
          <ac:spMkLst>
            <pc:docMk/>
            <pc:sldMk cId="2726954714" sldId="261"/>
            <ac:spMk id="3" creationId="{F26336E9-4AE6-464B-AE71-634BD210691F}"/>
          </ac:spMkLst>
        </pc:spChg>
        <pc:spChg chg="del">
          <ac:chgData name="laura davies" userId="b29ddbbb9a9360dc" providerId="LiveId" clId="{A413B9C3-0458-4C4B-BDE7-71EE4058B98F}" dt="2020-03-15T12:39:40.264" v="21" actId="931"/>
          <ac:spMkLst>
            <pc:docMk/>
            <pc:sldMk cId="2726954714" sldId="261"/>
            <ac:spMk id="4" creationId="{9F192EB3-C2EC-40B2-9B1A-53011B448AB2}"/>
          </ac:spMkLst>
        </pc:spChg>
        <pc:spChg chg="add mod">
          <ac:chgData name="laura davies" userId="b29ddbbb9a9360dc" providerId="LiveId" clId="{A413B9C3-0458-4C4B-BDE7-71EE4058B98F}" dt="2020-03-15T12:42:17.652" v="266" actId="26606"/>
          <ac:spMkLst>
            <pc:docMk/>
            <pc:sldMk cId="2726954714" sldId="261"/>
            <ac:spMk id="8" creationId="{796A6112-F275-49BF-BB33-C86859AA0C14}"/>
          </ac:spMkLst>
        </pc:spChg>
        <pc:spChg chg="add mod">
          <ac:chgData name="laura davies" userId="b29ddbbb9a9360dc" providerId="LiveId" clId="{A413B9C3-0458-4C4B-BDE7-71EE4058B98F}" dt="2020-03-20T13:51:16.311" v="5436" actId="20577"/>
          <ac:spMkLst>
            <pc:docMk/>
            <pc:sldMk cId="2726954714" sldId="261"/>
            <ac:spMk id="13" creationId="{DA45C885-B83D-4A68-8B5E-20EF74719E5B}"/>
          </ac:spMkLst>
        </pc:spChg>
        <pc:picChg chg="add mod ord">
          <ac:chgData name="laura davies" userId="b29ddbbb9a9360dc" providerId="LiveId" clId="{A413B9C3-0458-4C4B-BDE7-71EE4058B98F}" dt="2020-03-20T12:50:39.279" v="3175" actId="1076"/>
          <ac:picMkLst>
            <pc:docMk/>
            <pc:sldMk cId="2726954714" sldId="261"/>
            <ac:picMk id="7" creationId="{5D4320F5-ECE7-468D-8938-62AF73A5ADAA}"/>
          </ac:picMkLst>
        </pc:picChg>
      </pc:sldChg>
      <pc:sldChg chg="addSp delSp modSp">
        <pc:chgData name="laura davies" userId="b29ddbbb9a9360dc" providerId="LiveId" clId="{A413B9C3-0458-4C4B-BDE7-71EE4058B98F}" dt="2020-03-20T13:07:55.465" v="3845" actId="20577"/>
        <pc:sldMkLst>
          <pc:docMk/>
          <pc:sldMk cId="2471472061" sldId="262"/>
        </pc:sldMkLst>
        <pc:spChg chg="mod">
          <ac:chgData name="laura davies" userId="b29ddbbb9a9360dc" providerId="LiveId" clId="{A413B9C3-0458-4C4B-BDE7-71EE4058B98F}" dt="2020-03-15T12:43:22.275" v="332" actId="20577"/>
          <ac:spMkLst>
            <pc:docMk/>
            <pc:sldMk cId="2471472061" sldId="262"/>
            <ac:spMk id="2" creationId="{00000000-0000-0000-0000-000000000000}"/>
          </ac:spMkLst>
        </pc:spChg>
        <pc:spChg chg="add mod">
          <ac:chgData name="laura davies" userId="b29ddbbb9a9360dc" providerId="LiveId" clId="{A413B9C3-0458-4C4B-BDE7-71EE4058B98F}" dt="2020-03-20T13:07:55.465" v="3845" actId="20577"/>
          <ac:spMkLst>
            <pc:docMk/>
            <pc:sldMk cId="2471472061" sldId="262"/>
            <ac:spMk id="3" creationId="{4E3EB045-C412-437A-B724-7674D484E60F}"/>
          </ac:spMkLst>
        </pc:spChg>
        <pc:spChg chg="add mod">
          <ac:chgData name="laura davies" userId="b29ddbbb9a9360dc" providerId="LiveId" clId="{A413B9C3-0458-4C4B-BDE7-71EE4058B98F}" dt="2020-03-15T13:03:15.828" v="664" actId="20577"/>
          <ac:spMkLst>
            <pc:docMk/>
            <pc:sldMk cId="2471472061" sldId="262"/>
            <ac:spMk id="5" creationId="{160C803B-1186-4D37-87C6-D6C20150476A}"/>
          </ac:spMkLst>
        </pc:spChg>
        <pc:spChg chg="mod">
          <ac:chgData name="laura davies" userId="b29ddbbb9a9360dc" providerId="LiveId" clId="{A413B9C3-0458-4C4B-BDE7-71EE4058B98F}" dt="2020-03-15T13:15:53.358" v="937" actId="20577"/>
          <ac:spMkLst>
            <pc:docMk/>
            <pc:sldMk cId="2471472061" sldId="262"/>
            <ac:spMk id="11" creationId="{00000000-0000-0000-0000-000000000000}"/>
          </ac:spMkLst>
        </pc:spChg>
        <pc:graphicFrameChg chg="del mod modGraphic">
          <ac:chgData name="laura davies" userId="b29ddbbb9a9360dc" providerId="LiveId" clId="{A413B9C3-0458-4C4B-BDE7-71EE4058B98F}" dt="2020-03-15T12:44:48.035" v="352" actId="478"/>
          <ac:graphicFrameMkLst>
            <pc:docMk/>
            <pc:sldMk cId="2471472061" sldId="262"/>
            <ac:graphicFrameMk id="4" creationId="{00000000-0000-0000-0000-000000000000}"/>
          </ac:graphicFrameMkLst>
        </pc:graphicFrameChg>
      </pc:sldChg>
      <pc:sldChg chg="addSp delSp modSp ord">
        <pc:chgData name="laura davies" userId="b29ddbbb9a9360dc" providerId="LiveId" clId="{A413B9C3-0458-4C4B-BDE7-71EE4058B98F}" dt="2020-03-20T12:55:36.344" v="3283" actId="20577"/>
        <pc:sldMkLst>
          <pc:docMk/>
          <pc:sldMk cId="2235230872" sldId="263"/>
        </pc:sldMkLst>
        <pc:spChg chg="mod">
          <ac:chgData name="laura davies" userId="b29ddbbb9a9360dc" providerId="LiveId" clId="{A413B9C3-0458-4C4B-BDE7-71EE4058B98F}" dt="2020-03-15T13:20:34.561" v="1336" actId="26606"/>
          <ac:spMkLst>
            <pc:docMk/>
            <pc:sldMk cId="2235230872" sldId="263"/>
            <ac:spMk id="2" creationId="{00000000-0000-0000-0000-000000000000}"/>
          </ac:spMkLst>
        </pc:spChg>
        <pc:spChg chg="add mod">
          <ac:chgData name="laura davies" userId="b29ddbbb9a9360dc" providerId="LiveId" clId="{A413B9C3-0458-4C4B-BDE7-71EE4058B98F}" dt="2020-03-20T12:55:36.344" v="3283" actId="20577"/>
          <ac:spMkLst>
            <pc:docMk/>
            <pc:sldMk cId="2235230872" sldId="263"/>
            <ac:spMk id="3" creationId="{79C8E39E-10C2-49B6-A59B-5728B8448A48}"/>
          </ac:spMkLst>
        </pc:spChg>
        <pc:spChg chg="add del mod">
          <ac:chgData name="laura davies" userId="b29ddbbb9a9360dc" providerId="LiveId" clId="{A413B9C3-0458-4C4B-BDE7-71EE4058B98F}" dt="2020-03-15T13:20:23.870" v="1330" actId="931"/>
          <ac:spMkLst>
            <pc:docMk/>
            <pc:sldMk cId="2235230872" sldId="263"/>
            <ac:spMk id="4" creationId="{68858D7D-1A67-4427-B650-06657B9A0209}"/>
          </ac:spMkLst>
        </pc:spChg>
        <pc:spChg chg="add del mod">
          <ac:chgData name="laura davies" userId="b29ddbbb9a9360dc" providerId="LiveId" clId="{A413B9C3-0458-4C4B-BDE7-71EE4058B98F}" dt="2020-03-20T12:50:23.275" v="3174" actId="478"/>
          <ac:spMkLst>
            <pc:docMk/>
            <pc:sldMk cId="2235230872" sldId="263"/>
            <ac:spMk id="7" creationId="{4CA2DC61-98DE-4F5B-BE80-9BD726634AF7}"/>
          </ac:spMkLst>
        </pc:spChg>
        <pc:spChg chg="add del">
          <ac:chgData name="laura davies" userId="b29ddbbb9a9360dc" providerId="LiveId" clId="{A413B9C3-0458-4C4B-BDE7-71EE4058B98F}" dt="2020-03-15T13:20:34.530" v="1335" actId="26606"/>
          <ac:spMkLst>
            <pc:docMk/>
            <pc:sldMk cId="2235230872" sldId="263"/>
            <ac:spMk id="10" creationId="{00000000-0000-0000-0000-000000000000}"/>
          </ac:spMkLst>
        </pc:spChg>
        <pc:graphicFrameChg chg="del mod">
          <ac:chgData name="laura davies" userId="b29ddbbb9a9360dc" providerId="LiveId" clId="{A413B9C3-0458-4C4B-BDE7-71EE4058B98F}" dt="2020-03-15T13:19:38.608" v="1329" actId="478"/>
          <ac:graphicFrameMkLst>
            <pc:docMk/>
            <pc:sldMk cId="2235230872" sldId="263"/>
            <ac:graphicFrameMk id="9" creationId="{00000000-0000-0000-0000-000000000000}"/>
          </ac:graphicFrameMkLst>
        </pc:graphicFrameChg>
        <pc:picChg chg="add mod">
          <ac:chgData name="laura davies" userId="b29ddbbb9a9360dc" providerId="LiveId" clId="{A413B9C3-0458-4C4B-BDE7-71EE4058B98F}" dt="2020-03-20T12:50:04.471" v="3137" actId="1076"/>
          <ac:picMkLst>
            <pc:docMk/>
            <pc:sldMk cId="2235230872" sldId="263"/>
            <ac:picMk id="6" creationId="{2C8E93D8-4322-42C3-A70A-A8C0B76960EA}"/>
          </ac:picMkLst>
        </pc:picChg>
      </pc:sldChg>
      <pc:sldChg chg="addSp modSp add">
        <pc:chgData name="laura davies" userId="b29ddbbb9a9360dc" providerId="LiveId" clId="{A413B9C3-0458-4C4B-BDE7-71EE4058B98F}" dt="2020-03-20T13:37:59.935" v="5220" actId="20577"/>
        <pc:sldMkLst>
          <pc:docMk/>
          <pc:sldMk cId="1384283439" sldId="264"/>
        </pc:sldMkLst>
        <pc:spChg chg="mod">
          <ac:chgData name="laura davies" userId="b29ddbbb9a9360dc" providerId="LiveId" clId="{A413B9C3-0458-4C4B-BDE7-71EE4058B98F}" dt="2020-03-15T13:29:09.665" v="1758" actId="14100"/>
          <ac:spMkLst>
            <pc:docMk/>
            <pc:sldMk cId="1384283439" sldId="264"/>
            <ac:spMk id="2" creationId="{B6478357-6608-4196-BB20-6F31884A2EB7}"/>
          </ac:spMkLst>
        </pc:spChg>
        <pc:spChg chg="mod">
          <ac:chgData name="laura davies" userId="b29ddbbb9a9360dc" providerId="LiveId" clId="{A413B9C3-0458-4C4B-BDE7-71EE4058B98F}" dt="2020-03-15T13:29:21.577" v="1759" actId="1076"/>
          <ac:spMkLst>
            <pc:docMk/>
            <pc:sldMk cId="1384283439" sldId="264"/>
            <ac:spMk id="3" creationId="{270B748A-6BEA-4216-A309-39831D017A75}"/>
          </ac:spMkLst>
        </pc:spChg>
        <pc:spChg chg="mod">
          <ac:chgData name="laura davies" userId="b29ddbbb9a9360dc" providerId="LiveId" clId="{A413B9C3-0458-4C4B-BDE7-71EE4058B98F}" dt="2020-03-15T13:39:51.986" v="1972" actId="5793"/>
          <ac:spMkLst>
            <pc:docMk/>
            <pc:sldMk cId="1384283439" sldId="264"/>
            <ac:spMk id="4" creationId="{EFB41E98-90CB-437B-8B60-4E2A4B127576}"/>
          </ac:spMkLst>
        </pc:spChg>
        <pc:spChg chg="add mod">
          <ac:chgData name="laura davies" userId="b29ddbbb9a9360dc" providerId="LiveId" clId="{A413B9C3-0458-4C4B-BDE7-71EE4058B98F}" dt="2020-03-20T13:37:59.935" v="5220" actId="20577"/>
          <ac:spMkLst>
            <pc:docMk/>
            <pc:sldMk cId="1384283439" sldId="264"/>
            <ac:spMk id="5" creationId="{C32F2E66-2CD5-41A7-852A-7DDE150E76B4}"/>
          </ac:spMkLst>
        </pc:spChg>
      </pc:sldChg>
      <pc:sldChg chg="addSp delSp modSp add">
        <pc:chgData name="laura davies" userId="b29ddbbb9a9360dc" providerId="LiveId" clId="{A413B9C3-0458-4C4B-BDE7-71EE4058B98F}" dt="2020-03-20T13:34:45.796" v="5150" actId="20577"/>
        <pc:sldMkLst>
          <pc:docMk/>
          <pc:sldMk cId="2558274108" sldId="265"/>
        </pc:sldMkLst>
        <pc:spChg chg="mod">
          <ac:chgData name="laura davies" userId="b29ddbbb9a9360dc" providerId="LiveId" clId="{A413B9C3-0458-4C4B-BDE7-71EE4058B98F}" dt="2020-03-15T13:59:40.157" v="2642" actId="14100"/>
          <ac:spMkLst>
            <pc:docMk/>
            <pc:sldMk cId="2558274108" sldId="265"/>
            <ac:spMk id="2" creationId="{ED3A74A0-65A7-4711-90EB-061408E02B87}"/>
          </ac:spMkLst>
        </pc:spChg>
        <pc:spChg chg="mod">
          <ac:chgData name="laura davies" userId="b29ddbbb9a9360dc" providerId="LiveId" clId="{A413B9C3-0458-4C4B-BDE7-71EE4058B98F}" dt="2020-03-15T13:59:20.439" v="2624" actId="20577"/>
          <ac:spMkLst>
            <pc:docMk/>
            <pc:sldMk cId="2558274108" sldId="265"/>
            <ac:spMk id="3" creationId="{03EC8EBA-49B2-4B54-8FDD-33481AE2C928}"/>
          </ac:spMkLst>
        </pc:spChg>
        <pc:spChg chg="mod">
          <ac:chgData name="laura davies" userId="b29ddbbb9a9360dc" providerId="LiveId" clId="{A413B9C3-0458-4C4B-BDE7-71EE4058B98F}" dt="2020-03-15T13:59:10.718" v="2603" actId="20577"/>
          <ac:spMkLst>
            <pc:docMk/>
            <pc:sldMk cId="2558274108" sldId="265"/>
            <ac:spMk id="4" creationId="{B692F49D-41B1-4CDD-BD4C-F21DF045E9E8}"/>
          </ac:spMkLst>
        </pc:spChg>
        <pc:spChg chg="add mod">
          <ac:chgData name="laura davies" userId="b29ddbbb9a9360dc" providerId="LiveId" clId="{A413B9C3-0458-4C4B-BDE7-71EE4058B98F}" dt="2020-03-20T13:34:45.796" v="5150" actId="20577"/>
          <ac:spMkLst>
            <pc:docMk/>
            <pc:sldMk cId="2558274108" sldId="265"/>
            <ac:spMk id="5" creationId="{F5CB96C8-B1DE-43A3-A171-FE209168FC55}"/>
          </ac:spMkLst>
        </pc:spChg>
        <pc:spChg chg="add del mod">
          <ac:chgData name="laura davies" userId="b29ddbbb9a9360dc" providerId="LiveId" clId="{A413B9C3-0458-4C4B-BDE7-71EE4058B98F}" dt="2020-03-15T13:50:00.781" v="2296" actId="478"/>
          <ac:spMkLst>
            <pc:docMk/>
            <pc:sldMk cId="2558274108" sldId="265"/>
            <ac:spMk id="7" creationId="{DF92F363-756A-4F39-BE30-23AE0FF51F6B}"/>
          </ac:spMkLst>
        </pc:spChg>
        <pc:picChg chg="add del mod">
          <ac:chgData name="laura davies" userId="b29ddbbb9a9360dc" providerId="LiveId" clId="{A413B9C3-0458-4C4B-BDE7-71EE4058B98F}" dt="2020-03-15T13:56:23.243" v="2466" actId="478"/>
          <ac:picMkLst>
            <pc:docMk/>
            <pc:sldMk cId="2558274108" sldId="265"/>
            <ac:picMk id="6" creationId="{0515EDDB-FAB2-4ED1-A6E2-A477A693756B}"/>
          </ac:picMkLst>
        </pc:picChg>
      </pc:sldChg>
      <pc:sldChg chg="addSp modSp add ord">
        <pc:chgData name="laura davies" userId="b29ddbbb9a9360dc" providerId="LiveId" clId="{A413B9C3-0458-4C4B-BDE7-71EE4058B98F}" dt="2020-03-20T13:37:29.071" v="5183" actId="20577"/>
        <pc:sldMkLst>
          <pc:docMk/>
          <pc:sldMk cId="2792117871" sldId="266"/>
        </pc:sldMkLst>
        <pc:spChg chg="mod">
          <ac:chgData name="laura davies" userId="b29ddbbb9a9360dc" providerId="LiveId" clId="{A413B9C3-0458-4C4B-BDE7-71EE4058B98F}" dt="2020-03-15T14:29:30.739" v="2685" actId="122"/>
          <ac:spMkLst>
            <pc:docMk/>
            <pc:sldMk cId="2792117871" sldId="266"/>
            <ac:spMk id="2" creationId="{41739A59-54FF-4CE5-9DF4-F58CE23FC349}"/>
          </ac:spMkLst>
        </pc:spChg>
        <pc:spChg chg="mod">
          <ac:chgData name="laura davies" userId="b29ddbbb9a9360dc" providerId="LiveId" clId="{A413B9C3-0458-4C4B-BDE7-71EE4058B98F}" dt="2020-03-20T13:15:26.223" v="4039" actId="14100"/>
          <ac:spMkLst>
            <pc:docMk/>
            <pc:sldMk cId="2792117871" sldId="266"/>
            <ac:spMk id="3" creationId="{215C1B58-9E61-4A55-816E-AD3C7FDBBE4E}"/>
          </ac:spMkLst>
        </pc:spChg>
        <pc:spChg chg="mod">
          <ac:chgData name="laura davies" userId="b29ddbbb9a9360dc" providerId="LiveId" clId="{A413B9C3-0458-4C4B-BDE7-71EE4058B98F}" dt="2020-03-20T13:15:26.223" v="4039" actId="14100"/>
          <ac:spMkLst>
            <pc:docMk/>
            <pc:sldMk cId="2792117871" sldId="266"/>
            <ac:spMk id="4" creationId="{A0963551-3112-43DB-9EF1-C4810FFDDBDC}"/>
          </ac:spMkLst>
        </pc:spChg>
        <pc:spChg chg="add mod">
          <ac:chgData name="laura davies" userId="b29ddbbb9a9360dc" providerId="LiveId" clId="{A413B9C3-0458-4C4B-BDE7-71EE4058B98F}" dt="2020-03-20T13:37:29.071" v="5183" actId="20577"/>
          <ac:spMkLst>
            <pc:docMk/>
            <pc:sldMk cId="2792117871" sldId="266"/>
            <ac:spMk id="5" creationId="{66EA2389-F5BD-4A1E-B20F-A1E81EED9C23}"/>
          </ac:spMkLst>
        </pc:spChg>
      </pc:sldChg>
      <pc:sldChg chg="delSp modSp add">
        <pc:chgData name="laura davies" userId="b29ddbbb9a9360dc" providerId="LiveId" clId="{A413B9C3-0458-4C4B-BDE7-71EE4058B98F}" dt="2020-03-20T13:54:20.656" v="5652" actId="20577"/>
        <pc:sldMkLst>
          <pc:docMk/>
          <pc:sldMk cId="546079797" sldId="267"/>
        </pc:sldMkLst>
        <pc:spChg chg="mod">
          <ac:chgData name="laura davies" userId="b29ddbbb9a9360dc" providerId="LiveId" clId="{A413B9C3-0458-4C4B-BDE7-71EE4058B98F}" dt="2020-03-20T13:30:55.695" v="4725" actId="14100"/>
          <ac:spMkLst>
            <pc:docMk/>
            <pc:sldMk cId="546079797" sldId="267"/>
            <ac:spMk id="2" creationId="{C3E23CC8-A401-4905-A70B-FC97C33D85E9}"/>
          </ac:spMkLst>
        </pc:spChg>
        <pc:spChg chg="mod">
          <ac:chgData name="laura davies" userId="b29ddbbb9a9360dc" providerId="LiveId" clId="{A413B9C3-0458-4C4B-BDE7-71EE4058B98F}" dt="2020-03-20T13:54:20.656" v="5652" actId="20577"/>
          <ac:spMkLst>
            <pc:docMk/>
            <pc:sldMk cId="546079797" sldId="267"/>
            <ac:spMk id="3" creationId="{08C23974-BEC0-4F13-A15E-B5792249145E}"/>
          </ac:spMkLst>
        </pc:spChg>
        <pc:spChg chg="del mod">
          <ac:chgData name="laura davies" userId="b29ddbbb9a9360dc" providerId="LiveId" clId="{A413B9C3-0458-4C4B-BDE7-71EE4058B98F}" dt="2020-03-20T12:40:23.183" v="3024" actId="478"/>
          <ac:spMkLst>
            <pc:docMk/>
            <pc:sldMk cId="546079797" sldId="267"/>
            <ac:spMk id="4" creationId="{21131471-6484-4774-8E65-570396561FB1}"/>
          </ac:spMkLst>
        </pc:spChg>
      </pc:sldChg>
      <pc:sldChg chg="delSp modSp add">
        <pc:chgData name="laura davies" userId="b29ddbbb9a9360dc" providerId="LiveId" clId="{A413B9C3-0458-4C4B-BDE7-71EE4058B98F}" dt="2020-03-20T12:46:35.862" v="3109" actId="255"/>
        <pc:sldMkLst>
          <pc:docMk/>
          <pc:sldMk cId="629467800" sldId="268"/>
        </pc:sldMkLst>
        <pc:spChg chg="mod">
          <ac:chgData name="laura davies" userId="b29ddbbb9a9360dc" providerId="LiveId" clId="{A413B9C3-0458-4C4B-BDE7-71EE4058B98F}" dt="2020-03-20T12:45:54.086" v="3104" actId="122"/>
          <ac:spMkLst>
            <pc:docMk/>
            <pc:sldMk cId="629467800" sldId="268"/>
            <ac:spMk id="2" creationId="{EA3E3BF8-6FB8-42DB-8F18-CD9863FF2CA8}"/>
          </ac:spMkLst>
        </pc:spChg>
        <pc:spChg chg="mod">
          <ac:chgData name="laura davies" userId="b29ddbbb9a9360dc" providerId="LiveId" clId="{A413B9C3-0458-4C4B-BDE7-71EE4058B98F}" dt="2020-03-20T12:46:35.862" v="3109" actId="255"/>
          <ac:spMkLst>
            <pc:docMk/>
            <pc:sldMk cId="629467800" sldId="268"/>
            <ac:spMk id="3" creationId="{20D12182-BBD7-4D18-8D9B-FAC5ED9886B9}"/>
          </ac:spMkLst>
        </pc:spChg>
        <pc:spChg chg="del mod">
          <ac:chgData name="laura davies" userId="b29ddbbb9a9360dc" providerId="LiveId" clId="{A413B9C3-0458-4C4B-BDE7-71EE4058B98F}" dt="2020-03-20T12:44:16.291" v="3093" actId="478"/>
          <ac:spMkLst>
            <pc:docMk/>
            <pc:sldMk cId="629467800" sldId="268"/>
            <ac:spMk id="4" creationId="{D09BD09E-8A7D-4AB2-9BCC-FFE151B1B9D0}"/>
          </ac:spMkLst>
        </pc:spChg>
      </pc:sldChg>
      <pc:sldChg chg="addSp delSp modSp add">
        <pc:chgData name="laura davies" userId="b29ddbbb9a9360dc" providerId="LiveId" clId="{A413B9C3-0458-4C4B-BDE7-71EE4058B98F}" dt="2020-03-20T13:39:26.155" v="5339" actId="20577"/>
        <pc:sldMkLst>
          <pc:docMk/>
          <pc:sldMk cId="3623248253" sldId="269"/>
        </pc:sldMkLst>
        <pc:spChg chg="mod">
          <ac:chgData name="laura davies" userId="b29ddbbb9a9360dc" providerId="LiveId" clId="{A413B9C3-0458-4C4B-BDE7-71EE4058B98F}" dt="2020-03-20T13:21:01.380" v="4310" actId="122"/>
          <ac:spMkLst>
            <pc:docMk/>
            <pc:sldMk cId="3623248253" sldId="269"/>
            <ac:spMk id="2" creationId="{84CD2684-7F5D-4F36-AE4A-A28FEEC3F8B2}"/>
          </ac:spMkLst>
        </pc:spChg>
        <pc:spChg chg="mod">
          <ac:chgData name="laura davies" userId="b29ddbbb9a9360dc" providerId="LiveId" clId="{A413B9C3-0458-4C4B-BDE7-71EE4058B98F}" dt="2020-03-20T13:39:26.155" v="5339" actId="20577"/>
          <ac:spMkLst>
            <pc:docMk/>
            <pc:sldMk cId="3623248253" sldId="269"/>
            <ac:spMk id="3" creationId="{54DBB2D8-F0DF-4B74-BFA8-9DCE841B424E}"/>
          </ac:spMkLst>
        </pc:spChg>
        <pc:spChg chg="del mod">
          <ac:chgData name="laura davies" userId="b29ddbbb9a9360dc" providerId="LiveId" clId="{A413B9C3-0458-4C4B-BDE7-71EE4058B98F}" dt="2020-03-20T13:21:23.973" v="4317" actId="478"/>
          <ac:spMkLst>
            <pc:docMk/>
            <pc:sldMk cId="3623248253" sldId="269"/>
            <ac:spMk id="4" creationId="{C846458C-8513-4187-AC0F-2D707046741A}"/>
          </ac:spMkLst>
        </pc:spChg>
        <pc:spChg chg="add mod">
          <ac:chgData name="laura davies" userId="b29ddbbb9a9360dc" providerId="LiveId" clId="{A413B9C3-0458-4C4B-BDE7-71EE4058B98F}" dt="2020-03-20T13:29:02.546" v="4583" actId="20577"/>
          <ac:spMkLst>
            <pc:docMk/>
            <pc:sldMk cId="3623248253" sldId="269"/>
            <ac:spMk id="7" creationId="{F5ADE3F6-AC26-4717-AECA-DF08EA23246A}"/>
          </ac:spMkLst>
        </pc:spChg>
        <pc:picChg chg="add mod">
          <ac:chgData name="laura davies" userId="b29ddbbb9a9360dc" providerId="LiveId" clId="{A413B9C3-0458-4C4B-BDE7-71EE4058B98F}" dt="2020-03-20T13:28:25.238" v="4533" actId="1076"/>
          <ac:picMkLst>
            <pc:docMk/>
            <pc:sldMk cId="3623248253" sldId="269"/>
            <ac:picMk id="6" creationId="{58A6A538-1061-4896-B28E-5B65B7A8B4C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54C6E1-AF92-4FB7-A013-0B520EBC30AE}" type="datetimeFigureOut">
              <a:rPr lang="en-US"/>
              <a:t>3/20/2020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2D9BF-D574-4807-B36C-9E2A025BE82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067921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10850-0874-4A61-99B4-D613C5E8D9EA}" type="datetimeFigureOut">
              <a:rPr lang="en-US"/>
              <a:t>3/20/2020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1EC53-F507-411E-9ADC-FBCFECE09D3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58182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1EC53-F507-411E-9ADC-FBCFECE09D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644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8246" y="1828800"/>
            <a:ext cx="9220200" cy="2147926"/>
          </a:xfrm>
        </p:spPr>
        <p:txBody>
          <a:bodyPr anchor="ctr">
            <a:normAutofit/>
          </a:bodyPr>
          <a:lstStyle>
            <a:lvl1pPr algn="ctr">
              <a:defRPr sz="4400" cap="all" normalizeH="0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68246" y="4063998"/>
            <a:ext cx="9220200" cy="1016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163" y="1803401"/>
            <a:ext cx="10360501" cy="4470400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30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2"/>
            <a:ext cx="9751060" cy="1992597"/>
          </a:xfrm>
        </p:spPr>
        <p:txBody>
          <a:bodyPr anchor="b" anchorCtr="0">
            <a:noAutofit/>
          </a:bodyPr>
          <a:lstStyle>
            <a:lvl1pPr algn="ctr">
              <a:defRPr sz="4400" b="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3632200"/>
            <a:ext cx="9751060" cy="1016000"/>
          </a:xfrm>
        </p:spPr>
        <p:txBody>
          <a:bodyPr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2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90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 marL="2669581">
              <a:defRPr sz="1400"/>
            </a:lvl7pPr>
            <a:lvl8pPr marL="2669581">
              <a:defRPr sz="1400"/>
            </a:lvl8pPr>
            <a:lvl9pPr marL="2669581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803401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 baseline="0"/>
            </a:lvl6pPr>
            <a:lvl7pPr marL="2669581">
              <a:defRPr sz="1400" baseline="0"/>
            </a:lvl7pPr>
            <a:lvl8pPr marL="2669581">
              <a:defRPr sz="1400" baseline="0"/>
            </a:lvl8pPr>
            <a:lvl9pPr marL="2669581"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5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162" y="1803400"/>
            <a:ext cx="4977104" cy="9144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2" indent="0">
              <a:buNone/>
              <a:defRPr sz="2100" b="1"/>
            </a:lvl5pPr>
            <a:lvl6pPr marL="3047466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162" y="2717800"/>
            <a:ext cx="4977104" cy="3556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/>
            </a:lvl6pPr>
            <a:lvl7pPr marL="2669581">
              <a:defRPr sz="1400"/>
            </a:lvl7pPr>
            <a:lvl8pPr marL="2669581">
              <a:defRPr sz="1400"/>
            </a:lvl8pPr>
            <a:lvl9pPr marL="2669581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7559" y="1803400"/>
            <a:ext cx="4977104" cy="9144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2" indent="0">
              <a:buNone/>
              <a:defRPr sz="2100" b="1"/>
            </a:lvl5pPr>
            <a:lvl6pPr marL="3047466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717800"/>
            <a:ext cx="4977104" cy="3556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 marL="2669581">
              <a:defRPr sz="1400"/>
            </a:lvl6pPr>
            <a:lvl7pPr marL="2669581">
              <a:defRPr sz="1400"/>
            </a:lvl7pPr>
            <a:lvl8pPr marL="2669581">
              <a:defRPr sz="1400" baseline="0"/>
            </a:lvl8pPr>
            <a:lvl9pPr marL="2669581"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68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8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34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1163" y="482600"/>
            <a:ext cx="3961368" cy="1422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0" y="-1115"/>
            <a:ext cx="7618016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white">
          <a:xfrm>
            <a:off x="507868" y="482602"/>
            <a:ext cx="6602280" cy="584200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1163" y="2108200"/>
            <a:ext cx="3961368" cy="4267200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31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134" y="1905000"/>
            <a:ext cx="5180251" cy="1727200"/>
          </a:xfrm>
        </p:spPr>
        <p:txBody>
          <a:bodyPr anchor="b" anchorCtr="0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0" y="-1115"/>
            <a:ext cx="6093594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07870" y="482601"/>
            <a:ext cx="5077859" cy="5862706"/>
          </a:xfrm>
          <a:noFill/>
          <a:ln w="9525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 algn="ctr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2" indent="0">
              <a:buNone/>
              <a:defRPr sz="2700"/>
            </a:lvl5pPr>
            <a:lvl6pPr marL="3047466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99134" y="3733800"/>
            <a:ext cx="5180251" cy="17272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99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lternate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1163" y="482600"/>
            <a:ext cx="3961368" cy="1422400"/>
          </a:xfrm>
        </p:spPr>
        <p:txBody>
          <a:bodyPr anchor="b" anchorCtr="0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0" y="-1115"/>
            <a:ext cx="7618016" cy="6859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sz="240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07869" y="482602"/>
            <a:ext cx="6602281" cy="5842001"/>
          </a:xfrm>
          <a:noFill/>
          <a:ln w="9525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 algn="ctr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2" indent="0">
              <a:buNone/>
              <a:defRPr sz="2700"/>
            </a:lvl5pPr>
            <a:lvl6pPr marL="3047466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1163" y="2108200"/>
            <a:ext cx="3961368" cy="42672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>
                <a:solidFill>
                  <a:schemeClr val="tx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2" indent="0">
              <a:buNone/>
              <a:defRPr sz="1200"/>
            </a:lvl5pPr>
            <a:lvl6pPr marL="3047466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4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2669581">
              <a:defRPr baseline="0"/>
            </a:lvl6pPr>
            <a:lvl7pPr marL="2669581">
              <a:defRPr baseline="0"/>
            </a:lvl7pPr>
            <a:lvl8pPr marL="2669581">
              <a:defRPr baseline="0"/>
            </a:lvl8pPr>
            <a:lvl9pPr marL="2669581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47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40043" y="685800"/>
            <a:ext cx="1843982" cy="5588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163" y="685800"/>
            <a:ext cx="9040045" cy="5588002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B9059-F1D6-41D0-95CF-D21CAA096B3A}" type="datetimeFigureOut">
              <a:rPr lang="en-US" smtClean="0"/>
              <a:t>3/20/2020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D5434-F838-4DD4-A17B-1CB1A1850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76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  <a:prstGeom prst="rect">
            <a:avLst/>
          </a:prstGeom>
          <a:effectLst/>
        </p:spPr>
        <p:txBody>
          <a:bodyPr vert="horz" lIns="121899" tIns="60949" rIns="121899" bIns="60949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163" y="1803401"/>
            <a:ext cx="10360501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163" y="6375400"/>
            <a:ext cx="7414869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735324" y="6375400"/>
            <a:ext cx="1422030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B9B9059-F1D6-41D0-95CF-D21CAA096B3A}" type="datetimeFigureOut">
              <a:rPr lang="en-US" smtClean="0"/>
              <a:pPr/>
              <a:t>3/20/2020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41760" y="6375400"/>
            <a:ext cx="832903" cy="195072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FD5434-F838-4DD4-A17B-1CB1A1850D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948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1218987" rtl="0" eaLnBrk="1" latinLnBrk="0" hangingPunct="1">
        <a:lnSpc>
          <a:spcPct val="90000"/>
        </a:lnSpc>
        <a:spcBef>
          <a:spcPts val="1600"/>
        </a:spcBef>
        <a:buClr>
          <a:schemeClr val="accent1"/>
        </a:buClr>
        <a:buSzPct val="9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90000"/>
        <a:buFont typeface="Cambria" pitchFamily="18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99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59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100000"/>
        <a:buFont typeface="Cambria" pitchFamily="18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74320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2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6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upinepublishers.com/complementary-alternative-medicine-journal/classification.php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littleepiphany.com/holisticmassage/foot-massage-chart-reflexology-chart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yo-enfermera.blogspot.com/2015/03/4-razones-para-ser-enfermera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aper-pen-blue-white-writing-153317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ld199900/ldselect/ldsctech/123/12307.htm" TargetMode="External"/><Relationship Id="rId2" Type="http://schemas.openxmlformats.org/officeDocument/2006/relationships/hyperlink" Target="https://www.nursingtimes.net/clinical-archive/pain-management/reflexology-effective-pain-relief-uk-study-suggests-10-04-2013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Reflexology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Complimentary and alternative therapies.</a:t>
            </a:r>
          </a:p>
          <a:p>
            <a:r>
              <a:rPr lang="en-US" dirty="0"/>
              <a:t>Laura Davies</a:t>
            </a:r>
          </a:p>
          <a:p>
            <a:r>
              <a:rPr lang="en-US" dirty="0"/>
              <a:t>1810982</a:t>
            </a:r>
          </a:p>
        </p:txBody>
      </p:sp>
    </p:spTree>
    <p:extLst>
      <p:ext uri="{BB962C8B-B14F-4D97-AF65-F5344CB8AC3E}">
        <p14:creationId xmlns:p14="http://schemas.microsoft.com/office/powerpoint/2010/main" val="101702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599753"/>
          </a:xfrm>
        </p:spPr>
        <p:txBody>
          <a:bodyPr anchor="b">
            <a:normAutofit/>
          </a:bodyPr>
          <a:lstStyle/>
          <a:p>
            <a:r>
              <a:rPr lang="en-US" dirty="0"/>
              <a:t>What is reflexology?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33772" y="1196752"/>
            <a:ext cx="6120680" cy="5358209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Reflexology is a holistic treatment based on applying pressure to the pressure points in the hands and feet.</a:t>
            </a:r>
          </a:p>
          <a:p>
            <a:r>
              <a:rPr lang="en-US" sz="2200" dirty="0"/>
              <a:t>Applying pressure to the pressure points helps to restore </a:t>
            </a:r>
            <a:r>
              <a:rPr lang="en-US" sz="2200" dirty="0" err="1"/>
              <a:t>homeostatis</a:t>
            </a:r>
            <a:r>
              <a:rPr lang="en-US" sz="2200" dirty="0"/>
              <a:t> through out the body. </a:t>
            </a:r>
          </a:p>
          <a:p>
            <a:r>
              <a:rPr lang="en-US" sz="2200" dirty="0"/>
              <a:t> Reflexology is used to stimulate the flow of energy connected to the body pressure point, by using a thumb or finger.</a:t>
            </a:r>
          </a:p>
          <a:p>
            <a:r>
              <a:rPr lang="en-US" sz="2200" dirty="0"/>
              <a:t>Unlocks different energy levels that have links to different organs in the body.</a:t>
            </a:r>
          </a:p>
          <a:p>
            <a:r>
              <a:rPr lang="en-US" sz="2200" dirty="0"/>
              <a:t>Breaks down lactic acid in the feet and hands increasing energy levels in the body.</a:t>
            </a:r>
          </a:p>
          <a:p>
            <a:endParaRPr lang="en-US" sz="2200" dirty="0"/>
          </a:p>
        </p:txBody>
      </p:sp>
      <p:pic>
        <p:nvPicPr>
          <p:cNvPr id="3" name="Content Placeholder 2" descr="A close up of a flower&#10;&#10;Description automatically generated">
            <a:extLst>
              <a:ext uri="{FF2B5EF4-FFF2-40B4-BE49-F238E27FC236}">
                <a16:creationId xmlns:a16="http://schemas.microsoft.com/office/drawing/2014/main" id="{51804120-195E-4ADC-B155-1E7B620284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2083" y="2132857"/>
            <a:ext cx="4742342" cy="2448271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FE82A9-4507-4576-9120-57BA99A878E3}"/>
              </a:ext>
            </a:extLst>
          </p:cNvPr>
          <p:cNvSpPr txBox="1"/>
          <p:nvPr/>
        </p:nvSpPr>
        <p:spPr>
          <a:xfrm>
            <a:off x="7894612" y="5631632"/>
            <a:ext cx="3672408" cy="92333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/>
              <a:t>Quinn, Hughes and Baxter (2008)</a:t>
            </a:r>
          </a:p>
          <a:p>
            <a:pPr algn="ctr"/>
            <a:r>
              <a:rPr lang="en-GB" sz="1800" dirty="0" err="1"/>
              <a:t>Stomer</a:t>
            </a:r>
            <a:r>
              <a:rPr lang="en-GB" sz="1800" dirty="0"/>
              <a:t> (2010)</a:t>
            </a:r>
          </a:p>
        </p:txBody>
      </p:sp>
    </p:spTree>
    <p:extLst>
      <p:ext uri="{BB962C8B-B14F-4D97-AF65-F5344CB8AC3E}">
        <p14:creationId xmlns:p14="http://schemas.microsoft.com/office/powerpoint/2010/main" val="391252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history of reflexology.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Ingham developed the map of the feet that is still followed today with therapists for reflexology.</a:t>
            </a:r>
          </a:p>
          <a:p>
            <a:r>
              <a:rPr lang="en-US" dirty="0"/>
              <a:t>A student of Ingham’s , Doreen </a:t>
            </a:r>
            <a:r>
              <a:rPr lang="en-US" dirty="0" err="1"/>
              <a:t>Bayly</a:t>
            </a:r>
            <a:r>
              <a:rPr lang="en-US" dirty="0"/>
              <a:t> introduced reflexology to Britain during the 1960’s.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0C803B-1186-4D37-87C6-D6C2015047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Reflexology has been around for thousand of years, with a pictograph found on an Egyptian tomb dating between 2500 – 2330 </a:t>
            </a:r>
            <a:r>
              <a:rPr lang="en-GB" dirty="0" err="1"/>
              <a:t>bc</a:t>
            </a:r>
            <a:r>
              <a:rPr lang="en-GB" dirty="0"/>
              <a:t>.</a:t>
            </a:r>
          </a:p>
          <a:p>
            <a:r>
              <a:rPr lang="en-GB" dirty="0" err="1"/>
              <a:t>Dr.</a:t>
            </a:r>
            <a:r>
              <a:rPr lang="en-GB" dirty="0"/>
              <a:t> </a:t>
            </a:r>
            <a:r>
              <a:rPr lang="en-GB" dirty="0" err="1"/>
              <a:t>Atitis</a:t>
            </a:r>
            <a:r>
              <a:rPr lang="en-GB" dirty="0"/>
              <a:t> wrote the earliest books found on reflexology in 1582. </a:t>
            </a:r>
          </a:p>
          <a:p>
            <a:r>
              <a:rPr lang="en-GB" dirty="0"/>
              <a:t>Eunice </a:t>
            </a:r>
            <a:r>
              <a:rPr lang="en-GB" dirty="0" err="1"/>
              <a:t>Ingham</a:t>
            </a:r>
            <a:r>
              <a:rPr lang="en-GB" dirty="0"/>
              <a:t> developed the </a:t>
            </a:r>
            <a:r>
              <a:rPr lang="en-GB" dirty="0" err="1"/>
              <a:t>Ingham</a:t>
            </a:r>
            <a:r>
              <a:rPr lang="en-GB" dirty="0"/>
              <a:t> Reflex method in the 1930’s.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3EB045-C412-437A-B724-7674D484E60F}"/>
              </a:ext>
            </a:extLst>
          </p:cNvPr>
          <p:cNvSpPr txBox="1"/>
          <p:nvPr/>
        </p:nvSpPr>
        <p:spPr>
          <a:xfrm>
            <a:off x="7462564" y="5448648"/>
            <a:ext cx="4104456" cy="92333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 err="1"/>
              <a:t>Ingham</a:t>
            </a:r>
            <a:r>
              <a:rPr lang="en-GB" sz="1800" dirty="0"/>
              <a:t> (1992)</a:t>
            </a:r>
          </a:p>
          <a:p>
            <a:pPr algn="ctr"/>
            <a:r>
              <a:rPr lang="en-GB" sz="1800" dirty="0" err="1"/>
              <a:t>Unlu</a:t>
            </a:r>
            <a:r>
              <a:rPr lang="en-GB" sz="1800" dirty="0"/>
              <a:t>, </a:t>
            </a:r>
            <a:r>
              <a:rPr lang="en-GB" sz="1800" dirty="0" err="1"/>
              <a:t>Kirca</a:t>
            </a:r>
            <a:r>
              <a:rPr lang="en-GB" sz="1800" dirty="0"/>
              <a:t> and </a:t>
            </a:r>
            <a:r>
              <a:rPr lang="en-GB" sz="1800" dirty="0" err="1"/>
              <a:t>Ozdogan</a:t>
            </a:r>
            <a:r>
              <a:rPr lang="en-GB" sz="1800" dirty="0"/>
              <a:t> (2018)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7147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9A59-54FF-4CE5-9DF4-F58CE23FC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C1B58-9E61-4A55-816E-AD3C7FDBBE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9140690" cy="44704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Reflexology has two different methods, the </a:t>
            </a:r>
            <a:r>
              <a:rPr lang="en-GB" dirty="0" err="1"/>
              <a:t>Ingham</a:t>
            </a:r>
            <a:r>
              <a:rPr lang="en-GB" dirty="0"/>
              <a:t> method and the </a:t>
            </a:r>
            <a:r>
              <a:rPr lang="en-GB" dirty="0" err="1"/>
              <a:t>Rwo</a:t>
            </a:r>
            <a:r>
              <a:rPr lang="en-GB" dirty="0"/>
              <a:t> </a:t>
            </a:r>
            <a:r>
              <a:rPr lang="en-GB" dirty="0" err="1"/>
              <a:t>Shur</a:t>
            </a:r>
            <a:r>
              <a:rPr lang="en-GB" dirty="0"/>
              <a:t> method. </a:t>
            </a:r>
          </a:p>
          <a:p>
            <a:r>
              <a:rPr lang="en-GB" dirty="0" err="1"/>
              <a:t>Ingham</a:t>
            </a:r>
            <a:r>
              <a:rPr lang="en-GB" dirty="0"/>
              <a:t> method is known as the mother of reflexology and is most commonly used in practice, using the thumb and finger to apply pressure to the feet or hands.</a:t>
            </a:r>
          </a:p>
          <a:p>
            <a:r>
              <a:rPr lang="en-GB" dirty="0" err="1"/>
              <a:t>Rwo</a:t>
            </a:r>
            <a:r>
              <a:rPr lang="en-GB" dirty="0"/>
              <a:t> </a:t>
            </a:r>
            <a:r>
              <a:rPr lang="en-GB" dirty="0" err="1"/>
              <a:t>Shur</a:t>
            </a:r>
            <a:r>
              <a:rPr lang="en-GB" dirty="0"/>
              <a:t> method uses firm pressure often using small wooden sticks.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63551-3112-43DB-9EF1-C4810FFDD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11274661" y="1803401"/>
            <a:ext cx="292357" cy="4014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EA2389-F5BD-4A1E-B20F-A1E81EED9C23}"/>
              </a:ext>
            </a:extLst>
          </p:cNvPr>
          <p:cNvSpPr txBox="1"/>
          <p:nvPr/>
        </p:nvSpPr>
        <p:spPr>
          <a:xfrm>
            <a:off x="7462564" y="5302079"/>
            <a:ext cx="3672408" cy="64633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 err="1"/>
              <a:t>Voner</a:t>
            </a:r>
            <a:r>
              <a:rPr lang="en-GB" sz="1800" dirty="0"/>
              <a:t> (2003)</a:t>
            </a:r>
          </a:p>
          <a:p>
            <a:pPr algn="ctr"/>
            <a:r>
              <a:rPr lang="en-GB" sz="1800" dirty="0" err="1"/>
              <a:t>McGuniess</a:t>
            </a:r>
            <a:r>
              <a:rPr lang="en-GB" sz="1800" dirty="0"/>
              <a:t> (2018)</a:t>
            </a:r>
          </a:p>
        </p:txBody>
      </p:sp>
    </p:spTree>
    <p:extLst>
      <p:ext uri="{BB962C8B-B14F-4D97-AF65-F5344CB8AC3E}">
        <p14:creationId xmlns:p14="http://schemas.microsoft.com/office/powerpoint/2010/main" val="279211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title="Title and Content Layout with Chart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 anchor="b">
            <a:normAutofit/>
          </a:bodyPr>
          <a:lstStyle/>
          <a:p>
            <a:r>
              <a:rPr lang="en-US" dirty="0"/>
              <a:t>The map of the foot.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DA45C885-B83D-4A68-8B5E-20EF74719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4977104" cy="447040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There are five zones on the foot, these are known as longitudinal zones.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Each foot has a longitudinal zone that runs from each toe to the head of the body.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Content Placeholder 6" descr="A close up of a map&#10;&#10;Description automatically generated">
            <a:extLst>
              <a:ext uri="{FF2B5EF4-FFF2-40B4-BE49-F238E27FC236}">
                <a16:creationId xmlns:a16="http://schemas.microsoft.com/office/drawing/2014/main" id="{5D4320F5-ECE7-468D-8938-62AF73A5ADA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8468" y="548680"/>
            <a:ext cx="5112568" cy="5149057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6A6112-F275-49BF-BB33-C86859AA0C14}"/>
              </a:ext>
            </a:extLst>
          </p:cNvPr>
          <p:cNvSpPr txBox="1"/>
          <p:nvPr/>
        </p:nvSpPr>
        <p:spPr>
          <a:xfrm>
            <a:off x="8424203" y="5350341"/>
            <a:ext cx="2850460" cy="200055"/>
          </a:xfrm>
          <a:prstGeom prst="rect">
            <a:avLst/>
          </a:prstGeom>
          <a:solidFill>
            <a:srgbClr val="000000"/>
          </a:solidFill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littleepiphany.com/holisticmassage/foot-massage-chart-reflexology-char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6336E9-4AE6-464B-AE71-634BD210691F}"/>
              </a:ext>
            </a:extLst>
          </p:cNvPr>
          <p:cNvSpPr txBox="1"/>
          <p:nvPr/>
        </p:nvSpPr>
        <p:spPr>
          <a:xfrm>
            <a:off x="7318548" y="5682903"/>
            <a:ext cx="4248472" cy="92333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/>
              <a:t>Sheehan (2011)</a:t>
            </a:r>
          </a:p>
          <a:p>
            <a:pPr algn="ctr"/>
            <a:r>
              <a:rPr lang="en-GB" sz="1800" dirty="0" err="1"/>
              <a:t>Georgiau</a:t>
            </a:r>
            <a:r>
              <a:rPr lang="en-GB" sz="1800" dirty="0"/>
              <a:t> (2016)</a:t>
            </a:r>
          </a:p>
          <a:p>
            <a:pPr algn="ctr"/>
            <a:r>
              <a:rPr lang="en-GB" sz="1800" dirty="0" err="1"/>
              <a:t>McGinuess</a:t>
            </a:r>
            <a:r>
              <a:rPr lang="en-GB" sz="1800" dirty="0"/>
              <a:t> (</a:t>
            </a:r>
          </a:p>
        </p:txBody>
      </p:sp>
    </p:spTree>
    <p:extLst>
      <p:ext uri="{BB962C8B-B14F-4D97-AF65-F5344CB8AC3E}">
        <p14:creationId xmlns:p14="http://schemas.microsoft.com/office/powerpoint/2010/main" val="272695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1219200"/>
          </a:xfrm>
        </p:spPr>
        <p:txBody>
          <a:bodyPr anchor="b">
            <a:normAutofit/>
          </a:bodyPr>
          <a:lstStyle/>
          <a:p>
            <a:r>
              <a:rPr lang="en-US" dirty="0"/>
              <a:t>How is reflexology used with modern day medicine?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4977104" cy="4470400"/>
          </a:xfrm>
        </p:spPr>
        <p:txBody>
          <a:bodyPr>
            <a:normAutofit/>
          </a:bodyPr>
          <a:lstStyle/>
          <a:p>
            <a:r>
              <a:rPr lang="en-US"/>
              <a:t>Reflexology is now used within the National Health Service in conjunction with treatments for illness and disease such as:</a:t>
            </a:r>
          </a:p>
          <a:p>
            <a:r>
              <a:rPr lang="en-US"/>
              <a:t>Cancer treatment</a:t>
            </a:r>
          </a:p>
          <a:p>
            <a:r>
              <a:rPr lang="en-US"/>
              <a:t>During childbirth</a:t>
            </a:r>
          </a:p>
          <a:p>
            <a:r>
              <a:rPr lang="en-US"/>
              <a:t>Pain clinics</a:t>
            </a:r>
          </a:p>
        </p:txBody>
      </p:sp>
      <p:pic>
        <p:nvPicPr>
          <p:cNvPr id="6" name="Content Placeholder 5" descr="A picture containing sitting, table, computer, drawing&#10;&#10;Description automatically generated">
            <a:extLst>
              <a:ext uri="{FF2B5EF4-FFF2-40B4-BE49-F238E27FC236}">
                <a16:creationId xmlns:a16="http://schemas.microsoft.com/office/drawing/2014/main" id="{2C8E93D8-4322-42C3-A70A-A8C0B76960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54452" y="1413391"/>
            <a:ext cx="4976812" cy="4031217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C8E39E-10C2-49B6-A59B-5728B8448A48}"/>
              </a:ext>
            </a:extLst>
          </p:cNvPr>
          <p:cNvSpPr txBox="1"/>
          <p:nvPr/>
        </p:nvSpPr>
        <p:spPr>
          <a:xfrm>
            <a:off x="7390794" y="5698276"/>
            <a:ext cx="3883869" cy="120032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/>
              <a:t>Hodgson (2013)</a:t>
            </a:r>
          </a:p>
          <a:p>
            <a:pPr algn="ctr"/>
            <a:r>
              <a:rPr lang="en-GB" sz="1800" dirty="0" err="1"/>
              <a:t>Dalal</a:t>
            </a:r>
            <a:r>
              <a:rPr lang="en-GB" sz="1800" dirty="0"/>
              <a:t>, Bharathi-</a:t>
            </a:r>
            <a:r>
              <a:rPr lang="en-GB" sz="1800" dirty="0" err="1"/>
              <a:t>maran</a:t>
            </a:r>
            <a:r>
              <a:rPr lang="en-GB" sz="1800" dirty="0"/>
              <a:t> and Tripathi (2014)</a:t>
            </a:r>
          </a:p>
          <a:p>
            <a:pPr algn="ctr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235230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78357-6608-4196-BB20-6F31884A2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163" y="332656"/>
            <a:ext cx="10360501" cy="1008112"/>
          </a:xfrm>
        </p:spPr>
        <p:txBody>
          <a:bodyPr/>
          <a:lstStyle/>
          <a:p>
            <a:r>
              <a:rPr lang="en-GB" dirty="0"/>
              <a:t>Contraindications of reflexology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B748A-6BEA-4216-A309-39831D017A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163" y="1484784"/>
            <a:ext cx="8708642" cy="2345679"/>
          </a:xfrm>
        </p:spPr>
        <p:txBody>
          <a:bodyPr/>
          <a:lstStyle/>
          <a:p>
            <a:r>
              <a:rPr lang="en-GB" dirty="0"/>
              <a:t>There are </a:t>
            </a:r>
            <a:r>
              <a:rPr lang="en-GB" sz="2000" dirty="0"/>
              <a:t>two types of contraindications to reflexology.</a:t>
            </a:r>
          </a:p>
          <a:p>
            <a:r>
              <a:rPr lang="en-GB" sz="2000" dirty="0"/>
              <a:t>Local contraindications and Total contraindications.</a:t>
            </a:r>
          </a:p>
          <a:p>
            <a:r>
              <a:rPr lang="en-GB" sz="2000" dirty="0"/>
              <a:t>Local contraindications are areas that cannot be massaged over but reflexology can still be performed on the patient</a:t>
            </a:r>
          </a:p>
          <a:p>
            <a:r>
              <a:rPr lang="en-GB" sz="2000" dirty="0"/>
              <a:t>Total contraindications, the client must not have reflexology.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B41E98-90CB-437B-8B60-4E2A4B1275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1844" y="3970785"/>
            <a:ext cx="8352928" cy="2520280"/>
          </a:xfrm>
        </p:spPr>
        <p:txBody>
          <a:bodyPr>
            <a:normAutofit/>
          </a:bodyPr>
          <a:lstStyle/>
          <a:p>
            <a:r>
              <a:rPr lang="en-GB" sz="2000" dirty="0"/>
              <a:t>Local contraindications include:</a:t>
            </a:r>
          </a:p>
          <a:p>
            <a:r>
              <a:rPr lang="en-GB" sz="2000" dirty="0"/>
              <a:t>Varicose Veins</a:t>
            </a:r>
          </a:p>
          <a:p>
            <a:r>
              <a:rPr lang="en-GB" sz="2000" dirty="0"/>
              <a:t>Un-diagnosed lumps, pains and acute inflammation.</a:t>
            </a:r>
          </a:p>
          <a:p>
            <a:r>
              <a:rPr lang="en-GB" sz="2000" dirty="0"/>
              <a:t>First trimester of pregnancy</a:t>
            </a:r>
          </a:p>
          <a:p>
            <a:r>
              <a:rPr lang="en-GB" sz="2000" dirty="0"/>
              <a:t>Bruising and abrasions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2F2E66-2CD5-41A7-852A-7DDE150E76B4}"/>
              </a:ext>
            </a:extLst>
          </p:cNvPr>
          <p:cNvSpPr txBox="1"/>
          <p:nvPr/>
        </p:nvSpPr>
        <p:spPr>
          <a:xfrm>
            <a:off x="8182644" y="5313113"/>
            <a:ext cx="3528392" cy="120032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 err="1"/>
              <a:t>Embong</a:t>
            </a:r>
            <a:r>
              <a:rPr lang="en-GB" sz="1800" dirty="0"/>
              <a:t>, Soh and Wong (2015)</a:t>
            </a:r>
          </a:p>
          <a:p>
            <a:pPr algn="ctr"/>
            <a:r>
              <a:rPr lang="en-GB" sz="1800" dirty="0"/>
              <a:t>McCullough, Liddle and Hughes (2014)</a:t>
            </a:r>
          </a:p>
        </p:txBody>
      </p:sp>
    </p:spTree>
    <p:extLst>
      <p:ext uri="{BB962C8B-B14F-4D97-AF65-F5344CB8AC3E}">
        <p14:creationId xmlns:p14="http://schemas.microsoft.com/office/powerpoint/2010/main" val="138428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D2684-7F5D-4F36-AE4A-A28FEEC3F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Regulations of Reflexology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BB2D8-F0DF-4B74-BFA8-9DCE841B42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162" y="1803401"/>
            <a:ext cx="6260370" cy="2993751"/>
          </a:xfrm>
        </p:spPr>
        <p:txBody>
          <a:bodyPr>
            <a:normAutofit fontScale="92500"/>
          </a:bodyPr>
          <a:lstStyle/>
          <a:p>
            <a:r>
              <a:rPr lang="en-GB" dirty="0"/>
              <a:t>Reflexology is not regulated in United Kingdom. </a:t>
            </a:r>
          </a:p>
          <a:p>
            <a:r>
              <a:rPr lang="en-GB" dirty="0"/>
              <a:t>Reflexology is not given any standards to abide by in order to be practiced safely and legally. </a:t>
            </a:r>
          </a:p>
          <a:p>
            <a:r>
              <a:rPr lang="en-GB" dirty="0"/>
              <a:t>Anyone can practice Reflexology but you can claim to be registered if you are not registered with a membership body.</a:t>
            </a:r>
          </a:p>
        </p:txBody>
      </p:sp>
      <p:pic>
        <p:nvPicPr>
          <p:cNvPr id="6" name="Picture 5" descr="A picture containing stationary, implement, pencil&#10;&#10;Description automatically generated">
            <a:extLst>
              <a:ext uri="{FF2B5EF4-FFF2-40B4-BE49-F238E27FC236}">
                <a16:creationId xmlns:a16="http://schemas.microsoft.com/office/drawing/2014/main" id="{58A6A538-1061-4896-B28E-5B65B7A8B4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30516" y="2392678"/>
            <a:ext cx="2879029" cy="31171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ADE3F6-AC26-4717-AECA-DF08EA23246A}"/>
              </a:ext>
            </a:extLst>
          </p:cNvPr>
          <p:cNvSpPr txBox="1"/>
          <p:nvPr/>
        </p:nvSpPr>
        <p:spPr>
          <a:xfrm>
            <a:off x="7030516" y="6160657"/>
            <a:ext cx="4464496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/>
              <a:t>Parliament.gov.uk (2020)</a:t>
            </a:r>
          </a:p>
        </p:txBody>
      </p:sp>
    </p:spTree>
    <p:extLst>
      <p:ext uri="{BB962C8B-B14F-4D97-AF65-F5344CB8AC3E}">
        <p14:creationId xmlns:p14="http://schemas.microsoft.com/office/powerpoint/2010/main" val="362324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A74A0-65A7-4711-90EB-061408E02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162" y="584198"/>
            <a:ext cx="10360501" cy="751633"/>
          </a:xfrm>
        </p:spPr>
        <p:txBody>
          <a:bodyPr/>
          <a:lstStyle/>
          <a:p>
            <a:pPr algn="ctr"/>
            <a:r>
              <a:rPr lang="en-GB" dirty="0"/>
              <a:t>Benefits and limitations to reflexology.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C8EBA-49B2-4B54-8FDD-33481AE2C9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u="sng" dirty="0"/>
              <a:t>Benefits. </a:t>
            </a:r>
          </a:p>
          <a:p>
            <a:r>
              <a:rPr lang="en-GB" sz="2000" dirty="0"/>
              <a:t>Non-invasive</a:t>
            </a:r>
          </a:p>
          <a:p>
            <a:r>
              <a:rPr lang="en-GB" sz="2000" dirty="0"/>
              <a:t>Non-drug complimentary nature.</a:t>
            </a:r>
          </a:p>
          <a:p>
            <a:r>
              <a:rPr lang="en-GB" sz="2000" dirty="0"/>
              <a:t>Maintains general well-being</a:t>
            </a:r>
          </a:p>
          <a:p>
            <a:r>
              <a:rPr lang="en-GB" sz="2000" dirty="0"/>
              <a:t>Improve nerve function</a:t>
            </a:r>
          </a:p>
          <a:p>
            <a:r>
              <a:rPr lang="en-GB" sz="2000" dirty="0"/>
              <a:t>Eliminate toxins</a:t>
            </a:r>
          </a:p>
          <a:p>
            <a:r>
              <a:rPr lang="en-GB" sz="2000" dirty="0"/>
              <a:t>Boost energy levels</a:t>
            </a:r>
          </a:p>
          <a:p>
            <a:r>
              <a:rPr lang="en-GB" sz="2000" dirty="0"/>
              <a:t>Helps to improve metabolism</a:t>
            </a:r>
          </a:p>
          <a:p>
            <a:r>
              <a:rPr lang="en-GB" sz="2000" dirty="0"/>
              <a:t>Stimulates blood circulation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92F49D-41B1-4CDD-BD4C-F21DF045E9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u="sng" dirty="0"/>
              <a:t> Limitations</a:t>
            </a:r>
          </a:p>
          <a:p>
            <a:r>
              <a:rPr lang="en-GB" sz="2000" dirty="0"/>
              <a:t>Each person is different.</a:t>
            </a:r>
          </a:p>
          <a:p>
            <a:r>
              <a:rPr lang="en-GB" sz="2000" dirty="0"/>
              <a:t>Subjective</a:t>
            </a:r>
          </a:p>
          <a:p>
            <a:r>
              <a:rPr lang="en-GB" sz="2000" dirty="0" err="1"/>
              <a:t>Placibo</a:t>
            </a:r>
            <a:r>
              <a:rPr lang="en-GB" sz="2000" dirty="0"/>
              <a:t>?</a:t>
            </a:r>
          </a:p>
          <a:p>
            <a:r>
              <a:rPr lang="en-GB" sz="2000" dirty="0"/>
              <a:t>Can not cure the problem</a:t>
            </a:r>
          </a:p>
          <a:p>
            <a:r>
              <a:rPr lang="en-GB" sz="2000" dirty="0"/>
              <a:t>Expensive</a:t>
            </a:r>
          </a:p>
          <a:p>
            <a:r>
              <a:rPr lang="en-GB" sz="2000" dirty="0"/>
              <a:t>Incorrect pressure can make the problem worse.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CB96C8-B1DE-43A3-A171-FE209168FC55}"/>
              </a:ext>
            </a:extLst>
          </p:cNvPr>
          <p:cNvSpPr txBox="1"/>
          <p:nvPr/>
        </p:nvSpPr>
        <p:spPr>
          <a:xfrm>
            <a:off x="7318548" y="5693476"/>
            <a:ext cx="4536504" cy="1015663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1800" dirty="0"/>
              <a:t>Stevenson and Dalton (2003</a:t>
            </a:r>
            <a:r>
              <a:rPr lang="en-GB" dirty="0"/>
              <a:t>)</a:t>
            </a:r>
          </a:p>
          <a:p>
            <a:pPr algn="ctr"/>
            <a:r>
              <a:rPr lang="en-GB" sz="1800" dirty="0"/>
              <a:t>Norman and Cowan (2006)</a:t>
            </a:r>
          </a:p>
          <a:p>
            <a:pPr algn="ctr"/>
            <a:r>
              <a:rPr lang="en-GB" sz="1800" dirty="0"/>
              <a:t>Nursing times (2013)</a:t>
            </a:r>
          </a:p>
        </p:txBody>
      </p:sp>
    </p:spTree>
    <p:extLst>
      <p:ext uri="{BB962C8B-B14F-4D97-AF65-F5344CB8AC3E}">
        <p14:creationId xmlns:p14="http://schemas.microsoft.com/office/powerpoint/2010/main" val="255827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23CC8-A401-4905-A70B-FC97C33D8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78616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23974-BEC0-4F13-A15E-B579224914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5860" y="1412776"/>
            <a:ext cx="8496944" cy="496262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Reflexology is widely accepted by society as a treatment due to its non-invasive and non-drug complimentary  nature.</a:t>
            </a:r>
          </a:p>
          <a:p>
            <a:r>
              <a:rPr lang="en-GB" sz="2000" dirty="0"/>
              <a:t>Reflexology can be used to maintain general well being and also used as a complimentary therapy for illnesses such as strokes and stress.</a:t>
            </a:r>
          </a:p>
          <a:p>
            <a:r>
              <a:rPr lang="en-GB" sz="2000" dirty="0"/>
              <a:t>Although some do argue reflexology is nothing more than a placebo and due to it being subjective, the actual benefits can not be measured scientifically. </a:t>
            </a:r>
          </a:p>
          <a:p>
            <a:r>
              <a:rPr lang="en-GB" sz="2000" dirty="0"/>
              <a:t>Reflexology is not regulated in the United Kingdom and so any person can say they are qualified in reflexology, it is up to the person to validate the therapist qualifications.</a:t>
            </a:r>
          </a:p>
          <a:p>
            <a:r>
              <a:rPr lang="en-GB" sz="2000" dirty="0"/>
              <a:t>Reflexology can be an expensive treatment for something that is not proven to work for medical reasons.</a:t>
            </a:r>
          </a:p>
          <a:p>
            <a:r>
              <a:rPr lang="en-GB" sz="2000" dirty="0"/>
              <a:t>Overall reflexology is a calming and relaxing treatment if nothing else can improve </a:t>
            </a:r>
            <a:r>
              <a:rPr lang="en-GB" sz="2000"/>
              <a:t>a sense </a:t>
            </a:r>
            <a:r>
              <a:rPr lang="en-GB" sz="2000" dirty="0"/>
              <a:t>of well being and improve the patients mental state.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607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E3BF8-6FB8-42DB-8F18-CD9863FF2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163" y="482600"/>
            <a:ext cx="10360501" cy="5701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dirty="0"/>
              <a:t>Reference list.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12182-BBD7-4D18-8D9B-FAC5ED9886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1844" y="1052736"/>
            <a:ext cx="8712968" cy="5688632"/>
          </a:xfrm>
        </p:spPr>
        <p:txBody>
          <a:bodyPr>
            <a:normAutofit fontScale="25000" lnSpcReduction="20000"/>
          </a:bodyPr>
          <a:lstStyle/>
          <a:p>
            <a:r>
              <a:rPr lang="en-GB" sz="4400" dirty="0" err="1"/>
              <a:t>Embong</a:t>
            </a:r>
            <a:r>
              <a:rPr lang="en-GB" sz="4400" dirty="0"/>
              <a:t>, N. Soh, Y. </a:t>
            </a:r>
            <a:r>
              <a:rPr lang="en-GB" sz="4400" dirty="0" err="1"/>
              <a:t>wong</a:t>
            </a:r>
            <a:r>
              <a:rPr lang="en-GB" sz="4400" dirty="0"/>
              <a:t>, T. (2015) Journal of traditional and complimentary medicine. Revisiting reflexology: Concept, </a:t>
            </a:r>
            <a:r>
              <a:rPr lang="en-GB" sz="4000" dirty="0"/>
              <a:t>evidence, current practice and practitioner training. Vol 5 (4)</a:t>
            </a:r>
          </a:p>
          <a:p>
            <a:r>
              <a:rPr lang="en-GB" sz="4000" dirty="0" err="1"/>
              <a:t>Dalal</a:t>
            </a:r>
            <a:r>
              <a:rPr lang="en-GB" sz="4000" dirty="0"/>
              <a:t>, K. Bharathi </a:t>
            </a:r>
            <a:r>
              <a:rPr lang="en-GB" sz="4000" dirty="0" err="1"/>
              <a:t>maran</a:t>
            </a:r>
            <a:r>
              <a:rPr lang="en-GB" sz="4000" dirty="0"/>
              <a:t>, V. Tripathi, M. (2014) Evidence based complimentary and alternative medicine. Determination of efficiency of </a:t>
            </a:r>
            <a:r>
              <a:rPr lang="en-GB" sz="4000" dirty="0" err="1"/>
              <a:t>reflexolofy</a:t>
            </a:r>
            <a:r>
              <a:rPr lang="en-GB" sz="4000" dirty="0"/>
              <a:t> in managing patients with diabetic neuropathy: a randomised clinical trial. Article ID: 843036.</a:t>
            </a:r>
          </a:p>
          <a:p>
            <a:r>
              <a:rPr lang="en-GB" sz="4000" dirty="0" err="1"/>
              <a:t>Georgiau</a:t>
            </a:r>
            <a:r>
              <a:rPr lang="en-GB" sz="4000" dirty="0"/>
              <a:t>, K. (2016) Reflexology- the complete handbook. Create space independent publishing platform.</a:t>
            </a:r>
          </a:p>
          <a:p>
            <a:r>
              <a:rPr lang="en-GB" sz="4000" dirty="0"/>
              <a:t>Hodgson, H. (2013) Nursing standard. Does reflexology impact on a cancer patient’s quality of life. Vol 14 (31)</a:t>
            </a:r>
          </a:p>
          <a:p>
            <a:r>
              <a:rPr lang="en-GB" sz="4000" dirty="0" err="1"/>
              <a:t>Ingham</a:t>
            </a:r>
            <a:r>
              <a:rPr lang="en-GB" sz="4000" dirty="0"/>
              <a:t>, E. (1992) The original works. Stories the feet can tell thru reflexology and stories the feet have told thru reflexology. </a:t>
            </a:r>
            <a:r>
              <a:rPr lang="en-GB" sz="4000" dirty="0" err="1"/>
              <a:t>Ingham</a:t>
            </a:r>
            <a:r>
              <a:rPr lang="en-GB" sz="4000" dirty="0"/>
              <a:t> publishing </a:t>
            </a:r>
            <a:r>
              <a:rPr lang="en-GB" sz="4000" dirty="0" err="1"/>
              <a:t>inc.</a:t>
            </a:r>
            <a:endParaRPr lang="en-GB" sz="4000" dirty="0"/>
          </a:p>
          <a:p>
            <a:r>
              <a:rPr lang="en-GB" sz="4000" dirty="0"/>
              <a:t>McCullough, J. Liddle, S. Hughes, C. (2014) Evidence based complementary and alternative medicine. The physiological and biomedical outcomes associated with reflexology treatment: a systematic review. Vol 7 (8)</a:t>
            </a:r>
          </a:p>
          <a:p>
            <a:r>
              <a:rPr lang="en-GB" sz="4000" dirty="0"/>
              <a:t>McGuinness, H. (2018) Anatomy and physiology, the fifth edition. Hodder education pub.</a:t>
            </a:r>
          </a:p>
          <a:p>
            <a:r>
              <a:rPr lang="en-GB" sz="4000" dirty="0"/>
              <a:t>Norman, L. Cowan, T. (2006) The reflexology handbook. A complete guide. </a:t>
            </a:r>
            <a:r>
              <a:rPr lang="en-GB" sz="4000" dirty="0" err="1"/>
              <a:t>Pikatus</a:t>
            </a:r>
            <a:r>
              <a:rPr lang="en-GB" sz="4000" dirty="0"/>
              <a:t>- new edition. </a:t>
            </a:r>
          </a:p>
          <a:p>
            <a:r>
              <a:rPr lang="en-GB" sz="4000" dirty="0"/>
              <a:t>Nursing times. Reflexology ‘effective pain relief’, </a:t>
            </a:r>
            <a:r>
              <a:rPr lang="en-GB" sz="4000" dirty="0" err="1"/>
              <a:t>uk</a:t>
            </a:r>
            <a:r>
              <a:rPr lang="en-GB" sz="4000" dirty="0"/>
              <a:t> study suggests. (accessed on 30/01/2020) </a:t>
            </a:r>
            <a:r>
              <a:rPr lang="en-GB" sz="4000" u="sng" dirty="0">
                <a:hlinkClick r:id="rId2"/>
              </a:rPr>
              <a:t>https://www.nursingtimes.net/clinical-archive/pain-management/reflexology-effective-pain-relief-uk-study-suggests-10-04-2013/</a:t>
            </a:r>
            <a:endParaRPr lang="en-GB" sz="4000" dirty="0"/>
          </a:p>
          <a:p>
            <a:r>
              <a:rPr lang="en-GB" sz="4000" dirty="0"/>
              <a:t>Parliament.UK ( accessed on 24/02/2020) </a:t>
            </a:r>
            <a:r>
              <a:rPr lang="en-GB" sz="4000" u="sng" dirty="0">
                <a:hlinkClick r:id="rId3"/>
              </a:rPr>
              <a:t>https://publications.parliament.uk/pa/ld199900/ldselect/ldsctech/123/12307.htm</a:t>
            </a:r>
            <a:endParaRPr lang="en-GB" sz="4000" dirty="0"/>
          </a:p>
          <a:p>
            <a:r>
              <a:rPr lang="en-GB" sz="4000" dirty="0"/>
              <a:t>Quinn, F. Hughes, CM. Baxter, G. (2008) Complementary therapies in medicine. Reflexology in the management of lower back pain. Vol 16 (1)</a:t>
            </a:r>
          </a:p>
          <a:p>
            <a:r>
              <a:rPr lang="en-GB" sz="4000" dirty="0"/>
              <a:t>Sheehan, J. (2011) Lets read our feet. The foot reading guide. Jane Sheehan pub.</a:t>
            </a:r>
          </a:p>
          <a:p>
            <a:r>
              <a:rPr lang="en-GB" sz="4000" dirty="0"/>
              <a:t>Stephenson, N. Dalton, J. (2003) Journal of holistic nursing. Using reflexology for pain management: A review. Vol 21 (2) </a:t>
            </a:r>
          </a:p>
          <a:p>
            <a:r>
              <a:rPr lang="en-GB" sz="4000" dirty="0" err="1"/>
              <a:t>Stomer</a:t>
            </a:r>
            <a:r>
              <a:rPr lang="en-GB" sz="4000" dirty="0"/>
              <a:t>, C. (2010) get started in reflexology: A practical beginner’s guide to the ancient therapeutic art. Teach your self pub. </a:t>
            </a:r>
          </a:p>
          <a:p>
            <a:r>
              <a:rPr lang="en-GB" sz="4000" dirty="0" err="1"/>
              <a:t>Unlu</a:t>
            </a:r>
            <a:r>
              <a:rPr lang="en-GB" sz="4000" dirty="0"/>
              <a:t>, A. </a:t>
            </a:r>
            <a:r>
              <a:rPr lang="en-GB" sz="4000" dirty="0" err="1"/>
              <a:t>Kirca</a:t>
            </a:r>
            <a:r>
              <a:rPr lang="en-GB" sz="4000" dirty="0"/>
              <a:t>, O. </a:t>
            </a:r>
            <a:r>
              <a:rPr lang="en-GB" sz="4000" dirty="0" err="1"/>
              <a:t>Ozdogan</a:t>
            </a:r>
            <a:r>
              <a:rPr lang="en-GB" sz="4000" dirty="0"/>
              <a:t>, M. (2018) Journal of oncological sciences. Reflexology and cancer. Vol 4 (2)</a:t>
            </a:r>
          </a:p>
          <a:p>
            <a:r>
              <a:rPr lang="en-GB" sz="4400" dirty="0" err="1"/>
              <a:t>Voner</a:t>
            </a:r>
            <a:r>
              <a:rPr lang="en-GB" sz="4400" dirty="0"/>
              <a:t>, V. (2003) The everything reflexology books: Manipulate zones in the hands and feet to relieve stress, improve circulation, and improve good health. Everything publications.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2946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rimson landscape design templat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</a:schemeClr>
            </a:gs>
            <a:gs pos="65000">
              <a:schemeClr val="phClr">
                <a:tint val="100000"/>
                <a:shade val="40000"/>
                <a:satMod val="100000"/>
              </a:schemeClr>
            </a:gs>
            <a:gs pos="100000">
              <a:schemeClr val="phClr">
                <a:shade val="5000"/>
                <a:satMod val="100000"/>
              </a:schemeClr>
            </a:gs>
          </a:gsLst>
          <a:path path="circle">
            <a:fillToRect l="25000" t="25000" r="25000" b="25000"/>
          </a:path>
        </a:gradFill>
        <a:gradFill flip="none" rotWithShape="1">
          <a:gsLst>
            <a:gs pos="17000">
              <a:schemeClr val="phClr"/>
            </a:gs>
            <a:gs pos="71000">
              <a:schemeClr val="phClr">
                <a:tint val="100000"/>
                <a:shade val="40000"/>
                <a:satMod val="100000"/>
              </a:schemeClr>
            </a:gs>
            <a:gs pos="100000">
              <a:schemeClr val="phClr">
                <a:shade val="5000"/>
                <a:satMod val="10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>
        <a:ln w="19050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F03460512.potx" id="{FAD57A1D-FD3F-410E-BC16-DC0572F34EA3}" vid="{8B1535A0-4296-40FA-BB7E-C6BB75A63359}"/>
    </a:ext>
  </a:extLst>
</a:theme>
</file>

<file path=ppt/theme/theme2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1223</Words>
  <Application>Microsoft Office PowerPoint</Application>
  <PresentationFormat>Custom</PresentationFormat>
  <Paragraphs>104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Cambria</vt:lpstr>
      <vt:lpstr>Century Gothic</vt:lpstr>
      <vt:lpstr>Crimson landscape design template</vt:lpstr>
      <vt:lpstr>Reflexology</vt:lpstr>
      <vt:lpstr>What is reflexology?</vt:lpstr>
      <vt:lpstr>The history of reflexology.</vt:lpstr>
      <vt:lpstr>methods</vt:lpstr>
      <vt:lpstr>The map of the foot.</vt:lpstr>
      <vt:lpstr>How is reflexology used with modern day medicine?</vt:lpstr>
      <vt:lpstr>Contraindications of reflexology</vt:lpstr>
      <vt:lpstr>Regulations of Reflexology </vt:lpstr>
      <vt:lpstr>Benefits and limitations to reflexology. </vt:lpstr>
      <vt:lpstr>conclusion</vt:lpstr>
      <vt:lpstr>Reference list.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Reflexology</dc:title>
  <dc:creator>laura davies</dc:creator>
  <cp:lastModifiedBy>Laura Davies (1810982)</cp:lastModifiedBy>
  <cp:revision>1</cp:revision>
  <dcterms:created xsi:type="dcterms:W3CDTF">2020-03-15T12:42:17Z</dcterms:created>
  <dcterms:modified xsi:type="dcterms:W3CDTF">2020-03-20T13:54:27Z</dcterms:modified>
</cp:coreProperties>
</file>