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291" autoAdjust="0"/>
  </p:normalViewPr>
  <p:slideViewPr>
    <p:cSldViewPr snapToGrid="0">
      <p:cViewPr varScale="1">
        <p:scale>
          <a:sx n="72" d="100"/>
          <a:sy n="72"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la Bijlhout" userId="2e8b8854-a455-4f26-8cd7-7421d1b20241" providerId="ADAL" clId="{310D3607-64DD-4532-989B-0B808BC54B7C}"/>
    <pc:docChg chg="delSld">
      <pc:chgData name="Diola Bijlhout" userId="2e8b8854-a455-4f26-8cd7-7421d1b20241" providerId="ADAL" clId="{310D3607-64DD-4532-989B-0B808BC54B7C}" dt="2024-06-11T15:19:59.906" v="0" actId="47"/>
      <pc:docMkLst>
        <pc:docMk/>
      </pc:docMkLst>
      <pc:sldChg chg="del">
        <pc:chgData name="Diola Bijlhout" userId="2e8b8854-a455-4f26-8cd7-7421d1b20241" providerId="ADAL" clId="{310D3607-64DD-4532-989B-0B808BC54B7C}" dt="2024-06-11T15:19:59.906" v="0" actId="47"/>
        <pc:sldMkLst>
          <pc:docMk/>
          <pc:sldMk cId="3861537393"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0F5B20-D46E-48F9-8D46-DF061AEC7625}" type="datetimeFigureOut">
              <a:rPr lang="en-US" smtClean="0"/>
              <a:t>10/24/2026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7E13A-05C9-4D21-BAB0-245C0A145930}" type="slidenum">
              <a:rPr lang="en-US" smtClean="0"/>
              <a:t>‹#›</a:t>
            </a:fld>
            <a:endParaRPr lang="en-US"/>
          </a:p>
        </p:txBody>
      </p:sp>
    </p:spTree>
    <p:extLst>
      <p:ext uri="{BB962C8B-B14F-4D97-AF65-F5344CB8AC3E}">
        <p14:creationId xmlns:p14="http://schemas.microsoft.com/office/powerpoint/2010/main" val="3535497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 notes: </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above poster highlights that the incidence and prevalence of major CVD conditions such as coronary heart disease, stroke, and heart failure have enhanced among populations aged 40 and older (Conrad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The average age of newly diagnosed CVD patients hovers around 70.5 years. According to the British Heart Foundation, nearly 32% of UK adults fail to meet suggested physical activity guidelines, while over 30% live with diagnosed or undiagnosed hypertension (</a:t>
            </a:r>
            <a:r>
              <a:rPr lang="en-GB" sz="1200" kern="1200" dirty="0" err="1">
                <a:solidFill>
                  <a:schemeClr val="tx1"/>
                </a:solidFill>
                <a:effectLst/>
                <a:latin typeface="+mn-lt"/>
                <a:ea typeface="+mn-ea"/>
                <a:cs typeface="+mn-cs"/>
              </a:rPr>
              <a:t>Bhf</a:t>
            </a:r>
            <a:r>
              <a:rPr lang="en-GB" sz="1200" kern="1200" dirty="0">
                <a:solidFill>
                  <a:schemeClr val="tx1"/>
                </a:solidFill>
                <a:effectLst/>
                <a:latin typeface="+mn-lt"/>
                <a:ea typeface="+mn-ea"/>
                <a:cs typeface="+mn-cs"/>
              </a:rPr>
              <a:t>, 2026). The report also highlights that over 20 million adults across the UK are physically inactive, which drives 1 in 10 premature deaths from coronary heart disease. CVD is a major health burden as it creates multi-systemic health complexities such as chronic inflammation, hypertension as well as insulin resistance (Quagliariello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Based on the views of </a:t>
            </a:r>
            <a:r>
              <a:rPr lang="en-GB" sz="1200" kern="1200" dirty="0" err="1">
                <a:solidFill>
                  <a:schemeClr val="tx1"/>
                </a:solidFill>
                <a:effectLst/>
                <a:latin typeface="+mn-lt"/>
                <a:ea typeface="+mn-ea"/>
                <a:cs typeface="+mn-cs"/>
              </a:rPr>
              <a:t>Sękowski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lack of awareness of a healthy diet and exercise is a reason for obesity among middle-aged people. This research is going to increase awareness towards improving lifestyle through a balanced diet and scheduling an exercise plan despite medical care advancement. The above poster also explains the importance of equitable and early intervention for cardiovascular diseases as well as obesity is also a need for developing this research. Policymakers and Public Health England can drive local epidemiological data in terms of supporting targeted funding for community exercise schemes, nutritional education, and equitable intervention initiatives.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is going to shed light on the interaction between physiological and lifestyle behaviours, focusing on structural health inequalities. This research will provide evidence-based insights for establishing equitable policy measures and effective lifestyle interventions for preventable heart disease. Apart from this, the evaluation of this research can help Public Health and NHS Services to provide evidence-based insights in terms of reducing avoidable emergency hospital admissions for myocardial infarction and stroke. The research can also help in conserving vital NHS resources as well as mitigating long-term chronic care expenditure. Thus, the evaluation of this report is considered to be a pivotal aspect for the UK’s health and social care system and professionals to a great extent.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617E13A-05C9-4D21-BAB0-245C0A145930}" type="slidenum">
              <a:rPr lang="en-US" smtClean="0"/>
              <a:t>1</a:t>
            </a:fld>
            <a:endParaRPr lang="en-US"/>
          </a:p>
        </p:txBody>
      </p:sp>
    </p:spTree>
    <p:extLst>
      <p:ext uri="{BB962C8B-B14F-4D97-AF65-F5344CB8AC3E}">
        <p14:creationId xmlns:p14="http://schemas.microsoft.com/office/powerpoint/2010/main" val="3917041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24/10/2026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1396-12DD-8B6B-CF55-16294176071F}"/>
              </a:ext>
            </a:extLst>
          </p:cNvPr>
          <p:cNvSpPr>
            <a:spLocks noGrp="1"/>
          </p:cNvSpPr>
          <p:nvPr>
            <p:ph type="title"/>
          </p:nvPr>
        </p:nvSpPr>
        <p:spPr>
          <a:xfrm>
            <a:off x="110146" y="27574"/>
            <a:ext cx="11971709" cy="934218"/>
          </a:xfrm>
          <a:solidFill>
            <a:schemeClr val="accent2">
              <a:lumMod val="40000"/>
              <a:lumOff val="60000"/>
            </a:schemeClr>
          </a:solidFill>
        </p:spPr>
        <p:txBody>
          <a:bodyPr>
            <a:noAutofit/>
          </a:bodyPr>
          <a:lstStyle/>
          <a:p>
            <a:pPr algn="ctr"/>
            <a:r>
              <a:rPr lang="en-US" sz="1800" b="1" dirty="0">
                <a:latin typeface="Times New Roman" panose="02020603050405020304" pitchFamily="18" charset="0"/>
                <a:cs typeface="Times New Roman" panose="02020603050405020304" pitchFamily="18" charset="0"/>
              </a:rPr>
              <a:t>Evaluate and disentangle the compounding impacts of rising obesity rates and distinct lifestyle factors on the escalating trends of cardiovascular disease (CVD) among UK adults aged 40 and above</a:t>
            </a:r>
            <a:br>
              <a:rPr lang="en-GB" sz="1400" b="1" dirty="0">
                <a:latin typeface="Times New Roman" panose="02020603050405020304" pitchFamily="18" charset="0"/>
                <a:cs typeface="Times New Roman" panose="02020603050405020304" pitchFamily="18" charset="0"/>
              </a:rPr>
            </a:br>
            <a:r>
              <a:rPr lang="en-GB" sz="1050" b="1" i="1" dirty="0">
                <a:latin typeface="Times New Roman" panose="02020603050405020304" pitchFamily="18" charset="0"/>
                <a:cs typeface="Times New Roman" panose="02020603050405020304" pitchFamily="18" charset="0"/>
              </a:rPr>
              <a:t>Student ID: 2534452 </a:t>
            </a:r>
            <a:br>
              <a:rPr lang="en-GB" sz="1050" b="1" i="1" dirty="0">
                <a:latin typeface="Times New Roman" panose="02020603050405020304" pitchFamily="18" charset="0"/>
                <a:cs typeface="Times New Roman" panose="02020603050405020304" pitchFamily="18" charset="0"/>
              </a:rPr>
            </a:br>
            <a:r>
              <a:rPr lang="en-GB" sz="1050" b="1" i="1" dirty="0">
                <a:latin typeface="Times New Roman" panose="02020603050405020304" pitchFamily="18" charset="0"/>
                <a:cs typeface="Times New Roman" panose="02020603050405020304" pitchFamily="18" charset="0"/>
              </a:rPr>
              <a:t>Student Name: Rajput </a:t>
            </a:r>
            <a:r>
              <a:rPr lang="en-GB" sz="1050" b="1" i="1" dirty="0" err="1">
                <a:latin typeface="Times New Roman" panose="02020603050405020304" pitchFamily="18" charset="0"/>
                <a:cs typeface="Times New Roman" panose="02020603050405020304" pitchFamily="18" charset="0"/>
              </a:rPr>
              <a:t>Kajalsingh</a:t>
            </a:r>
            <a:r>
              <a:rPr lang="en-GB" sz="1050" b="1" i="1" dirty="0">
                <a:latin typeface="Times New Roman" panose="02020603050405020304" pitchFamily="18" charset="0"/>
                <a:cs typeface="Times New Roman" panose="02020603050405020304" pitchFamily="18" charset="0"/>
              </a:rPr>
              <a:t> Rajendra</a:t>
            </a:r>
            <a:br>
              <a:rPr lang="en-GB" sz="1050" b="1" i="1" dirty="0">
                <a:latin typeface="Times New Roman" panose="02020603050405020304" pitchFamily="18" charset="0"/>
                <a:cs typeface="Times New Roman" panose="02020603050405020304" pitchFamily="18" charset="0"/>
              </a:rPr>
            </a:br>
            <a:r>
              <a:rPr lang="en-GB" sz="1050" b="1" i="1" dirty="0">
                <a:latin typeface="Times New Roman" panose="02020603050405020304" pitchFamily="18" charset="0"/>
                <a:cs typeface="Times New Roman" panose="02020603050405020304" pitchFamily="18" charset="0"/>
              </a:rPr>
              <a:t>Supervisor name: </a:t>
            </a:r>
            <a:r>
              <a:rPr lang="en-GB" sz="1050" b="1" i="1">
                <a:latin typeface="Times New Roman" panose="02020603050405020304" pitchFamily="18" charset="0"/>
                <a:cs typeface="Times New Roman" panose="02020603050405020304" pitchFamily="18" charset="0"/>
              </a:rPr>
              <a:t>Dr.</a:t>
            </a:r>
            <a:r>
              <a:rPr lang="en-GB" sz="1050" b="1" i="1" dirty="0">
                <a:latin typeface="Times New Roman" panose="02020603050405020304" pitchFamily="18" charset="0"/>
                <a:cs typeface="Times New Roman" panose="02020603050405020304" pitchFamily="18" charset="0"/>
              </a:rPr>
              <a:t> </a:t>
            </a:r>
            <a:r>
              <a:rPr lang="en-GB" sz="1050" b="1" i="1" dirty="0" err="1">
                <a:latin typeface="Times New Roman" panose="02020603050405020304" pitchFamily="18" charset="0"/>
                <a:cs typeface="Times New Roman" panose="02020603050405020304" pitchFamily="18" charset="0"/>
              </a:rPr>
              <a:t>Shaila</a:t>
            </a:r>
            <a:r>
              <a:rPr lang="en-GB" sz="1050" b="1" i="1" dirty="0">
                <a:latin typeface="Times New Roman" panose="02020603050405020304" pitchFamily="18" charset="0"/>
                <a:cs typeface="Times New Roman" panose="02020603050405020304" pitchFamily="18" charset="0"/>
              </a:rPr>
              <a:t> Hussain</a:t>
            </a:r>
            <a:endParaRPr lang="en-US"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30A9978-0312-38AE-33B7-BD5C3BAEC1FD}"/>
              </a:ext>
            </a:extLst>
          </p:cNvPr>
          <p:cNvSpPr txBox="1"/>
          <p:nvPr/>
        </p:nvSpPr>
        <p:spPr>
          <a:xfrm>
            <a:off x="125122" y="1049829"/>
            <a:ext cx="3866307" cy="2362185"/>
          </a:xfrm>
          <a:prstGeom prst="rect">
            <a:avLst/>
          </a:prstGeom>
          <a:noFill/>
          <a:ln w="57150">
            <a:solidFill>
              <a:schemeClr val="accent3">
                <a:lumMod val="60000"/>
                <a:lumOff val="40000"/>
              </a:schemeClr>
            </a:solidFill>
          </a:ln>
        </p:spPr>
        <p:txBody>
          <a:bodyPr wrap="square" rtlCol="0">
            <a:spAutoFit/>
          </a:bodyPr>
          <a:lstStyle/>
          <a:p>
            <a:pPr algn="ctr"/>
            <a:r>
              <a:rPr lang="en-GB" sz="1100" b="1" i="1" noProof="0" dirty="0">
                <a:latin typeface="Times New Roman" panose="02020603050405020304" pitchFamily="18" charset="0"/>
                <a:cs typeface="Times New Roman" panose="02020603050405020304" pitchFamily="18" charset="0"/>
              </a:rPr>
              <a:t>Prevalence </a:t>
            </a:r>
          </a:p>
          <a:p>
            <a:pPr algn="just"/>
            <a:r>
              <a:rPr lang="en-GB" sz="1000" b="1" noProof="0" dirty="0">
                <a:latin typeface="Times New Roman" panose="02020603050405020304" pitchFamily="18" charset="0"/>
                <a:cs typeface="Times New Roman" panose="02020603050405020304" pitchFamily="18" charset="0"/>
              </a:rPr>
              <a:t>Prevalence of CVD in the UK’s health and social care</a:t>
            </a:r>
          </a:p>
          <a:p>
            <a:pPr algn="just"/>
            <a:r>
              <a:rPr lang="en-GB" sz="900" noProof="0" dirty="0">
                <a:latin typeface="Times New Roman" panose="02020603050405020304" pitchFamily="18" charset="0"/>
                <a:cs typeface="Times New Roman" panose="02020603050405020304" pitchFamily="18" charset="0"/>
              </a:rPr>
              <a:t>According to NHS figures, CVD affects over 7 million people in the UK (Merritt, 2025). The Government report highlights that over 8 million people are living with CVD in the UK, including 4 million males and 4 million females (</a:t>
            </a:r>
            <a:r>
              <a:rPr lang="en-GB" sz="900" noProof="0" dirty="0" err="1">
                <a:latin typeface="Times New Roman" panose="02020603050405020304" pitchFamily="18" charset="0"/>
                <a:cs typeface="Times New Roman" panose="02020603050405020304" pitchFamily="18" charset="0"/>
              </a:rPr>
              <a:t>Bhf</a:t>
            </a:r>
            <a:r>
              <a:rPr lang="en-GB" sz="900" noProof="0" dirty="0">
                <a:latin typeface="Times New Roman" panose="02020603050405020304" pitchFamily="18" charset="0"/>
                <a:cs typeface="Times New Roman" panose="02020603050405020304" pitchFamily="18" charset="0"/>
              </a:rPr>
              <a:t>, 2026). The report also highlights that CVD affects more than 7 million to 8 million individuals across the UK, split fairly evenly between males and females. According to Shih et al. (2025), the total costs of CVD in the UK in 2021 and 2022 were £29.021 billion, with direct costs of £16.620 bn.</a:t>
            </a:r>
          </a:p>
          <a:p>
            <a:pPr algn="just"/>
            <a:r>
              <a:rPr lang="en-GB" sz="1000" b="1" noProof="0" dirty="0">
                <a:latin typeface="Times New Roman" panose="02020603050405020304" pitchFamily="18" charset="0"/>
                <a:cs typeface="Times New Roman" panose="02020603050405020304" pitchFamily="18" charset="0"/>
              </a:rPr>
              <a:t>Statistical information on individuals affected by CVD</a:t>
            </a:r>
          </a:p>
          <a:p>
            <a:pPr algn="just"/>
            <a:r>
              <a:rPr lang="en-GB" sz="900" noProof="0" dirty="0">
                <a:latin typeface="Times New Roman" panose="02020603050405020304" pitchFamily="18" charset="0"/>
                <a:cs typeface="Times New Roman" panose="02020603050405020304" pitchFamily="18" charset="0"/>
              </a:rPr>
              <a:t>According to the World Health Organisation, men in the European region are almost 2.5 times more likely to die from CVDs than women (WHO, 2026). On the other hand, the NHS survey report indicates that 66% of UK adults are currently overweight or living with obesity (NHS, 2026). It has been recognised that the prevalence of obesity rises with age, starting at 18% in young adults and peaking at 35% to 36% among individuals aged 55 to 74 (NHS, 2026). </a:t>
            </a:r>
          </a:p>
        </p:txBody>
      </p:sp>
      <p:sp>
        <p:nvSpPr>
          <p:cNvPr id="7" name="TextBox 6">
            <a:extLst>
              <a:ext uri="{FF2B5EF4-FFF2-40B4-BE49-F238E27FC236}">
                <a16:creationId xmlns:a16="http://schemas.microsoft.com/office/drawing/2014/main" id="{25DE30DD-4D72-DDD7-840D-67F94E496958}"/>
              </a:ext>
            </a:extLst>
          </p:cNvPr>
          <p:cNvSpPr txBox="1"/>
          <p:nvPr/>
        </p:nvSpPr>
        <p:spPr>
          <a:xfrm>
            <a:off x="4124293" y="1042214"/>
            <a:ext cx="4168793" cy="1223412"/>
          </a:xfrm>
          <a:prstGeom prst="rect">
            <a:avLst/>
          </a:prstGeom>
          <a:noFill/>
          <a:ln w="57150">
            <a:solidFill>
              <a:schemeClr val="tx2">
                <a:lumMod val="50000"/>
                <a:lumOff val="50000"/>
              </a:schemeClr>
            </a:solidFill>
          </a:ln>
        </p:spPr>
        <p:txBody>
          <a:bodyPr wrap="square" rtlCol="0">
            <a:spAutoFit/>
          </a:bodyPr>
          <a:lstStyle/>
          <a:p>
            <a:pPr algn="ctr"/>
            <a:r>
              <a:rPr lang="en-GB" sz="1100" b="1" i="1" noProof="0" dirty="0">
                <a:latin typeface="Times New Roman" panose="02020603050405020304" pitchFamily="18" charset="0"/>
                <a:cs typeface="Times New Roman" panose="02020603050405020304" pitchFamily="18" charset="0"/>
              </a:rPr>
              <a:t>Rationale</a:t>
            </a:r>
            <a:r>
              <a:rPr lang="en-GB" sz="1050" b="1" i="1" noProof="0" dirty="0">
                <a:latin typeface="Times New Roman" panose="02020603050405020304" pitchFamily="18" charset="0"/>
                <a:cs typeface="Times New Roman" panose="02020603050405020304" pitchFamily="18" charset="0"/>
              </a:rPr>
              <a:t> </a:t>
            </a:r>
            <a:r>
              <a:rPr lang="en-GB" sz="600" noProof="0" dirty="0">
                <a:latin typeface="Times New Roman" panose="02020603050405020304" pitchFamily="18" charset="0"/>
                <a:cs typeface="Times New Roman" panose="02020603050405020304" pitchFamily="18" charset="0"/>
              </a:rPr>
              <a:t> </a:t>
            </a:r>
          </a:p>
          <a:p>
            <a:pPr algn="just"/>
            <a:r>
              <a:rPr lang="en-GB" sz="900" noProof="0" dirty="0">
                <a:latin typeface="Times New Roman" panose="02020603050405020304" pitchFamily="18" charset="0"/>
                <a:cs typeface="Times New Roman" panose="02020603050405020304" pitchFamily="18" charset="0"/>
              </a:rPr>
              <a:t>The initial reason for conducting this research is to reduce the burden of cardiovascular disease among the UK population aged 40 and above, which is driven by obesity and lifestyle factors.  It has been recognised that CVD is recognised as a leading cause of increased mortality in the UK (Wang et al. 2023). The rising obesity rate, along with poor lifestyle habits among adults, is a core reason for CVD (Wu et al., 2022). The following figure highlights that 12.5 million and 12.9 million UK men and women are affected by CVD after 40 years. </a:t>
            </a:r>
          </a:p>
        </p:txBody>
      </p:sp>
      <p:sp>
        <p:nvSpPr>
          <p:cNvPr id="8" name="TextBox 7">
            <a:extLst>
              <a:ext uri="{FF2B5EF4-FFF2-40B4-BE49-F238E27FC236}">
                <a16:creationId xmlns:a16="http://schemas.microsoft.com/office/drawing/2014/main" id="{12CE370C-09D8-2DBC-A63A-8A1AD24131C2}"/>
              </a:ext>
            </a:extLst>
          </p:cNvPr>
          <p:cNvSpPr txBox="1"/>
          <p:nvPr/>
        </p:nvSpPr>
        <p:spPr>
          <a:xfrm>
            <a:off x="4065616" y="5732799"/>
            <a:ext cx="4227470" cy="1084912"/>
          </a:xfrm>
          <a:prstGeom prst="rect">
            <a:avLst/>
          </a:prstGeom>
          <a:noFill/>
          <a:ln w="57150">
            <a:solidFill>
              <a:schemeClr val="accent2"/>
            </a:solidFill>
          </a:ln>
        </p:spPr>
        <p:txBody>
          <a:bodyPr wrap="square" rtlCol="0">
            <a:spAutoFit/>
          </a:bodyPr>
          <a:lstStyle/>
          <a:p>
            <a:pPr algn="ctr"/>
            <a:r>
              <a:rPr lang="en-GB" sz="1100" b="1" i="1" dirty="0">
                <a:latin typeface="Times New Roman" panose="02020603050405020304" pitchFamily="18" charset="0"/>
                <a:cs typeface="Times New Roman" panose="02020603050405020304" pitchFamily="18" charset="0"/>
              </a:rPr>
              <a:t>Research Impact </a:t>
            </a:r>
          </a:p>
          <a:p>
            <a:pPr algn="just"/>
            <a:r>
              <a:rPr lang="en-GB" sz="900" dirty="0">
                <a:latin typeface="Times New Roman" panose="02020603050405020304" pitchFamily="18" charset="0"/>
                <a:cs typeface="Times New Roman" panose="02020603050405020304" pitchFamily="18" charset="0"/>
              </a:rPr>
              <a:t>This research is going to target the UK middle-aged population aged 40 and above and inform the NHS primary prevention strategies for reducing the risks of CVD as well as promote life expectancy. This research can contribute to professional research by discussing evidence-based insights to address lifestyle risk factors. Lastly, the actionable intervention strategies within this research can optimise social care resources and refine public health interventions. </a:t>
            </a:r>
          </a:p>
        </p:txBody>
      </p:sp>
      <p:sp>
        <p:nvSpPr>
          <p:cNvPr id="9" name="TextBox 8">
            <a:extLst>
              <a:ext uri="{FF2B5EF4-FFF2-40B4-BE49-F238E27FC236}">
                <a16:creationId xmlns:a16="http://schemas.microsoft.com/office/drawing/2014/main" id="{339CB257-55BA-E846-4B52-E93196DB2389}"/>
              </a:ext>
            </a:extLst>
          </p:cNvPr>
          <p:cNvSpPr txBox="1"/>
          <p:nvPr/>
        </p:nvSpPr>
        <p:spPr>
          <a:xfrm>
            <a:off x="8420541" y="1015833"/>
            <a:ext cx="3661314" cy="3118546"/>
          </a:xfrm>
          <a:prstGeom prst="rect">
            <a:avLst/>
          </a:prstGeom>
          <a:noFill/>
          <a:ln w="57150">
            <a:solidFill>
              <a:schemeClr val="accent2">
                <a:lumMod val="75000"/>
              </a:schemeClr>
            </a:solidFill>
          </a:ln>
        </p:spPr>
        <p:txBody>
          <a:bodyPr wrap="square" rtlCol="0">
            <a:spAutoFit/>
          </a:bodyPr>
          <a:lstStyle/>
          <a:p>
            <a:pPr algn="ctr"/>
            <a:r>
              <a:rPr lang="en-GB" sz="1100" b="1" dirty="0">
                <a:latin typeface="Times New Roman" panose="02020603050405020304" pitchFamily="18" charset="0"/>
                <a:cs typeface="Times New Roman" panose="02020603050405020304" pitchFamily="18" charset="0"/>
              </a:rPr>
              <a:t>Research Aims, objective and question </a:t>
            </a:r>
          </a:p>
          <a:p>
            <a:pPr algn="just"/>
            <a:r>
              <a:rPr lang="en-IN" sz="1100" dirty="0">
                <a:latin typeface="Times New Roman" panose="02020603050405020304" pitchFamily="18" charset="0"/>
                <a:cs typeface="Times New Roman" panose="02020603050405020304" pitchFamily="18" charset="0"/>
              </a:rPr>
              <a:t>What are the impacts of lifestyle-related risk factors and rising obesity rates on the increasing incidence of CVD among UK adults aged 40 and above, and what evidence-based NHS policy interventions?</a:t>
            </a:r>
          </a:p>
          <a:p>
            <a:pPr algn="just"/>
            <a:r>
              <a:rPr lang="en-GB" sz="1000" b="1" dirty="0">
                <a:latin typeface="Times New Roman" panose="02020603050405020304" pitchFamily="18" charset="0"/>
                <a:cs typeface="Times New Roman" panose="02020603050405020304" pitchFamily="18" charset="0"/>
              </a:rPr>
              <a:t>Aim </a:t>
            </a:r>
            <a:endParaRPr lang="en-US" sz="1000" dirty="0">
              <a:latin typeface="Times New Roman" panose="02020603050405020304" pitchFamily="18" charset="0"/>
              <a:cs typeface="Times New Roman" panose="02020603050405020304" pitchFamily="18" charset="0"/>
            </a:endParaRPr>
          </a:p>
          <a:p>
            <a:r>
              <a:rPr lang="en-IN" sz="900" i="1" dirty="0">
                <a:latin typeface="Times New Roman" panose="02020603050405020304" pitchFamily="18" charset="0"/>
                <a:cs typeface="Times New Roman" panose="02020603050405020304" pitchFamily="18" charset="0"/>
              </a:rPr>
              <a:t>The research aims to examine the impacts of lifestyle-related risk factors and rising</a:t>
            </a:r>
          </a:p>
          <a:p>
            <a:r>
              <a:rPr lang="en-IN" sz="900" i="1" dirty="0">
                <a:latin typeface="Times New Roman" panose="02020603050405020304" pitchFamily="18" charset="0"/>
                <a:cs typeface="Times New Roman" panose="02020603050405020304" pitchFamily="18" charset="0"/>
              </a:rPr>
              <a:t>obesity rates on the increasing incidence of CVD among UK adults aged 40 and above,</a:t>
            </a:r>
          </a:p>
          <a:p>
            <a:r>
              <a:rPr lang="en-IN" sz="900" i="1" dirty="0">
                <a:latin typeface="Times New Roman" panose="02020603050405020304" pitchFamily="18" charset="0"/>
                <a:cs typeface="Times New Roman" panose="02020603050405020304" pitchFamily="18" charset="0"/>
              </a:rPr>
              <a:t>and the evidence-based NHS policy interventions</a:t>
            </a:r>
          </a:p>
          <a:p>
            <a:r>
              <a:rPr lang="en-GB" sz="1000" b="1" dirty="0">
                <a:latin typeface="Times New Roman" panose="02020603050405020304" pitchFamily="18" charset="0"/>
                <a:cs typeface="Times New Roman" panose="02020603050405020304" pitchFamily="18" charset="0"/>
              </a:rPr>
              <a:t>Objectives </a:t>
            </a:r>
            <a:endParaRPr lang="en-US" sz="1000" dirty="0">
              <a:latin typeface="Times New Roman" panose="02020603050405020304" pitchFamily="18"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To evaluate the influences of lifestyle-related risk factors such as dietary patterns, smoking and physical inactivity on the rising obesity rates and CVD incidence in UK adults aged 40 and above</a:t>
            </a:r>
          </a:p>
          <a:p>
            <a:pPr marL="342900" lvl="0" indent="-342900">
              <a:lnSpc>
                <a:spcPct val="107000"/>
              </a:lnSpc>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To explore the influences of socioeconomic inequalities and lifestyle choices on the rising obesity rates and CVD incidence in UK adults aged 40 and above</a:t>
            </a:r>
          </a:p>
          <a:p>
            <a:pPr marL="342900" lvl="0" indent="-342900">
              <a:lnSpc>
                <a:spcPct val="107000"/>
              </a:lnSpc>
              <a:spcAft>
                <a:spcPts val="800"/>
              </a:spcAft>
              <a:buFont typeface="Symbol" panose="05050102010706020507" pitchFamily="18" charset="2"/>
              <a:buChar char=""/>
            </a:pPr>
            <a:r>
              <a:rPr lang="en-GB" sz="800" dirty="0">
                <a:effectLst/>
                <a:latin typeface="Calibri" panose="020F0502020204030204" pitchFamily="34" charset="0"/>
                <a:ea typeface="Calibri" panose="020F0502020204030204" pitchFamily="34" charset="0"/>
                <a:cs typeface="Times New Roman" panose="02020603050405020304" pitchFamily="18" charset="0"/>
              </a:rPr>
              <a:t>To investigate evidence-based NHS policy interventions and primary prevention strategies for reducing obesity and lifestyle-induced CVD risk among the UK middle-aged population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463952C4-7F6F-AE75-DC8E-5AD2F3B6E9B3}"/>
              </a:ext>
            </a:extLst>
          </p:cNvPr>
          <p:cNvSpPr txBox="1"/>
          <p:nvPr/>
        </p:nvSpPr>
        <p:spPr>
          <a:xfrm>
            <a:off x="8405563" y="4116863"/>
            <a:ext cx="3676292" cy="2585323"/>
          </a:xfrm>
          <a:prstGeom prst="rect">
            <a:avLst/>
          </a:prstGeom>
          <a:noFill/>
          <a:ln w="38100">
            <a:solidFill>
              <a:schemeClr val="accent1"/>
            </a:solidFill>
          </a:ln>
        </p:spPr>
        <p:txBody>
          <a:bodyPr wrap="square" rtlCol="0">
            <a:spAutoFit/>
          </a:bodyPr>
          <a:lstStyle/>
          <a:p>
            <a:pPr algn="ctr"/>
            <a:r>
              <a:rPr lang="en-GB" sz="1050" b="1" i="1" dirty="0">
                <a:latin typeface="Times New Roman" panose="02020603050405020304" pitchFamily="18" charset="0"/>
                <a:cs typeface="Times New Roman" panose="02020603050405020304" pitchFamily="18" charset="0"/>
              </a:rPr>
              <a:t>References</a:t>
            </a:r>
            <a:r>
              <a:rPr lang="en-GB" dirty="0">
                <a:latin typeface="Times New Roman" panose="02020603050405020304" pitchFamily="18" charset="0"/>
                <a:cs typeface="Times New Roman" panose="02020603050405020304" pitchFamily="18" charset="0"/>
              </a:rPr>
              <a:t> </a:t>
            </a:r>
          </a:p>
          <a:p>
            <a:pPr algn="just"/>
            <a:r>
              <a:rPr lang="en-US" sz="400" dirty="0" err="1">
                <a:latin typeface="Times New Roman" panose="02020603050405020304" pitchFamily="18" charset="0"/>
                <a:cs typeface="Times New Roman" panose="02020603050405020304" pitchFamily="18" charset="0"/>
              </a:rPr>
              <a:t>Bhf</a:t>
            </a:r>
            <a:r>
              <a:rPr lang="en-US" sz="400" dirty="0">
                <a:latin typeface="Times New Roman" panose="02020603050405020304" pitchFamily="18" charset="0"/>
                <a:cs typeface="Times New Roman" panose="02020603050405020304" pitchFamily="18" charset="0"/>
              </a:rPr>
              <a:t>, (2026). Physical Inactivity and Sedentary </a:t>
            </a:r>
            <a:r>
              <a:rPr lang="en-US" sz="400" dirty="0" err="1">
                <a:latin typeface="Times New Roman" panose="02020603050405020304" pitchFamily="18" charset="0"/>
                <a:cs typeface="Times New Roman" panose="02020603050405020304" pitchFamily="18" charset="0"/>
              </a:rPr>
              <a:t>Behaviour</a:t>
            </a:r>
            <a:r>
              <a:rPr lang="en-US" sz="400" dirty="0">
                <a:latin typeface="Times New Roman" panose="02020603050405020304" pitchFamily="18" charset="0"/>
                <a:cs typeface="Times New Roman" panose="02020603050405020304" pitchFamily="18" charset="0"/>
              </a:rPr>
              <a:t> Report 2017. Available at: https://www.bhf.org.uk/-/media/files/for-professionals/research/heart-statistics/physical-inactivity-report---mymarathon-final.pdf?rev=63e5aa4477d642d386b4e2d3ee236d44 [Accessed 13 October 2026].</a:t>
            </a:r>
          </a:p>
          <a:p>
            <a:pPr algn="just"/>
            <a:r>
              <a:rPr lang="en-US" sz="400" dirty="0" err="1">
                <a:latin typeface="Times New Roman" panose="02020603050405020304" pitchFamily="18" charset="0"/>
                <a:cs typeface="Times New Roman" panose="02020603050405020304" pitchFamily="18" charset="0"/>
              </a:rPr>
              <a:t>Bhf</a:t>
            </a:r>
            <a:r>
              <a:rPr lang="en-US" sz="400" dirty="0">
                <a:latin typeface="Times New Roman" panose="02020603050405020304" pitchFamily="18" charset="0"/>
                <a:cs typeface="Times New Roman" panose="02020603050405020304" pitchFamily="18" charset="0"/>
              </a:rPr>
              <a:t>, (2026). UK Cardiovascular Disease Factsheet. Available at: https://www.bhf.org.uk/-/media/files/for-professionals/research/heart-statistics/bhf-cvd-statistics-uk-factsheet-jul26.pdf?rev=b4564e3e00504d778ad2db7efea92a76 [Accessed 13 October 2026].</a:t>
            </a:r>
          </a:p>
          <a:p>
            <a:pPr algn="just"/>
            <a:r>
              <a:rPr lang="en-US" sz="400" dirty="0">
                <a:latin typeface="Times New Roman" panose="02020603050405020304" pitchFamily="18" charset="0"/>
                <a:cs typeface="Times New Roman" panose="02020603050405020304" pitchFamily="18" charset="0"/>
              </a:rPr>
              <a:t>Conrad, N., </a:t>
            </a:r>
            <a:r>
              <a:rPr lang="en-US" sz="400" dirty="0" err="1">
                <a:latin typeface="Times New Roman" panose="02020603050405020304" pitchFamily="18" charset="0"/>
                <a:cs typeface="Times New Roman" panose="02020603050405020304" pitchFamily="18" charset="0"/>
              </a:rPr>
              <a:t>Molenberghs</a:t>
            </a:r>
            <a:r>
              <a:rPr lang="en-US" sz="400" dirty="0">
                <a:latin typeface="Times New Roman" panose="02020603050405020304" pitchFamily="18" charset="0"/>
                <a:cs typeface="Times New Roman" panose="02020603050405020304" pitchFamily="18" charset="0"/>
              </a:rPr>
              <a:t>, G., Verbeke, G., Zaccardi, F., Lawson, C., Friday, J.M., Su, H., </a:t>
            </a:r>
            <a:r>
              <a:rPr lang="en-US" sz="400" dirty="0" err="1">
                <a:latin typeface="Times New Roman" panose="02020603050405020304" pitchFamily="18" charset="0"/>
                <a:cs typeface="Times New Roman" panose="02020603050405020304" pitchFamily="18" charset="0"/>
              </a:rPr>
              <a:t>Jhund</a:t>
            </a:r>
            <a:r>
              <a:rPr lang="en-US" sz="400" dirty="0">
                <a:latin typeface="Times New Roman" panose="02020603050405020304" pitchFamily="18" charset="0"/>
                <a:cs typeface="Times New Roman" panose="02020603050405020304" pitchFamily="18" charset="0"/>
              </a:rPr>
              <a:t>, P.S., Sattar, N., Rahimi, K. and Cleland, J.G., (2024). ‘Trends in cardiovascular disease incidence among 22 million people in the UK over 20 years: population based study’. </a:t>
            </a:r>
            <a:r>
              <a:rPr lang="en-US" sz="400" dirty="0" err="1">
                <a:latin typeface="Times New Roman" panose="02020603050405020304" pitchFamily="18" charset="0"/>
                <a:cs typeface="Times New Roman" panose="02020603050405020304" pitchFamily="18" charset="0"/>
              </a:rPr>
              <a:t>bmj</a:t>
            </a:r>
            <a:r>
              <a:rPr lang="en-US" sz="400" dirty="0">
                <a:latin typeface="Times New Roman" panose="02020603050405020304" pitchFamily="18" charset="0"/>
                <a:cs typeface="Times New Roman" panose="02020603050405020304" pitchFamily="18" charset="0"/>
              </a:rPr>
              <a:t>, 385. https://doi.org/10.1136/bmj-2023-078523</a:t>
            </a:r>
          </a:p>
          <a:p>
            <a:pPr algn="just"/>
            <a:r>
              <a:rPr lang="en-US" sz="400" dirty="0">
                <a:latin typeface="Times New Roman" panose="02020603050405020304" pitchFamily="18" charset="0"/>
                <a:cs typeface="Times New Roman" panose="02020603050405020304" pitchFamily="18" charset="0"/>
              </a:rPr>
              <a:t>Essman, M., Parnham, J.C., Chang, K., </a:t>
            </a:r>
            <a:r>
              <a:rPr lang="en-US" sz="400" dirty="0" err="1">
                <a:latin typeface="Times New Roman" panose="02020603050405020304" pitchFamily="18" charset="0"/>
                <a:cs typeface="Times New Roman" panose="02020603050405020304" pitchFamily="18" charset="0"/>
              </a:rPr>
              <a:t>Etkind</a:t>
            </a:r>
            <a:r>
              <a:rPr lang="en-US" sz="400" dirty="0">
                <a:latin typeface="Times New Roman" panose="02020603050405020304" pitchFamily="18" charset="0"/>
                <a:cs typeface="Times New Roman" panose="02020603050405020304" pitchFamily="18" charset="0"/>
              </a:rPr>
              <a:t>, M., Shah, P., Smith, D., Vasiljevic, M., Boyland, E., Cummins, S., Vamos, E.P. and White, M., (2026). ‘Understandings of ultra-processed foods among adults with responsibility for household food activities in the United Kingdom: a qualitative study’. BMC global and public health, 4(1), p.35. https://doi.org/10.1186/s44263-026-00263-0</a:t>
            </a:r>
          </a:p>
          <a:p>
            <a:pPr algn="just"/>
            <a:r>
              <a:rPr lang="en-US" sz="400" dirty="0">
                <a:latin typeface="Times New Roman" panose="02020603050405020304" pitchFamily="18" charset="0"/>
                <a:cs typeface="Times New Roman" panose="02020603050405020304" pitchFamily="18" charset="0"/>
              </a:rPr>
              <a:t>Izquierdo, M., de Souto Barreto, P., Arai, H., Bischoff-Ferrari, H.A., Cadore, E.L., Cesari, M., Chen, L.K., Coen, P.M., Courneya, K.S., Duque, G. and Ferrucci, L., (2025). ‘Global consensus on optimal exercise recommendations for enhancing healthy longevity in older adults (ICFSR)’. The Journal of nutrition, health and aging, 29(1), p.100401. https://doi.org/10.1016/j.jnha.2024.100401</a:t>
            </a:r>
          </a:p>
          <a:p>
            <a:pPr algn="just"/>
            <a:r>
              <a:rPr lang="en-US" sz="400" dirty="0">
                <a:latin typeface="Times New Roman" panose="02020603050405020304" pitchFamily="18" charset="0"/>
                <a:cs typeface="Times New Roman" panose="02020603050405020304" pitchFamily="18" charset="0"/>
              </a:rPr>
              <a:t>Merritt, E.C., (2025). Cardiovascular disease: What is the government doing about England’s leading cause of premature death? Available at: https://lordslibrary.parliament.uk/cardiovascular-disease-what-is-the-government-doing-about-englands-leading-cause-of-premature-death/ [Accessed 13 October 2026].</a:t>
            </a:r>
          </a:p>
          <a:p>
            <a:pPr algn="just"/>
            <a:r>
              <a:rPr lang="en-US" sz="400" dirty="0" err="1">
                <a:latin typeface="Times New Roman" panose="02020603050405020304" pitchFamily="18" charset="0"/>
                <a:cs typeface="Times New Roman" panose="02020603050405020304" pitchFamily="18" charset="0"/>
              </a:rPr>
              <a:t>Muenzel</a:t>
            </a:r>
            <a:r>
              <a:rPr lang="en-US" sz="400" dirty="0">
                <a:latin typeface="Times New Roman" panose="02020603050405020304" pitchFamily="18" charset="0"/>
                <a:cs typeface="Times New Roman" panose="02020603050405020304" pitchFamily="18" charset="0"/>
              </a:rPr>
              <a:t>, T., Sørensen, M., </a:t>
            </a:r>
            <a:r>
              <a:rPr lang="en-US" sz="400" dirty="0" err="1">
                <a:latin typeface="Times New Roman" panose="02020603050405020304" pitchFamily="18" charset="0"/>
                <a:cs typeface="Times New Roman" panose="02020603050405020304" pitchFamily="18" charset="0"/>
              </a:rPr>
              <a:t>Hahad</a:t>
            </a:r>
            <a:r>
              <a:rPr lang="en-US" sz="400" dirty="0">
                <a:latin typeface="Times New Roman" panose="02020603050405020304" pitchFamily="18" charset="0"/>
                <a:cs typeface="Times New Roman" panose="02020603050405020304" pitchFamily="18" charset="0"/>
              </a:rPr>
              <a:t>, O., </a:t>
            </a:r>
            <a:r>
              <a:rPr lang="en-US" sz="400" dirty="0" err="1">
                <a:latin typeface="Times New Roman" panose="02020603050405020304" pitchFamily="18" charset="0"/>
                <a:cs typeface="Times New Roman" panose="02020603050405020304" pitchFamily="18" charset="0"/>
              </a:rPr>
              <a:t>Nieuwenhuijsen</a:t>
            </a:r>
            <a:r>
              <a:rPr lang="en-US" sz="400" dirty="0">
                <a:latin typeface="Times New Roman" panose="02020603050405020304" pitchFamily="18" charset="0"/>
                <a:cs typeface="Times New Roman" panose="02020603050405020304" pitchFamily="18" charset="0"/>
              </a:rPr>
              <a:t>, M. and Daiber, A., (2023). ‘The contribution of the exposome to the burden of cardiovascular disease’. Nature Reviews Cardiology, 20(10), pp.651-669. https://doi.org/10.1038/s41569-023-00873-3</a:t>
            </a:r>
          </a:p>
          <a:p>
            <a:pPr algn="just"/>
            <a:r>
              <a:rPr lang="en-US" sz="400" dirty="0">
                <a:latin typeface="Times New Roman" panose="02020603050405020304" pitchFamily="18" charset="0"/>
                <a:cs typeface="Times New Roman" panose="02020603050405020304" pitchFamily="18" charset="0"/>
              </a:rPr>
              <a:t>NHS, (2026). Health Survey for England, 2024. Available at: https://digital.nhs.uk/data-and-information/publications/statistical/health-survey-for-england/2024/adults-overweight-and-obesity [Accessed 13 October 2026].</a:t>
            </a:r>
          </a:p>
          <a:p>
            <a:pPr algn="just"/>
            <a:r>
              <a:rPr lang="en-US" sz="400" dirty="0">
                <a:latin typeface="Times New Roman" panose="02020603050405020304" pitchFamily="18" charset="0"/>
                <a:cs typeface="Times New Roman" panose="02020603050405020304" pitchFamily="18" charset="0"/>
              </a:rPr>
              <a:t>NHS, (2026). Health Survey for England, 2024. Available at: https://digital.nhs.uk/data-and-information/publications/statistical/health-survey-for-england/2024/adults-overweight-and-obesity [Accessed 13 October 2026].</a:t>
            </a:r>
          </a:p>
          <a:p>
            <a:pPr algn="just"/>
            <a:r>
              <a:rPr lang="en-US" sz="400" dirty="0">
                <a:latin typeface="Times New Roman" panose="02020603050405020304" pitchFamily="18" charset="0"/>
                <a:cs typeface="Times New Roman" panose="02020603050405020304" pitchFamily="18" charset="0"/>
              </a:rPr>
              <a:t>Quagliariello, V., Berretta, M., Bisceglia, I., Giacobbe, I., Iovine, M., Barbato, M., </a:t>
            </a:r>
            <a:r>
              <a:rPr lang="en-US" sz="400" dirty="0" err="1">
                <a:latin typeface="Times New Roman" panose="02020603050405020304" pitchFamily="18" charset="0"/>
                <a:cs typeface="Times New Roman" panose="02020603050405020304" pitchFamily="18" charset="0"/>
              </a:rPr>
              <a:t>Maurea</a:t>
            </a:r>
            <a:r>
              <a:rPr lang="en-US" sz="400" dirty="0">
                <a:latin typeface="Times New Roman" panose="02020603050405020304" pitchFamily="18" charset="0"/>
                <a:cs typeface="Times New Roman" panose="02020603050405020304" pitchFamily="18" charset="0"/>
              </a:rPr>
              <a:t>, C., Canale, M.L., </a:t>
            </a:r>
            <a:r>
              <a:rPr lang="en-US" sz="400" dirty="0" err="1">
                <a:latin typeface="Times New Roman" panose="02020603050405020304" pitchFamily="18" charset="0"/>
                <a:cs typeface="Times New Roman" panose="02020603050405020304" pitchFamily="18" charset="0"/>
              </a:rPr>
              <a:t>Paccone</a:t>
            </a:r>
            <a:r>
              <a:rPr lang="en-US" sz="400" dirty="0">
                <a:latin typeface="Times New Roman" panose="02020603050405020304" pitchFamily="18" charset="0"/>
                <a:cs typeface="Times New Roman" panose="02020603050405020304" pitchFamily="18" charset="0"/>
              </a:rPr>
              <a:t>, A., Inno, A. and </a:t>
            </a:r>
            <a:r>
              <a:rPr lang="en-US" sz="400" dirty="0" err="1">
                <a:latin typeface="Times New Roman" panose="02020603050405020304" pitchFamily="18" charset="0"/>
                <a:cs typeface="Times New Roman" panose="02020603050405020304" pitchFamily="18" charset="0"/>
              </a:rPr>
              <a:t>Scherillo</a:t>
            </a:r>
            <a:r>
              <a:rPr lang="en-US" sz="400" dirty="0">
                <a:latin typeface="Times New Roman" panose="02020603050405020304" pitchFamily="18" charset="0"/>
                <a:cs typeface="Times New Roman" panose="02020603050405020304" pitchFamily="18" charset="0"/>
              </a:rPr>
              <a:t>, M., (2025). ‘In the era of cardiovascular–kidney–metabolic syndrome in cardio-oncology: from pathogenesis to prevention and therapy’. Cancers, 17(7), p.1169. https://doi.org/10.3390/cancers17071169</a:t>
            </a:r>
          </a:p>
          <a:p>
            <a:pPr algn="just"/>
            <a:r>
              <a:rPr lang="en-US" sz="400" dirty="0" err="1">
                <a:latin typeface="Times New Roman" panose="02020603050405020304" pitchFamily="18" charset="0"/>
                <a:cs typeface="Times New Roman" panose="02020603050405020304" pitchFamily="18" charset="0"/>
              </a:rPr>
              <a:t>Sękowski</a:t>
            </a:r>
            <a:r>
              <a:rPr lang="en-US" sz="400" dirty="0">
                <a:latin typeface="Times New Roman" panose="02020603050405020304" pitchFamily="18" charset="0"/>
                <a:cs typeface="Times New Roman" panose="02020603050405020304" pitchFamily="18" charset="0"/>
              </a:rPr>
              <a:t>, K., Mazurek, A., </a:t>
            </a:r>
            <a:r>
              <a:rPr lang="en-US" sz="400" dirty="0" err="1">
                <a:latin typeface="Times New Roman" panose="02020603050405020304" pitchFamily="18" charset="0"/>
                <a:cs typeface="Times New Roman" panose="02020603050405020304" pitchFamily="18" charset="0"/>
              </a:rPr>
              <a:t>Grześczyk-Nojszewska</a:t>
            </a:r>
            <a:r>
              <a:rPr lang="en-US" sz="400" dirty="0">
                <a:latin typeface="Times New Roman" panose="02020603050405020304" pitchFamily="18" charset="0"/>
                <a:cs typeface="Times New Roman" panose="02020603050405020304" pitchFamily="18" charset="0"/>
              </a:rPr>
              <a:t>, Z., Jankowski, M., Kamińska, A., </a:t>
            </a:r>
            <a:r>
              <a:rPr lang="en-US" sz="400" dirty="0" err="1">
                <a:latin typeface="Times New Roman" panose="02020603050405020304" pitchFamily="18" charset="0"/>
                <a:cs typeface="Times New Roman" panose="02020603050405020304" pitchFamily="18" charset="0"/>
              </a:rPr>
              <a:t>Olearczyk</a:t>
            </a:r>
            <a:r>
              <a:rPr lang="en-US" sz="400" dirty="0">
                <a:latin typeface="Times New Roman" panose="02020603050405020304" pitchFamily="18" charset="0"/>
                <a:cs typeface="Times New Roman" panose="02020603050405020304" pitchFamily="18" charset="0"/>
              </a:rPr>
              <a:t>, A., </a:t>
            </a:r>
            <a:r>
              <a:rPr lang="en-US" sz="400" dirty="0" err="1">
                <a:latin typeface="Times New Roman" panose="02020603050405020304" pitchFamily="18" charset="0"/>
                <a:cs typeface="Times New Roman" panose="02020603050405020304" pitchFamily="18" charset="0"/>
              </a:rPr>
              <a:t>Silczuk</a:t>
            </a:r>
            <a:r>
              <a:rPr lang="en-US" sz="400" dirty="0">
                <a:latin typeface="Times New Roman" panose="02020603050405020304" pitchFamily="18" charset="0"/>
                <a:cs typeface="Times New Roman" panose="02020603050405020304" pitchFamily="18" charset="0"/>
              </a:rPr>
              <a:t>, A. and </a:t>
            </a:r>
            <a:r>
              <a:rPr lang="en-US" sz="400" dirty="0" err="1">
                <a:latin typeface="Times New Roman" panose="02020603050405020304" pitchFamily="18" charset="0"/>
                <a:cs typeface="Times New Roman" panose="02020603050405020304" pitchFamily="18" charset="0"/>
              </a:rPr>
              <a:t>Grudziąż-Sękowska</a:t>
            </a:r>
            <a:r>
              <a:rPr lang="en-US" sz="400" dirty="0">
                <a:latin typeface="Times New Roman" panose="02020603050405020304" pitchFamily="18" charset="0"/>
                <a:cs typeface="Times New Roman" panose="02020603050405020304" pitchFamily="18" charset="0"/>
              </a:rPr>
              <a:t>, J., (2025). ‘Public awareness of obesity causes, complications, and treatment methods in a representative sample of adults in Poland’. Frontiers in Public Health, 13, p.1656877. https://doi.org/10.3389/fpubh.2025.1656877</a:t>
            </a:r>
          </a:p>
          <a:p>
            <a:pPr algn="just"/>
            <a:r>
              <a:rPr lang="en-US" sz="400" dirty="0">
                <a:latin typeface="Times New Roman" panose="02020603050405020304" pitchFamily="18" charset="0"/>
                <a:cs typeface="Times New Roman" panose="02020603050405020304" pitchFamily="18" charset="0"/>
              </a:rPr>
              <a:t>Shih, K., Herz, N., Sheikh, A., </a:t>
            </a:r>
            <a:r>
              <a:rPr lang="en-US" sz="400" dirty="0" err="1">
                <a:latin typeface="Times New Roman" panose="02020603050405020304" pitchFamily="18" charset="0"/>
                <a:cs typeface="Times New Roman" panose="02020603050405020304" pitchFamily="18" charset="0"/>
              </a:rPr>
              <a:t>O'neill</a:t>
            </a:r>
            <a:r>
              <a:rPr lang="en-US" sz="400" dirty="0">
                <a:latin typeface="Times New Roman" panose="02020603050405020304" pitchFamily="18" charset="0"/>
                <a:cs typeface="Times New Roman" panose="02020603050405020304" pitchFamily="18" charset="0"/>
              </a:rPr>
              <a:t>, C., Carter, P. and Anderson, M., (2025). ‘Economic burden of cardiovascular disease in the United Kingdom’. European Heart Journal-Quality of Care and Clinical Outcomes, 11(5), pp.678-690. https://doi.org/10.1093/ehjqcco/qcaf011</a:t>
            </a:r>
          </a:p>
          <a:p>
            <a:pPr algn="just"/>
            <a:r>
              <a:rPr lang="en-US" sz="400" dirty="0">
                <a:latin typeface="Times New Roman" panose="02020603050405020304" pitchFamily="18" charset="0"/>
                <a:cs typeface="Times New Roman" panose="02020603050405020304" pitchFamily="18" charset="0"/>
              </a:rPr>
              <a:t>Wang, X., Ma, H., Li, X., </a:t>
            </a:r>
            <a:r>
              <a:rPr lang="en-US" sz="400" dirty="0" err="1">
                <a:latin typeface="Times New Roman" panose="02020603050405020304" pitchFamily="18" charset="0"/>
                <a:cs typeface="Times New Roman" panose="02020603050405020304" pitchFamily="18" charset="0"/>
              </a:rPr>
              <a:t>Heianza</a:t>
            </a:r>
            <a:r>
              <a:rPr lang="en-US" sz="400" dirty="0">
                <a:latin typeface="Times New Roman" panose="02020603050405020304" pitchFamily="18" charset="0"/>
                <a:cs typeface="Times New Roman" panose="02020603050405020304" pitchFamily="18" charset="0"/>
              </a:rPr>
              <a:t>, Y., Manson, J.E., Franco, O.H. and Qi, L., (2023). ‘Association of cardiovascular health with life expectancy free of cardiovascular disease, diabetes, cancer, and dementia in UK adults’. JAMA internal medicine, 183(4), pp.340-349. https://doi.org/10.1001/jamainternmed.2023.0015</a:t>
            </a:r>
          </a:p>
          <a:p>
            <a:pPr algn="just"/>
            <a:r>
              <a:rPr lang="en-US" sz="400" dirty="0">
                <a:latin typeface="Times New Roman" panose="02020603050405020304" pitchFamily="18" charset="0"/>
                <a:cs typeface="Times New Roman" panose="02020603050405020304" pitchFamily="18" charset="0"/>
              </a:rPr>
              <a:t>WHO, (2026). Cardiovascular diseases kill 10 000 people in the WHO European Region every day, with men dying more frequently than women. Available at: https://www.who.int/europe/news/item/15-05-2024-cardiovascular-diseases-kill-10-000-people-in-the-who-european-region-every-day--with-men-dying-more-frequently-than-women [Accessed 13 October 2026].</a:t>
            </a:r>
          </a:p>
          <a:p>
            <a:pPr algn="just"/>
            <a:r>
              <a:rPr lang="en-US" sz="400" dirty="0">
                <a:latin typeface="Times New Roman" panose="02020603050405020304" pitchFamily="18" charset="0"/>
                <a:cs typeface="Times New Roman" panose="02020603050405020304" pitchFamily="18" charset="0"/>
              </a:rPr>
              <a:t>Wu, R., Williams, C., Zhou, J., Schlackow, I., Emberson, J., Reith, C., Keech, A., Robson, J., Wilkinson, K., Armitage, J. and Collins, R., (2022). ‘Benefit accrual with cardiovascular disease prevention and effects of discontinuation: a modelling study’. European Heart Journal, 43(Supplement_2), pp.ehac544-2850. https://doi.org/10.1093/eurheartj/ehac544.2850</a:t>
            </a:r>
          </a:p>
        </p:txBody>
      </p:sp>
      <p:pic>
        <p:nvPicPr>
          <p:cNvPr id="3" name="image1.png">
            <a:extLst>
              <a:ext uri="{FF2B5EF4-FFF2-40B4-BE49-F238E27FC236}">
                <a16:creationId xmlns:a16="http://schemas.microsoft.com/office/drawing/2014/main" id="{F38C18A8-9FF6-5163-4889-D54C1026032D}"/>
              </a:ext>
            </a:extLst>
          </p:cNvPr>
          <p:cNvPicPr/>
          <p:nvPr/>
        </p:nvPicPr>
        <p:blipFill>
          <a:blip r:embed="rId4"/>
          <a:srcRect/>
          <a:stretch>
            <a:fillRect/>
          </a:stretch>
        </p:blipFill>
        <p:spPr>
          <a:xfrm>
            <a:off x="94179" y="3429000"/>
            <a:ext cx="3892467" cy="2943869"/>
          </a:xfrm>
          <a:prstGeom prst="rect">
            <a:avLst/>
          </a:prstGeom>
          <a:ln/>
        </p:spPr>
      </p:pic>
      <p:sp>
        <p:nvSpPr>
          <p:cNvPr id="12" name="TextBox 11">
            <a:extLst>
              <a:ext uri="{FF2B5EF4-FFF2-40B4-BE49-F238E27FC236}">
                <a16:creationId xmlns:a16="http://schemas.microsoft.com/office/drawing/2014/main" id="{9FA8C194-A37D-CC85-DFB4-E7991E7DADE6}"/>
              </a:ext>
            </a:extLst>
          </p:cNvPr>
          <p:cNvSpPr txBox="1"/>
          <p:nvPr/>
        </p:nvSpPr>
        <p:spPr>
          <a:xfrm>
            <a:off x="302403" y="6389855"/>
            <a:ext cx="2853574" cy="369332"/>
          </a:xfrm>
          <a:prstGeom prst="rect">
            <a:avLst/>
          </a:prstGeom>
          <a:noFill/>
        </p:spPr>
        <p:txBody>
          <a:bodyPr wrap="square">
            <a:spAutoFit/>
          </a:bodyPr>
          <a:lstStyle/>
          <a:p>
            <a:pPr algn="ctr"/>
            <a:r>
              <a:rPr lang="en-GB" sz="900" b="1" dirty="0">
                <a:latin typeface="Times New Roman" panose="02020603050405020304" pitchFamily="18" charset="0"/>
                <a:cs typeface="Times New Roman" panose="02020603050405020304" pitchFamily="18" charset="0"/>
              </a:rPr>
              <a:t>Figure 1: Prevalence of CVD in the UK</a:t>
            </a:r>
            <a:endParaRPr lang="en-IN" sz="900" dirty="0">
              <a:latin typeface="Times New Roman" panose="02020603050405020304" pitchFamily="18" charset="0"/>
              <a:cs typeface="Times New Roman" panose="02020603050405020304" pitchFamily="18" charset="0"/>
            </a:endParaRPr>
          </a:p>
          <a:p>
            <a:pPr algn="ctr"/>
            <a:r>
              <a:rPr lang="en-GB" sz="900" dirty="0">
                <a:latin typeface="Times New Roman" panose="02020603050405020304" pitchFamily="18" charset="0"/>
                <a:cs typeface="Times New Roman" panose="02020603050405020304" pitchFamily="18" charset="0"/>
              </a:rPr>
              <a:t>(Source: </a:t>
            </a:r>
            <a:r>
              <a:rPr lang="en-GB" sz="900" dirty="0" err="1">
                <a:latin typeface="Times New Roman" panose="02020603050405020304" pitchFamily="18" charset="0"/>
                <a:cs typeface="Times New Roman" panose="02020603050405020304" pitchFamily="18" charset="0"/>
              </a:rPr>
              <a:t>Bhf</a:t>
            </a:r>
            <a:r>
              <a:rPr lang="en-GB" sz="900" dirty="0">
                <a:latin typeface="Times New Roman" panose="02020603050405020304" pitchFamily="18" charset="0"/>
                <a:cs typeface="Times New Roman" panose="02020603050405020304" pitchFamily="18" charset="0"/>
              </a:rPr>
              <a:t>, 2026)</a:t>
            </a:r>
            <a:endParaRPr lang="en-IN" sz="900" dirty="0">
              <a:latin typeface="Times New Roman" panose="02020603050405020304" pitchFamily="18" charset="0"/>
              <a:cs typeface="Times New Roman" panose="02020603050405020304" pitchFamily="18" charset="0"/>
            </a:endParaRPr>
          </a:p>
        </p:txBody>
      </p:sp>
      <p:pic>
        <p:nvPicPr>
          <p:cNvPr id="13" name="image2.png">
            <a:extLst>
              <a:ext uri="{FF2B5EF4-FFF2-40B4-BE49-F238E27FC236}">
                <a16:creationId xmlns:a16="http://schemas.microsoft.com/office/drawing/2014/main" id="{9674785F-E19D-8326-5B88-93073E9EB0D9}"/>
              </a:ext>
            </a:extLst>
          </p:cNvPr>
          <p:cNvPicPr/>
          <p:nvPr/>
        </p:nvPicPr>
        <p:blipFill>
          <a:blip r:embed="rId5"/>
          <a:srcRect/>
          <a:stretch>
            <a:fillRect/>
          </a:stretch>
        </p:blipFill>
        <p:spPr>
          <a:xfrm>
            <a:off x="4124293" y="2400773"/>
            <a:ext cx="4158601" cy="1536745"/>
          </a:xfrm>
          <a:prstGeom prst="rect">
            <a:avLst/>
          </a:prstGeom>
          <a:ln w="57150">
            <a:solidFill>
              <a:schemeClr val="accent5">
                <a:lumMod val="60000"/>
                <a:lumOff val="40000"/>
              </a:schemeClr>
            </a:solidFill>
            <a:prstDash val="solid"/>
          </a:ln>
        </p:spPr>
      </p:pic>
      <p:sp>
        <p:nvSpPr>
          <p:cNvPr id="17" name="TextBox 16">
            <a:extLst>
              <a:ext uri="{FF2B5EF4-FFF2-40B4-BE49-F238E27FC236}">
                <a16:creationId xmlns:a16="http://schemas.microsoft.com/office/drawing/2014/main" id="{F2D4A333-E66A-A1CD-AB91-A232FCFC6CB3}"/>
              </a:ext>
            </a:extLst>
          </p:cNvPr>
          <p:cNvSpPr txBox="1"/>
          <p:nvPr/>
        </p:nvSpPr>
        <p:spPr>
          <a:xfrm>
            <a:off x="4257854" y="4022912"/>
            <a:ext cx="3676291" cy="369332"/>
          </a:xfrm>
          <a:prstGeom prst="rect">
            <a:avLst/>
          </a:prstGeom>
          <a:noFill/>
        </p:spPr>
        <p:txBody>
          <a:bodyPr wrap="square">
            <a:spAutoFit/>
          </a:bodyPr>
          <a:lstStyle/>
          <a:p>
            <a:pPr algn="ctr"/>
            <a:r>
              <a:rPr lang="en-GB" sz="900" b="1" dirty="0">
                <a:latin typeface="Times New Roman" panose="02020603050405020304" pitchFamily="18" charset="0"/>
                <a:cs typeface="Times New Roman" panose="02020603050405020304" pitchFamily="18" charset="0"/>
              </a:rPr>
              <a:t>Figure 2: Increasing rate of obesity among male and female in the UK</a:t>
            </a:r>
            <a:endParaRPr lang="en-IN" sz="900" dirty="0">
              <a:latin typeface="Times New Roman" panose="02020603050405020304" pitchFamily="18" charset="0"/>
              <a:cs typeface="Times New Roman" panose="02020603050405020304" pitchFamily="18" charset="0"/>
            </a:endParaRPr>
          </a:p>
          <a:p>
            <a:pPr algn="ctr"/>
            <a:r>
              <a:rPr lang="en-GB" sz="900" dirty="0">
                <a:latin typeface="Times New Roman" panose="02020603050405020304" pitchFamily="18" charset="0"/>
                <a:cs typeface="Times New Roman" panose="02020603050405020304" pitchFamily="18" charset="0"/>
              </a:rPr>
              <a:t> (Source: Wu </a:t>
            </a:r>
            <a:r>
              <a:rPr lang="en-GB" sz="900" i="1" dirty="0">
                <a:latin typeface="Times New Roman" panose="02020603050405020304" pitchFamily="18" charset="0"/>
                <a:cs typeface="Times New Roman" panose="02020603050405020304" pitchFamily="18" charset="0"/>
              </a:rPr>
              <a:t>et al., </a:t>
            </a:r>
            <a:r>
              <a:rPr lang="en-GB" sz="900" dirty="0">
                <a:latin typeface="Times New Roman" panose="02020603050405020304" pitchFamily="18" charset="0"/>
                <a:cs typeface="Times New Roman" panose="02020603050405020304" pitchFamily="18" charset="0"/>
              </a:rPr>
              <a:t>2022)</a:t>
            </a:r>
            <a:endParaRPr lang="en-IN" sz="9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1F96F80C-3B92-4924-4F92-A04174F52806}"/>
              </a:ext>
            </a:extLst>
          </p:cNvPr>
          <p:cNvSpPr txBox="1"/>
          <p:nvPr/>
        </p:nvSpPr>
        <p:spPr>
          <a:xfrm>
            <a:off x="4069955" y="4477638"/>
            <a:ext cx="4212939" cy="1200329"/>
          </a:xfrm>
          <a:prstGeom prst="rect">
            <a:avLst/>
          </a:prstGeom>
          <a:noFill/>
          <a:ln w="57150">
            <a:solidFill>
              <a:schemeClr val="accent2">
                <a:lumMod val="50000"/>
              </a:schemeClr>
            </a:solidFill>
          </a:ln>
        </p:spPr>
        <p:txBody>
          <a:bodyPr wrap="square" rtlCol="0">
            <a:spAutoFit/>
          </a:bodyPr>
          <a:lstStyle/>
          <a:p>
            <a:pPr algn="just"/>
            <a:r>
              <a:rPr lang="en-GB" sz="900" dirty="0" err="1">
                <a:latin typeface="Times New Roman" panose="02020603050405020304" pitchFamily="18" charset="0"/>
                <a:cs typeface="Times New Roman" panose="02020603050405020304" pitchFamily="18" charset="0"/>
              </a:rPr>
              <a:t>Muenzel</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et al. </a:t>
            </a:r>
            <a:r>
              <a:rPr lang="en-GB" sz="900" dirty="0">
                <a:latin typeface="Times New Roman" panose="02020603050405020304" pitchFamily="18" charset="0"/>
                <a:cs typeface="Times New Roman" panose="02020603050405020304" pitchFamily="18" charset="0"/>
              </a:rPr>
              <a:t>(2023) have highlighted that excess vascular damage leads to heart failure and premature death. It also drives executive operational pressure and a financial burden on the NHS. Izquierdo </a:t>
            </a:r>
            <a:r>
              <a:rPr lang="en-GB" sz="900" i="1" dirty="0">
                <a:latin typeface="Times New Roman" panose="02020603050405020304" pitchFamily="18" charset="0"/>
                <a:cs typeface="Times New Roman" panose="02020603050405020304" pitchFamily="18" charset="0"/>
              </a:rPr>
              <a:t>et al. </a:t>
            </a:r>
            <a:r>
              <a:rPr lang="en-GB" sz="900" dirty="0">
                <a:latin typeface="Times New Roman" panose="02020603050405020304" pitchFamily="18" charset="0"/>
                <a:cs typeface="Times New Roman" panose="02020603050405020304" pitchFamily="18" charset="0"/>
              </a:rPr>
              <a:t>(2025) have recorded that reduced physical activity has increased with an ageing population. In addition, social inequality in the UK also reflects the widespread reliance on ultra-processed foods (Essman </a:t>
            </a:r>
            <a:r>
              <a:rPr lang="en-GB" sz="900" i="1" dirty="0">
                <a:latin typeface="Times New Roman" panose="02020603050405020304" pitchFamily="18" charset="0"/>
                <a:cs typeface="Times New Roman" panose="02020603050405020304" pitchFamily="18" charset="0"/>
              </a:rPr>
              <a:t>et al. </a:t>
            </a:r>
            <a:r>
              <a:rPr lang="en-GB" sz="900" dirty="0">
                <a:latin typeface="Times New Roman" panose="02020603050405020304" pitchFamily="18" charset="0"/>
                <a:cs typeface="Times New Roman" panose="02020603050405020304" pitchFamily="18" charset="0"/>
              </a:rPr>
              <a:t>2026). The disadvantaged population above 40 is facing a high risk of CVD due to all the social, physical and lifestyle factors. Thus, this research is going to discuss this problem as it particularly increases with the influence of the convergence of factors.</a:t>
            </a: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327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2179</Words>
  <Application>Microsoft Office PowerPoint</Application>
  <PresentationFormat>Widescreen</PresentationFormat>
  <Paragraphs>46</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Calibri</vt:lpstr>
      <vt:lpstr>Symbol</vt:lpstr>
      <vt:lpstr>Times New Roman</vt:lpstr>
      <vt:lpstr>Office Theme</vt:lpstr>
      <vt:lpstr>Evaluate and disentangle the compounding impacts of rising obesity rates and distinct lifestyle factors on the escalating trends of cardiovascular disease (CVD) among UK adults aged 40 and above Student ID: 2534452  Student Name: Rajput Kajalsingh Rajendra Supervisor name: Dr. Shaila Hussain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Evaluate and disentangle the compounding impacts of rising obesity rates and distinct lifestyle factors on the escalating trends of cardiovascular disease (CVD) among UK adults aged 40 and above Student ID:  Student Name:  Supervisor name: </dc:title>
  <cp:lastModifiedBy>User</cp:lastModifiedBy>
  <cp:revision>3</cp:revision>
  <dcterms:created xsi:type="dcterms:W3CDTF">2024-06-11T15:13:02Z</dcterms:created>
  <dcterms:modified xsi:type="dcterms:W3CDTF">2026-10-24T09:58:31Z</dcterms:modified>
</cp:coreProperties>
</file>