
<file path=[Content_Types].xml><?xml version="1.0" encoding="utf-8"?>
<Types xmlns="http://schemas.openxmlformats.org/package/2006/content-types">
  <Override PartName="/ppt/slides/slide6.xml" ContentType="application/vnd.openxmlformats-officedocument.presentationml.slide+xml"/>
  <Override PartName="/ppt/diagrams/colors1.xml" ContentType="application/vnd.openxmlformats-officedocument.drawingml.diagramColors+xml"/>
  <Override PartName="/ppt/notesSlides/notesSlide2.xml" ContentType="application/vnd.openxmlformats-officedocument.presentationml.notesSlide+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data5.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ppt/diagrams/drawing5.xml" ContentType="application/vnd.ms-office.drawingml.diagramDrawing+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diagrams/quickStyle5.xml" ContentType="application/vnd.openxmlformats-officedocument.drawingml.diagramStyl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diagrams/layout4.xml" ContentType="application/vnd.openxmlformats-officedocument.drawingml.diagram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1"/>
  </p:sldMasterIdLst>
  <p:notesMasterIdLst>
    <p:notesMasterId r:id="rId30"/>
  </p:notesMasterIdLst>
  <p:sldIdLst>
    <p:sldId id="256" r:id="rId2"/>
    <p:sldId id="314" r:id="rId3"/>
    <p:sldId id="315" r:id="rId4"/>
    <p:sldId id="341" r:id="rId5"/>
    <p:sldId id="342" r:id="rId6"/>
    <p:sldId id="343" r:id="rId7"/>
    <p:sldId id="344" r:id="rId8"/>
    <p:sldId id="346" r:id="rId9"/>
    <p:sldId id="345" r:id="rId10"/>
    <p:sldId id="347" r:id="rId11"/>
    <p:sldId id="348" r:id="rId12"/>
    <p:sldId id="349" r:id="rId13"/>
    <p:sldId id="350" r:id="rId14"/>
    <p:sldId id="351" r:id="rId15"/>
    <p:sldId id="352" r:id="rId16"/>
    <p:sldId id="353" r:id="rId17"/>
    <p:sldId id="354" r:id="rId18"/>
    <p:sldId id="355" r:id="rId19"/>
    <p:sldId id="356" r:id="rId20"/>
    <p:sldId id="357" r:id="rId21"/>
    <p:sldId id="358" r:id="rId22"/>
    <p:sldId id="359" r:id="rId23"/>
    <p:sldId id="361" r:id="rId24"/>
    <p:sldId id="362" r:id="rId25"/>
    <p:sldId id="363" r:id="rId26"/>
    <p:sldId id="364" r:id="rId27"/>
    <p:sldId id="365" r:id="rId28"/>
    <p:sldId id="366" r:id="rId29"/>
  </p:sldIdLst>
  <p:sldSz cx="9144000" cy="5143500" type="screen16x9"/>
  <p:notesSz cx="6858000" cy="9144000"/>
  <p:embeddedFontLst>
    <p:embeddedFont>
      <p:font typeface="Montserrat" charset="0"/>
      <p:regular r:id="rId31"/>
      <p:bold r:id="rId32"/>
      <p:italic r:id="rId33"/>
      <p:boldItalic r:id="rId34"/>
    </p:embeddedFont>
    <p:embeddedFont>
      <p:font typeface="Poppins"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FB5051C8-E80F-4EE1-B796-54CF380BF21A}">
  <a:tblStyle styleId="{FB5051C8-E80F-4EE1-B796-54CF380BF21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71510" autoAdjust="0"/>
  </p:normalViewPr>
  <p:slideViewPr>
    <p:cSldViewPr>
      <p:cViewPr varScale="1">
        <p:scale>
          <a:sx n="72" d="100"/>
          <a:sy n="72" d="100"/>
        </p:scale>
        <p:origin x="-643" y="-77"/>
      </p:cViewPr>
      <p:guideLst>
        <p:guide orient="horz" pos="162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4.fntdata"/><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38"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font" Target="fonts/font5.fntdata"/></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FFA22A-22E3-42B6-9537-2BFF0D9A749C}" type="doc">
      <dgm:prSet loTypeId="urn:microsoft.com/office/officeart/2005/8/layout/list1" loCatId="list" qsTypeId="urn:microsoft.com/office/officeart/2005/8/quickstyle/simple1" qsCatId="simple" csTypeId="urn:microsoft.com/office/officeart/2005/8/colors/accent0_2" csCatId="mainScheme" phldr="1"/>
      <dgm:spPr/>
      <dgm:t>
        <a:bodyPr/>
        <a:lstStyle/>
        <a:p>
          <a:endParaRPr lang="en-US"/>
        </a:p>
      </dgm:t>
    </dgm:pt>
    <dgm:pt modelId="{0D96C19D-BB16-4326-8E4D-52EFE2DCA63F}">
      <dgm:prSet phldrT="[Text]" custT="1"/>
      <dgm:spPr/>
      <dgm:t>
        <a:bodyPr/>
        <a:lstStyle/>
        <a:p>
          <a:r>
            <a:rPr lang="en-US" sz="1100" b="1" dirty="0" smtClean="0">
              <a:latin typeface="Poppins" charset="0"/>
              <a:cs typeface="Poppins" charset="0"/>
            </a:rPr>
            <a:t>Greater Productivity: </a:t>
          </a:r>
          <a:r>
            <a:rPr lang="en-US" sz="1100" dirty="0" smtClean="0">
              <a:latin typeface="Poppins" charset="0"/>
              <a:cs typeface="Poppins" charset="0"/>
            </a:rPr>
            <a:t>Engaged staff members are more focused, encouraged, as well as devoted to their roles (Adekoya et al., 2019). </a:t>
          </a:r>
          <a:endParaRPr lang="en-US" sz="1100" dirty="0">
            <a:latin typeface="Poppins" charset="0"/>
            <a:cs typeface="Poppins" charset="0"/>
          </a:endParaRPr>
        </a:p>
      </dgm:t>
    </dgm:pt>
    <dgm:pt modelId="{E1099CDD-C617-4169-9087-B54869960026}" type="parTrans" cxnId="{D529C301-1025-4576-A0E7-FF17952F233A}">
      <dgm:prSet/>
      <dgm:spPr/>
      <dgm:t>
        <a:bodyPr/>
        <a:lstStyle/>
        <a:p>
          <a:endParaRPr lang="en-US" sz="1100">
            <a:latin typeface="Poppins" charset="0"/>
            <a:cs typeface="Poppins" charset="0"/>
          </a:endParaRPr>
        </a:p>
      </dgm:t>
    </dgm:pt>
    <dgm:pt modelId="{F8920B72-13CF-4CDF-9FD1-AE7CB699274E}" type="sibTrans" cxnId="{D529C301-1025-4576-A0E7-FF17952F233A}">
      <dgm:prSet/>
      <dgm:spPr/>
      <dgm:t>
        <a:bodyPr/>
        <a:lstStyle/>
        <a:p>
          <a:endParaRPr lang="en-US" sz="1100">
            <a:latin typeface="Poppins" charset="0"/>
            <a:cs typeface="Poppins" charset="0"/>
          </a:endParaRPr>
        </a:p>
      </dgm:t>
    </dgm:pt>
    <dgm:pt modelId="{B0A9F057-C096-4552-B246-C36063BE9457}">
      <dgm:prSet phldrT="[Text]" custT="1"/>
      <dgm:spPr/>
      <dgm:t>
        <a:bodyPr/>
        <a:lstStyle/>
        <a:p>
          <a:r>
            <a:rPr lang="en-US" sz="1100" b="1" dirty="0" smtClean="0">
              <a:latin typeface="Poppins" charset="0"/>
              <a:cs typeface="Poppins" charset="0"/>
            </a:rPr>
            <a:t>Decreased turnover:</a:t>
          </a:r>
          <a:r>
            <a:rPr lang="en-US" sz="1100" dirty="0" smtClean="0">
              <a:latin typeface="Poppins" charset="0"/>
              <a:cs typeface="Poppins" charset="0"/>
            </a:rPr>
            <a:t> Engaged staff members tend to have greater job satisfaction as well as are more possibly to remain with the firm.</a:t>
          </a:r>
          <a:endParaRPr lang="en-US" sz="1100" dirty="0">
            <a:latin typeface="Poppins" charset="0"/>
            <a:cs typeface="Poppins" charset="0"/>
          </a:endParaRPr>
        </a:p>
      </dgm:t>
    </dgm:pt>
    <dgm:pt modelId="{FF5E0CAD-0D34-42A3-99F9-D6AA4E5BF341}" type="parTrans" cxnId="{75EEE95A-BECF-4534-BA73-E85D8026D88D}">
      <dgm:prSet/>
      <dgm:spPr/>
      <dgm:t>
        <a:bodyPr/>
        <a:lstStyle/>
        <a:p>
          <a:endParaRPr lang="en-US" sz="1100">
            <a:latin typeface="Poppins" charset="0"/>
            <a:cs typeface="Poppins" charset="0"/>
          </a:endParaRPr>
        </a:p>
      </dgm:t>
    </dgm:pt>
    <dgm:pt modelId="{08AC0789-1589-4478-94EF-4764CEF28ED5}" type="sibTrans" cxnId="{75EEE95A-BECF-4534-BA73-E85D8026D88D}">
      <dgm:prSet/>
      <dgm:spPr/>
      <dgm:t>
        <a:bodyPr/>
        <a:lstStyle/>
        <a:p>
          <a:endParaRPr lang="en-US" sz="1100">
            <a:latin typeface="Poppins" charset="0"/>
            <a:cs typeface="Poppins" charset="0"/>
          </a:endParaRPr>
        </a:p>
      </dgm:t>
    </dgm:pt>
    <dgm:pt modelId="{8622DB0E-4283-4F92-A084-89255AC0F9BE}">
      <dgm:prSet phldrT="[Text]" custT="1"/>
      <dgm:spPr/>
      <dgm:t>
        <a:bodyPr/>
        <a:lstStyle/>
        <a:p>
          <a:r>
            <a:rPr lang="en-US" sz="1100" b="1" smtClean="0">
              <a:latin typeface="Poppins" charset="0"/>
              <a:cs typeface="Poppins" charset="0"/>
            </a:rPr>
            <a:t>Employee Morale:</a:t>
          </a:r>
          <a:r>
            <a:rPr lang="en-US" sz="1100" smtClean="0">
              <a:latin typeface="Poppins" charset="0"/>
              <a:cs typeface="Poppins" charset="0"/>
            </a:rPr>
            <a:t> A positive work environment as well as involved colleagues participates to a greater morale. </a:t>
          </a:r>
          <a:endParaRPr lang="en-US" sz="1100">
            <a:latin typeface="Poppins" charset="0"/>
            <a:cs typeface="Poppins" charset="0"/>
          </a:endParaRPr>
        </a:p>
      </dgm:t>
    </dgm:pt>
    <dgm:pt modelId="{0AAE573B-9A97-4C52-8DD6-D5FC1B1603F5}" type="parTrans" cxnId="{6189BC40-0EDB-46C2-BBF1-69357AB8CC01}">
      <dgm:prSet/>
      <dgm:spPr/>
      <dgm:t>
        <a:bodyPr/>
        <a:lstStyle/>
        <a:p>
          <a:endParaRPr lang="en-US" sz="1100">
            <a:latin typeface="Poppins" charset="0"/>
            <a:cs typeface="Poppins" charset="0"/>
          </a:endParaRPr>
        </a:p>
      </dgm:t>
    </dgm:pt>
    <dgm:pt modelId="{30C1CF96-DAEC-4438-B74E-08DABFF34537}" type="sibTrans" cxnId="{6189BC40-0EDB-46C2-BBF1-69357AB8CC01}">
      <dgm:prSet/>
      <dgm:spPr/>
      <dgm:t>
        <a:bodyPr/>
        <a:lstStyle/>
        <a:p>
          <a:endParaRPr lang="en-US" sz="1100">
            <a:latin typeface="Poppins" charset="0"/>
            <a:cs typeface="Poppins" charset="0"/>
          </a:endParaRPr>
        </a:p>
      </dgm:t>
    </dgm:pt>
    <dgm:pt modelId="{F07F3FC8-ACF4-4EAC-9701-EE3A4DA86AE5}" type="pres">
      <dgm:prSet presAssocID="{E8FFA22A-22E3-42B6-9537-2BFF0D9A749C}" presName="linear" presStyleCnt="0">
        <dgm:presLayoutVars>
          <dgm:dir/>
          <dgm:animLvl val="lvl"/>
          <dgm:resizeHandles val="exact"/>
        </dgm:presLayoutVars>
      </dgm:prSet>
      <dgm:spPr/>
      <dgm:t>
        <a:bodyPr/>
        <a:lstStyle/>
        <a:p>
          <a:endParaRPr lang="en-US"/>
        </a:p>
      </dgm:t>
    </dgm:pt>
    <dgm:pt modelId="{341A74E3-A92A-4FAC-AE37-464B3BDD69AA}" type="pres">
      <dgm:prSet presAssocID="{0D96C19D-BB16-4326-8E4D-52EFE2DCA63F}" presName="parentLin" presStyleCnt="0"/>
      <dgm:spPr/>
    </dgm:pt>
    <dgm:pt modelId="{CB48D669-7E22-4D86-A01B-ADF65FB269F5}" type="pres">
      <dgm:prSet presAssocID="{0D96C19D-BB16-4326-8E4D-52EFE2DCA63F}" presName="parentLeftMargin" presStyleLbl="node1" presStyleIdx="0" presStyleCnt="3"/>
      <dgm:spPr/>
      <dgm:t>
        <a:bodyPr/>
        <a:lstStyle/>
        <a:p>
          <a:endParaRPr lang="en-US"/>
        </a:p>
      </dgm:t>
    </dgm:pt>
    <dgm:pt modelId="{023A8C84-DDD2-4DD2-81AE-EE909726BF09}" type="pres">
      <dgm:prSet presAssocID="{0D96C19D-BB16-4326-8E4D-52EFE2DCA63F}" presName="parentText" presStyleLbl="node1" presStyleIdx="0" presStyleCnt="3">
        <dgm:presLayoutVars>
          <dgm:chMax val="0"/>
          <dgm:bulletEnabled val="1"/>
        </dgm:presLayoutVars>
      </dgm:prSet>
      <dgm:spPr/>
      <dgm:t>
        <a:bodyPr/>
        <a:lstStyle/>
        <a:p>
          <a:endParaRPr lang="en-US"/>
        </a:p>
      </dgm:t>
    </dgm:pt>
    <dgm:pt modelId="{96C7D95F-A649-4B90-91C7-23D1B6207EBF}" type="pres">
      <dgm:prSet presAssocID="{0D96C19D-BB16-4326-8E4D-52EFE2DCA63F}" presName="negativeSpace" presStyleCnt="0"/>
      <dgm:spPr/>
    </dgm:pt>
    <dgm:pt modelId="{A75BDC0D-B82F-4049-9FC2-8492CF5894F4}" type="pres">
      <dgm:prSet presAssocID="{0D96C19D-BB16-4326-8E4D-52EFE2DCA63F}" presName="childText" presStyleLbl="conFgAcc1" presStyleIdx="0" presStyleCnt="3">
        <dgm:presLayoutVars>
          <dgm:bulletEnabled val="1"/>
        </dgm:presLayoutVars>
      </dgm:prSet>
      <dgm:spPr/>
    </dgm:pt>
    <dgm:pt modelId="{6461A1FE-1C19-4B75-9690-020BDBCB9239}" type="pres">
      <dgm:prSet presAssocID="{F8920B72-13CF-4CDF-9FD1-AE7CB699274E}" presName="spaceBetweenRectangles" presStyleCnt="0"/>
      <dgm:spPr/>
    </dgm:pt>
    <dgm:pt modelId="{07EB47C1-8C6D-4749-9F43-B60CB1FE7046}" type="pres">
      <dgm:prSet presAssocID="{B0A9F057-C096-4552-B246-C36063BE9457}" presName="parentLin" presStyleCnt="0"/>
      <dgm:spPr/>
    </dgm:pt>
    <dgm:pt modelId="{9FF073F4-05D6-4892-98DC-71553B255DDC}" type="pres">
      <dgm:prSet presAssocID="{B0A9F057-C096-4552-B246-C36063BE9457}" presName="parentLeftMargin" presStyleLbl="node1" presStyleIdx="0" presStyleCnt="3"/>
      <dgm:spPr/>
      <dgm:t>
        <a:bodyPr/>
        <a:lstStyle/>
        <a:p>
          <a:endParaRPr lang="en-US"/>
        </a:p>
      </dgm:t>
    </dgm:pt>
    <dgm:pt modelId="{AD087B9C-D8CD-415F-B565-75D64D947353}" type="pres">
      <dgm:prSet presAssocID="{B0A9F057-C096-4552-B246-C36063BE9457}" presName="parentText" presStyleLbl="node1" presStyleIdx="1" presStyleCnt="3">
        <dgm:presLayoutVars>
          <dgm:chMax val="0"/>
          <dgm:bulletEnabled val="1"/>
        </dgm:presLayoutVars>
      </dgm:prSet>
      <dgm:spPr/>
      <dgm:t>
        <a:bodyPr/>
        <a:lstStyle/>
        <a:p>
          <a:endParaRPr lang="en-US"/>
        </a:p>
      </dgm:t>
    </dgm:pt>
    <dgm:pt modelId="{B35C9F75-5189-4067-AE2C-3AD7E1C201F4}" type="pres">
      <dgm:prSet presAssocID="{B0A9F057-C096-4552-B246-C36063BE9457}" presName="negativeSpace" presStyleCnt="0"/>
      <dgm:spPr/>
    </dgm:pt>
    <dgm:pt modelId="{10A3E0B2-165D-4E85-A604-A9CDB60E4979}" type="pres">
      <dgm:prSet presAssocID="{B0A9F057-C096-4552-B246-C36063BE9457}" presName="childText" presStyleLbl="conFgAcc1" presStyleIdx="1" presStyleCnt="3">
        <dgm:presLayoutVars>
          <dgm:bulletEnabled val="1"/>
        </dgm:presLayoutVars>
      </dgm:prSet>
      <dgm:spPr/>
    </dgm:pt>
    <dgm:pt modelId="{89640578-A9A4-4409-BDFF-EE9DA2B6C4CF}" type="pres">
      <dgm:prSet presAssocID="{08AC0789-1589-4478-94EF-4764CEF28ED5}" presName="spaceBetweenRectangles" presStyleCnt="0"/>
      <dgm:spPr/>
    </dgm:pt>
    <dgm:pt modelId="{510E3CE2-8809-4DFC-89DD-99005C71D3B1}" type="pres">
      <dgm:prSet presAssocID="{8622DB0E-4283-4F92-A084-89255AC0F9BE}" presName="parentLin" presStyleCnt="0"/>
      <dgm:spPr/>
    </dgm:pt>
    <dgm:pt modelId="{EF24B396-0FD9-430A-9208-57F8C098B0EC}" type="pres">
      <dgm:prSet presAssocID="{8622DB0E-4283-4F92-A084-89255AC0F9BE}" presName="parentLeftMargin" presStyleLbl="node1" presStyleIdx="1" presStyleCnt="3"/>
      <dgm:spPr/>
      <dgm:t>
        <a:bodyPr/>
        <a:lstStyle/>
        <a:p>
          <a:endParaRPr lang="en-US"/>
        </a:p>
      </dgm:t>
    </dgm:pt>
    <dgm:pt modelId="{08180610-C48F-4F35-9E29-7C3A15427B83}" type="pres">
      <dgm:prSet presAssocID="{8622DB0E-4283-4F92-A084-89255AC0F9BE}" presName="parentText" presStyleLbl="node1" presStyleIdx="2" presStyleCnt="3">
        <dgm:presLayoutVars>
          <dgm:chMax val="0"/>
          <dgm:bulletEnabled val="1"/>
        </dgm:presLayoutVars>
      </dgm:prSet>
      <dgm:spPr/>
      <dgm:t>
        <a:bodyPr/>
        <a:lstStyle/>
        <a:p>
          <a:endParaRPr lang="en-US"/>
        </a:p>
      </dgm:t>
    </dgm:pt>
    <dgm:pt modelId="{609C841C-4156-4B79-82A1-8FA78EC52FA9}" type="pres">
      <dgm:prSet presAssocID="{8622DB0E-4283-4F92-A084-89255AC0F9BE}" presName="negativeSpace" presStyleCnt="0"/>
      <dgm:spPr/>
    </dgm:pt>
    <dgm:pt modelId="{42F4BCEB-643F-46A2-8652-0FBCC9F549C3}" type="pres">
      <dgm:prSet presAssocID="{8622DB0E-4283-4F92-A084-89255AC0F9BE}" presName="childText" presStyleLbl="conFgAcc1" presStyleIdx="2" presStyleCnt="3">
        <dgm:presLayoutVars>
          <dgm:bulletEnabled val="1"/>
        </dgm:presLayoutVars>
      </dgm:prSet>
      <dgm:spPr/>
    </dgm:pt>
  </dgm:ptLst>
  <dgm:cxnLst>
    <dgm:cxn modelId="{0E165221-1C33-4DAA-9911-460B94CECD98}" type="presOf" srcId="{8622DB0E-4283-4F92-A084-89255AC0F9BE}" destId="{EF24B396-0FD9-430A-9208-57F8C098B0EC}" srcOrd="0" destOrd="0" presId="urn:microsoft.com/office/officeart/2005/8/layout/list1"/>
    <dgm:cxn modelId="{6005EECB-A368-40FA-AD63-8F2302994B78}" type="presOf" srcId="{8622DB0E-4283-4F92-A084-89255AC0F9BE}" destId="{08180610-C48F-4F35-9E29-7C3A15427B83}" srcOrd="1" destOrd="0" presId="urn:microsoft.com/office/officeart/2005/8/layout/list1"/>
    <dgm:cxn modelId="{D529C301-1025-4576-A0E7-FF17952F233A}" srcId="{E8FFA22A-22E3-42B6-9537-2BFF0D9A749C}" destId="{0D96C19D-BB16-4326-8E4D-52EFE2DCA63F}" srcOrd="0" destOrd="0" parTransId="{E1099CDD-C617-4169-9087-B54869960026}" sibTransId="{F8920B72-13CF-4CDF-9FD1-AE7CB699274E}"/>
    <dgm:cxn modelId="{1B6086B7-859B-4489-A190-4F43ECE38383}" type="presOf" srcId="{B0A9F057-C096-4552-B246-C36063BE9457}" destId="{9FF073F4-05D6-4892-98DC-71553B255DDC}" srcOrd="0" destOrd="0" presId="urn:microsoft.com/office/officeart/2005/8/layout/list1"/>
    <dgm:cxn modelId="{5E2EEB3E-4290-4E14-8383-59C81680917F}" type="presOf" srcId="{0D96C19D-BB16-4326-8E4D-52EFE2DCA63F}" destId="{023A8C84-DDD2-4DD2-81AE-EE909726BF09}" srcOrd="1" destOrd="0" presId="urn:microsoft.com/office/officeart/2005/8/layout/list1"/>
    <dgm:cxn modelId="{6189BC40-0EDB-46C2-BBF1-69357AB8CC01}" srcId="{E8FFA22A-22E3-42B6-9537-2BFF0D9A749C}" destId="{8622DB0E-4283-4F92-A084-89255AC0F9BE}" srcOrd="2" destOrd="0" parTransId="{0AAE573B-9A97-4C52-8DD6-D5FC1B1603F5}" sibTransId="{30C1CF96-DAEC-4438-B74E-08DABFF34537}"/>
    <dgm:cxn modelId="{75EEE95A-BECF-4534-BA73-E85D8026D88D}" srcId="{E8FFA22A-22E3-42B6-9537-2BFF0D9A749C}" destId="{B0A9F057-C096-4552-B246-C36063BE9457}" srcOrd="1" destOrd="0" parTransId="{FF5E0CAD-0D34-42A3-99F9-D6AA4E5BF341}" sibTransId="{08AC0789-1589-4478-94EF-4764CEF28ED5}"/>
    <dgm:cxn modelId="{9D36CCE1-9E49-44CD-851D-0678BA49DE67}" type="presOf" srcId="{E8FFA22A-22E3-42B6-9537-2BFF0D9A749C}" destId="{F07F3FC8-ACF4-4EAC-9701-EE3A4DA86AE5}" srcOrd="0" destOrd="0" presId="urn:microsoft.com/office/officeart/2005/8/layout/list1"/>
    <dgm:cxn modelId="{98AE3EBF-6751-4EA2-B2C2-F64502B1A4CD}" type="presOf" srcId="{B0A9F057-C096-4552-B246-C36063BE9457}" destId="{AD087B9C-D8CD-415F-B565-75D64D947353}" srcOrd="1" destOrd="0" presId="urn:microsoft.com/office/officeart/2005/8/layout/list1"/>
    <dgm:cxn modelId="{FBAA6B9D-7E45-43FE-8252-694BA38723F2}" type="presOf" srcId="{0D96C19D-BB16-4326-8E4D-52EFE2DCA63F}" destId="{CB48D669-7E22-4D86-A01B-ADF65FB269F5}" srcOrd="0" destOrd="0" presId="urn:microsoft.com/office/officeart/2005/8/layout/list1"/>
    <dgm:cxn modelId="{9A6E31A0-72C1-4BE1-A935-335E93DBA831}" type="presParOf" srcId="{F07F3FC8-ACF4-4EAC-9701-EE3A4DA86AE5}" destId="{341A74E3-A92A-4FAC-AE37-464B3BDD69AA}" srcOrd="0" destOrd="0" presId="urn:microsoft.com/office/officeart/2005/8/layout/list1"/>
    <dgm:cxn modelId="{6067B53E-E883-40DB-AAE7-5420D6958F2A}" type="presParOf" srcId="{341A74E3-A92A-4FAC-AE37-464B3BDD69AA}" destId="{CB48D669-7E22-4D86-A01B-ADF65FB269F5}" srcOrd="0" destOrd="0" presId="urn:microsoft.com/office/officeart/2005/8/layout/list1"/>
    <dgm:cxn modelId="{45334FFD-1C86-49F5-9AE8-084C17CB40FC}" type="presParOf" srcId="{341A74E3-A92A-4FAC-AE37-464B3BDD69AA}" destId="{023A8C84-DDD2-4DD2-81AE-EE909726BF09}" srcOrd="1" destOrd="0" presId="urn:microsoft.com/office/officeart/2005/8/layout/list1"/>
    <dgm:cxn modelId="{CA3B4964-9250-4874-8ED5-B6E173D1C8EE}" type="presParOf" srcId="{F07F3FC8-ACF4-4EAC-9701-EE3A4DA86AE5}" destId="{96C7D95F-A649-4B90-91C7-23D1B6207EBF}" srcOrd="1" destOrd="0" presId="urn:microsoft.com/office/officeart/2005/8/layout/list1"/>
    <dgm:cxn modelId="{BAD72C9A-2C4D-427E-A531-66FD3734C8B0}" type="presParOf" srcId="{F07F3FC8-ACF4-4EAC-9701-EE3A4DA86AE5}" destId="{A75BDC0D-B82F-4049-9FC2-8492CF5894F4}" srcOrd="2" destOrd="0" presId="urn:microsoft.com/office/officeart/2005/8/layout/list1"/>
    <dgm:cxn modelId="{849D4681-60EE-42E0-8779-A541A78A4059}" type="presParOf" srcId="{F07F3FC8-ACF4-4EAC-9701-EE3A4DA86AE5}" destId="{6461A1FE-1C19-4B75-9690-020BDBCB9239}" srcOrd="3" destOrd="0" presId="urn:microsoft.com/office/officeart/2005/8/layout/list1"/>
    <dgm:cxn modelId="{B9B799EC-A296-4064-AC43-3914C40A95F5}" type="presParOf" srcId="{F07F3FC8-ACF4-4EAC-9701-EE3A4DA86AE5}" destId="{07EB47C1-8C6D-4749-9F43-B60CB1FE7046}" srcOrd="4" destOrd="0" presId="urn:microsoft.com/office/officeart/2005/8/layout/list1"/>
    <dgm:cxn modelId="{DDE13479-9715-4BAB-A03A-037E4353A684}" type="presParOf" srcId="{07EB47C1-8C6D-4749-9F43-B60CB1FE7046}" destId="{9FF073F4-05D6-4892-98DC-71553B255DDC}" srcOrd="0" destOrd="0" presId="urn:microsoft.com/office/officeart/2005/8/layout/list1"/>
    <dgm:cxn modelId="{FA5BA966-CD65-4744-A9CE-096016EE9A40}" type="presParOf" srcId="{07EB47C1-8C6D-4749-9F43-B60CB1FE7046}" destId="{AD087B9C-D8CD-415F-B565-75D64D947353}" srcOrd="1" destOrd="0" presId="urn:microsoft.com/office/officeart/2005/8/layout/list1"/>
    <dgm:cxn modelId="{25B87C6A-7503-4B8B-B1E3-E8A0836187E9}" type="presParOf" srcId="{F07F3FC8-ACF4-4EAC-9701-EE3A4DA86AE5}" destId="{B35C9F75-5189-4067-AE2C-3AD7E1C201F4}" srcOrd="5" destOrd="0" presId="urn:microsoft.com/office/officeart/2005/8/layout/list1"/>
    <dgm:cxn modelId="{63365079-DAD3-48FA-83BD-929E22CCFE60}" type="presParOf" srcId="{F07F3FC8-ACF4-4EAC-9701-EE3A4DA86AE5}" destId="{10A3E0B2-165D-4E85-A604-A9CDB60E4979}" srcOrd="6" destOrd="0" presId="urn:microsoft.com/office/officeart/2005/8/layout/list1"/>
    <dgm:cxn modelId="{398038FE-8EAB-4208-8D5C-99C82896CA09}" type="presParOf" srcId="{F07F3FC8-ACF4-4EAC-9701-EE3A4DA86AE5}" destId="{89640578-A9A4-4409-BDFF-EE9DA2B6C4CF}" srcOrd="7" destOrd="0" presId="urn:microsoft.com/office/officeart/2005/8/layout/list1"/>
    <dgm:cxn modelId="{05DB4FF8-AB5D-409D-919F-8E3A0C326423}" type="presParOf" srcId="{F07F3FC8-ACF4-4EAC-9701-EE3A4DA86AE5}" destId="{510E3CE2-8809-4DFC-89DD-99005C71D3B1}" srcOrd="8" destOrd="0" presId="urn:microsoft.com/office/officeart/2005/8/layout/list1"/>
    <dgm:cxn modelId="{9F27CD65-954C-4BEF-97E2-1BE4A215C403}" type="presParOf" srcId="{510E3CE2-8809-4DFC-89DD-99005C71D3B1}" destId="{EF24B396-0FD9-430A-9208-57F8C098B0EC}" srcOrd="0" destOrd="0" presId="urn:microsoft.com/office/officeart/2005/8/layout/list1"/>
    <dgm:cxn modelId="{F710CAB6-536F-4B8B-B1FA-8F812D7943D3}" type="presParOf" srcId="{510E3CE2-8809-4DFC-89DD-99005C71D3B1}" destId="{08180610-C48F-4F35-9E29-7C3A15427B83}" srcOrd="1" destOrd="0" presId="urn:microsoft.com/office/officeart/2005/8/layout/list1"/>
    <dgm:cxn modelId="{4F45B2DF-8A28-4389-A28C-78FDC92A041F}" type="presParOf" srcId="{F07F3FC8-ACF4-4EAC-9701-EE3A4DA86AE5}" destId="{609C841C-4156-4B79-82A1-8FA78EC52FA9}" srcOrd="9" destOrd="0" presId="urn:microsoft.com/office/officeart/2005/8/layout/list1"/>
    <dgm:cxn modelId="{6A6B46AE-834B-4046-B013-A4F8E3CC52A0}" type="presParOf" srcId="{F07F3FC8-ACF4-4EAC-9701-EE3A4DA86AE5}" destId="{42F4BCEB-643F-46A2-8652-0FBCC9F549C3}" srcOrd="10" destOrd="0" presId="urn:microsoft.com/office/officeart/2005/8/layout/list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A6782-531A-4703-96E5-88E76B07F556}"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C555B0D7-51F4-4C37-ABC7-72E2E71A977D}">
      <dgm:prSet phldrT="[Text]" custT="1"/>
      <dgm:spPr/>
      <dgm:t>
        <a:bodyPr/>
        <a:lstStyle/>
        <a:p>
          <a:r>
            <a:rPr lang="en-US" sz="1050" dirty="0" smtClean="0">
              <a:latin typeface="Poppins" charset="0"/>
              <a:cs typeface="Poppins" charset="0"/>
            </a:rPr>
            <a:t>As per the Sainsbury's 2022 employee engagement survey, the firm’s overall staff member’s engagement score was 72%. </a:t>
          </a:r>
          <a:endParaRPr lang="en-US" sz="1050" dirty="0">
            <a:latin typeface="Poppins" charset="0"/>
            <a:cs typeface="Poppins" charset="0"/>
          </a:endParaRPr>
        </a:p>
      </dgm:t>
    </dgm:pt>
    <dgm:pt modelId="{9A195CA1-3E45-44E6-96AD-5759FFCB76AD}" type="parTrans" cxnId="{64F570C6-88FD-4290-9E04-1B6326F7DE81}">
      <dgm:prSet/>
      <dgm:spPr/>
      <dgm:t>
        <a:bodyPr/>
        <a:lstStyle/>
        <a:p>
          <a:endParaRPr lang="en-US" sz="1050">
            <a:latin typeface="Poppins" charset="0"/>
            <a:cs typeface="Poppins" charset="0"/>
          </a:endParaRPr>
        </a:p>
      </dgm:t>
    </dgm:pt>
    <dgm:pt modelId="{BBE83D58-BE75-495A-93C2-9B7FA197638D}" type="sibTrans" cxnId="{64F570C6-88FD-4290-9E04-1B6326F7DE81}">
      <dgm:prSet/>
      <dgm:spPr/>
      <dgm:t>
        <a:bodyPr/>
        <a:lstStyle/>
        <a:p>
          <a:endParaRPr lang="en-US" sz="1050">
            <a:latin typeface="Poppins" charset="0"/>
            <a:cs typeface="Poppins" charset="0"/>
          </a:endParaRPr>
        </a:p>
      </dgm:t>
    </dgm:pt>
    <dgm:pt modelId="{55DEB677-3E74-495E-BA41-02EEA0A1EA5F}">
      <dgm:prSet phldrT="[Text]" custT="1"/>
      <dgm:spPr/>
      <dgm:t>
        <a:bodyPr/>
        <a:lstStyle/>
        <a:p>
          <a:r>
            <a:rPr lang="en-US" sz="1050" dirty="0" smtClean="0">
              <a:latin typeface="Poppins" charset="0"/>
              <a:cs typeface="Poppins" charset="0"/>
            </a:rPr>
            <a:t>This is somewhat above the national average of 70%. </a:t>
          </a:r>
          <a:endParaRPr lang="en-US" sz="1050" dirty="0">
            <a:latin typeface="Poppins" charset="0"/>
            <a:cs typeface="Poppins" charset="0"/>
          </a:endParaRPr>
        </a:p>
      </dgm:t>
    </dgm:pt>
    <dgm:pt modelId="{CA22E085-4DD9-4A88-BE4E-2985C456B33B}" type="parTrans" cxnId="{285AEFF6-0273-4748-ABCC-B3E2DD4713E8}">
      <dgm:prSet/>
      <dgm:spPr/>
      <dgm:t>
        <a:bodyPr/>
        <a:lstStyle/>
        <a:p>
          <a:endParaRPr lang="en-US" sz="1050">
            <a:latin typeface="Poppins" charset="0"/>
            <a:cs typeface="Poppins" charset="0"/>
          </a:endParaRPr>
        </a:p>
      </dgm:t>
    </dgm:pt>
    <dgm:pt modelId="{AC95925C-ADEA-4EC1-9421-1C24AE44EF83}" type="sibTrans" cxnId="{285AEFF6-0273-4748-ABCC-B3E2DD4713E8}">
      <dgm:prSet/>
      <dgm:spPr/>
      <dgm:t>
        <a:bodyPr/>
        <a:lstStyle/>
        <a:p>
          <a:endParaRPr lang="en-US" sz="1050">
            <a:latin typeface="Poppins" charset="0"/>
            <a:cs typeface="Poppins" charset="0"/>
          </a:endParaRPr>
        </a:p>
      </dgm:t>
    </dgm:pt>
    <dgm:pt modelId="{1C197BFF-A31F-469D-A482-4579E2FA21A2}">
      <dgm:prSet phldrT="[Text]" custT="1"/>
      <dgm:spPr/>
      <dgm:t>
        <a:bodyPr/>
        <a:lstStyle/>
        <a:p>
          <a:r>
            <a:rPr lang="en-US" sz="1050" dirty="0" smtClean="0">
              <a:latin typeface="Poppins" charset="0"/>
              <a:cs typeface="Poppins" charset="0"/>
            </a:rPr>
            <a:t>Engagement levels are greatest among store colleagues (77%) and lowest among senior managers (65%) (Gosling, 2023). </a:t>
          </a:r>
          <a:endParaRPr lang="en-US" sz="1050" dirty="0">
            <a:latin typeface="Poppins" charset="0"/>
            <a:cs typeface="Poppins" charset="0"/>
          </a:endParaRPr>
        </a:p>
      </dgm:t>
    </dgm:pt>
    <dgm:pt modelId="{87A69D16-680F-43BC-AFF8-8316B8402568}" type="parTrans" cxnId="{CD525212-C2AA-48C1-AD21-B7B59FEC9ECE}">
      <dgm:prSet/>
      <dgm:spPr/>
      <dgm:t>
        <a:bodyPr/>
        <a:lstStyle/>
        <a:p>
          <a:endParaRPr lang="en-US" sz="1050">
            <a:latin typeface="Poppins" charset="0"/>
            <a:cs typeface="Poppins" charset="0"/>
          </a:endParaRPr>
        </a:p>
      </dgm:t>
    </dgm:pt>
    <dgm:pt modelId="{D61AF84C-318E-4078-A0B5-EB878759E2B6}" type="sibTrans" cxnId="{CD525212-C2AA-48C1-AD21-B7B59FEC9ECE}">
      <dgm:prSet/>
      <dgm:spPr/>
      <dgm:t>
        <a:bodyPr/>
        <a:lstStyle/>
        <a:p>
          <a:endParaRPr lang="en-US" sz="1050">
            <a:latin typeface="Poppins" charset="0"/>
            <a:cs typeface="Poppins" charset="0"/>
          </a:endParaRPr>
        </a:p>
      </dgm:t>
    </dgm:pt>
    <dgm:pt modelId="{788D17B0-3D95-4070-90CE-CF4B2EB0BE35}" type="pres">
      <dgm:prSet presAssocID="{D00A6782-531A-4703-96E5-88E76B07F556}" presName="linear" presStyleCnt="0">
        <dgm:presLayoutVars>
          <dgm:dir/>
          <dgm:animLvl val="lvl"/>
          <dgm:resizeHandles val="exact"/>
        </dgm:presLayoutVars>
      </dgm:prSet>
      <dgm:spPr/>
      <dgm:t>
        <a:bodyPr/>
        <a:lstStyle/>
        <a:p>
          <a:endParaRPr lang="en-US"/>
        </a:p>
      </dgm:t>
    </dgm:pt>
    <dgm:pt modelId="{7FBF1434-590A-4FF6-94BC-76C2C9088EF8}" type="pres">
      <dgm:prSet presAssocID="{C555B0D7-51F4-4C37-ABC7-72E2E71A977D}" presName="parentLin" presStyleCnt="0"/>
      <dgm:spPr/>
    </dgm:pt>
    <dgm:pt modelId="{F136D404-B356-4A88-99F8-477864F78E71}" type="pres">
      <dgm:prSet presAssocID="{C555B0D7-51F4-4C37-ABC7-72E2E71A977D}" presName="parentLeftMargin" presStyleLbl="node1" presStyleIdx="0" presStyleCnt="3"/>
      <dgm:spPr/>
      <dgm:t>
        <a:bodyPr/>
        <a:lstStyle/>
        <a:p>
          <a:endParaRPr lang="en-US"/>
        </a:p>
      </dgm:t>
    </dgm:pt>
    <dgm:pt modelId="{32AAEB88-5EFA-4B34-9C7C-A74F1B49D09E}" type="pres">
      <dgm:prSet presAssocID="{C555B0D7-51F4-4C37-ABC7-72E2E71A977D}" presName="parentText" presStyleLbl="node1" presStyleIdx="0" presStyleCnt="3">
        <dgm:presLayoutVars>
          <dgm:chMax val="0"/>
          <dgm:bulletEnabled val="1"/>
        </dgm:presLayoutVars>
      </dgm:prSet>
      <dgm:spPr/>
      <dgm:t>
        <a:bodyPr/>
        <a:lstStyle/>
        <a:p>
          <a:endParaRPr lang="en-US"/>
        </a:p>
      </dgm:t>
    </dgm:pt>
    <dgm:pt modelId="{A4F16B09-FAE5-42BF-B4F4-2EF44D5A6317}" type="pres">
      <dgm:prSet presAssocID="{C555B0D7-51F4-4C37-ABC7-72E2E71A977D}" presName="negativeSpace" presStyleCnt="0"/>
      <dgm:spPr/>
    </dgm:pt>
    <dgm:pt modelId="{7FB6A0A2-E014-430A-A9F1-2E0D1FD882E3}" type="pres">
      <dgm:prSet presAssocID="{C555B0D7-51F4-4C37-ABC7-72E2E71A977D}" presName="childText" presStyleLbl="conFgAcc1" presStyleIdx="0" presStyleCnt="3">
        <dgm:presLayoutVars>
          <dgm:bulletEnabled val="1"/>
        </dgm:presLayoutVars>
      </dgm:prSet>
      <dgm:spPr/>
    </dgm:pt>
    <dgm:pt modelId="{4EE8DF1B-ED5D-4B14-8EF0-763E7845F39B}" type="pres">
      <dgm:prSet presAssocID="{BBE83D58-BE75-495A-93C2-9B7FA197638D}" presName="spaceBetweenRectangles" presStyleCnt="0"/>
      <dgm:spPr/>
    </dgm:pt>
    <dgm:pt modelId="{15CA30FB-DE05-4B41-8776-AFF594231D2C}" type="pres">
      <dgm:prSet presAssocID="{55DEB677-3E74-495E-BA41-02EEA0A1EA5F}" presName="parentLin" presStyleCnt="0"/>
      <dgm:spPr/>
    </dgm:pt>
    <dgm:pt modelId="{1C40BDCC-9B75-4EED-B1E0-FEB8B06CAEAD}" type="pres">
      <dgm:prSet presAssocID="{55DEB677-3E74-495E-BA41-02EEA0A1EA5F}" presName="parentLeftMargin" presStyleLbl="node1" presStyleIdx="0" presStyleCnt="3"/>
      <dgm:spPr/>
      <dgm:t>
        <a:bodyPr/>
        <a:lstStyle/>
        <a:p>
          <a:endParaRPr lang="en-US"/>
        </a:p>
      </dgm:t>
    </dgm:pt>
    <dgm:pt modelId="{23EF2131-D2EE-430A-B413-3CB0D0C46030}" type="pres">
      <dgm:prSet presAssocID="{55DEB677-3E74-495E-BA41-02EEA0A1EA5F}" presName="parentText" presStyleLbl="node1" presStyleIdx="1" presStyleCnt="3">
        <dgm:presLayoutVars>
          <dgm:chMax val="0"/>
          <dgm:bulletEnabled val="1"/>
        </dgm:presLayoutVars>
      </dgm:prSet>
      <dgm:spPr/>
      <dgm:t>
        <a:bodyPr/>
        <a:lstStyle/>
        <a:p>
          <a:endParaRPr lang="en-US"/>
        </a:p>
      </dgm:t>
    </dgm:pt>
    <dgm:pt modelId="{212A91D2-5F83-4036-8D01-1DBF26EC785E}" type="pres">
      <dgm:prSet presAssocID="{55DEB677-3E74-495E-BA41-02EEA0A1EA5F}" presName="negativeSpace" presStyleCnt="0"/>
      <dgm:spPr/>
    </dgm:pt>
    <dgm:pt modelId="{592E6F79-EA72-4662-B050-A7324DB48426}" type="pres">
      <dgm:prSet presAssocID="{55DEB677-3E74-495E-BA41-02EEA0A1EA5F}" presName="childText" presStyleLbl="conFgAcc1" presStyleIdx="1" presStyleCnt="3">
        <dgm:presLayoutVars>
          <dgm:bulletEnabled val="1"/>
        </dgm:presLayoutVars>
      </dgm:prSet>
      <dgm:spPr/>
    </dgm:pt>
    <dgm:pt modelId="{1199200E-326A-452C-BDF0-7A3911544502}" type="pres">
      <dgm:prSet presAssocID="{AC95925C-ADEA-4EC1-9421-1C24AE44EF83}" presName="spaceBetweenRectangles" presStyleCnt="0"/>
      <dgm:spPr/>
    </dgm:pt>
    <dgm:pt modelId="{4406E768-3013-41DF-AE06-061C21E650CF}" type="pres">
      <dgm:prSet presAssocID="{1C197BFF-A31F-469D-A482-4579E2FA21A2}" presName="parentLin" presStyleCnt="0"/>
      <dgm:spPr/>
    </dgm:pt>
    <dgm:pt modelId="{A10A0096-1936-4FF1-A877-4CC3E91DDAC7}" type="pres">
      <dgm:prSet presAssocID="{1C197BFF-A31F-469D-A482-4579E2FA21A2}" presName="parentLeftMargin" presStyleLbl="node1" presStyleIdx="1" presStyleCnt="3"/>
      <dgm:spPr/>
      <dgm:t>
        <a:bodyPr/>
        <a:lstStyle/>
        <a:p>
          <a:endParaRPr lang="en-US"/>
        </a:p>
      </dgm:t>
    </dgm:pt>
    <dgm:pt modelId="{1B56C37F-69A5-4B86-8085-E7DBE52C6CCD}" type="pres">
      <dgm:prSet presAssocID="{1C197BFF-A31F-469D-A482-4579E2FA21A2}" presName="parentText" presStyleLbl="node1" presStyleIdx="2" presStyleCnt="3">
        <dgm:presLayoutVars>
          <dgm:chMax val="0"/>
          <dgm:bulletEnabled val="1"/>
        </dgm:presLayoutVars>
      </dgm:prSet>
      <dgm:spPr/>
      <dgm:t>
        <a:bodyPr/>
        <a:lstStyle/>
        <a:p>
          <a:endParaRPr lang="en-US"/>
        </a:p>
      </dgm:t>
    </dgm:pt>
    <dgm:pt modelId="{122F3A86-1A2C-43DF-A528-A4ADD01FC36C}" type="pres">
      <dgm:prSet presAssocID="{1C197BFF-A31F-469D-A482-4579E2FA21A2}" presName="negativeSpace" presStyleCnt="0"/>
      <dgm:spPr/>
    </dgm:pt>
    <dgm:pt modelId="{A4752769-61EC-4B0F-8D2B-106D7ABE0589}" type="pres">
      <dgm:prSet presAssocID="{1C197BFF-A31F-469D-A482-4579E2FA21A2}" presName="childText" presStyleLbl="conFgAcc1" presStyleIdx="2" presStyleCnt="3">
        <dgm:presLayoutVars>
          <dgm:bulletEnabled val="1"/>
        </dgm:presLayoutVars>
      </dgm:prSet>
      <dgm:spPr/>
    </dgm:pt>
  </dgm:ptLst>
  <dgm:cxnLst>
    <dgm:cxn modelId="{285AEFF6-0273-4748-ABCC-B3E2DD4713E8}" srcId="{D00A6782-531A-4703-96E5-88E76B07F556}" destId="{55DEB677-3E74-495E-BA41-02EEA0A1EA5F}" srcOrd="1" destOrd="0" parTransId="{CA22E085-4DD9-4A88-BE4E-2985C456B33B}" sibTransId="{AC95925C-ADEA-4EC1-9421-1C24AE44EF83}"/>
    <dgm:cxn modelId="{B0077946-5522-4773-AA4C-891C9E9045A7}" type="presOf" srcId="{55DEB677-3E74-495E-BA41-02EEA0A1EA5F}" destId="{1C40BDCC-9B75-4EED-B1E0-FEB8B06CAEAD}" srcOrd="0" destOrd="0" presId="urn:microsoft.com/office/officeart/2005/8/layout/list1"/>
    <dgm:cxn modelId="{CD525212-C2AA-48C1-AD21-B7B59FEC9ECE}" srcId="{D00A6782-531A-4703-96E5-88E76B07F556}" destId="{1C197BFF-A31F-469D-A482-4579E2FA21A2}" srcOrd="2" destOrd="0" parTransId="{87A69D16-680F-43BC-AFF8-8316B8402568}" sibTransId="{D61AF84C-318E-4078-A0B5-EB878759E2B6}"/>
    <dgm:cxn modelId="{4C595AAD-EA9C-4399-B690-242149525D1C}" type="presOf" srcId="{C555B0D7-51F4-4C37-ABC7-72E2E71A977D}" destId="{F136D404-B356-4A88-99F8-477864F78E71}" srcOrd="0" destOrd="0" presId="urn:microsoft.com/office/officeart/2005/8/layout/list1"/>
    <dgm:cxn modelId="{64F570C6-88FD-4290-9E04-1B6326F7DE81}" srcId="{D00A6782-531A-4703-96E5-88E76B07F556}" destId="{C555B0D7-51F4-4C37-ABC7-72E2E71A977D}" srcOrd="0" destOrd="0" parTransId="{9A195CA1-3E45-44E6-96AD-5759FFCB76AD}" sibTransId="{BBE83D58-BE75-495A-93C2-9B7FA197638D}"/>
    <dgm:cxn modelId="{AA328184-6093-4FB2-815F-76AD96D6A792}" type="presOf" srcId="{D00A6782-531A-4703-96E5-88E76B07F556}" destId="{788D17B0-3D95-4070-90CE-CF4B2EB0BE35}" srcOrd="0" destOrd="0" presId="urn:microsoft.com/office/officeart/2005/8/layout/list1"/>
    <dgm:cxn modelId="{0872352A-5A70-4BBE-9808-DAC5404A94D3}" type="presOf" srcId="{C555B0D7-51F4-4C37-ABC7-72E2E71A977D}" destId="{32AAEB88-5EFA-4B34-9C7C-A74F1B49D09E}" srcOrd="1" destOrd="0" presId="urn:microsoft.com/office/officeart/2005/8/layout/list1"/>
    <dgm:cxn modelId="{0C30151B-39FC-4C20-BC9C-354966A5F184}" type="presOf" srcId="{1C197BFF-A31F-469D-A482-4579E2FA21A2}" destId="{1B56C37F-69A5-4B86-8085-E7DBE52C6CCD}" srcOrd="1" destOrd="0" presId="urn:microsoft.com/office/officeart/2005/8/layout/list1"/>
    <dgm:cxn modelId="{C3F75716-28DC-4A02-AB43-F02FECBA250D}" type="presOf" srcId="{55DEB677-3E74-495E-BA41-02EEA0A1EA5F}" destId="{23EF2131-D2EE-430A-B413-3CB0D0C46030}" srcOrd="1" destOrd="0" presId="urn:microsoft.com/office/officeart/2005/8/layout/list1"/>
    <dgm:cxn modelId="{75E47462-BB6B-4ACD-92F1-B1DF185BFCDE}" type="presOf" srcId="{1C197BFF-A31F-469D-A482-4579E2FA21A2}" destId="{A10A0096-1936-4FF1-A877-4CC3E91DDAC7}" srcOrd="0" destOrd="0" presId="urn:microsoft.com/office/officeart/2005/8/layout/list1"/>
    <dgm:cxn modelId="{E2559150-F7FA-48C0-AC4D-9502522A5164}" type="presParOf" srcId="{788D17B0-3D95-4070-90CE-CF4B2EB0BE35}" destId="{7FBF1434-590A-4FF6-94BC-76C2C9088EF8}" srcOrd="0" destOrd="0" presId="urn:microsoft.com/office/officeart/2005/8/layout/list1"/>
    <dgm:cxn modelId="{8ABB1380-9696-48CB-B8D1-A1E81AC9C9F3}" type="presParOf" srcId="{7FBF1434-590A-4FF6-94BC-76C2C9088EF8}" destId="{F136D404-B356-4A88-99F8-477864F78E71}" srcOrd="0" destOrd="0" presId="urn:microsoft.com/office/officeart/2005/8/layout/list1"/>
    <dgm:cxn modelId="{3986B548-C179-480E-B125-266AD95B698E}" type="presParOf" srcId="{7FBF1434-590A-4FF6-94BC-76C2C9088EF8}" destId="{32AAEB88-5EFA-4B34-9C7C-A74F1B49D09E}" srcOrd="1" destOrd="0" presId="urn:microsoft.com/office/officeart/2005/8/layout/list1"/>
    <dgm:cxn modelId="{A3F402C1-B520-4AE3-A5FA-ED5C1E3C6CAF}" type="presParOf" srcId="{788D17B0-3D95-4070-90CE-CF4B2EB0BE35}" destId="{A4F16B09-FAE5-42BF-B4F4-2EF44D5A6317}" srcOrd="1" destOrd="0" presId="urn:microsoft.com/office/officeart/2005/8/layout/list1"/>
    <dgm:cxn modelId="{EBC7CFBD-F7C4-43C6-B512-304F1884135D}" type="presParOf" srcId="{788D17B0-3D95-4070-90CE-CF4B2EB0BE35}" destId="{7FB6A0A2-E014-430A-A9F1-2E0D1FD882E3}" srcOrd="2" destOrd="0" presId="urn:microsoft.com/office/officeart/2005/8/layout/list1"/>
    <dgm:cxn modelId="{3193DA98-59C4-420F-9F00-4AFEDEA5B64F}" type="presParOf" srcId="{788D17B0-3D95-4070-90CE-CF4B2EB0BE35}" destId="{4EE8DF1B-ED5D-4B14-8EF0-763E7845F39B}" srcOrd="3" destOrd="0" presId="urn:microsoft.com/office/officeart/2005/8/layout/list1"/>
    <dgm:cxn modelId="{C58C4B8A-B5ED-4366-B73E-2A3C4230F25E}" type="presParOf" srcId="{788D17B0-3D95-4070-90CE-CF4B2EB0BE35}" destId="{15CA30FB-DE05-4B41-8776-AFF594231D2C}" srcOrd="4" destOrd="0" presId="urn:microsoft.com/office/officeart/2005/8/layout/list1"/>
    <dgm:cxn modelId="{5A3C4793-CC18-4374-A38E-472076C37F68}" type="presParOf" srcId="{15CA30FB-DE05-4B41-8776-AFF594231D2C}" destId="{1C40BDCC-9B75-4EED-B1E0-FEB8B06CAEAD}" srcOrd="0" destOrd="0" presId="urn:microsoft.com/office/officeart/2005/8/layout/list1"/>
    <dgm:cxn modelId="{F8F5E837-E1FC-45D2-8060-7CE47764BBE5}" type="presParOf" srcId="{15CA30FB-DE05-4B41-8776-AFF594231D2C}" destId="{23EF2131-D2EE-430A-B413-3CB0D0C46030}" srcOrd="1" destOrd="0" presId="urn:microsoft.com/office/officeart/2005/8/layout/list1"/>
    <dgm:cxn modelId="{C1942087-03D0-42D1-921D-E556795A23F5}" type="presParOf" srcId="{788D17B0-3D95-4070-90CE-CF4B2EB0BE35}" destId="{212A91D2-5F83-4036-8D01-1DBF26EC785E}" srcOrd="5" destOrd="0" presId="urn:microsoft.com/office/officeart/2005/8/layout/list1"/>
    <dgm:cxn modelId="{80638A47-629F-4E09-B54D-28B790E80801}" type="presParOf" srcId="{788D17B0-3D95-4070-90CE-CF4B2EB0BE35}" destId="{592E6F79-EA72-4662-B050-A7324DB48426}" srcOrd="6" destOrd="0" presId="urn:microsoft.com/office/officeart/2005/8/layout/list1"/>
    <dgm:cxn modelId="{DB80D4BF-4634-435A-B4F1-9C7D89CB0837}" type="presParOf" srcId="{788D17B0-3D95-4070-90CE-CF4B2EB0BE35}" destId="{1199200E-326A-452C-BDF0-7A3911544502}" srcOrd="7" destOrd="0" presId="urn:microsoft.com/office/officeart/2005/8/layout/list1"/>
    <dgm:cxn modelId="{EC48A868-EF88-48C8-9D39-FCCC6695D383}" type="presParOf" srcId="{788D17B0-3D95-4070-90CE-CF4B2EB0BE35}" destId="{4406E768-3013-41DF-AE06-061C21E650CF}" srcOrd="8" destOrd="0" presId="urn:microsoft.com/office/officeart/2005/8/layout/list1"/>
    <dgm:cxn modelId="{E47BA57F-8A3A-4034-A0B0-6A3CB44619B6}" type="presParOf" srcId="{4406E768-3013-41DF-AE06-061C21E650CF}" destId="{A10A0096-1936-4FF1-A877-4CC3E91DDAC7}" srcOrd="0" destOrd="0" presId="urn:microsoft.com/office/officeart/2005/8/layout/list1"/>
    <dgm:cxn modelId="{E6C15C9D-4EFE-4880-AB47-223D13BD519E}" type="presParOf" srcId="{4406E768-3013-41DF-AE06-061C21E650CF}" destId="{1B56C37F-69A5-4B86-8085-E7DBE52C6CCD}" srcOrd="1" destOrd="0" presId="urn:microsoft.com/office/officeart/2005/8/layout/list1"/>
    <dgm:cxn modelId="{FF491FC2-C343-4F66-97C6-2C5B0C8AF21A}" type="presParOf" srcId="{788D17B0-3D95-4070-90CE-CF4B2EB0BE35}" destId="{122F3A86-1A2C-43DF-A528-A4ADD01FC36C}" srcOrd="9" destOrd="0" presId="urn:microsoft.com/office/officeart/2005/8/layout/list1"/>
    <dgm:cxn modelId="{74813E50-584D-4368-917D-F5531BB1082A}" type="presParOf" srcId="{788D17B0-3D95-4070-90CE-CF4B2EB0BE35}" destId="{A4752769-61EC-4B0F-8D2B-106D7ABE0589}" srcOrd="10" destOrd="0" presId="urn:microsoft.com/office/officeart/2005/8/layout/lis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659FAB-B55A-49A6-BA4A-111F48CAFFB0}" type="doc">
      <dgm:prSet loTypeId="urn:microsoft.com/office/officeart/2005/8/layout/pyramid2" loCatId="list" qsTypeId="urn:microsoft.com/office/officeart/2005/8/quickstyle/simple3" qsCatId="simple" csTypeId="urn:microsoft.com/office/officeart/2005/8/colors/accent1_2" csCatId="accent1" phldr="1"/>
      <dgm:spPr/>
    </dgm:pt>
    <dgm:pt modelId="{5FC6B9FD-C979-446A-AD06-66AAC18B1DF2}">
      <dgm:prSet phldrT="[Text]" custT="1"/>
      <dgm:spPr/>
      <dgm:t>
        <a:bodyPr/>
        <a:lstStyle/>
        <a:p>
          <a:r>
            <a:rPr lang="en-US" sz="1200" b="0" dirty="0" smtClean="0">
              <a:latin typeface="Poppins" charset="0"/>
              <a:cs typeface="Poppins" charset="0"/>
            </a:rPr>
            <a:t>Introducing a new employee engagement tactic</a:t>
          </a:r>
          <a:endParaRPr lang="en-US" sz="1200" b="0" dirty="0">
            <a:latin typeface="Poppins" charset="0"/>
            <a:cs typeface="Poppins" charset="0"/>
          </a:endParaRPr>
        </a:p>
      </dgm:t>
    </dgm:pt>
    <dgm:pt modelId="{3F503CF3-AB52-4374-B6E6-EE0627EA3385}" type="parTrans" cxnId="{7792E521-7978-4347-93BD-38105A5F65CD}">
      <dgm:prSet/>
      <dgm:spPr/>
      <dgm:t>
        <a:bodyPr/>
        <a:lstStyle/>
        <a:p>
          <a:endParaRPr lang="en-US" sz="1200" b="0">
            <a:latin typeface="Poppins" charset="0"/>
            <a:cs typeface="Poppins" charset="0"/>
          </a:endParaRPr>
        </a:p>
      </dgm:t>
    </dgm:pt>
    <dgm:pt modelId="{BE9F7741-382D-4407-965E-2DE04F3D81F2}" type="sibTrans" cxnId="{7792E521-7978-4347-93BD-38105A5F65CD}">
      <dgm:prSet/>
      <dgm:spPr/>
      <dgm:t>
        <a:bodyPr/>
        <a:lstStyle/>
        <a:p>
          <a:endParaRPr lang="en-US" sz="1200" b="0">
            <a:latin typeface="Poppins" charset="0"/>
            <a:cs typeface="Poppins" charset="0"/>
          </a:endParaRPr>
        </a:p>
      </dgm:t>
    </dgm:pt>
    <dgm:pt modelId="{CBA781D4-01B6-4EDB-A10B-0B6307A639C1}">
      <dgm:prSet phldrT="[Text]" custT="1"/>
      <dgm:spPr/>
      <dgm:t>
        <a:bodyPr/>
        <a:lstStyle/>
        <a:p>
          <a:r>
            <a:rPr lang="en-US" sz="1200" b="0" dirty="0" smtClean="0">
              <a:latin typeface="Poppins" charset="0"/>
              <a:cs typeface="Poppins" charset="0"/>
            </a:rPr>
            <a:t>Investing in training and development</a:t>
          </a:r>
          <a:endParaRPr lang="en-US" sz="1200" b="0" dirty="0">
            <a:latin typeface="Poppins" charset="0"/>
            <a:cs typeface="Poppins" charset="0"/>
          </a:endParaRPr>
        </a:p>
      </dgm:t>
    </dgm:pt>
    <dgm:pt modelId="{45B56784-FF90-4542-A151-E3783D23D451}" type="parTrans" cxnId="{7C761719-FF43-47FE-ABCA-8EBBD25B77E6}">
      <dgm:prSet/>
      <dgm:spPr/>
      <dgm:t>
        <a:bodyPr/>
        <a:lstStyle/>
        <a:p>
          <a:endParaRPr lang="en-US" sz="1200" b="0">
            <a:latin typeface="Poppins" charset="0"/>
            <a:cs typeface="Poppins" charset="0"/>
          </a:endParaRPr>
        </a:p>
      </dgm:t>
    </dgm:pt>
    <dgm:pt modelId="{13D02DB2-E5C6-464A-8900-4310CD9683EB}" type="sibTrans" cxnId="{7C761719-FF43-47FE-ABCA-8EBBD25B77E6}">
      <dgm:prSet/>
      <dgm:spPr/>
      <dgm:t>
        <a:bodyPr/>
        <a:lstStyle/>
        <a:p>
          <a:endParaRPr lang="en-US" sz="1200" b="0">
            <a:latin typeface="Poppins" charset="0"/>
            <a:cs typeface="Poppins" charset="0"/>
          </a:endParaRPr>
        </a:p>
      </dgm:t>
    </dgm:pt>
    <dgm:pt modelId="{0B34FBAA-929F-43B7-A634-354A7B0DC2E9}">
      <dgm:prSet phldrT="[Text]" custT="1"/>
      <dgm:spPr/>
      <dgm:t>
        <a:bodyPr/>
        <a:lstStyle/>
        <a:p>
          <a:r>
            <a:rPr lang="en-US" sz="1200" b="0" dirty="0" smtClean="0">
              <a:latin typeface="Poppins" charset="0"/>
              <a:cs typeface="Poppins" charset="0"/>
            </a:rPr>
            <a:t>Launching a new employee assistance program (al Habibi, 2019). </a:t>
          </a:r>
          <a:endParaRPr lang="en-US" sz="1200" b="0" dirty="0">
            <a:latin typeface="Poppins" charset="0"/>
            <a:cs typeface="Poppins" charset="0"/>
          </a:endParaRPr>
        </a:p>
      </dgm:t>
    </dgm:pt>
    <dgm:pt modelId="{3F1EA7CF-48D4-481A-8468-C47B2B6EA83A}" type="parTrans" cxnId="{65A56EE9-3C66-4395-9DA5-CA6F4984F4C5}">
      <dgm:prSet/>
      <dgm:spPr/>
      <dgm:t>
        <a:bodyPr/>
        <a:lstStyle/>
        <a:p>
          <a:endParaRPr lang="en-US" sz="1200" b="0">
            <a:latin typeface="Poppins" charset="0"/>
            <a:cs typeface="Poppins" charset="0"/>
          </a:endParaRPr>
        </a:p>
      </dgm:t>
    </dgm:pt>
    <dgm:pt modelId="{D65049EF-0E47-4C7B-8E26-32FD942B7B1F}" type="sibTrans" cxnId="{65A56EE9-3C66-4395-9DA5-CA6F4984F4C5}">
      <dgm:prSet/>
      <dgm:spPr/>
      <dgm:t>
        <a:bodyPr/>
        <a:lstStyle/>
        <a:p>
          <a:endParaRPr lang="en-US" sz="1200" b="0">
            <a:latin typeface="Poppins" charset="0"/>
            <a:cs typeface="Poppins" charset="0"/>
          </a:endParaRPr>
        </a:p>
      </dgm:t>
    </dgm:pt>
    <dgm:pt modelId="{76CFC7B0-6FCF-49AF-9EBA-5EBF9EDAE956}" type="pres">
      <dgm:prSet presAssocID="{03659FAB-B55A-49A6-BA4A-111F48CAFFB0}" presName="compositeShape" presStyleCnt="0">
        <dgm:presLayoutVars>
          <dgm:dir/>
          <dgm:resizeHandles/>
        </dgm:presLayoutVars>
      </dgm:prSet>
      <dgm:spPr/>
    </dgm:pt>
    <dgm:pt modelId="{108EEAC8-9CA3-4182-B23E-1E15EEB73A84}" type="pres">
      <dgm:prSet presAssocID="{03659FAB-B55A-49A6-BA4A-111F48CAFFB0}" presName="pyramid" presStyleLbl="node1" presStyleIdx="0" presStyleCnt="1"/>
      <dgm:spPr/>
    </dgm:pt>
    <dgm:pt modelId="{9E9D8334-ABE7-4B3C-992B-3C6BD179EB31}" type="pres">
      <dgm:prSet presAssocID="{03659FAB-B55A-49A6-BA4A-111F48CAFFB0}" presName="theList" presStyleCnt="0"/>
      <dgm:spPr/>
    </dgm:pt>
    <dgm:pt modelId="{B9B612D9-200D-410C-BFC5-3A062F41B14A}" type="pres">
      <dgm:prSet presAssocID="{5FC6B9FD-C979-446A-AD06-66AAC18B1DF2}" presName="aNode" presStyleLbl="fgAcc1" presStyleIdx="0" presStyleCnt="3">
        <dgm:presLayoutVars>
          <dgm:bulletEnabled val="1"/>
        </dgm:presLayoutVars>
      </dgm:prSet>
      <dgm:spPr/>
      <dgm:t>
        <a:bodyPr/>
        <a:lstStyle/>
        <a:p>
          <a:endParaRPr lang="en-US"/>
        </a:p>
      </dgm:t>
    </dgm:pt>
    <dgm:pt modelId="{B2BA625C-EAD3-464A-8F8B-0466F0AA87E5}" type="pres">
      <dgm:prSet presAssocID="{5FC6B9FD-C979-446A-AD06-66AAC18B1DF2}" presName="aSpace" presStyleCnt="0"/>
      <dgm:spPr/>
    </dgm:pt>
    <dgm:pt modelId="{2E4CC838-5440-468B-880A-868404669833}" type="pres">
      <dgm:prSet presAssocID="{CBA781D4-01B6-4EDB-A10B-0B6307A639C1}" presName="aNode" presStyleLbl="fgAcc1" presStyleIdx="1" presStyleCnt="3">
        <dgm:presLayoutVars>
          <dgm:bulletEnabled val="1"/>
        </dgm:presLayoutVars>
      </dgm:prSet>
      <dgm:spPr/>
      <dgm:t>
        <a:bodyPr/>
        <a:lstStyle/>
        <a:p>
          <a:endParaRPr lang="en-US"/>
        </a:p>
      </dgm:t>
    </dgm:pt>
    <dgm:pt modelId="{773B643A-CF98-4129-83B7-3CF6940AABCD}" type="pres">
      <dgm:prSet presAssocID="{CBA781D4-01B6-4EDB-A10B-0B6307A639C1}" presName="aSpace" presStyleCnt="0"/>
      <dgm:spPr/>
    </dgm:pt>
    <dgm:pt modelId="{EF1CA0D3-09F4-424B-A219-0B4D66FD0DD2}" type="pres">
      <dgm:prSet presAssocID="{0B34FBAA-929F-43B7-A634-354A7B0DC2E9}" presName="aNode" presStyleLbl="fgAcc1" presStyleIdx="2" presStyleCnt="3">
        <dgm:presLayoutVars>
          <dgm:bulletEnabled val="1"/>
        </dgm:presLayoutVars>
      </dgm:prSet>
      <dgm:spPr/>
      <dgm:t>
        <a:bodyPr/>
        <a:lstStyle/>
        <a:p>
          <a:endParaRPr lang="en-US"/>
        </a:p>
      </dgm:t>
    </dgm:pt>
    <dgm:pt modelId="{34B3ACAB-3B2B-4CF4-AD62-46A9E4527093}" type="pres">
      <dgm:prSet presAssocID="{0B34FBAA-929F-43B7-A634-354A7B0DC2E9}" presName="aSpace" presStyleCnt="0"/>
      <dgm:spPr/>
    </dgm:pt>
  </dgm:ptLst>
  <dgm:cxnLst>
    <dgm:cxn modelId="{10FB5207-4E5F-4D7B-94BB-26E7B92EE2AA}" type="presOf" srcId="{0B34FBAA-929F-43B7-A634-354A7B0DC2E9}" destId="{EF1CA0D3-09F4-424B-A219-0B4D66FD0DD2}" srcOrd="0" destOrd="0" presId="urn:microsoft.com/office/officeart/2005/8/layout/pyramid2"/>
    <dgm:cxn modelId="{518FB82E-9338-45F3-9DC0-AC781150EEC3}" type="presOf" srcId="{5FC6B9FD-C979-446A-AD06-66AAC18B1DF2}" destId="{B9B612D9-200D-410C-BFC5-3A062F41B14A}" srcOrd="0" destOrd="0" presId="urn:microsoft.com/office/officeart/2005/8/layout/pyramid2"/>
    <dgm:cxn modelId="{7792E521-7978-4347-93BD-38105A5F65CD}" srcId="{03659FAB-B55A-49A6-BA4A-111F48CAFFB0}" destId="{5FC6B9FD-C979-446A-AD06-66AAC18B1DF2}" srcOrd="0" destOrd="0" parTransId="{3F503CF3-AB52-4374-B6E6-EE0627EA3385}" sibTransId="{BE9F7741-382D-4407-965E-2DE04F3D81F2}"/>
    <dgm:cxn modelId="{DA8C3C8C-381C-4401-B843-4E98A6C19BE2}" type="presOf" srcId="{03659FAB-B55A-49A6-BA4A-111F48CAFFB0}" destId="{76CFC7B0-6FCF-49AF-9EBA-5EBF9EDAE956}" srcOrd="0" destOrd="0" presId="urn:microsoft.com/office/officeart/2005/8/layout/pyramid2"/>
    <dgm:cxn modelId="{65A56EE9-3C66-4395-9DA5-CA6F4984F4C5}" srcId="{03659FAB-B55A-49A6-BA4A-111F48CAFFB0}" destId="{0B34FBAA-929F-43B7-A634-354A7B0DC2E9}" srcOrd="2" destOrd="0" parTransId="{3F1EA7CF-48D4-481A-8468-C47B2B6EA83A}" sibTransId="{D65049EF-0E47-4C7B-8E26-32FD942B7B1F}"/>
    <dgm:cxn modelId="{3E95FD3D-12E7-43AD-A234-FA7758D345B0}" type="presOf" srcId="{CBA781D4-01B6-4EDB-A10B-0B6307A639C1}" destId="{2E4CC838-5440-468B-880A-868404669833}" srcOrd="0" destOrd="0" presId="urn:microsoft.com/office/officeart/2005/8/layout/pyramid2"/>
    <dgm:cxn modelId="{7C761719-FF43-47FE-ABCA-8EBBD25B77E6}" srcId="{03659FAB-B55A-49A6-BA4A-111F48CAFFB0}" destId="{CBA781D4-01B6-4EDB-A10B-0B6307A639C1}" srcOrd="1" destOrd="0" parTransId="{45B56784-FF90-4542-A151-E3783D23D451}" sibTransId="{13D02DB2-E5C6-464A-8900-4310CD9683EB}"/>
    <dgm:cxn modelId="{72373AE8-7C48-4609-AE8B-5B1A4CC34A21}" type="presParOf" srcId="{76CFC7B0-6FCF-49AF-9EBA-5EBF9EDAE956}" destId="{108EEAC8-9CA3-4182-B23E-1E15EEB73A84}" srcOrd="0" destOrd="0" presId="urn:microsoft.com/office/officeart/2005/8/layout/pyramid2"/>
    <dgm:cxn modelId="{5404855B-071F-4AB6-80BD-D3036701817C}" type="presParOf" srcId="{76CFC7B0-6FCF-49AF-9EBA-5EBF9EDAE956}" destId="{9E9D8334-ABE7-4B3C-992B-3C6BD179EB31}" srcOrd="1" destOrd="0" presId="urn:microsoft.com/office/officeart/2005/8/layout/pyramid2"/>
    <dgm:cxn modelId="{9C77F909-6A52-49AF-88E1-6F01EFC444A3}" type="presParOf" srcId="{9E9D8334-ABE7-4B3C-992B-3C6BD179EB31}" destId="{B9B612D9-200D-410C-BFC5-3A062F41B14A}" srcOrd="0" destOrd="0" presId="urn:microsoft.com/office/officeart/2005/8/layout/pyramid2"/>
    <dgm:cxn modelId="{CC3617FC-F878-4075-99CB-4B5BD4FABB95}" type="presParOf" srcId="{9E9D8334-ABE7-4B3C-992B-3C6BD179EB31}" destId="{B2BA625C-EAD3-464A-8F8B-0466F0AA87E5}" srcOrd="1" destOrd="0" presId="urn:microsoft.com/office/officeart/2005/8/layout/pyramid2"/>
    <dgm:cxn modelId="{82041210-3411-4002-8BC3-CF7F9AF7C9E6}" type="presParOf" srcId="{9E9D8334-ABE7-4B3C-992B-3C6BD179EB31}" destId="{2E4CC838-5440-468B-880A-868404669833}" srcOrd="2" destOrd="0" presId="urn:microsoft.com/office/officeart/2005/8/layout/pyramid2"/>
    <dgm:cxn modelId="{4E492502-44F0-4687-9196-0B114EB7ECD2}" type="presParOf" srcId="{9E9D8334-ABE7-4B3C-992B-3C6BD179EB31}" destId="{773B643A-CF98-4129-83B7-3CF6940AABCD}" srcOrd="3" destOrd="0" presId="urn:microsoft.com/office/officeart/2005/8/layout/pyramid2"/>
    <dgm:cxn modelId="{1332563B-740F-4F91-BE7C-91B4057E8C64}" type="presParOf" srcId="{9E9D8334-ABE7-4B3C-992B-3C6BD179EB31}" destId="{EF1CA0D3-09F4-424B-A219-0B4D66FD0DD2}" srcOrd="4" destOrd="0" presId="urn:microsoft.com/office/officeart/2005/8/layout/pyramid2"/>
    <dgm:cxn modelId="{9FD29A9A-F831-4659-8032-3F87A59E90CB}" type="presParOf" srcId="{9E9D8334-ABE7-4B3C-992B-3C6BD179EB31}" destId="{34B3ACAB-3B2B-4CF4-AD62-46A9E4527093}" srcOrd="5" destOrd="0" presId="urn:microsoft.com/office/officeart/2005/8/layout/pyramid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5D59FF-D148-4AB2-A919-BBEEE17849E1}" type="doc">
      <dgm:prSet loTypeId="urn:microsoft.com/office/officeart/2005/8/layout/list1" loCatId="list" qsTypeId="urn:microsoft.com/office/officeart/2005/8/quickstyle/simple3" qsCatId="simple" csTypeId="urn:microsoft.com/office/officeart/2005/8/colors/accent3_2" csCatId="accent3" phldr="1"/>
      <dgm:spPr/>
      <dgm:t>
        <a:bodyPr/>
        <a:lstStyle/>
        <a:p>
          <a:endParaRPr lang="en-US"/>
        </a:p>
      </dgm:t>
    </dgm:pt>
    <dgm:pt modelId="{A067E3D3-4063-4370-8AC3-513AA42B37C4}">
      <dgm:prSet phldrT="[Text]" custT="1"/>
      <dgm:spPr/>
      <dgm:t>
        <a:bodyPr/>
        <a:lstStyle/>
        <a:p>
          <a:r>
            <a:rPr lang="en-US" sz="1100" b="1" dirty="0" smtClean="0">
              <a:latin typeface="Poppins" charset="0"/>
              <a:cs typeface="Poppins" charset="0"/>
            </a:rPr>
            <a:t>Time:  </a:t>
          </a:r>
          <a:r>
            <a:rPr lang="en-US" sz="1100" dirty="0" smtClean="0">
              <a:latin typeface="Poppins" charset="0"/>
              <a:cs typeface="Poppins" charset="0"/>
            </a:rPr>
            <a:t>Sainsbury’s would require devoting to making staff members engagement a priority as well as allocate the needed resources to make it happen. </a:t>
          </a:r>
          <a:endParaRPr lang="en-US" sz="1100" dirty="0">
            <a:latin typeface="Poppins" charset="0"/>
            <a:cs typeface="Poppins" charset="0"/>
          </a:endParaRPr>
        </a:p>
      </dgm:t>
    </dgm:pt>
    <dgm:pt modelId="{98730357-B7E2-47AF-B4EF-2253D1CD7609}" type="parTrans" cxnId="{5E8AC0FA-2D8F-41D0-B1D4-FD276EFD24C1}">
      <dgm:prSet/>
      <dgm:spPr/>
      <dgm:t>
        <a:bodyPr/>
        <a:lstStyle/>
        <a:p>
          <a:endParaRPr lang="en-US" sz="1100">
            <a:latin typeface="Poppins" charset="0"/>
            <a:cs typeface="Poppins" charset="0"/>
          </a:endParaRPr>
        </a:p>
      </dgm:t>
    </dgm:pt>
    <dgm:pt modelId="{897C884D-04D9-46A1-9F72-4CAFB7C8F788}" type="sibTrans" cxnId="{5E8AC0FA-2D8F-41D0-B1D4-FD276EFD24C1}">
      <dgm:prSet/>
      <dgm:spPr/>
      <dgm:t>
        <a:bodyPr/>
        <a:lstStyle/>
        <a:p>
          <a:endParaRPr lang="en-US" sz="1100">
            <a:latin typeface="Poppins" charset="0"/>
            <a:cs typeface="Poppins" charset="0"/>
          </a:endParaRPr>
        </a:p>
      </dgm:t>
    </dgm:pt>
    <dgm:pt modelId="{1FCAF54C-180C-46FC-88A9-3BDC2B7C0C16}">
      <dgm:prSet phldrT="[Text]" custT="1"/>
      <dgm:spPr/>
      <dgm:t>
        <a:bodyPr/>
        <a:lstStyle/>
        <a:p>
          <a:r>
            <a:rPr lang="en-US" sz="1100" b="1" dirty="0" smtClean="0">
              <a:latin typeface="Poppins" charset="0"/>
              <a:cs typeface="Poppins" charset="0"/>
            </a:rPr>
            <a:t>Money: </a:t>
          </a:r>
          <a:r>
            <a:rPr lang="en-US" sz="1100" dirty="0" smtClean="0">
              <a:latin typeface="Poppins" charset="0"/>
              <a:cs typeface="Poppins" charset="0"/>
            </a:rPr>
            <a:t>Sainsbury's will require investing in training as well as development programs, employee surveys, and other initiatives.</a:t>
          </a:r>
          <a:endParaRPr lang="en-US" sz="1100" dirty="0">
            <a:latin typeface="Poppins" charset="0"/>
            <a:cs typeface="Poppins" charset="0"/>
          </a:endParaRPr>
        </a:p>
      </dgm:t>
    </dgm:pt>
    <dgm:pt modelId="{EE4962F0-A573-44C0-AAD7-4AC0BF332DA1}" type="parTrans" cxnId="{C1AABA45-0A03-4314-93D8-DA775F279EEA}">
      <dgm:prSet/>
      <dgm:spPr/>
      <dgm:t>
        <a:bodyPr/>
        <a:lstStyle/>
        <a:p>
          <a:endParaRPr lang="en-US" sz="1100">
            <a:latin typeface="Poppins" charset="0"/>
            <a:cs typeface="Poppins" charset="0"/>
          </a:endParaRPr>
        </a:p>
      </dgm:t>
    </dgm:pt>
    <dgm:pt modelId="{AF5400D9-C8EC-4121-BB0E-5D9A71940468}" type="sibTrans" cxnId="{C1AABA45-0A03-4314-93D8-DA775F279EEA}">
      <dgm:prSet/>
      <dgm:spPr/>
      <dgm:t>
        <a:bodyPr/>
        <a:lstStyle/>
        <a:p>
          <a:endParaRPr lang="en-US" sz="1100">
            <a:latin typeface="Poppins" charset="0"/>
            <a:cs typeface="Poppins" charset="0"/>
          </a:endParaRPr>
        </a:p>
      </dgm:t>
    </dgm:pt>
    <dgm:pt modelId="{47E17BD4-CACB-40E2-858E-6BEF17D8572C}">
      <dgm:prSet phldrT="[Text]" custT="1"/>
      <dgm:spPr/>
      <dgm:t>
        <a:bodyPr/>
        <a:lstStyle/>
        <a:p>
          <a:r>
            <a:rPr lang="en-US" sz="1100" b="1" dirty="0" smtClean="0">
              <a:latin typeface="Poppins" charset="0"/>
              <a:cs typeface="Poppins" charset="0"/>
            </a:rPr>
            <a:t>People:</a:t>
          </a:r>
          <a:r>
            <a:rPr lang="en-US" sz="1100" dirty="0" smtClean="0">
              <a:latin typeface="Poppins" charset="0"/>
              <a:cs typeface="Poppins" charset="0"/>
            </a:rPr>
            <a:t> Sainsbury's will require having the right individuals in place to establish its strategy.</a:t>
          </a:r>
          <a:endParaRPr lang="en-US" sz="1100" dirty="0">
            <a:latin typeface="Poppins" charset="0"/>
            <a:cs typeface="Poppins" charset="0"/>
          </a:endParaRPr>
        </a:p>
      </dgm:t>
    </dgm:pt>
    <dgm:pt modelId="{284E2DBC-A048-4958-8340-3D702F74FD3C}" type="parTrans" cxnId="{C7376C03-21D6-450E-AAEE-14E1E9B3555A}">
      <dgm:prSet/>
      <dgm:spPr/>
      <dgm:t>
        <a:bodyPr/>
        <a:lstStyle/>
        <a:p>
          <a:endParaRPr lang="en-US" sz="1100">
            <a:latin typeface="Poppins" charset="0"/>
            <a:cs typeface="Poppins" charset="0"/>
          </a:endParaRPr>
        </a:p>
      </dgm:t>
    </dgm:pt>
    <dgm:pt modelId="{053E24F4-2024-4F5A-8642-4FAB49FB010C}" type="sibTrans" cxnId="{C7376C03-21D6-450E-AAEE-14E1E9B3555A}">
      <dgm:prSet/>
      <dgm:spPr/>
      <dgm:t>
        <a:bodyPr/>
        <a:lstStyle/>
        <a:p>
          <a:endParaRPr lang="en-US" sz="1100">
            <a:latin typeface="Poppins" charset="0"/>
            <a:cs typeface="Poppins" charset="0"/>
          </a:endParaRPr>
        </a:p>
      </dgm:t>
    </dgm:pt>
    <dgm:pt modelId="{F4EDFB56-49E6-4491-8AD7-218673B56FA0}">
      <dgm:prSet custT="1"/>
      <dgm:spPr/>
      <dgm:t>
        <a:bodyPr/>
        <a:lstStyle/>
        <a:p>
          <a:r>
            <a:rPr lang="en-US" sz="1100" b="1" dirty="0" smtClean="0">
              <a:latin typeface="Poppins" charset="0"/>
              <a:cs typeface="Poppins" charset="0"/>
            </a:rPr>
            <a:t>Technology: </a:t>
          </a:r>
          <a:r>
            <a:rPr lang="en-US" sz="1100" dirty="0" smtClean="0">
              <a:latin typeface="Poppins" charset="0"/>
              <a:cs typeface="Poppins" charset="0"/>
            </a:rPr>
            <a:t>Sainsbury's might require investing in technology to assist its employee engagement strategy (</a:t>
          </a:r>
          <a:r>
            <a:rPr lang="en-US" sz="1100" dirty="0" err="1" smtClean="0">
              <a:latin typeface="Poppins" charset="0"/>
              <a:cs typeface="Poppins" charset="0"/>
            </a:rPr>
            <a:t>Dubbelt</a:t>
          </a:r>
          <a:r>
            <a:rPr lang="en-US" sz="1100" dirty="0" smtClean="0">
              <a:latin typeface="Poppins" charset="0"/>
              <a:cs typeface="Poppins" charset="0"/>
            </a:rPr>
            <a:t> et al., 2019). </a:t>
          </a:r>
          <a:endParaRPr lang="en-US" sz="1100" dirty="0">
            <a:latin typeface="Poppins" charset="0"/>
            <a:cs typeface="Poppins" charset="0"/>
          </a:endParaRPr>
        </a:p>
      </dgm:t>
    </dgm:pt>
    <dgm:pt modelId="{CC738DD9-7C4B-457E-802A-CC0C0E9E9005}" type="parTrans" cxnId="{8F734B52-194E-45A8-8E1B-D547A87D4673}">
      <dgm:prSet/>
      <dgm:spPr/>
      <dgm:t>
        <a:bodyPr/>
        <a:lstStyle/>
        <a:p>
          <a:endParaRPr lang="en-US" sz="1100">
            <a:latin typeface="Poppins" charset="0"/>
            <a:cs typeface="Poppins" charset="0"/>
          </a:endParaRPr>
        </a:p>
      </dgm:t>
    </dgm:pt>
    <dgm:pt modelId="{3E2C4BD6-3CF4-46D6-81C0-3A5355AC49F1}" type="sibTrans" cxnId="{8F734B52-194E-45A8-8E1B-D547A87D4673}">
      <dgm:prSet/>
      <dgm:spPr/>
      <dgm:t>
        <a:bodyPr/>
        <a:lstStyle/>
        <a:p>
          <a:endParaRPr lang="en-US" sz="1100">
            <a:latin typeface="Poppins" charset="0"/>
            <a:cs typeface="Poppins" charset="0"/>
          </a:endParaRPr>
        </a:p>
      </dgm:t>
    </dgm:pt>
    <dgm:pt modelId="{557C3C51-74D0-4594-83B7-9B5C6E41416A}" type="pres">
      <dgm:prSet presAssocID="{DC5D59FF-D148-4AB2-A919-BBEEE17849E1}" presName="linear" presStyleCnt="0">
        <dgm:presLayoutVars>
          <dgm:dir/>
          <dgm:animLvl val="lvl"/>
          <dgm:resizeHandles val="exact"/>
        </dgm:presLayoutVars>
      </dgm:prSet>
      <dgm:spPr/>
      <dgm:t>
        <a:bodyPr/>
        <a:lstStyle/>
        <a:p>
          <a:endParaRPr lang="en-US"/>
        </a:p>
      </dgm:t>
    </dgm:pt>
    <dgm:pt modelId="{CBEA63E0-348D-48CA-97F9-B36A566BB461}" type="pres">
      <dgm:prSet presAssocID="{A067E3D3-4063-4370-8AC3-513AA42B37C4}" presName="parentLin" presStyleCnt="0"/>
      <dgm:spPr/>
    </dgm:pt>
    <dgm:pt modelId="{819B5FA6-5890-4899-B251-E7C416FAB32E}" type="pres">
      <dgm:prSet presAssocID="{A067E3D3-4063-4370-8AC3-513AA42B37C4}" presName="parentLeftMargin" presStyleLbl="node1" presStyleIdx="0" presStyleCnt="4"/>
      <dgm:spPr/>
      <dgm:t>
        <a:bodyPr/>
        <a:lstStyle/>
        <a:p>
          <a:endParaRPr lang="en-US"/>
        </a:p>
      </dgm:t>
    </dgm:pt>
    <dgm:pt modelId="{D8D38921-9C97-497B-A7B7-0508514F65DA}" type="pres">
      <dgm:prSet presAssocID="{A067E3D3-4063-4370-8AC3-513AA42B37C4}" presName="parentText" presStyleLbl="node1" presStyleIdx="0" presStyleCnt="4">
        <dgm:presLayoutVars>
          <dgm:chMax val="0"/>
          <dgm:bulletEnabled val="1"/>
        </dgm:presLayoutVars>
      </dgm:prSet>
      <dgm:spPr/>
      <dgm:t>
        <a:bodyPr/>
        <a:lstStyle/>
        <a:p>
          <a:endParaRPr lang="en-US"/>
        </a:p>
      </dgm:t>
    </dgm:pt>
    <dgm:pt modelId="{B769C8BE-F0CC-497D-B09B-3E1AAD7F50FA}" type="pres">
      <dgm:prSet presAssocID="{A067E3D3-4063-4370-8AC3-513AA42B37C4}" presName="negativeSpace" presStyleCnt="0"/>
      <dgm:spPr/>
    </dgm:pt>
    <dgm:pt modelId="{A8B10B3B-1A72-4250-A1DF-EEDBDF34C3A1}" type="pres">
      <dgm:prSet presAssocID="{A067E3D3-4063-4370-8AC3-513AA42B37C4}" presName="childText" presStyleLbl="conFgAcc1" presStyleIdx="0" presStyleCnt="4">
        <dgm:presLayoutVars>
          <dgm:bulletEnabled val="1"/>
        </dgm:presLayoutVars>
      </dgm:prSet>
      <dgm:spPr/>
    </dgm:pt>
    <dgm:pt modelId="{B820B02C-37A7-46E0-8F51-42147CD6038F}" type="pres">
      <dgm:prSet presAssocID="{897C884D-04D9-46A1-9F72-4CAFB7C8F788}" presName="spaceBetweenRectangles" presStyleCnt="0"/>
      <dgm:spPr/>
    </dgm:pt>
    <dgm:pt modelId="{137BEE12-1F12-475C-9A53-4F7EB92F10D5}" type="pres">
      <dgm:prSet presAssocID="{1FCAF54C-180C-46FC-88A9-3BDC2B7C0C16}" presName="parentLin" presStyleCnt="0"/>
      <dgm:spPr/>
    </dgm:pt>
    <dgm:pt modelId="{9F138D9E-819B-4F16-94BC-5CB95FB88965}" type="pres">
      <dgm:prSet presAssocID="{1FCAF54C-180C-46FC-88A9-3BDC2B7C0C16}" presName="parentLeftMargin" presStyleLbl="node1" presStyleIdx="0" presStyleCnt="4"/>
      <dgm:spPr/>
      <dgm:t>
        <a:bodyPr/>
        <a:lstStyle/>
        <a:p>
          <a:endParaRPr lang="en-US"/>
        </a:p>
      </dgm:t>
    </dgm:pt>
    <dgm:pt modelId="{61BF1B9B-D9C0-44BB-8188-ABBDB89CF89F}" type="pres">
      <dgm:prSet presAssocID="{1FCAF54C-180C-46FC-88A9-3BDC2B7C0C16}" presName="parentText" presStyleLbl="node1" presStyleIdx="1" presStyleCnt="4">
        <dgm:presLayoutVars>
          <dgm:chMax val="0"/>
          <dgm:bulletEnabled val="1"/>
        </dgm:presLayoutVars>
      </dgm:prSet>
      <dgm:spPr/>
      <dgm:t>
        <a:bodyPr/>
        <a:lstStyle/>
        <a:p>
          <a:endParaRPr lang="en-US"/>
        </a:p>
      </dgm:t>
    </dgm:pt>
    <dgm:pt modelId="{273F3C9F-C357-4F25-9872-DACD072BD212}" type="pres">
      <dgm:prSet presAssocID="{1FCAF54C-180C-46FC-88A9-3BDC2B7C0C16}" presName="negativeSpace" presStyleCnt="0"/>
      <dgm:spPr/>
    </dgm:pt>
    <dgm:pt modelId="{51E10021-8B1B-4D94-A9B7-9274D353A5AF}" type="pres">
      <dgm:prSet presAssocID="{1FCAF54C-180C-46FC-88A9-3BDC2B7C0C16}" presName="childText" presStyleLbl="conFgAcc1" presStyleIdx="1" presStyleCnt="4">
        <dgm:presLayoutVars>
          <dgm:bulletEnabled val="1"/>
        </dgm:presLayoutVars>
      </dgm:prSet>
      <dgm:spPr/>
    </dgm:pt>
    <dgm:pt modelId="{B28890A7-7D1D-484A-88EF-189DA21090A4}" type="pres">
      <dgm:prSet presAssocID="{AF5400D9-C8EC-4121-BB0E-5D9A71940468}" presName="spaceBetweenRectangles" presStyleCnt="0"/>
      <dgm:spPr/>
    </dgm:pt>
    <dgm:pt modelId="{44A4324C-6FF1-44B7-A2B7-E3F035127DEF}" type="pres">
      <dgm:prSet presAssocID="{F4EDFB56-49E6-4491-8AD7-218673B56FA0}" presName="parentLin" presStyleCnt="0"/>
      <dgm:spPr/>
    </dgm:pt>
    <dgm:pt modelId="{5BB18167-4F0E-4BBF-BD72-3FBE492B400B}" type="pres">
      <dgm:prSet presAssocID="{F4EDFB56-49E6-4491-8AD7-218673B56FA0}" presName="parentLeftMargin" presStyleLbl="node1" presStyleIdx="1" presStyleCnt="4"/>
      <dgm:spPr/>
      <dgm:t>
        <a:bodyPr/>
        <a:lstStyle/>
        <a:p>
          <a:endParaRPr lang="en-US"/>
        </a:p>
      </dgm:t>
    </dgm:pt>
    <dgm:pt modelId="{53F036D8-226B-4491-A555-E1C58B07D14F}" type="pres">
      <dgm:prSet presAssocID="{F4EDFB56-49E6-4491-8AD7-218673B56FA0}" presName="parentText" presStyleLbl="node1" presStyleIdx="2" presStyleCnt="4">
        <dgm:presLayoutVars>
          <dgm:chMax val="0"/>
          <dgm:bulletEnabled val="1"/>
        </dgm:presLayoutVars>
      </dgm:prSet>
      <dgm:spPr/>
      <dgm:t>
        <a:bodyPr/>
        <a:lstStyle/>
        <a:p>
          <a:endParaRPr lang="en-US"/>
        </a:p>
      </dgm:t>
    </dgm:pt>
    <dgm:pt modelId="{F2F59DC8-808C-4654-82AE-6972072790F9}" type="pres">
      <dgm:prSet presAssocID="{F4EDFB56-49E6-4491-8AD7-218673B56FA0}" presName="negativeSpace" presStyleCnt="0"/>
      <dgm:spPr/>
    </dgm:pt>
    <dgm:pt modelId="{C47E3DAE-2C9D-4785-B3D0-8E51820549D8}" type="pres">
      <dgm:prSet presAssocID="{F4EDFB56-49E6-4491-8AD7-218673B56FA0}" presName="childText" presStyleLbl="conFgAcc1" presStyleIdx="2" presStyleCnt="4">
        <dgm:presLayoutVars>
          <dgm:bulletEnabled val="1"/>
        </dgm:presLayoutVars>
      </dgm:prSet>
      <dgm:spPr/>
    </dgm:pt>
    <dgm:pt modelId="{CD16C436-59F8-4A2D-9F23-D0AF2B1D59CE}" type="pres">
      <dgm:prSet presAssocID="{3E2C4BD6-3CF4-46D6-81C0-3A5355AC49F1}" presName="spaceBetweenRectangles" presStyleCnt="0"/>
      <dgm:spPr/>
    </dgm:pt>
    <dgm:pt modelId="{E66BDBB2-848D-46F8-9220-E393EF25F1F9}" type="pres">
      <dgm:prSet presAssocID="{47E17BD4-CACB-40E2-858E-6BEF17D8572C}" presName="parentLin" presStyleCnt="0"/>
      <dgm:spPr/>
    </dgm:pt>
    <dgm:pt modelId="{4572D977-6CBB-44F3-A312-84E0CD2E6B32}" type="pres">
      <dgm:prSet presAssocID="{47E17BD4-CACB-40E2-858E-6BEF17D8572C}" presName="parentLeftMargin" presStyleLbl="node1" presStyleIdx="2" presStyleCnt="4"/>
      <dgm:spPr/>
      <dgm:t>
        <a:bodyPr/>
        <a:lstStyle/>
        <a:p>
          <a:endParaRPr lang="en-US"/>
        </a:p>
      </dgm:t>
    </dgm:pt>
    <dgm:pt modelId="{24D4A911-580C-4EB7-964A-550FB211A806}" type="pres">
      <dgm:prSet presAssocID="{47E17BD4-CACB-40E2-858E-6BEF17D8572C}" presName="parentText" presStyleLbl="node1" presStyleIdx="3" presStyleCnt="4">
        <dgm:presLayoutVars>
          <dgm:chMax val="0"/>
          <dgm:bulletEnabled val="1"/>
        </dgm:presLayoutVars>
      </dgm:prSet>
      <dgm:spPr/>
      <dgm:t>
        <a:bodyPr/>
        <a:lstStyle/>
        <a:p>
          <a:endParaRPr lang="en-US"/>
        </a:p>
      </dgm:t>
    </dgm:pt>
    <dgm:pt modelId="{4A74CED5-DB0A-438D-8F7B-1D30FC1DF399}" type="pres">
      <dgm:prSet presAssocID="{47E17BD4-CACB-40E2-858E-6BEF17D8572C}" presName="negativeSpace" presStyleCnt="0"/>
      <dgm:spPr/>
    </dgm:pt>
    <dgm:pt modelId="{D88E684E-25DF-4EAF-BB0F-BAD5B700940D}" type="pres">
      <dgm:prSet presAssocID="{47E17BD4-CACB-40E2-858E-6BEF17D8572C}" presName="childText" presStyleLbl="conFgAcc1" presStyleIdx="3" presStyleCnt="4">
        <dgm:presLayoutVars>
          <dgm:bulletEnabled val="1"/>
        </dgm:presLayoutVars>
      </dgm:prSet>
      <dgm:spPr/>
    </dgm:pt>
  </dgm:ptLst>
  <dgm:cxnLst>
    <dgm:cxn modelId="{C1AABA45-0A03-4314-93D8-DA775F279EEA}" srcId="{DC5D59FF-D148-4AB2-A919-BBEEE17849E1}" destId="{1FCAF54C-180C-46FC-88A9-3BDC2B7C0C16}" srcOrd="1" destOrd="0" parTransId="{EE4962F0-A573-44C0-AAD7-4AC0BF332DA1}" sibTransId="{AF5400D9-C8EC-4121-BB0E-5D9A71940468}"/>
    <dgm:cxn modelId="{42FE24F6-4311-41F5-93F6-8989F9BD3766}" type="presOf" srcId="{47E17BD4-CACB-40E2-858E-6BEF17D8572C}" destId="{24D4A911-580C-4EB7-964A-550FB211A806}" srcOrd="1" destOrd="0" presId="urn:microsoft.com/office/officeart/2005/8/layout/list1"/>
    <dgm:cxn modelId="{2B0260A5-4323-4560-919C-0A07CD5D9A98}" type="presOf" srcId="{1FCAF54C-180C-46FC-88A9-3BDC2B7C0C16}" destId="{61BF1B9B-D9C0-44BB-8188-ABBDB89CF89F}" srcOrd="1" destOrd="0" presId="urn:microsoft.com/office/officeart/2005/8/layout/list1"/>
    <dgm:cxn modelId="{5E8AC0FA-2D8F-41D0-B1D4-FD276EFD24C1}" srcId="{DC5D59FF-D148-4AB2-A919-BBEEE17849E1}" destId="{A067E3D3-4063-4370-8AC3-513AA42B37C4}" srcOrd="0" destOrd="0" parTransId="{98730357-B7E2-47AF-B4EF-2253D1CD7609}" sibTransId="{897C884D-04D9-46A1-9F72-4CAFB7C8F788}"/>
    <dgm:cxn modelId="{C7376C03-21D6-450E-AAEE-14E1E9B3555A}" srcId="{DC5D59FF-D148-4AB2-A919-BBEEE17849E1}" destId="{47E17BD4-CACB-40E2-858E-6BEF17D8572C}" srcOrd="3" destOrd="0" parTransId="{284E2DBC-A048-4958-8340-3D702F74FD3C}" sibTransId="{053E24F4-2024-4F5A-8642-4FAB49FB010C}"/>
    <dgm:cxn modelId="{007A1F2F-B8E3-48B0-A927-0A388548F041}" type="presOf" srcId="{F4EDFB56-49E6-4491-8AD7-218673B56FA0}" destId="{53F036D8-226B-4491-A555-E1C58B07D14F}" srcOrd="1" destOrd="0" presId="urn:microsoft.com/office/officeart/2005/8/layout/list1"/>
    <dgm:cxn modelId="{E8DA6F27-5F22-4209-B468-E75675D4661A}" type="presOf" srcId="{F4EDFB56-49E6-4491-8AD7-218673B56FA0}" destId="{5BB18167-4F0E-4BBF-BD72-3FBE492B400B}" srcOrd="0" destOrd="0" presId="urn:microsoft.com/office/officeart/2005/8/layout/list1"/>
    <dgm:cxn modelId="{74672FBB-011A-4D75-9C4F-96CB445582B0}" type="presOf" srcId="{47E17BD4-CACB-40E2-858E-6BEF17D8572C}" destId="{4572D977-6CBB-44F3-A312-84E0CD2E6B32}" srcOrd="0" destOrd="0" presId="urn:microsoft.com/office/officeart/2005/8/layout/list1"/>
    <dgm:cxn modelId="{A23F9EAA-C4E5-4F77-BBED-C77761186749}" type="presOf" srcId="{DC5D59FF-D148-4AB2-A919-BBEEE17849E1}" destId="{557C3C51-74D0-4594-83B7-9B5C6E41416A}" srcOrd="0" destOrd="0" presId="urn:microsoft.com/office/officeart/2005/8/layout/list1"/>
    <dgm:cxn modelId="{8F734B52-194E-45A8-8E1B-D547A87D4673}" srcId="{DC5D59FF-D148-4AB2-A919-BBEEE17849E1}" destId="{F4EDFB56-49E6-4491-8AD7-218673B56FA0}" srcOrd="2" destOrd="0" parTransId="{CC738DD9-7C4B-457E-802A-CC0C0E9E9005}" sibTransId="{3E2C4BD6-3CF4-46D6-81C0-3A5355AC49F1}"/>
    <dgm:cxn modelId="{A0C175C9-FF54-4C5F-8AE4-9AF47FBBDF2B}" type="presOf" srcId="{A067E3D3-4063-4370-8AC3-513AA42B37C4}" destId="{D8D38921-9C97-497B-A7B7-0508514F65DA}" srcOrd="1" destOrd="0" presId="urn:microsoft.com/office/officeart/2005/8/layout/list1"/>
    <dgm:cxn modelId="{984D59A6-F84D-4FE0-AA25-F180DB523531}" type="presOf" srcId="{A067E3D3-4063-4370-8AC3-513AA42B37C4}" destId="{819B5FA6-5890-4899-B251-E7C416FAB32E}" srcOrd="0" destOrd="0" presId="urn:microsoft.com/office/officeart/2005/8/layout/list1"/>
    <dgm:cxn modelId="{8EC688B6-4B70-4721-86E1-D6F3EAAD7B55}" type="presOf" srcId="{1FCAF54C-180C-46FC-88A9-3BDC2B7C0C16}" destId="{9F138D9E-819B-4F16-94BC-5CB95FB88965}" srcOrd="0" destOrd="0" presId="urn:microsoft.com/office/officeart/2005/8/layout/list1"/>
    <dgm:cxn modelId="{422ABD9D-29AB-4041-BF20-A9BFA77EE63A}" type="presParOf" srcId="{557C3C51-74D0-4594-83B7-9B5C6E41416A}" destId="{CBEA63E0-348D-48CA-97F9-B36A566BB461}" srcOrd="0" destOrd="0" presId="urn:microsoft.com/office/officeart/2005/8/layout/list1"/>
    <dgm:cxn modelId="{5694FDF0-4AC3-48D4-B1F0-17668D557DB7}" type="presParOf" srcId="{CBEA63E0-348D-48CA-97F9-B36A566BB461}" destId="{819B5FA6-5890-4899-B251-E7C416FAB32E}" srcOrd="0" destOrd="0" presId="urn:microsoft.com/office/officeart/2005/8/layout/list1"/>
    <dgm:cxn modelId="{100AB6C6-2898-4F97-BEC0-E6EC19E91F6B}" type="presParOf" srcId="{CBEA63E0-348D-48CA-97F9-B36A566BB461}" destId="{D8D38921-9C97-497B-A7B7-0508514F65DA}" srcOrd="1" destOrd="0" presId="urn:microsoft.com/office/officeart/2005/8/layout/list1"/>
    <dgm:cxn modelId="{1ECDEFA1-A296-46B1-A622-685959D58051}" type="presParOf" srcId="{557C3C51-74D0-4594-83B7-9B5C6E41416A}" destId="{B769C8BE-F0CC-497D-B09B-3E1AAD7F50FA}" srcOrd="1" destOrd="0" presId="urn:microsoft.com/office/officeart/2005/8/layout/list1"/>
    <dgm:cxn modelId="{8111ECE4-639E-4A66-95DC-E2FB34A17FC8}" type="presParOf" srcId="{557C3C51-74D0-4594-83B7-9B5C6E41416A}" destId="{A8B10B3B-1A72-4250-A1DF-EEDBDF34C3A1}" srcOrd="2" destOrd="0" presId="urn:microsoft.com/office/officeart/2005/8/layout/list1"/>
    <dgm:cxn modelId="{291FC455-BE5F-47BD-883E-D0A32EF3B2E3}" type="presParOf" srcId="{557C3C51-74D0-4594-83B7-9B5C6E41416A}" destId="{B820B02C-37A7-46E0-8F51-42147CD6038F}" srcOrd="3" destOrd="0" presId="urn:microsoft.com/office/officeart/2005/8/layout/list1"/>
    <dgm:cxn modelId="{1CB34967-7331-4D38-BFB9-0640DAE65B3D}" type="presParOf" srcId="{557C3C51-74D0-4594-83B7-9B5C6E41416A}" destId="{137BEE12-1F12-475C-9A53-4F7EB92F10D5}" srcOrd="4" destOrd="0" presId="urn:microsoft.com/office/officeart/2005/8/layout/list1"/>
    <dgm:cxn modelId="{8A727249-93C4-4686-B72A-2CF1BAEB171D}" type="presParOf" srcId="{137BEE12-1F12-475C-9A53-4F7EB92F10D5}" destId="{9F138D9E-819B-4F16-94BC-5CB95FB88965}" srcOrd="0" destOrd="0" presId="urn:microsoft.com/office/officeart/2005/8/layout/list1"/>
    <dgm:cxn modelId="{DCEF10B7-7B31-4519-ACD4-AEE973C42DAE}" type="presParOf" srcId="{137BEE12-1F12-475C-9A53-4F7EB92F10D5}" destId="{61BF1B9B-D9C0-44BB-8188-ABBDB89CF89F}" srcOrd="1" destOrd="0" presId="urn:microsoft.com/office/officeart/2005/8/layout/list1"/>
    <dgm:cxn modelId="{2AB9994A-60ED-462F-98F2-28EC92BF315F}" type="presParOf" srcId="{557C3C51-74D0-4594-83B7-9B5C6E41416A}" destId="{273F3C9F-C357-4F25-9872-DACD072BD212}" srcOrd="5" destOrd="0" presId="urn:microsoft.com/office/officeart/2005/8/layout/list1"/>
    <dgm:cxn modelId="{D7488CBF-9500-4F09-8FFF-56D58C6A8851}" type="presParOf" srcId="{557C3C51-74D0-4594-83B7-9B5C6E41416A}" destId="{51E10021-8B1B-4D94-A9B7-9274D353A5AF}" srcOrd="6" destOrd="0" presId="urn:microsoft.com/office/officeart/2005/8/layout/list1"/>
    <dgm:cxn modelId="{63E933DF-F61D-493A-B672-2F855322611B}" type="presParOf" srcId="{557C3C51-74D0-4594-83B7-9B5C6E41416A}" destId="{B28890A7-7D1D-484A-88EF-189DA21090A4}" srcOrd="7" destOrd="0" presId="urn:microsoft.com/office/officeart/2005/8/layout/list1"/>
    <dgm:cxn modelId="{2EE21D7D-9AE9-4D21-9B75-4D77500A8ED0}" type="presParOf" srcId="{557C3C51-74D0-4594-83B7-9B5C6E41416A}" destId="{44A4324C-6FF1-44B7-A2B7-E3F035127DEF}" srcOrd="8" destOrd="0" presId="urn:microsoft.com/office/officeart/2005/8/layout/list1"/>
    <dgm:cxn modelId="{91309F56-E782-4CC7-91AA-B4FF207BCF2D}" type="presParOf" srcId="{44A4324C-6FF1-44B7-A2B7-E3F035127DEF}" destId="{5BB18167-4F0E-4BBF-BD72-3FBE492B400B}" srcOrd="0" destOrd="0" presId="urn:microsoft.com/office/officeart/2005/8/layout/list1"/>
    <dgm:cxn modelId="{6295E063-0681-4DD7-A328-122F6EB21D7C}" type="presParOf" srcId="{44A4324C-6FF1-44B7-A2B7-E3F035127DEF}" destId="{53F036D8-226B-4491-A555-E1C58B07D14F}" srcOrd="1" destOrd="0" presId="urn:microsoft.com/office/officeart/2005/8/layout/list1"/>
    <dgm:cxn modelId="{89C553A5-57A5-4BC5-85E1-99F1001A81B3}" type="presParOf" srcId="{557C3C51-74D0-4594-83B7-9B5C6E41416A}" destId="{F2F59DC8-808C-4654-82AE-6972072790F9}" srcOrd="9" destOrd="0" presId="urn:microsoft.com/office/officeart/2005/8/layout/list1"/>
    <dgm:cxn modelId="{B0E762F4-2D63-4710-B62A-2A855C0A690B}" type="presParOf" srcId="{557C3C51-74D0-4594-83B7-9B5C6E41416A}" destId="{C47E3DAE-2C9D-4785-B3D0-8E51820549D8}" srcOrd="10" destOrd="0" presId="urn:microsoft.com/office/officeart/2005/8/layout/list1"/>
    <dgm:cxn modelId="{05AD6A42-8E20-4C0D-B705-AC423F4E8023}" type="presParOf" srcId="{557C3C51-74D0-4594-83B7-9B5C6E41416A}" destId="{CD16C436-59F8-4A2D-9F23-D0AF2B1D59CE}" srcOrd="11" destOrd="0" presId="urn:microsoft.com/office/officeart/2005/8/layout/list1"/>
    <dgm:cxn modelId="{A8C14703-FBAD-4A28-9A4D-5850340D3756}" type="presParOf" srcId="{557C3C51-74D0-4594-83B7-9B5C6E41416A}" destId="{E66BDBB2-848D-46F8-9220-E393EF25F1F9}" srcOrd="12" destOrd="0" presId="urn:microsoft.com/office/officeart/2005/8/layout/list1"/>
    <dgm:cxn modelId="{417DBD3F-009B-4095-9D91-7D1FD3B6B76D}" type="presParOf" srcId="{E66BDBB2-848D-46F8-9220-E393EF25F1F9}" destId="{4572D977-6CBB-44F3-A312-84E0CD2E6B32}" srcOrd="0" destOrd="0" presId="urn:microsoft.com/office/officeart/2005/8/layout/list1"/>
    <dgm:cxn modelId="{68E1C989-2104-4DB1-B0A9-7EF6B08AA3DC}" type="presParOf" srcId="{E66BDBB2-848D-46F8-9220-E393EF25F1F9}" destId="{24D4A911-580C-4EB7-964A-550FB211A806}" srcOrd="1" destOrd="0" presId="urn:microsoft.com/office/officeart/2005/8/layout/list1"/>
    <dgm:cxn modelId="{31F35D63-D115-4CD5-A016-0A209C4F1D7A}" type="presParOf" srcId="{557C3C51-74D0-4594-83B7-9B5C6E41416A}" destId="{4A74CED5-DB0A-438D-8F7B-1D30FC1DF399}" srcOrd="13" destOrd="0" presId="urn:microsoft.com/office/officeart/2005/8/layout/list1"/>
    <dgm:cxn modelId="{19FCD471-9083-4E4F-BF4F-94F2A6A05AE6}" type="presParOf" srcId="{557C3C51-74D0-4594-83B7-9B5C6E41416A}" destId="{D88E684E-25DF-4EAF-BB0F-BAD5B700940D}" srcOrd="14" destOrd="0" presId="urn:microsoft.com/office/officeart/2005/8/layout/list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8DA1A0-A9F1-4441-9400-82A027B2C8F9}"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6685C356-2CF6-4BF8-8C08-F5F94877C002}">
      <dgm:prSet phldrT="[Text]" custT="1"/>
      <dgm:spPr/>
      <dgm:t>
        <a:bodyPr/>
        <a:lstStyle/>
        <a:p>
          <a:r>
            <a:rPr lang="en-US" sz="1200" b="1" dirty="0" smtClean="0">
              <a:latin typeface="Poppins" charset="0"/>
              <a:cs typeface="Poppins" charset="0"/>
            </a:rPr>
            <a:t>Set clear goals and expectations:</a:t>
          </a:r>
          <a:r>
            <a:rPr lang="en-US" sz="1200" dirty="0" smtClean="0">
              <a:latin typeface="Poppins" charset="0"/>
              <a:cs typeface="Poppins" charset="0"/>
            </a:rPr>
            <a:t> Sainsbury's must establish clear goals as well as objectives for individual department and team. </a:t>
          </a:r>
          <a:endParaRPr lang="en-US" sz="1200" dirty="0">
            <a:latin typeface="Poppins" charset="0"/>
            <a:cs typeface="Poppins" charset="0"/>
          </a:endParaRPr>
        </a:p>
      </dgm:t>
    </dgm:pt>
    <dgm:pt modelId="{1F38E050-8121-4695-BE1F-404ACF528767}" type="parTrans" cxnId="{ECF8E680-98C9-4DE5-9E2B-042604F71782}">
      <dgm:prSet/>
      <dgm:spPr/>
      <dgm:t>
        <a:bodyPr/>
        <a:lstStyle/>
        <a:p>
          <a:endParaRPr lang="en-US" sz="1200">
            <a:latin typeface="Poppins" charset="0"/>
            <a:cs typeface="Poppins" charset="0"/>
          </a:endParaRPr>
        </a:p>
      </dgm:t>
    </dgm:pt>
    <dgm:pt modelId="{0146CDFB-0796-43A8-ADAD-0698EF120D78}" type="sibTrans" cxnId="{ECF8E680-98C9-4DE5-9E2B-042604F71782}">
      <dgm:prSet/>
      <dgm:spPr/>
      <dgm:t>
        <a:bodyPr/>
        <a:lstStyle/>
        <a:p>
          <a:endParaRPr lang="en-US" sz="1200">
            <a:latin typeface="Poppins" charset="0"/>
            <a:cs typeface="Poppins" charset="0"/>
          </a:endParaRPr>
        </a:p>
      </dgm:t>
    </dgm:pt>
    <dgm:pt modelId="{5F02CA7E-DF73-4465-AB78-86BB3FD75D18}">
      <dgm:prSet phldrT="[Text]" custT="1"/>
      <dgm:spPr/>
      <dgm:t>
        <a:bodyPr/>
        <a:lstStyle/>
        <a:p>
          <a:r>
            <a:rPr lang="en-US" sz="1200" b="1" dirty="0" smtClean="0">
              <a:latin typeface="Poppins" charset="0"/>
              <a:cs typeface="Poppins" charset="0"/>
            </a:rPr>
            <a:t>Create a fair and equitable workplace: </a:t>
          </a:r>
          <a:r>
            <a:rPr lang="en-US" sz="1200" dirty="0" smtClean="0">
              <a:latin typeface="Poppins" charset="0"/>
              <a:cs typeface="Poppins" charset="0"/>
            </a:rPr>
            <a:t>Sainsbury's must have a clear as well as transparent disciplinary process in place. </a:t>
          </a:r>
          <a:endParaRPr lang="en-US" sz="1200" dirty="0">
            <a:latin typeface="Poppins" charset="0"/>
            <a:cs typeface="Poppins" charset="0"/>
          </a:endParaRPr>
        </a:p>
      </dgm:t>
    </dgm:pt>
    <dgm:pt modelId="{0FCF9B4A-037E-469D-AB65-649C3E81C9F9}" type="parTrans" cxnId="{7E7BC3FC-7CE5-474F-8BD4-E214F83315EB}">
      <dgm:prSet/>
      <dgm:spPr/>
      <dgm:t>
        <a:bodyPr/>
        <a:lstStyle/>
        <a:p>
          <a:endParaRPr lang="en-US" sz="1200">
            <a:latin typeface="Poppins" charset="0"/>
            <a:cs typeface="Poppins" charset="0"/>
          </a:endParaRPr>
        </a:p>
      </dgm:t>
    </dgm:pt>
    <dgm:pt modelId="{3567BCE9-DA0F-434A-BA8D-CFC3D8DAA230}" type="sibTrans" cxnId="{7E7BC3FC-7CE5-474F-8BD4-E214F83315EB}">
      <dgm:prSet/>
      <dgm:spPr/>
      <dgm:t>
        <a:bodyPr/>
        <a:lstStyle/>
        <a:p>
          <a:endParaRPr lang="en-US" sz="1200">
            <a:latin typeface="Poppins" charset="0"/>
            <a:cs typeface="Poppins" charset="0"/>
          </a:endParaRPr>
        </a:p>
      </dgm:t>
    </dgm:pt>
    <dgm:pt modelId="{BD107B31-3170-41D0-9001-CA7C890FEA50}">
      <dgm:prSet phldrT="[Text]" custT="1"/>
      <dgm:spPr/>
      <dgm:t>
        <a:bodyPr/>
        <a:lstStyle/>
        <a:p>
          <a:r>
            <a:rPr lang="en-US" sz="1200" b="1" dirty="0" smtClean="0">
              <a:latin typeface="Poppins" charset="0"/>
              <a:cs typeface="Poppins" charset="0"/>
            </a:rPr>
            <a:t>Promote open and honest communication:</a:t>
          </a:r>
          <a:r>
            <a:rPr lang="en-US" sz="1200" dirty="0" smtClean="0">
              <a:latin typeface="Poppins" charset="0"/>
              <a:cs typeface="Poppins" charset="0"/>
            </a:rPr>
            <a:t> Sainsbury's should have regular communication channels in place. </a:t>
          </a:r>
          <a:endParaRPr lang="en-US" sz="1200" dirty="0">
            <a:latin typeface="Poppins" charset="0"/>
            <a:cs typeface="Poppins" charset="0"/>
          </a:endParaRPr>
        </a:p>
      </dgm:t>
    </dgm:pt>
    <dgm:pt modelId="{19241167-90CF-4FA1-AB60-1AF8C6D45CFC}" type="parTrans" cxnId="{13E1B923-D0CC-4AAB-AD82-B17BBE59F3E7}">
      <dgm:prSet/>
      <dgm:spPr/>
      <dgm:t>
        <a:bodyPr/>
        <a:lstStyle/>
        <a:p>
          <a:endParaRPr lang="en-US" sz="1200">
            <a:latin typeface="Poppins" charset="0"/>
            <a:cs typeface="Poppins" charset="0"/>
          </a:endParaRPr>
        </a:p>
      </dgm:t>
    </dgm:pt>
    <dgm:pt modelId="{48978D32-B9A9-42EF-AB41-4BEF9B72F1A4}" type="sibTrans" cxnId="{13E1B923-D0CC-4AAB-AD82-B17BBE59F3E7}">
      <dgm:prSet/>
      <dgm:spPr/>
      <dgm:t>
        <a:bodyPr/>
        <a:lstStyle/>
        <a:p>
          <a:endParaRPr lang="en-US" sz="1200">
            <a:latin typeface="Poppins" charset="0"/>
            <a:cs typeface="Poppins" charset="0"/>
          </a:endParaRPr>
        </a:p>
      </dgm:t>
    </dgm:pt>
    <dgm:pt modelId="{9789E914-1D7E-4856-BDAD-2640D569981E}">
      <dgm:prSet custT="1"/>
      <dgm:spPr/>
      <dgm:t>
        <a:bodyPr/>
        <a:lstStyle/>
        <a:p>
          <a:r>
            <a:rPr lang="en-US" sz="1200" b="1" dirty="0" smtClean="0">
              <a:latin typeface="Poppins" charset="0"/>
              <a:cs typeface="Poppins" charset="0"/>
            </a:rPr>
            <a:t>Get buy-in from senior leadership:</a:t>
          </a:r>
          <a:r>
            <a:rPr lang="en-US" sz="1200" dirty="0" smtClean="0">
              <a:latin typeface="Poppins" charset="0"/>
              <a:cs typeface="Poppins" charset="0"/>
            </a:rPr>
            <a:t>  It need support as well as devotion of senior leadership (Knight et al., 2019). </a:t>
          </a:r>
          <a:endParaRPr lang="en-US" sz="1200" dirty="0">
            <a:latin typeface="Poppins" charset="0"/>
            <a:cs typeface="Poppins" charset="0"/>
          </a:endParaRPr>
        </a:p>
      </dgm:t>
    </dgm:pt>
    <dgm:pt modelId="{0CD13245-44FB-42CB-B795-1F303669F736}" type="parTrans" cxnId="{5DFCABC4-5B9F-4740-A989-8A66519EC193}">
      <dgm:prSet/>
      <dgm:spPr/>
      <dgm:t>
        <a:bodyPr/>
        <a:lstStyle/>
        <a:p>
          <a:endParaRPr lang="en-US" sz="1200">
            <a:latin typeface="Poppins" charset="0"/>
            <a:cs typeface="Poppins" charset="0"/>
          </a:endParaRPr>
        </a:p>
      </dgm:t>
    </dgm:pt>
    <dgm:pt modelId="{AFAF0092-8017-4C0C-8E1F-9B6069E88280}" type="sibTrans" cxnId="{5DFCABC4-5B9F-4740-A989-8A66519EC193}">
      <dgm:prSet/>
      <dgm:spPr/>
      <dgm:t>
        <a:bodyPr/>
        <a:lstStyle/>
        <a:p>
          <a:endParaRPr lang="en-US" sz="1200">
            <a:latin typeface="Poppins" charset="0"/>
            <a:cs typeface="Poppins" charset="0"/>
          </a:endParaRPr>
        </a:p>
      </dgm:t>
    </dgm:pt>
    <dgm:pt modelId="{77CD4939-1478-47B2-B3D7-5D35B53723B1}" type="pres">
      <dgm:prSet presAssocID="{1B8DA1A0-A9F1-4441-9400-82A027B2C8F9}" presName="linear" presStyleCnt="0">
        <dgm:presLayoutVars>
          <dgm:dir/>
          <dgm:animLvl val="lvl"/>
          <dgm:resizeHandles val="exact"/>
        </dgm:presLayoutVars>
      </dgm:prSet>
      <dgm:spPr/>
      <dgm:t>
        <a:bodyPr/>
        <a:lstStyle/>
        <a:p>
          <a:endParaRPr lang="en-US"/>
        </a:p>
      </dgm:t>
    </dgm:pt>
    <dgm:pt modelId="{A9113BBD-C438-4B58-953C-3A4BD7BDADD9}" type="pres">
      <dgm:prSet presAssocID="{6685C356-2CF6-4BF8-8C08-F5F94877C002}" presName="parentLin" presStyleCnt="0"/>
      <dgm:spPr/>
    </dgm:pt>
    <dgm:pt modelId="{EC44EDA2-330C-4B74-9B39-220BA9EF3AD3}" type="pres">
      <dgm:prSet presAssocID="{6685C356-2CF6-4BF8-8C08-F5F94877C002}" presName="parentLeftMargin" presStyleLbl="node1" presStyleIdx="0" presStyleCnt="4"/>
      <dgm:spPr/>
      <dgm:t>
        <a:bodyPr/>
        <a:lstStyle/>
        <a:p>
          <a:endParaRPr lang="en-US"/>
        </a:p>
      </dgm:t>
    </dgm:pt>
    <dgm:pt modelId="{4EB6C0C3-353C-4FDA-9C11-AE858DF43817}" type="pres">
      <dgm:prSet presAssocID="{6685C356-2CF6-4BF8-8C08-F5F94877C002}" presName="parentText" presStyleLbl="node1" presStyleIdx="0" presStyleCnt="4">
        <dgm:presLayoutVars>
          <dgm:chMax val="0"/>
          <dgm:bulletEnabled val="1"/>
        </dgm:presLayoutVars>
      </dgm:prSet>
      <dgm:spPr/>
      <dgm:t>
        <a:bodyPr/>
        <a:lstStyle/>
        <a:p>
          <a:endParaRPr lang="en-US"/>
        </a:p>
      </dgm:t>
    </dgm:pt>
    <dgm:pt modelId="{6DDF587D-5965-4FA0-BF4B-6EB5A7CB51D0}" type="pres">
      <dgm:prSet presAssocID="{6685C356-2CF6-4BF8-8C08-F5F94877C002}" presName="negativeSpace" presStyleCnt="0"/>
      <dgm:spPr/>
    </dgm:pt>
    <dgm:pt modelId="{011B0D1C-BF74-435E-BB30-B16D10968DBC}" type="pres">
      <dgm:prSet presAssocID="{6685C356-2CF6-4BF8-8C08-F5F94877C002}" presName="childText" presStyleLbl="conFgAcc1" presStyleIdx="0" presStyleCnt="4">
        <dgm:presLayoutVars>
          <dgm:bulletEnabled val="1"/>
        </dgm:presLayoutVars>
      </dgm:prSet>
      <dgm:spPr/>
    </dgm:pt>
    <dgm:pt modelId="{87BE1E81-C25D-480C-A6C8-B7D722A9AE50}" type="pres">
      <dgm:prSet presAssocID="{0146CDFB-0796-43A8-ADAD-0698EF120D78}" presName="spaceBetweenRectangles" presStyleCnt="0"/>
      <dgm:spPr/>
    </dgm:pt>
    <dgm:pt modelId="{611ADAA7-4546-476F-8A16-5834194EDA57}" type="pres">
      <dgm:prSet presAssocID="{5F02CA7E-DF73-4465-AB78-86BB3FD75D18}" presName="parentLin" presStyleCnt="0"/>
      <dgm:spPr/>
    </dgm:pt>
    <dgm:pt modelId="{81A8BBBB-E16D-41C6-BDC0-3DFFDD114D15}" type="pres">
      <dgm:prSet presAssocID="{5F02CA7E-DF73-4465-AB78-86BB3FD75D18}" presName="parentLeftMargin" presStyleLbl="node1" presStyleIdx="0" presStyleCnt="4"/>
      <dgm:spPr/>
      <dgm:t>
        <a:bodyPr/>
        <a:lstStyle/>
        <a:p>
          <a:endParaRPr lang="en-US"/>
        </a:p>
      </dgm:t>
    </dgm:pt>
    <dgm:pt modelId="{C352AE03-FA3C-49D7-ABAB-B64A389396A2}" type="pres">
      <dgm:prSet presAssocID="{5F02CA7E-DF73-4465-AB78-86BB3FD75D18}" presName="parentText" presStyleLbl="node1" presStyleIdx="1" presStyleCnt="4">
        <dgm:presLayoutVars>
          <dgm:chMax val="0"/>
          <dgm:bulletEnabled val="1"/>
        </dgm:presLayoutVars>
      </dgm:prSet>
      <dgm:spPr/>
      <dgm:t>
        <a:bodyPr/>
        <a:lstStyle/>
        <a:p>
          <a:endParaRPr lang="en-US"/>
        </a:p>
      </dgm:t>
    </dgm:pt>
    <dgm:pt modelId="{4F366063-D332-4E55-85D0-18ACAD874C91}" type="pres">
      <dgm:prSet presAssocID="{5F02CA7E-DF73-4465-AB78-86BB3FD75D18}" presName="negativeSpace" presStyleCnt="0"/>
      <dgm:spPr/>
    </dgm:pt>
    <dgm:pt modelId="{EEF58862-CE57-4BE1-8CE1-D4A9127E8AE5}" type="pres">
      <dgm:prSet presAssocID="{5F02CA7E-DF73-4465-AB78-86BB3FD75D18}" presName="childText" presStyleLbl="conFgAcc1" presStyleIdx="1" presStyleCnt="4">
        <dgm:presLayoutVars>
          <dgm:bulletEnabled val="1"/>
        </dgm:presLayoutVars>
      </dgm:prSet>
      <dgm:spPr/>
    </dgm:pt>
    <dgm:pt modelId="{519D41AE-CE4A-47D8-BE7F-E8BD7BCBED8E}" type="pres">
      <dgm:prSet presAssocID="{3567BCE9-DA0F-434A-BA8D-CFC3D8DAA230}" presName="spaceBetweenRectangles" presStyleCnt="0"/>
      <dgm:spPr/>
    </dgm:pt>
    <dgm:pt modelId="{86FDD939-B857-4A9E-B253-0ABD95EF9CC1}" type="pres">
      <dgm:prSet presAssocID="{9789E914-1D7E-4856-BDAD-2640D569981E}" presName="parentLin" presStyleCnt="0"/>
      <dgm:spPr/>
    </dgm:pt>
    <dgm:pt modelId="{813BD8B0-DECB-4AB7-9984-6EC85E11DEDE}" type="pres">
      <dgm:prSet presAssocID="{9789E914-1D7E-4856-BDAD-2640D569981E}" presName="parentLeftMargin" presStyleLbl="node1" presStyleIdx="1" presStyleCnt="4"/>
      <dgm:spPr/>
      <dgm:t>
        <a:bodyPr/>
        <a:lstStyle/>
        <a:p>
          <a:endParaRPr lang="en-US"/>
        </a:p>
      </dgm:t>
    </dgm:pt>
    <dgm:pt modelId="{EB723A26-A5DC-4655-8C51-2E9AC16DD485}" type="pres">
      <dgm:prSet presAssocID="{9789E914-1D7E-4856-BDAD-2640D569981E}" presName="parentText" presStyleLbl="node1" presStyleIdx="2" presStyleCnt="4">
        <dgm:presLayoutVars>
          <dgm:chMax val="0"/>
          <dgm:bulletEnabled val="1"/>
        </dgm:presLayoutVars>
      </dgm:prSet>
      <dgm:spPr/>
      <dgm:t>
        <a:bodyPr/>
        <a:lstStyle/>
        <a:p>
          <a:endParaRPr lang="en-US"/>
        </a:p>
      </dgm:t>
    </dgm:pt>
    <dgm:pt modelId="{70FCC1EC-97A2-4D14-A23C-C9101A1A3420}" type="pres">
      <dgm:prSet presAssocID="{9789E914-1D7E-4856-BDAD-2640D569981E}" presName="negativeSpace" presStyleCnt="0"/>
      <dgm:spPr/>
    </dgm:pt>
    <dgm:pt modelId="{7D6E5887-EA38-4D83-A8A2-64AB0A43FDCB}" type="pres">
      <dgm:prSet presAssocID="{9789E914-1D7E-4856-BDAD-2640D569981E}" presName="childText" presStyleLbl="conFgAcc1" presStyleIdx="2" presStyleCnt="4">
        <dgm:presLayoutVars>
          <dgm:bulletEnabled val="1"/>
        </dgm:presLayoutVars>
      </dgm:prSet>
      <dgm:spPr/>
    </dgm:pt>
    <dgm:pt modelId="{258F0392-035A-4CC3-8557-B411817F0626}" type="pres">
      <dgm:prSet presAssocID="{AFAF0092-8017-4C0C-8E1F-9B6069E88280}" presName="spaceBetweenRectangles" presStyleCnt="0"/>
      <dgm:spPr/>
    </dgm:pt>
    <dgm:pt modelId="{2DD1265F-BDE3-403A-9D84-78366B28725A}" type="pres">
      <dgm:prSet presAssocID="{BD107B31-3170-41D0-9001-CA7C890FEA50}" presName="parentLin" presStyleCnt="0"/>
      <dgm:spPr/>
    </dgm:pt>
    <dgm:pt modelId="{9200276A-F48A-486E-8A08-04507471B852}" type="pres">
      <dgm:prSet presAssocID="{BD107B31-3170-41D0-9001-CA7C890FEA50}" presName="parentLeftMargin" presStyleLbl="node1" presStyleIdx="2" presStyleCnt="4"/>
      <dgm:spPr/>
      <dgm:t>
        <a:bodyPr/>
        <a:lstStyle/>
        <a:p>
          <a:endParaRPr lang="en-US"/>
        </a:p>
      </dgm:t>
    </dgm:pt>
    <dgm:pt modelId="{F27FC769-EF58-4A37-98BD-F3E4F54408D4}" type="pres">
      <dgm:prSet presAssocID="{BD107B31-3170-41D0-9001-CA7C890FEA50}" presName="parentText" presStyleLbl="node1" presStyleIdx="3" presStyleCnt="4">
        <dgm:presLayoutVars>
          <dgm:chMax val="0"/>
          <dgm:bulletEnabled val="1"/>
        </dgm:presLayoutVars>
      </dgm:prSet>
      <dgm:spPr/>
      <dgm:t>
        <a:bodyPr/>
        <a:lstStyle/>
        <a:p>
          <a:endParaRPr lang="en-US"/>
        </a:p>
      </dgm:t>
    </dgm:pt>
    <dgm:pt modelId="{715ABB9F-0A51-4250-8DBD-72FE7F00C332}" type="pres">
      <dgm:prSet presAssocID="{BD107B31-3170-41D0-9001-CA7C890FEA50}" presName="negativeSpace" presStyleCnt="0"/>
      <dgm:spPr/>
    </dgm:pt>
    <dgm:pt modelId="{304954EB-DF4A-4672-A483-F55DA2567294}" type="pres">
      <dgm:prSet presAssocID="{BD107B31-3170-41D0-9001-CA7C890FEA50}" presName="childText" presStyleLbl="conFgAcc1" presStyleIdx="3" presStyleCnt="4">
        <dgm:presLayoutVars>
          <dgm:bulletEnabled val="1"/>
        </dgm:presLayoutVars>
      </dgm:prSet>
      <dgm:spPr/>
    </dgm:pt>
  </dgm:ptLst>
  <dgm:cxnLst>
    <dgm:cxn modelId="{71F18CA3-7D40-48F8-B7EA-E4AB931489C5}" type="presOf" srcId="{9789E914-1D7E-4856-BDAD-2640D569981E}" destId="{813BD8B0-DECB-4AB7-9984-6EC85E11DEDE}" srcOrd="0" destOrd="0" presId="urn:microsoft.com/office/officeart/2005/8/layout/list1"/>
    <dgm:cxn modelId="{13E1B923-D0CC-4AAB-AD82-B17BBE59F3E7}" srcId="{1B8DA1A0-A9F1-4441-9400-82A027B2C8F9}" destId="{BD107B31-3170-41D0-9001-CA7C890FEA50}" srcOrd="3" destOrd="0" parTransId="{19241167-90CF-4FA1-AB60-1AF8C6D45CFC}" sibTransId="{48978D32-B9A9-42EF-AB41-4BEF9B72F1A4}"/>
    <dgm:cxn modelId="{ECF8E680-98C9-4DE5-9E2B-042604F71782}" srcId="{1B8DA1A0-A9F1-4441-9400-82A027B2C8F9}" destId="{6685C356-2CF6-4BF8-8C08-F5F94877C002}" srcOrd="0" destOrd="0" parTransId="{1F38E050-8121-4695-BE1F-404ACF528767}" sibTransId="{0146CDFB-0796-43A8-ADAD-0698EF120D78}"/>
    <dgm:cxn modelId="{A608AEBC-7544-471A-B9C6-E36051FADF0A}" type="presOf" srcId="{9789E914-1D7E-4856-BDAD-2640D569981E}" destId="{EB723A26-A5DC-4655-8C51-2E9AC16DD485}" srcOrd="1" destOrd="0" presId="urn:microsoft.com/office/officeart/2005/8/layout/list1"/>
    <dgm:cxn modelId="{5DFCABC4-5B9F-4740-A989-8A66519EC193}" srcId="{1B8DA1A0-A9F1-4441-9400-82A027B2C8F9}" destId="{9789E914-1D7E-4856-BDAD-2640D569981E}" srcOrd="2" destOrd="0" parTransId="{0CD13245-44FB-42CB-B795-1F303669F736}" sibTransId="{AFAF0092-8017-4C0C-8E1F-9B6069E88280}"/>
    <dgm:cxn modelId="{88632131-3393-47FE-9CEE-5DB0DF5AAEC0}" type="presOf" srcId="{5F02CA7E-DF73-4465-AB78-86BB3FD75D18}" destId="{C352AE03-FA3C-49D7-ABAB-B64A389396A2}" srcOrd="1" destOrd="0" presId="urn:microsoft.com/office/officeart/2005/8/layout/list1"/>
    <dgm:cxn modelId="{40E3C2F1-7C9F-4E65-887D-15DA891810C1}" type="presOf" srcId="{5F02CA7E-DF73-4465-AB78-86BB3FD75D18}" destId="{81A8BBBB-E16D-41C6-BDC0-3DFFDD114D15}" srcOrd="0" destOrd="0" presId="urn:microsoft.com/office/officeart/2005/8/layout/list1"/>
    <dgm:cxn modelId="{B16F555F-EB94-42BC-B1D0-47253C75433F}" type="presOf" srcId="{BD107B31-3170-41D0-9001-CA7C890FEA50}" destId="{F27FC769-EF58-4A37-98BD-F3E4F54408D4}" srcOrd="1" destOrd="0" presId="urn:microsoft.com/office/officeart/2005/8/layout/list1"/>
    <dgm:cxn modelId="{60164081-5175-475B-B126-561461086D85}" type="presOf" srcId="{1B8DA1A0-A9F1-4441-9400-82A027B2C8F9}" destId="{77CD4939-1478-47B2-B3D7-5D35B53723B1}" srcOrd="0" destOrd="0" presId="urn:microsoft.com/office/officeart/2005/8/layout/list1"/>
    <dgm:cxn modelId="{94087DA9-2127-49B6-8C6B-90A0CF7AD8C4}" type="presOf" srcId="{BD107B31-3170-41D0-9001-CA7C890FEA50}" destId="{9200276A-F48A-486E-8A08-04507471B852}" srcOrd="0" destOrd="0" presId="urn:microsoft.com/office/officeart/2005/8/layout/list1"/>
    <dgm:cxn modelId="{7E7BC3FC-7CE5-474F-8BD4-E214F83315EB}" srcId="{1B8DA1A0-A9F1-4441-9400-82A027B2C8F9}" destId="{5F02CA7E-DF73-4465-AB78-86BB3FD75D18}" srcOrd="1" destOrd="0" parTransId="{0FCF9B4A-037E-469D-AB65-649C3E81C9F9}" sibTransId="{3567BCE9-DA0F-434A-BA8D-CFC3D8DAA230}"/>
    <dgm:cxn modelId="{E6343B78-E6D2-4712-85BA-CE5592887D64}" type="presOf" srcId="{6685C356-2CF6-4BF8-8C08-F5F94877C002}" destId="{EC44EDA2-330C-4B74-9B39-220BA9EF3AD3}" srcOrd="0" destOrd="0" presId="urn:microsoft.com/office/officeart/2005/8/layout/list1"/>
    <dgm:cxn modelId="{734C0A34-0BF2-4834-8267-1C8D45B195FC}" type="presOf" srcId="{6685C356-2CF6-4BF8-8C08-F5F94877C002}" destId="{4EB6C0C3-353C-4FDA-9C11-AE858DF43817}" srcOrd="1" destOrd="0" presId="urn:microsoft.com/office/officeart/2005/8/layout/list1"/>
    <dgm:cxn modelId="{42420EE5-CCD3-4C66-9378-D76B145F5701}" type="presParOf" srcId="{77CD4939-1478-47B2-B3D7-5D35B53723B1}" destId="{A9113BBD-C438-4B58-953C-3A4BD7BDADD9}" srcOrd="0" destOrd="0" presId="urn:microsoft.com/office/officeart/2005/8/layout/list1"/>
    <dgm:cxn modelId="{A22978E0-D17C-4997-82BB-C4C1D886C0D4}" type="presParOf" srcId="{A9113BBD-C438-4B58-953C-3A4BD7BDADD9}" destId="{EC44EDA2-330C-4B74-9B39-220BA9EF3AD3}" srcOrd="0" destOrd="0" presId="urn:microsoft.com/office/officeart/2005/8/layout/list1"/>
    <dgm:cxn modelId="{8460D62C-140B-44F1-AE0D-4F0983E58F19}" type="presParOf" srcId="{A9113BBD-C438-4B58-953C-3A4BD7BDADD9}" destId="{4EB6C0C3-353C-4FDA-9C11-AE858DF43817}" srcOrd="1" destOrd="0" presId="urn:microsoft.com/office/officeart/2005/8/layout/list1"/>
    <dgm:cxn modelId="{8D033C45-BBB4-41EB-80E6-2824317AF804}" type="presParOf" srcId="{77CD4939-1478-47B2-B3D7-5D35B53723B1}" destId="{6DDF587D-5965-4FA0-BF4B-6EB5A7CB51D0}" srcOrd="1" destOrd="0" presId="urn:microsoft.com/office/officeart/2005/8/layout/list1"/>
    <dgm:cxn modelId="{55F7E532-75A0-4329-97EB-C65F0865377F}" type="presParOf" srcId="{77CD4939-1478-47B2-B3D7-5D35B53723B1}" destId="{011B0D1C-BF74-435E-BB30-B16D10968DBC}" srcOrd="2" destOrd="0" presId="urn:microsoft.com/office/officeart/2005/8/layout/list1"/>
    <dgm:cxn modelId="{B4E47373-5EFC-4822-9488-1C216CA77B95}" type="presParOf" srcId="{77CD4939-1478-47B2-B3D7-5D35B53723B1}" destId="{87BE1E81-C25D-480C-A6C8-B7D722A9AE50}" srcOrd="3" destOrd="0" presId="urn:microsoft.com/office/officeart/2005/8/layout/list1"/>
    <dgm:cxn modelId="{192FCE7B-692D-48C7-8EE6-FF0F737F42F1}" type="presParOf" srcId="{77CD4939-1478-47B2-B3D7-5D35B53723B1}" destId="{611ADAA7-4546-476F-8A16-5834194EDA57}" srcOrd="4" destOrd="0" presId="urn:microsoft.com/office/officeart/2005/8/layout/list1"/>
    <dgm:cxn modelId="{DA68C7F5-38EA-498F-A5C2-F588E3675551}" type="presParOf" srcId="{611ADAA7-4546-476F-8A16-5834194EDA57}" destId="{81A8BBBB-E16D-41C6-BDC0-3DFFDD114D15}" srcOrd="0" destOrd="0" presId="urn:microsoft.com/office/officeart/2005/8/layout/list1"/>
    <dgm:cxn modelId="{BB2A5BF8-B6C1-493E-8AD5-E5E2A096695A}" type="presParOf" srcId="{611ADAA7-4546-476F-8A16-5834194EDA57}" destId="{C352AE03-FA3C-49D7-ABAB-B64A389396A2}" srcOrd="1" destOrd="0" presId="urn:microsoft.com/office/officeart/2005/8/layout/list1"/>
    <dgm:cxn modelId="{966664D4-E9C4-40DC-80B2-661884918C10}" type="presParOf" srcId="{77CD4939-1478-47B2-B3D7-5D35B53723B1}" destId="{4F366063-D332-4E55-85D0-18ACAD874C91}" srcOrd="5" destOrd="0" presId="urn:microsoft.com/office/officeart/2005/8/layout/list1"/>
    <dgm:cxn modelId="{E7CA1BB6-0CC1-4711-A75E-AA0C425DB434}" type="presParOf" srcId="{77CD4939-1478-47B2-B3D7-5D35B53723B1}" destId="{EEF58862-CE57-4BE1-8CE1-D4A9127E8AE5}" srcOrd="6" destOrd="0" presId="urn:microsoft.com/office/officeart/2005/8/layout/list1"/>
    <dgm:cxn modelId="{760249BC-8EC0-496E-B225-F408CA6A2FD5}" type="presParOf" srcId="{77CD4939-1478-47B2-B3D7-5D35B53723B1}" destId="{519D41AE-CE4A-47D8-BE7F-E8BD7BCBED8E}" srcOrd="7" destOrd="0" presId="urn:microsoft.com/office/officeart/2005/8/layout/list1"/>
    <dgm:cxn modelId="{516CD857-51EC-4301-9825-4B96F9050E62}" type="presParOf" srcId="{77CD4939-1478-47B2-B3D7-5D35B53723B1}" destId="{86FDD939-B857-4A9E-B253-0ABD95EF9CC1}" srcOrd="8" destOrd="0" presId="urn:microsoft.com/office/officeart/2005/8/layout/list1"/>
    <dgm:cxn modelId="{69895E3D-CCED-475A-B8B5-7DE5F6D24A96}" type="presParOf" srcId="{86FDD939-B857-4A9E-B253-0ABD95EF9CC1}" destId="{813BD8B0-DECB-4AB7-9984-6EC85E11DEDE}" srcOrd="0" destOrd="0" presId="urn:microsoft.com/office/officeart/2005/8/layout/list1"/>
    <dgm:cxn modelId="{FE7A60E3-06CE-40C3-82F6-03B165031566}" type="presParOf" srcId="{86FDD939-B857-4A9E-B253-0ABD95EF9CC1}" destId="{EB723A26-A5DC-4655-8C51-2E9AC16DD485}" srcOrd="1" destOrd="0" presId="urn:microsoft.com/office/officeart/2005/8/layout/list1"/>
    <dgm:cxn modelId="{0DB6B2B7-22EC-404B-A185-A00FAD83C2DC}" type="presParOf" srcId="{77CD4939-1478-47B2-B3D7-5D35B53723B1}" destId="{70FCC1EC-97A2-4D14-A23C-C9101A1A3420}" srcOrd="9" destOrd="0" presId="urn:microsoft.com/office/officeart/2005/8/layout/list1"/>
    <dgm:cxn modelId="{9525B53F-3007-4A2E-B707-892206627085}" type="presParOf" srcId="{77CD4939-1478-47B2-B3D7-5D35B53723B1}" destId="{7D6E5887-EA38-4D83-A8A2-64AB0A43FDCB}" srcOrd="10" destOrd="0" presId="urn:microsoft.com/office/officeart/2005/8/layout/list1"/>
    <dgm:cxn modelId="{ADD5D8F5-CDB6-44DD-88A3-02A95C1BEE05}" type="presParOf" srcId="{77CD4939-1478-47B2-B3D7-5D35B53723B1}" destId="{258F0392-035A-4CC3-8557-B411817F0626}" srcOrd="11" destOrd="0" presId="urn:microsoft.com/office/officeart/2005/8/layout/list1"/>
    <dgm:cxn modelId="{5CCA4DE9-C854-426E-889D-38E9F7A8349B}" type="presParOf" srcId="{77CD4939-1478-47B2-B3D7-5D35B53723B1}" destId="{2DD1265F-BDE3-403A-9D84-78366B28725A}" srcOrd="12" destOrd="0" presId="urn:microsoft.com/office/officeart/2005/8/layout/list1"/>
    <dgm:cxn modelId="{3C0EDA03-E6F1-4051-B9BB-D04B93A7E796}" type="presParOf" srcId="{2DD1265F-BDE3-403A-9D84-78366B28725A}" destId="{9200276A-F48A-486E-8A08-04507471B852}" srcOrd="0" destOrd="0" presId="urn:microsoft.com/office/officeart/2005/8/layout/list1"/>
    <dgm:cxn modelId="{31E0AA95-36E5-4E42-A72D-4B2C5A9551CA}" type="presParOf" srcId="{2DD1265F-BDE3-403A-9D84-78366B28725A}" destId="{F27FC769-EF58-4A37-98BD-F3E4F54408D4}" srcOrd="1" destOrd="0" presId="urn:microsoft.com/office/officeart/2005/8/layout/list1"/>
    <dgm:cxn modelId="{C82298CE-18B0-40C7-9262-944A0C45E785}" type="presParOf" srcId="{77CD4939-1478-47B2-B3D7-5D35B53723B1}" destId="{715ABB9F-0A51-4250-8DBD-72FE7F00C332}" srcOrd="13" destOrd="0" presId="urn:microsoft.com/office/officeart/2005/8/layout/list1"/>
    <dgm:cxn modelId="{68FE212C-855E-47EA-9F4C-9E0000B91E0F}" type="presParOf" srcId="{77CD4939-1478-47B2-B3D7-5D35B53723B1}" destId="{304954EB-DF4A-4672-A483-F55DA2567294}" srcOrd="14" destOrd="0" presId="urn:microsoft.com/office/officeart/2005/8/layout/list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75BDC0D-B82F-4049-9FC2-8492CF5894F4}">
      <dsp:nvSpPr>
        <dsp:cNvPr id="0" name=""/>
        <dsp:cNvSpPr/>
      </dsp:nvSpPr>
      <dsp:spPr>
        <a:xfrm>
          <a:off x="0" y="411900"/>
          <a:ext cx="5105400" cy="6300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3A8C84-DDD2-4DD2-81AE-EE909726BF09}">
      <dsp:nvSpPr>
        <dsp:cNvPr id="0" name=""/>
        <dsp:cNvSpPr/>
      </dsp:nvSpPr>
      <dsp:spPr>
        <a:xfrm>
          <a:off x="255270" y="42900"/>
          <a:ext cx="3573780" cy="73800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080" tIns="0" rIns="135080" bIns="0" numCol="1" spcCol="1270" anchor="ctr" anchorCtr="0">
          <a:noAutofit/>
        </a:bodyPr>
        <a:lstStyle/>
        <a:p>
          <a:pPr lvl="0" algn="l" defTabSz="488950">
            <a:lnSpc>
              <a:spcPct val="90000"/>
            </a:lnSpc>
            <a:spcBef>
              <a:spcPct val="0"/>
            </a:spcBef>
            <a:spcAft>
              <a:spcPct val="35000"/>
            </a:spcAft>
          </a:pPr>
          <a:r>
            <a:rPr lang="en-US" sz="1100" b="1" kern="1200" dirty="0" smtClean="0">
              <a:latin typeface="Poppins" charset="0"/>
              <a:cs typeface="Poppins" charset="0"/>
            </a:rPr>
            <a:t>Greater Productivity: </a:t>
          </a:r>
          <a:r>
            <a:rPr lang="en-US" sz="1100" kern="1200" dirty="0" smtClean="0">
              <a:latin typeface="Poppins" charset="0"/>
              <a:cs typeface="Poppins" charset="0"/>
            </a:rPr>
            <a:t>Engaged staff members are more focused, encouraged, as well as devoted to their roles (Adekoya et al., 2019). </a:t>
          </a:r>
          <a:endParaRPr lang="en-US" sz="1100" kern="1200" dirty="0">
            <a:latin typeface="Poppins" charset="0"/>
            <a:cs typeface="Poppins" charset="0"/>
          </a:endParaRPr>
        </a:p>
      </dsp:txBody>
      <dsp:txXfrm>
        <a:off x="255270" y="42900"/>
        <a:ext cx="3573780" cy="738000"/>
      </dsp:txXfrm>
    </dsp:sp>
    <dsp:sp modelId="{10A3E0B2-165D-4E85-A604-A9CDB60E4979}">
      <dsp:nvSpPr>
        <dsp:cNvPr id="0" name=""/>
        <dsp:cNvSpPr/>
      </dsp:nvSpPr>
      <dsp:spPr>
        <a:xfrm>
          <a:off x="0" y="1545900"/>
          <a:ext cx="5105400" cy="6300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D087B9C-D8CD-415F-B565-75D64D947353}">
      <dsp:nvSpPr>
        <dsp:cNvPr id="0" name=""/>
        <dsp:cNvSpPr/>
      </dsp:nvSpPr>
      <dsp:spPr>
        <a:xfrm>
          <a:off x="255270" y="1176900"/>
          <a:ext cx="3573780" cy="73800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080" tIns="0" rIns="135080" bIns="0" numCol="1" spcCol="1270" anchor="ctr" anchorCtr="0">
          <a:noAutofit/>
        </a:bodyPr>
        <a:lstStyle/>
        <a:p>
          <a:pPr lvl="0" algn="l" defTabSz="488950">
            <a:lnSpc>
              <a:spcPct val="90000"/>
            </a:lnSpc>
            <a:spcBef>
              <a:spcPct val="0"/>
            </a:spcBef>
            <a:spcAft>
              <a:spcPct val="35000"/>
            </a:spcAft>
          </a:pPr>
          <a:r>
            <a:rPr lang="en-US" sz="1100" b="1" kern="1200" dirty="0" smtClean="0">
              <a:latin typeface="Poppins" charset="0"/>
              <a:cs typeface="Poppins" charset="0"/>
            </a:rPr>
            <a:t>Decreased turnover:</a:t>
          </a:r>
          <a:r>
            <a:rPr lang="en-US" sz="1100" kern="1200" dirty="0" smtClean="0">
              <a:latin typeface="Poppins" charset="0"/>
              <a:cs typeface="Poppins" charset="0"/>
            </a:rPr>
            <a:t> Engaged staff members tend to have greater job satisfaction as well as are more possibly to remain with the firm.</a:t>
          </a:r>
          <a:endParaRPr lang="en-US" sz="1100" kern="1200" dirty="0">
            <a:latin typeface="Poppins" charset="0"/>
            <a:cs typeface="Poppins" charset="0"/>
          </a:endParaRPr>
        </a:p>
      </dsp:txBody>
      <dsp:txXfrm>
        <a:off x="255270" y="1176900"/>
        <a:ext cx="3573780" cy="738000"/>
      </dsp:txXfrm>
    </dsp:sp>
    <dsp:sp modelId="{42F4BCEB-643F-46A2-8652-0FBCC9F549C3}">
      <dsp:nvSpPr>
        <dsp:cNvPr id="0" name=""/>
        <dsp:cNvSpPr/>
      </dsp:nvSpPr>
      <dsp:spPr>
        <a:xfrm>
          <a:off x="0" y="2679900"/>
          <a:ext cx="5105400" cy="6300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180610-C48F-4F35-9E29-7C3A15427B83}">
      <dsp:nvSpPr>
        <dsp:cNvPr id="0" name=""/>
        <dsp:cNvSpPr/>
      </dsp:nvSpPr>
      <dsp:spPr>
        <a:xfrm>
          <a:off x="255270" y="2310900"/>
          <a:ext cx="3573780" cy="73800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080" tIns="0" rIns="135080" bIns="0" numCol="1" spcCol="1270" anchor="ctr" anchorCtr="0">
          <a:noAutofit/>
        </a:bodyPr>
        <a:lstStyle/>
        <a:p>
          <a:pPr lvl="0" algn="l" defTabSz="488950">
            <a:lnSpc>
              <a:spcPct val="90000"/>
            </a:lnSpc>
            <a:spcBef>
              <a:spcPct val="0"/>
            </a:spcBef>
            <a:spcAft>
              <a:spcPct val="35000"/>
            </a:spcAft>
          </a:pPr>
          <a:r>
            <a:rPr lang="en-US" sz="1100" b="1" kern="1200" smtClean="0">
              <a:latin typeface="Poppins" charset="0"/>
              <a:cs typeface="Poppins" charset="0"/>
            </a:rPr>
            <a:t>Employee Morale:</a:t>
          </a:r>
          <a:r>
            <a:rPr lang="en-US" sz="1100" kern="1200" smtClean="0">
              <a:latin typeface="Poppins" charset="0"/>
              <a:cs typeface="Poppins" charset="0"/>
            </a:rPr>
            <a:t> A positive work environment as well as involved colleagues participates to a greater morale. </a:t>
          </a:r>
          <a:endParaRPr lang="en-US" sz="1100" kern="1200">
            <a:latin typeface="Poppins" charset="0"/>
            <a:cs typeface="Poppins" charset="0"/>
          </a:endParaRPr>
        </a:p>
      </dsp:txBody>
      <dsp:txXfrm>
        <a:off x="255270" y="2310900"/>
        <a:ext cx="3573780" cy="73800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7FB6A0A2-E014-430A-A9F1-2E0D1FD882E3}">
      <dsp:nvSpPr>
        <dsp:cNvPr id="0" name=""/>
        <dsp:cNvSpPr/>
      </dsp:nvSpPr>
      <dsp:spPr>
        <a:xfrm>
          <a:off x="0" y="437739"/>
          <a:ext cx="5029199" cy="6804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2AAEB88-5EFA-4B34-9C7C-A74F1B49D09E}">
      <dsp:nvSpPr>
        <dsp:cNvPr id="0" name=""/>
        <dsp:cNvSpPr/>
      </dsp:nvSpPr>
      <dsp:spPr>
        <a:xfrm>
          <a:off x="251460" y="39219"/>
          <a:ext cx="3520440" cy="79704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lvl="0" algn="l" defTabSz="466725">
            <a:lnSpc>
              <a:spcPct val="90000"/>
            </a:lnSpc>
            <a:spcBef>
              <a:spcPct val="0"/>
            </a:spcBef>
            <a:spcAft>
              <a:spcPct val="35000"/>
            </a:spcAft>
          </a:pPr>
          <a:r>
            <a:rPr lang="en-US" sz="1050" kern="1200" dirty="0" smtClean="0">
              <a:latin typeface="Poppins" charset="0"/>
              <a:cs typeface="Poppins" charset="0"/>
            </a:rPr>
            <a:t>As per the Sainsbury's 2022 employee engagement survey, the firm’s overall staff member’s engagement score was 72%. </a:t>
          </a:r>
          <a:endParaRPr lang="en-US" sz="1050" kern="1200" dirty="0">
            <a:latin typeface="Poppins" charset="0"/>
            <a:cs typeface="Poppins" charset="0"/>
          </a:endParaRPr>
        </a:p>
      </dsp:txBody>
      <dsp:txXfrm>
        <a:off x="251460" y="39219"/>
        <a:ext cx="3520440" cy="797040"/>
      </dsp:txXfrm>
    </dsp:sp>
    <dsp:sp modelId="{592E6F79-EA72-4662-B050-A7324DB48426}">
      <dsp:nvSpPr>
        <dsp:cNvPr id="0" name=""/>
        <dsp:cNvSpPr/>
      </dsp:nvSpPr>
      <dsp:spPr>
        <a:xfrm>
          <a:off x="0" y="1662459"/>
          <a:ext cx="5029199" cy="680400"/>
        </a:xfrm>
        <a:prstGeom prst="rect">
          <a:avLst/>
        </a:prstGeom>
        <a:solidFill>
          <a:schemeClr val="lt1">
            <a:alpha val="90000"/>
            <a:hueOff val="0"/>
            <a:satOff val="0"/>
            <a:lumOff val="0"/>
            <a:alphaOff val="0"/>
          </a:schemeClr>
        </a:solidFill>
        <a:ln w="25400" cap="flat" cmpd="sng" algn="ctr">
          <a:solidFill>
            <a:schemeClr val="accent4">
              <a:hueOff val="-4778"/>
              <a:satOff val="2674"/>
              <a:lumOff val="2255"/>
              <a:alphaOff val="0"/>
            </a:schemeClr>
          </a:solidFill>
          <a:prstDash val="solid"/>
        </a:ln>
        <a:effectLst/>
      </dsp:spPr>
      <dsp:style>
        <a:lnRef idx="2">
          <a:scrgbClr r="0" g="0" b="0"/>
        </a:lnRef>
        <a:fillRef idx="1">
          <a:scrgbClr r="0" g="0" b="0"/>
        </a:fillRef>
        <a:effectRef idx="0">
          <a:scrgbClr r="0" g="0" b="0"/>
        </a:effectRef>
        <a:fontRef idx="minor"/>
      </dsp:style>
    </dsp:sp>
    <dsp:sp modelId="{23EF2131-D2EE-430A-B413-3CB0D0C46030}">
      <dsp:nvSpPr>
        <dsp:cNvPr id="0" name=""/>
        <dsp:cNvSpPr/>
      </dsp:nvSpPr>
      <dsp:spPr>
        <a:xfrm>
          <a:off x="251460" y="1263939"/>
          <a:ext cx="3520440" cy="797040"/>
        </a:xfrm>
        <a:prstGeom prst="roundRect">
          <a:avLst/>
        </a:prstGeom>
        <a:solidFill>
          <a:schemeClr val="accent4">
            <a:hueOff val="-4778"/>
            <a:satOff val="2674"/>
            <a:lumOff val="225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lvl="0" algn="l" defTabSz="466725">
            <a:lnSpc>
              <a:spcPct val="90000"/>
            </a:lnSpc>
            <a:spcBef>
              <a:spcPct val="0"/>
            </a:spcBef>
            <a:spcAft>
              <a:spcPct val="35000"/>
            </a:spcAft>
          </a:pPr>
          <a:r>
            <a:rPr lang="en-US" sz="1050" kern="1200" dirty="0" smtClean="0">
              <a:latin typeface="Poppins" charset="0"/>
              <a:cs typeface="Poppins" charset="0"/>
            </a:rPr>
            <a:t>This is somewhat above the national average of 70%. </a:t>
          </a:r>
          <a:endParaRPr lang="en-US" sz="1050" kern="1200" dirty="0">
            <a:latin typeface="Poppins" charset="0"/>
            <a:cs typeface="Poppins" charset="0"/>
          </a:endParaRPr>
        </a:p>
      </dsp:txBody>
      <dsp:txXfrm>
        <a:off x="251460" y="1263939"/>
        <a:ext cx="3520440" cy="797040"/>
      </dsp:txXfrm>
    </dsp:sp>
    <dsp:sp modelId="{A4752769-61EC-4B0F-8D2B-106D7ABE0589}">
      <dsp:nvSpPr>
        <dsp:cNvPr id="0" name=""/>
        <dsp:cNvSpPr/>
      </dsp:nvSpPr>
      <dsp:spPr>
        <a:xfrm>
          <a:off x="0" y="2887180"/>
          <a:ext cx="5029199" cy="680400"/>
        </a:xfrm>
        <a:prstGeom prst="rect">
          <a:avLst/>
        </a:prstGeom>
        <a:solidFill>
          <a:schemeClr val="lt1">
            <a:alpha val="90000"/>
            <a:hueOff val="0"/>
            <a:satOff val="0"/>
            <a:lumOff val="0"/>
            <a:alphaOff val="0"/>
          </a:schemeClr>
        </a:solidFill>
        <a:ln w="25400" cap="flat" cmpd="sng" algn="ctr">
          <a:solidFill>
            <a:schemeClr val="accent4">
              <a:hueOff val="-9557"/>
              <a:satOff val="5347"/>
              <a:lumOff val="4509"/>
              <a:alphaOff val="0"/>
            </a:schemeClr>
          </a:solidFill>
          <a:prstDash val="solid"/>
        </a:ln>
        <a:effectLst/>
      </dsp:spPr>
      <dsp:style>
        <a:lnRef idx="2">
          <a:scrgbClr r="0" g="0" b="0"/>
        </a:lnRef>
        <a:fillRef idx="1">
          <a:scrgbClr r="0" g="0" b="0"/>
        </a:fillRef>
        <a:effectRef idx="0">
          <a:scrgbClr r="0" g="0" b="0"/>
        </a:effectRef>
        <a:fontRef idx="minor"/>
      </dsp:style>
    </dsp:sp>
    <dsp:sp modelId="{1B56C37F-69A5-4B86-8085-E7DBE52C6CCD}">
      <dsp:nvSpPr>
        <dsp:cNvPr id="0" name=""/>
        <dsp:cNvSpPr/>
      </dsp:nvSpPr>
      <dsp:spPr>
        <a:xfrm>
          <a:off x="251460" y="2488659"/>
          <a:ext cx="3520440" cy="797040"/>
        </a:xfrm>
        <a:prstGeom prst="roundRect">
          <a:avLst/>
        </a:prstGeom>
        <a:solidFill>
          <a:schemeClr val="accent4">
            <a:hueOff val="-9557"/>
            <a:satOff val="5347"/>
            <a:lumOff val="45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lvl="0" algn="l" defTabSz="466725">
            <a:lnSpc>
              <a:spcPct val="90000"/>
            </a:lnSpc>
            <a:spcBef>
              <a:spcPct val="0"/>
            </a:spcBef>
            <a:spcAft>
              <a:spcPct val="35000"/>
            </a:spcAft>
          </a:pPr>
          <a:r>
            <a:rPr lang="en-US" sz="1050" kern="1200" dirty="0" smtClean="0">
              <a:latin typeface="Poppins" charset="0"/>
              <a:cs typeface="Poppins" charset="0"/>
            </a:rPr>
            <a:t>Engagement levels are greatest among store colleagues (77%) and lowest among senior managers (65%) (Gosling, 2023). </a:t>
          </a:r>
          <a:endParaRPr lang="en-US" sz="1050" kern="1200" dirty="0">
            <a:latin typeface="Poppins" charset="0"/>
            <a:cs typeface="Poppins" charset="0"/>
          </a:endParaRPr>
        </a:p>
      </dsp:txBody>
      <dsp:txXfrm>
        <a:off x="251460" y="2488659"/>
        <a:ext cx="3520440" cy="797040"/>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08EEAC8-9CA3-4182-B23E-1E15EEB73A84}">
      <dsp:nvSpPr>
        <dsp:cNvPr id="0" name=""/>
        <dsp:cNvSpPr/>
      </dsp:nvSpPr>
      <dsp:spPr>
        <a:xfrm>
          <a:off x="226059" y="0"/>
          <a:ext cx="3251200" cy="3251200"/>
        </a:xfrm>
        <a:prstGeom prst="triangl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9B612D9-200D-410C-BFC5-3A062F41B14A}">
      <dsp:nvSpPr>
        <dsp:cNvPr id="0" name=""/>
        <dsp:cNvSpPr/>
      </dsp:nvSpPr>
      <dsp:spPr>
        <a:xfrm>
          <a:off x="1851660" y="326866"/>
          <a:ext cx="2113280" cy="7696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0" kern="1200" dirty="0" smtClean="0">
              <a:latin typeface="Poppins" charset="0"/>
              <a:cs typeface="Poppins" charset="0"/>
            </a:rPr>
            <a:t>Introducing a new employee engagement tactic</a:t>
          </a:r>
          <a:endParaRPr lang="en-US" sz="1200" b="0" kern="1200" dirty="0">
            <a:latin typeface="Poppins" charset="0"/>
            <a:cs typeface="Poppins" charset="0"/>
          </a:endParaRPr>
        </a:p>
      </dsp:txBody>
      <dsp:txXfrm>
        <a:off x="1851660" y="326866"/>
        <a:ext cx="2113280" cy="769620"/>
      </dsp:txXfrm>
    </dsp:sp>
    <dsp:sp modelId="{2E4CC838-5440-468B-880A-868404669833}">
      <dsp:nvSpPr>
        <dsp:cNvPr id="0" name=""/>
        <dsp:cNvSpPr/>
      </dsp:nvSpPr>
      <dsp:spPr>
        <a:xfrm>
          <a:off x="1851660" y="1192688"/>
          <a:ext cx="2113280" cy="7696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0" kern="1200" dirty="0" smtClean="0">
              <a:latin typeface="Poppins" charset="0"/>
              <a:cs typeface="Poppins" charset="0"/>
            </a:rPr>
            <a:t>Investing in training and development</a:t>
          </a:r>
          <a:endParaRPr lang="en-US" sz="1200" b="0" kern="1200" dirty="0">
            <a:latin typeface="Poppins" charset="0"/>
            <a:cs typeface="Poppins" charset="0"/>
          </a:endParaRPr>
        </a:p>
      </dsp:txBody>
      <dsp:txXfrm>
        <a:off x="1851660" y="1192688"/>
        <a:ext cx="2113280" cy="769620"/>
      </dsp:txXfrm>
    </dsp:sp>
    <dsp:sp modelId="{EF1CA0D3-09F4-424B-A219-0B4D66FD0DD2}">
      <dsp:nvSpPr>
        <dsp:cNvPr id="0" name=""/>
        <dsp:cNvSpPr/>
      </dsp:nvSpPr>
      <dsp:spPr>
        <a:xfrm>
          <a:off x="1851660" y="2058511"/>
          <a:ext cx="2113280" cy="7696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0" kern="1200" dirty="0" smtClean="0">
              <a:latin typeface="Poppins" charset="0"/>
              <a:cs typeface="Poppins" charset="0"/>
            </a:rPr>
            <a:t>Launching a new employee assistance program (al Habibi, 2019). </a:t>
          </a:r>
          <a:endParaRPr lang="en-US" sz="1200" b="0" kern="1200" dirty="0">
            <a:latin typeface="Poppins" charset="0"/>
            <a:cs typeface="Poppins" charset="0"/>
          </a:endParaRPr>
        </a:p>
      </dsp:txBody>
      <dsp:txXfrm>
        <a:off x="1851660" y="2058511"/>
        <a:ext cx="2113280" cy="769620"/>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8B10B3B-1A72-4250-A1DF-EEDBDF34C3A1}">
      <dsp:nvSpPr>
        <dsp:cNvPr id="0" name=""/>
        <dsp:cNvSpPr/>
      </dsp:nvSpPr>
      <dsp:spPr>
        <a:xfrm>
          <a:off x="0" y="315739"/>
          <a:ext cx="7391400" cy="529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8D38921-9C97-497B-A7B7-0508514F65DA}">
      <dsp:nvSpPr>
        <dsp:cNvPr id="0" name=""/>
        <dsp:cNvSpPr/>
      </dsp:nvSpPr>
      <dsp:spPr>
        <a:xfrm>
          <a:off x="369570" y="5779"/>
          <a:ext cx="5173980" cy="61992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5564" tIns="0" rIns="195564" bIns="0" numCol="1" spcCol="1270" anchor="ctr" anchorCtr="0">
          <a:noAutofit/>
        </a:bodyPr>
        <a:lstStyle/>
        <a:p>
          <a:pPr lvl="0" algn="l" defTabSz="488950">
            <a:lnSpc>
              <a:spcPct val="90000"/>
            </a:lnSpc>
            <a:spcBef>
              <a:spcPct val="0"/>
            </a:spcBef>
            <a:spcAft>
              <a:spcPct val="35000"/>
            </a:spcAft>
          </a:pPr>
          <a:r>
            <a:rPr lang="en-US" sz="1100" b="1" kern="1200" dirty="0" smtClean="0">
              <a:latin typeface="Poppins" charset="0"/>
              <a:cs typeface="Poppins" charset="0"/>
            </a:rPr>
            <a:t>Time:  </a:t>
          </a:r>
          <a:r>
            <a:rPr lang="en-US" sz="1100" kern="1200" dirty="0" smtClean="0">
              <a:latin typeface="Poppins" charset="0"/>
              <a:cs typeface="Poppins" charset="0"/>
            </a:rPr>
            <a:t>Sainsbury’s would require devoting to making staff members engagement a priority as well as allocate the needed resources to make it happen. </a:t>
          </a:r>
          <a:endParaRPr lang="en-US" sz="1100" kern="1200" dirty="0">
            <a:latin typeface="Poppins" charset="0"/>
            <a:cs typeface="Poppins" charset="0"/>
          </a:endParaRPr>
        </a:p>
      </dsp:txBody>
      <dsp:txXfrm>
        <a:off x="369570" y="5779"/>
        <a:ext cx="5173980" cy="619920"/>
      </dsp:txXfrm>
    </dsp:sp>
    <dsp:sp modelId="{51E10021-8B1B-4D94-A9B7-9274D353A5AF}">
      <dsp:nvSpPr>
        <dsp:cNvPr id="0" name=""/>
        <dsp:cNvSpPr/>
      </dsp:nvSpPr>
      <dsp:spPr>
        <a:xfrm>
          <a:off x="0" y="1268299"/>
          <a:ext cx="7391400" cy="529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1BF1B9B-D9C0-44BB-8188-ABBDB89CF89F}">
      <dsp:nvSpPr>
        <dsp:cNvPr id="0" name=""/>
        <dsp:cNvSpPr/>
      </dsp:nvSpPr>
      <dsp:spPr>
        <a:xfrm>
          <a:off x="369570" y="958339"/>
          <a:ext cx="5173980" cy="61992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5564" tIns="0" rIns="195564" bIns="0" numCol="1" spcCol="1270" anchor="ctr" anchorCtr="0">
          <a:noAutofit/>
        </a:bodyPr>
        <a:lstStyle/>
        <a:p>
          <a:pPr lvl="0" algn="l" defTabSz="488950">
            <a:lnSpc>
              <a:spcPct val="90000"/>
            </a:lnSpc>
            <a:spcBef>
              <a:spcPct val="0"/>
            </a:spcBef>
            <a:spcAft>
              <a:spcPct val="35000"/>
            </a:spcAft>
          </a:pPr>
          <a:r>
            <a:rPr lang="en-US" sz="1100" b="1" kern="1200" dirty="0" smtClean="0">
              <a:latin typeface="Poppins" charset="0"/>
              <a:cs typeface="Poppins" charset="0"/>
            </a:rPr>
            <a:t>Money: </a:t>
          </a:r>
          <a:r>
            <a:rPr lang="en-US" sz="1100" kern="1200" dirty="0" smtClean="0">
              <a:latin typeface="Poppins" charset="0"/>
              <a:cs typeface="Poppins" charset="0"/>
            </a:rPr>
            <a:t>Sainsbury's will require investing in training as well as development programs, employee surveys, and other initiatives.</a:t>
          </a:r>
          <a:endParaRPr lang="en-US" sz="1100" kern="1200" dirty="0">
            <a:latin typeface="Poppins" charset="0"/>
            <a:cs typeface="Poppins" charset="0"/>
          </a:endParaRPr>
        </a:p>
      </dsp:txBody>
      <dsp:txXfrm>
        <a:off x="369570" y="958339"/>
        <a:ext cx="5173980" cy="619920"/>
      </dsp:txXfrm>
    </dsp:sp>
    <dsp:sp modelId="{C47E3DAE-2C9D-4785-B3D0-8E51820549D8}">
      <dsp:nvSpPr>
        <dsp:cNvPr id="0" name=""/>
        <dsp:cNvSpPr/>
      </dsp:nvSpPr>
      <dsp:spPr>
        <a:xfrm>
          <a:off x="0" y="2220860"/>
          <a:ext cx="7391400" cy="529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3F036D8-226B-4491-A555-E1C58B07D14F}">
      <dsp:nvSpPr>
        <dsp:cNvPr id="0" name=""/>
        <dsp:cNvSpPr/>
      </dsp:nvSpPr>
      <dsp:spPr>
        <a:xfrm>
          <a:off x="369570" y="1910899"/>
          <a:ext cx="5173980" cy="61992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5564" tIns="0" rIns="195564" bIns="0" numCol="1" spcCol="1270" anchor="ctr" anchorCtr="0">
          <a:noAutofit/>
        </a:bodyPr>
        <a:lstStyle/>
        <a:p>
          <a:pPr lvl="0" algn="l" defTabSz="488950">
            <a:lnSpc>
              <a:spcPct val="90000"/>
            </a:lnSpc>
            <a:spcBef>
              <a:spcPct val="0"/>
            </a:spcBef>
            <a:spcAft>
              <a:spcPct val="35000"/>
            </a:spcAft>
          </a:pPr>
          <a:r>
            <a:rPr lang="en-US" sz="1100" b="1" kern="1200" dirty="0" smtClean="0">
              <a:latin typeface="Poppins" charset="0"/>
              <a:cs typeface="Poppins" charset="0"/>
            </a:rPr>
            <a:t>Technology: </a:t>
          </a:r>
          <a:r>
            <a:rPr lang="en-US" sz="1100" kern="1200" dirty="0" smtClean="0">
              <a:latin typeface="Poppins" charset="0"/>
              <a:cs typeface="Poppins" charset="0"/>
            </a:rPr>
            <a:t>Sainsbury's might require investing in technology to assist its employee engagement strategy (</a:t>
          </a:r>
          <a:r>
            <a:rPr lang="en-US" sz="1100" kern="1200" dirty="0" err="1" smtClean="0">
              <a:latin typeface="Poppins" charset="0"/>
              <a:cs typeface="Poppins" charset="0"/>
            </a:rPr>
            <a:t>Dubbelt</a:t>
          </a:r>
          <a:r>
            <a:rPr lang="en-US" sz="1100" kern="1200" dirty="0" smtClean="0">
              <a:latin typeface="Poppins" charset="0"/>
              <a:cs typeface="Poppins" charset="0"/>
            </a:rPr>
            <a:t> et al., 2019). </a:t>
          </a:r>
          <a:endParaRPr lang="en-US" sz="1100" kern="1200" dirty="0">
            <a:latin typeface="Poppins" charset="0"/>
            <a:cs typeface="Poppins" charset="0"/>
          </a:endParaRPr>
        </a:p>
      </dsp:txBody>
      <dsp:txXfrm>
        <a:off x="369570" y="1910899"/>
        <a:ext cx="5173980" cy="619920"/>
      </dsp:txXfrm>
    </dsp:sp>
    <dsp:sp modelId="{D88E684E-25DF-4EAF-BB0F-BAD5B700940D}">
      <dsp:nvSpPr>
        <dsp:cNvPr id="0" name=""/>
        <dsp:cNvSpPr/>
      </dsp:nvSpPr>
      <dsp:spPr>
        <a:xfrm>
          <a:off x="0" y="3173420"/>
          <a:ext cx="7391400" cy="529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4D4A911-580C-4EB7-964A-550FB211A806}">
      <dsp:nvSpPr>
        <dsp:cNvPr id="0" name=""/>
        <dsp:cNvSpPr/>
      </dsp:nvSpPr>
      <dsp:spPr>
        <a:xfrm>
          <a:off x="369570" y="2863460"/>
          <a:ext cx="5173980" cy="61992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5564" tIns="0" rIns="195564" bIns="0" numCol="1" spcCol="1270" anchor="ctr" anchorCtr="0">
          <a:noAutofit/>
        </a:bodyPr>
        <a:lstStyle/>
        <a:p>
          <a:pPr lvl="0" algn="l" defTabSz="488950">
            <a:lnSpc>
              <a:spcPct val="90000"/>
            </a:lnSpc>
            <a:spcBef>
              <a:spcPct val="0"/>
            </a:spcBef>
            <a:spcAft>
              <a:spcPct val="35000"/>
            </a:spcAft>
          </a:pPr>
          <a:r>
            <a:rPr lang="en-US" sz="1100" b="1" kern="1200" dirty="0" smtClean="0">
              <a:latin typeface="Poppins" charset="0"/>
              <a:cs typeface="Poppins" charset="0"/>
            </a:rPr>
            <a:t>People:</a:t>
          </a:r>
          <a:r>
            <a:rPr lang="en-US" sz="1100" kern="1200" dirty="0" smtClean="0">
              <a:latin typeface="Poppins" charset="0"/>
              <a:cs typeface="Poppins" charset="0"/>
            </a:rPr>
            <a:t> Sainsbury's will require having the right individuals in place to establish its strategy.</a:t>
          </a:r>
          <a:endParaRPr lang="en-US" sz="1100" kern="1200" dirty="0">
            <a:latin typeface="Poppins" charset="0"/>
            <a:cs typeface="Poppins" charset="0"/>
          </a:endParaRPr>
        </a:p>
      </dsp:txBody>
      <dsp:txXfrm>
        <a:off x="369570" y="2863460"/>
        <a:ext cx="5173980" cy="619920"/>
      </dsp:txXfrm>
    </dsp:sp>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11B0D1C-BF74-435E-BB30-B16D10968DBC}">
      <dsp:nvSpPr>
        <dsp:cNvPr id="0" name=""/>
        <dsp:cNvSpPr/>
      </dsp:nvSpPr>
      <dsp:spPr>
        <a:xfrm>
          <a:off x="0" y="379239"/>
          <a:ext cx="7543800" cy="529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B6C0C3-353C-4FDA-9C11-AE858DF43817}">
      <dsp:nvSpPr>
        <dsp:cNvPr id="0" name=""/>
        <dsp:cNvSpPr/>
      </dsp:nvSpPr>
      <dsp:spPr>
        <a:xfrm>
          <a:off x="377190" y="69279"/>
          <a:ext cx="5280660" cy="6199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lvl="0" algn="l" defTabSz="533400">
            <a:lnSpc>
              <a:spcPct val="90000"/>
            </a:lnSpc>
            <a:spcBef>
              <a:spcPct val="0"/>
            </a:spcBef>
            <a:spcAft>
              <a:spcPct val="35000"/>
            </a:spcAft>
          </a:pPr>
          <a:r>
            <a:rPr lang="en-US" sz="1200" b="1" kern="1200" dirty="0" smtClean="0">
              <a:latin typeface="Poppins" charset="0"/>
              <a:cs typeface="Poppins" charset="0"/>
            </a:rPr>
            <a:t>Set clear goals and expectations:</a:t>
          </a:r>
          <a:r>
            <a:rPr lang="en-US" sz="1200" kern="1200" dirty="0" smtClean="0">
              <a:latin typeface="Poppins" charset="0"/>
              <a:cs typeface="Poppins" charset="0"/>
            </a:rPr>
            <a:t> Sainsbury's must establish clear goals as well as objectives for individual department and team. </a:t>
          </a:r>
          <a:endParaRPr lang="en-US" sz="1200" kern="1200" dirty="0">
            <a:latin typeface="Poppins" charset="0"/>
            <a:cs typeface="Poppins" charset="0"/>
          </a:endParaRPr>
        </a:p>
      </dsp:txBody>
      <dsp:txXfrm>
        <a:off x="377190" y="69279"/>
        <a:ext cx="5280660" cy="619920"/>
      </dsp:txXfrm>
    </dsp:sp>
    <dsp:sp modelId="{EEF58862-CE57-4BE1-8CE1-D4A9127E8AE5}">
      <dsp:nvSpPr>
        <dsp:cNvPr id="0" name=""/>
        <dsp:cNvSpPr/>
      </dsp:nvSpPr>
      <dsp:spPr>
        <a:xfrm>
          <a:off x="0" y="1331799"/>
          <a:ext cx="7543800" cy="529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52AE03-FA3C-49D7-ABAB-B64A389396A2}">
      <dsp:nvSpPr>
        <dsp:cNvPr id="0" name=""/>
        <dsp:cNvSpPr/>
      </dsp:nvSpPr>
      <dsp:spPr>
        <a:xfrm>
          <a:off x="377190" y="1021839"/>
          <a:ext cx="5280660" cy="6199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lvl="0" algn="l" defTabSz="533400">
            <a:lnSpc>
              <a:spcPct val="90000"/>
            </a:lnSpc>
            <a:spcBef>
              <a:spcPct val="0"/>
            </a:spcBef>
            <a:spcAft>
              <a:spcPct val="35000"/>
            </a:spcAft>
          </a:pPr>
          <a:r>
            <a:rPr lang="en-US" sz="1200" b="1" kern="1200" dirty="0" smtClean="0">
              <a:latin typeface="Poppins" charset="0"/>
              <a:cs typeface="Poppins" charset="0"/>
            </a:rPr>
            <a:t>Create a fair and equitable workplace: </a:t>
          </a:r>
          <a:r>
            <a:rPr lang="en-US" sz="1200" kern="1200" dirty="0" smtClean="0">
              <a:latin typeface="Poppins" charset="0"/>
              <a:cs typeface="Poppins" charset="0"/>
            </a:rPr>
            <a:t>Sainsbury's must have a clear as well as transparent disciplinary process in place. </a:t>
          </a:r>
          <a:endParaRPr lang="en-US" sz="1200" kern="1200" dirty="0">
            <a:latin typeface="Poppins" charset="0"/>
            <a:cs typeface="Poppins" charset="0"/>
          </a:endParaRPr>
        </a:p>
      </dsp:txBody>
      <dsp:txXfrm>
        <a:off x="377190" y="1021839"/>
        <a:ext cx="5280660" cy="619920"/>
      </dsp:txXfrm>
    </dsp:sp>
    <dsp:sp modelId="{7D6E5887-EA38-4D83-A8A2-64AB0A43FDCB}">
      <dsp:nvSpPr>
        <dsp:cNvPr id="0" name=""/>
        <dsp:cNvSpPr/>
      </dsp:nvSpPr>
      <dsp:spPr>
        <a:xfrm>
          <a:off x="0" y="2284360"/>
          <a:ext cx="7543800" cy="529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723A26-A5DC-4655-8C51-2E9AC16DD485}">
      <dsp:nvSpPr>
        <dsp:cNvPr id="0" name=""/>
        <dsp:cNvSpPr/>
      </dsp:nvSpPr>
      <dsp:spPr>
        <a:xfrm>
          <a:off x="377190" y="1974400"/>
          <a:ext cx="5280660" cy="6199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lvl="0" algn="l" defTabSz="533400">
            <a:lnSpc>
              <a:spcPct val="90000"/>
            </a:lnSpc>
            <a:spcBef>
              <a:spcPct val="0"/>
            </a:spcBef>
            <a:spcAft>
              <a:spcPct val="35000"/>
            </a:spcAft>
          </a:pPr>
          <a:r>
            <a:rPr lang="en-US" sz="1200" b="1" kern="1200" dirty="0" smtClean="0">
              <a:latin typeface="Poppins" charset="0"/>
              <a:cs typeface="Poppins" charset="0"/>
            </a:rPr>
            <a:t>Get buy-in from senior leadership:</a:t>
          </a:r>
          <a:r>
            <a:rPr lang="en-US" sz="1200" kern="1200" dirty="0" smtClean="0">
              <a:latin typeface="Poppins" charset="0"/>
              <a:cs typeface="Poppins" charset="0"/>
            </a:rPr>
            <a:t>  It need support as well as devotion of senior leadership (Knight et al., 2019). </a:t>
          </a:r>
          <a:endParaRPr lang="en-US" sz="1200" kern="1200" dirty="0">
            <a:latin typeface="Poppins" charset="0"/>
            <a:cs typeface="Poppins" charset="0"/>
          </a:endParaRPr>
        </a:p>
      </dsp:txBody>
      <dsp:txXfrm>
        <a:off x="377190" y="1974400"/>
        <a:ext cx="5280660" cy="619920"/>
      </dsp:txXfrm>
    </dsp:sp>
    <dsp:sp modelId="{304954EB-DF4A-4672-A483-F55DA2567294}">
      <dsp:nvSpPr>
        <dsp:cNvPr id="0" name=""/>
        <dsp:cNvSpPr/>
      </dsp:nvSpPr>
      <dsp:spPr>
        <a:xfrm>
          <a:off x="0" y="3236920"/>
          <a:ext cx="7543800" cy="529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7FC769-EF58-4A37-98BD-F3E4F54408D4}">
      <dsp:nvSpPr>
        <dsp:cNvPr id="0" name=""/>
        <dsp:cNvSpPr/>
      </dsp:nvSpPr>
      <dsp:spPr>
        <a:xfrm>
          <a:off x="377190" y="2926960"/>
          <a:ext cx="5280660" cy="6199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lvl="0" algn="l" defTabSz="533400">
            <a:lnSpc>
              <a:spcPct val="90000"/>
            </a:lnSpc>
            <a:spcBef>
              <a:spcPct val="0"/>
            </a:spcBef>
            <a:spcAft>
              <a:spcPct val="35000"/>
            </a:spcAft>
          </a:pPr>
          <a:r>
            <a:rPr lang="en-US" sz="1200" b="1" kern="1200" dirty="0" smtClean="0">
              <a:latin typeface="Poppins" charset="0"/>
              <a:cs typeface="Poppins" charset="0"/>
            </a:rPr>
            <a:t>Promote open and honest communication:</a:t>
          </a:r>
          <a:r>
            <a:rPr lang="en-US" sz="1200" kern="1200" dirty="0" smtClean="0">
              <a:latin typeface="Poppins" charset="0"/>
              <a:cs typeface="Poppins" charset="0"/>
            </a:rPr>
            <a:t> Sainsbury's should have regular communication channels in place. </a:t>
          </a:r>
          <a:endParaRPr lang="en-US" sz="1200" kern="1200" dirty="0">
            <a:latin typeface="Poppins" charset="0"/>
            <a:cs typeface="Poppins" charset="0"/>
          </a:endParaRPr>
        </a:p>
      </dsp:txBody>
      <dsp:txXfrm>
        <a:off x="377190" y="2926960"/>
        <a:ext cx="5280660" cy="6199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f6180b8be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f6180b8be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None/>
            </a:pPr>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25" y="0"/>
            <a:ext cx="9144000" cy="5143500"/>
          </a:xfrm>
          <a:prstGeom prst="rect">
            <a:avLst/>
          </a:prstGeom>
          <a:solidFill>
            <a:srgbClr val="294E41">
              <a:alpha val="502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721150" y="538175"/>
            <a:ext cx="7702800" cy="4065300"/>
          </a:xfrm>
          <a:prstGeom prst="snip1Rect">
            <a:avLst>
              <a:gd name="adj" fmla="val 16667"/>
            </a:avLst>
          </a:prstGeom>
          <a:solidFill>
            <a:srgbClr val="36675C">
              <a:alpha val="860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887775" y="664125"/>
            <a:ext cx="7368600" cy="3815100"/>
          </a:xfrm>
          <a:prstGeom prst="rect">
            <a:avLst/>
          </a:prstGeom>
          <a:no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subTitle" idx="1"/>
          </p:nvPr>
        </p:nvSpPr>
        <p:spPr>
          <a:xfrm rot="-546">
            <a:off x="2683643" y="3568538"/>
            <a:ext cx="3776700" cy="42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solidFill>
                  <a:schemeClr val="lt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3" name="Google Shape;13;p2"/>
          <p:cNvSpPr txBox="1">
            <a:spLocks noGrp="1"/>
          </p:cNvSpPr>
          <p:nvPr>
            <p:ph type="ctrTitle"/>
          </p:nvPr>
        </p:nvSpPr>
        <p:spPr>
          <a:xfrm>
            <a:off x="2025225" y="1294200"/>
            <a:ext cx="5093700" cy="2128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191919"/>
              </a:buClr>
              <a:buSzPts val="5200"/>
              <a:buNone/>
              <a:defRPr sz="4800">
                <a:solidFill>
                  <a:schemeClr val="dk2"/>
                </a:solidFill>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0"/>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2">
  <p:cSld name="SECTION_HEADER_1_1">
    <p:bg>
      <p:bgPr>
        <a:solidFill>
          <a:schemeClr val="lt1"/>
        </a:solidFill>
        <a:effectLst/>
      </p:bgPr>
    </p:bg>
    <p:spTree>
      <p:nvGrpSpPr>
        <p:cNvPr id="1" name="Shape 99"/>
        <p:cNvGrpSpPr/>
        <p:nvPr/>
      </p:nvGrpSpPr>
      <p:grpSpPr>
        <a:xfrm>
          <a:off x="0" y="0"/>
          <a:ext cx="0" cy="0"/>
          <a:chOff x="0" y="0"/>
          <a:chExt cx="0" cy="0"/>
        </a:xfrm>
      </p:grpSpPr>
      <p:sp>
        <p:nvSpPr>
          <p:cNvPr id="100" name="Google Shape;100;p19"/>
          <p:cNvSpPr/>
          <p:nvPr/>
        </p:nvSpPr>
        <p:spPr>
          <a:xfrm>
            <a:off x="25" y="0"/>
            <a:ext cx="9144000" cy="5143500"/>
          </a:xfrm>
          <a:prstGeom prst="rect">
            <a:avLst/>
          </a:prstGeom>
          <a:solidFill>
            <a:srgbClr val="294E41">
              <a:alpha val="502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9"/>
          <p:cNvSpPr txBox="1">
            <a:spLocks noGrp="1"/>
          </p:cNvSpPr>
          <p:nvPr>
            <p:ph type="title"/>
          </p:nvPr>
        </p:nvSpPr>
        <p:spPr>
          <a:xfrm>
            <a:off x="2391900" y="2412425"/>
            <a:ext cx="43602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43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2" name="Google Shape;102;p19"/>
          <p:cNvSpPr txBox="1">
            <a:spLocks noGrp="1"/>
          </p:cNvSpPr>
          <p:nvPr>
            <p:ph type="title" idx="2" hasCustomPrompt="1"/>
          </p:nvPr>
        </p:nvSpPr>
        <p:spPr>
          <a:xfrm>
            <a:off x="4066825" y="1467050"/>
            <a:ext cx="1010100" cy="7236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6000"/>
              <a:buNone/>
              <a:defRPr sz="50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03" name="Google Shape;103;p19"/>
          <p:cNvSpPr txBox="1">
            <a:spLocks noGrp="1"/>
          </p:cNvSpPr>
          <p:nvPr>
            <p:ph type="subTitle" idx="1"/>
          </p:nvPr>
        </p:nvSpPr>
        <p:spPr>
          <a:xfrm rot="473">
            <a:off x="2391975" y="3254525"/>
            <a:ext cx="4360200" cy="4023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lt1"/>
                </a:solidFill>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ext 4">
  <p:cSld name="MAIN_POINT_1_1_1">
    <p:spTree>
      <p:nvGrpSpPr>
        <p:cNvPr id="1" name="Shape 124"/>
        <p:cNvGrpSpPr/>
        <p:nvPr/>
      </p:nvGrpSpPr>
      <p:grpSpPr>
        <a:xfrm>
          <a:off x="0" y="0"/>
          <a:ext cx="0" cy="0"/>
          <a:chOff x="0" y="0"/>
          <a:chExt cx="0" cy="0"/>
        </a:xfrm>
      </p:grpSpPr>
      <p:sp>
        <p:nvSpPr>
          <p:cNvPr id="125" name="Google Shape;125;p25"/>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3100"/>
              <a:buNone/>
              <a:defRPr>
                <a:solidFill>
                  <a:schemeClr val="dk2"/>
                </a:solidFill>
              </a:defRPr>
            </a:lvl1pPr>
            <a:lvl2pPr lvl="1" rtl="0">
              <a:spcBef>
                <a:spcPts val="0"/>
              </a:spcBef>
              <a:spcAft>
                <a:spcPts val="0"/>
              </a:spcAft>
              <a:buClr>
                <a:schemeClr val="dk2"/>
              </a:buClr>
              <a:buSzPts val="3100"/>
              <a:buNone/>
              <a:defRPr>
                <a:solidFill>
                  <a:schemeClr val="dk2"/>
                </a:solidFill>
              </a:defRPr>
            </a:lvl2pPr>
            <a:lvl3pPr lvl="2" rtl="0">
              <a:spcBef>
                <a:spcPts val="0"/>
              </a:spcBef>
              <a:spcAft>
                <a:spcPts val="0"/>
              </a:spcAft>
              <a:buClr>
                <a:schemeClr val="dk2"/>
              </a:buClr>
              <a:buSzPts val="3100"/>
              <a:buNone/>
              <a:defRPr>
                <a:solidFill>
                  <a:schemeClr val="dk2"/>
                </a:solidFill>
              </a:defRPr>
            </a:lvl3pPr>
            <a:lvl4pPr lvl="3" rtl="0">
              <a:spcBef>
                <a:spcPts val="0"/>
              </a:spcBef>
              <a:spcAft>
                <a:spcPts val="0"/>
              </a:spcAft>
              <a:buClr>
                <a:schemeClr val="dk2"/>
              </a:buClr>
              <a:buSzPts val="3100"/>
              <a:buNone/>
              <a:defRPr>
                <a:solidFill>
                  <a:schemeClr val="dk2"/>
                </a:solidFill>
              </a:defRPr>
            </a:lvl4pPr>
            <a:lvl5pPr lvl="4" rtl="0">
              <a:spcBef>
                <a:spcPts val="0"/>
              </a:spcBef>
              <a:spcAft>
                <a:spcPts val="0"/>
              </a:spcAft>
              <a:buClr>
                <a:schemeClr val="dk2"/>
              </a:buClr>
              <a:buSzPts val="3100"/>
              <a:buNone/>
              <a:defRPr>
                <a:solidFill>
                  <a:schemeClr val="dk2"/>
                </a:solidFill>
              </a:defRPr>
            </a:lvl5pPr>
            <a:lvl6pPr lvl="5" rtl="0">
              <a:spcBef>
                <a:spcPts val="0"/>
              </a:spcBef>
              <a:spcAft>
                <a:spcPts val="0"/>
              </a:spcAft>
              <a:buClr>
                <a:schemeClr val="dk2"/>
              </a:buClr>
              <a:buSzPts val="3100"/>
              <a:buNone/>
              <a:defRPr>
                <a:solidFill>
                  <a:schemeClr val="dk2"/>
                </a:solidFill>
              </a:defRPr>
            </a:lvl6pPr>
            <a:lvl7pPr lvl="6" rtl="0">
              <a:spcBef>
                <a:spcPts val="0"/>
              </a:spcBef>
              <a:spcAft>
                <a:spcPts val="0"/>
              </a:spcAft>
              <a:buClr>
                <a:schemeClr val="dk2"/>
              </a:buClr>
              <a:buSzPts val="3100"/>
              <a:buNone/>
              <a:defRPr>
                <a:solidFill>
                  <a:schemeClr val="dk2"/>
                </a:solidFill>
              </a:defRPr>
            </a:lvl7pPr>
            <a:lvl8pPr lvl="7" rtl="0">
              <a:spcBef>
                <a:spcPts val="0"/>
              </a:spcBef>
              <a:spcAft>
                <a:spcPts val="0"/>
              </a:spcAft>
              <a:buClr>
                <a:schemeClr val="dk2"/>
              </a:buClr>
              <a:buSzPts val="3100"/>
              <a:buNone/>
              <a:defRPr>
                <a:solidFill>
                  <a:schemeClr val="dk2"/>
                </a:solidFill>
              </a:defRPr>
            </a:lvl8pPr>
            <a:lvl9pPr lvl="8" rtl="0">
              <a:spcBef>
                <a:spcPts val="0"/>
              </a:spcBef>
              <a:spcAft>
                <a:spcPts val="0"/>
              </a:spcAft>
              <a:buClr>
                <a:schemeClr val="dk2"/>
              </a:buClr>
              <a:buSzPts val="3100"/>
              <a:buNone/>
              <a:defRPr>
                <a:solidFill>
                  <a:schemeClr val="dk2"/>
                </a:solidFill>
              </a:defRPr>
            </a:lvl9pPr>
          </a:lstStyle>
          <a:p>
            <a:endParaRPr/>
          </a:p>
        </p:txBody>
      </p:sp>
      <p:sp>
        <p:nvSpPr>
          <p:cNvPr id="126" name="Google Shape;126;p25"/>
          <p:cNvSpPr txBox="1">
            <a:spLocks noGrp="1"/>
          </p:cNvSpPr>
          <p:nvPr>
            <p:ph type="body" idx="1"/>
          </p:nvPr>
        </p:nvSpPr>
        <p:spPr>
          <a:xfrm>
            <a:off x="720000" y="1498100"/>
            <a:ext cx="3852000" cy="31053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accent6"/>
              </a:buClr>
              <a:buSzPts val="1400"/>
              <a:buChar char="●"/>
              <a:defRPr sz="1200">
                <a:solidFill>
                  <a:srgbClr val="434343"/>
                </a:solidFill>
              </a:defRPr>
            </a:lvl1pPr>
            <a:lvl2pPr marL="914400" lvl="1" indent="-317500" rtl="0">
              <a:lnSpc>
                <a:spcPct val="115000"/>
              </a:lnSpc>
              <a:spcBef>
                <a:spcPts val="1600"/>
              </a:spcBef>
              <a:spcAft>
                <a:spcPts val="0"/>
              </a:spcAft>
              <a:buClr>
                <a:srgbClr val="434343"/>
              </a:buClr>
              <a:buSzPts val="1400"/>
              <a:buChar char="○"/>
              <a:defRPr>
                <a:solidFill>
                  <a:srgbClr val="434343"/>
                </a:solidFill>
              </a:defRPr>
            </a:lvl2pPr>
            <a:lvl3pPr marL="1371600" lvl="2" indent="-317500" rtl="0">
              <a:lnSpc>
                <a:spcPct val="115000"/>
              </a:lnSpc>
              <a:spcBef>
                <a:spcPts val="1600"/>
              </a:spcBef>
              <a:spcAft>
                <a:spcPts val="0"/>
              </a:spcAft>
              <a:buClr>
                <a:srgbClr val="434343"/>
              </a:buClr>
              <a:buSzPts val="1400"/>
              <a:buChar char="■"/>
              <a:defRPr>
                <a:solidFill>
                  <a:srgbClr val="434343"/>
                </a:solidFill>
              </a:defRPr>
            </a:lvl3pPr>
            <a:lvl4pPr marL="1828800" lvl="3" indent="-317500" rtl="0">
              <a:lnSpc>
                <a:spcPct val="115000"/>
              </a:lnSpc>
              <a:spcBef>
                <a:spcPts val="1600"/>
              </a:spcBef>
              <a:spcAft>
                <a:spcPts val="0"/>
              </a:spcAft>
              <a:buClr>
                <a:srgbClr val="434343"/>
              </a:buClr>
              <a:buSzPts val="1400"/>
              <a:buChar char="●"/>
              <a:defRPr>
                <a:solidFill>
                  <a:srgbClr val="434343"/>
                </a:solidFill>
              </a:defRPr>
            </a:lvl4pPr>
            <a:lvl5pPr marL="2286000" lvl="4" indent="-317500" rtl="0">
              <a:lnSpc>
                <a:spcPct val="115000"/>
              </a:lnSpc>
              <a:spcBef>
                <a:spcPts val="1600"/>
              </a:spcBef>
              <a:spcAft>
                <a:spcPts val="0"/>
              </a:spcAft>
              <a:buClr>
                <a:srgbClr val="434343"/>
              </a:buClr>
              <a:buSzPts val="1400"/>
              <a:buChar char="○"/>
              <a:defRPr>
                <a:solidFill>
                  <a:srgbClr val="434343"/>
                </a:solidFill>
              </a:defRPr>
            </a:lvl5pPr>
            <a:lvl6pPr marL="2743200" lvl="5" indent="-317500" rtl="0">
              <a:lnSpc>
                <a:spcPct val="115000"/>
              </a:lnSpc>
              <a:spcBef>
                <a:spcPts val="1600"/>
              </a:spcBef>
              <a:spcAft>
                <a:spcPts val="0"/>
              </a:spcAft>
              <a:buClr>
                <a:srgbClr val="434343"/>
              </a:buClr>
              <a:buSzPts val="1400"/>
              <a:buChar char="■"/>
              <a:defRPr>
                <a:solidFill>
                  <a:srgbClr val="434343"/>
                </a:solidFill>
              </a:defRPr>
            </a:lvl6pPr>
            <a:lvl7pPr marL="3200400" lvl="6" indent="-317500" rtl="0">
              <a:lnSpc>
                <a:spcPct val="115000"/>
              </a:lnSpc>
              <a:spcBef>
                <a:spcPts val="1600"/>
              </a:spcBef>
              <a:spcAft>
                <a:spcPts val="0"/>
              </a:spcAft>
              <a:buClr>
                <a:srgbClr val="434343"/>
              </a:buClr>
              <a:buSzPts val="1400"/>
              <a:buChar char="●"/>
              <a:defRPr>
                <a:solidFill>
                  <a:srgbClr val="434343"/>
                </a:solidFill>
              </a:defRPr>
            </a:lvl7pPr>
            <a:lvl8pPr marL="3657600" lvl="7" indent="-317500" rtl="0">
              <a:lnSpc>
                <a:spcPct val="115000"/>
              </a:lnSpc>
              <a:spcBef>
                <a:spcPts val="1600"/>
              </a:spcBef>
              <a:spcAft>
                <a:spcPts val="0"/>
              </a:spcAft>
              <a:buClr>
                <a:srgbClr val="434343"/>
              </a:buClr>
              <a:buSzPts val="1400"/>
              <a:buChar char="○"/>
              <a:defRPr>
                <a:solidFill>
                  <a:srgbClr val="434343"/>
                </a:solidFill>
              </a:defRPr>
            </a:lvl8pPr>
            <a:lvl9pPr marL="4114800" lvl="8" indent="-317500" rtl="0">
              <a:lnSpc>
                <a:spcPct val="115000"/>
              </a:lnSpc>
              <a:spcBef>
                <a:spcPts val="1600"/>
              </a:spcBef>
              <a:spcAft>
                <a:spcPts val="1600"/>
              </a:spcAft>
              <a:buClr>
                <a:srgbClr val="434343"/>
              </a:buClr>
              <a:buSzPts val="1400"/>
              <a:buChar char="■"/>
              <a:defRPr>
                <a:solidFill>
                  <a:srgbClr val="434343"/>
                </a:solidFill>
              </a:defRPr>
            </a:lvl9pPr>
          </a:lstStyle>
          <a:p>
            <a:endParaRPr/>
          </a:p>
        </p:txBody>
      </p:sp>
      <p:sp>
        <p:nvSpPr>
          <p:cNvPr id="127" name="Google Shape;127;p25"/>
          <p:cNvSpPr txBox="1">
            <a:spLocks noGrp="1"/>
          </p:cNvSpPr>
          <p:nvPr>
            <p:ph type="body" idx="2"/>
          </p:nvPr>
        </p:nvSpPr>
        <p:spPr>
          <a:xfrm>
            <a:off x="4572000" y="1498100"/>
            <a:ext cx="3852000" cy="31053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dk2"/>
              </a:buClr>
              <a:buSzPts val="1400"/>
              <a:buChar char="●"/>
              <a:defRPr sz="1200">
                <a:solidFill>
                  <a:srgbClr val="434343"/>
                </a:solidFill>
              </a:defRPr>
            </a:lvl1pPr>
            <a:lvl2pPr marL="914400" lvl="1" indent="-317500" rtl="0">
              <a:lnSpc>
                <a:spcPct val="115000"/>
              </a:lnSpc>
              <a:spcBef>
                <a:spcPts val="1600"/>
              </a:spcBef>
              <a:spcAft>
                <a:spcPts val="0"/>
              </a:spcAft>
              <a:buClr>
                <a:srgbClr val="434343"/>
              </a:buClr>
              <a:buSzPts val="1400"/>
              <a:buChar char="○"/>
              <a:defRPr>
                <a:solidFill>
                  <a:srgbClr val="434343"/>
                </a:solidFill>
              </a:defRPr>
            </a:lvl2pPr>
            <a:lvl3pPr marL="1371600" lvl="2" indent="-317500" rtl="0">
              <a:lnSpc>
                <a:spcPct val="115000"/>
              </a:lnSpc>
              <a:spcBef>
                <a:spcPts val="1600"/>
              </a:spcBef>
              <a:spcAft>
                <a:spcPts val="0"/>
              </a:spcAft>
              <a:buClr>
                <a:srgbClr val="434343"/>
              </a:buClr>
              <a:buSzPts val="1400"/>
              <a:buChar char="■"/>
              <a:defRPr>
                <a:solidFill>
                  <a:srgbClr val="434343"/>
                </a:solidFill>
              </a:defRPr>
            </a:lvl3pPr>
            <a:lvl4pPr marL="1828800" lvl="3" indent="-317500" rtl="0">
              <a:lnSpc>
                <a:spcPct val="115000"/>
              </a:lnSpc>
              <a:spcBef>
                <a:spcPts val="1600"/>
              </a:spcBef>
              <a:spcAft>
                <a:spcPts val="0"/>
              </a:spcAft>
              <a:buClr>
                <a:srgbClr val="434343"/>
              </a:buClr>
              <a:buSzPts val="1400"/>
              <a:buChar char="●"/>
              <a:defRPr>
                <a:solidFill>
                  <a:srgbClr val="434343"/>
                </a:solidFill>
              </a:defRPr>
            </a:lvl4pPr>
            <a:lvl5pPr marL="2286000" lvl="4" indent="-317500" rtl="0">
              <a:lnSpc>
                <a:spcPct val="115000"/>
              </a:lnSpc>
              <a:spcBef>
                <a:spcPts val="1600"/>
              </a:spcBef>
              <a:spcAft>
                <a:spcPts val="0"/>
              </a:spcAft>
              <a:buClr>
                <a:srgbClr val="434343"/>
              </a:buClr>
              <a:buSzPts val="1400"/>
              <a:buChar char="○"/>
              <a:defRPr>
                <a:solidFill>
                  <a:srgbClr val="434343"/>
                </a:solidFill>
              </a:defRPr>
            </a:lvl5pPr>
            <a:lvl6pPr marL="2743200" lvl="5" indent="-317500" rtl="0">
              <a:lnSpc>
                <a:spcPct val="115000"/>
              </a:lnSpc>
              <a:spcBef>
                <a:spcPts val="1600"/>
              </a:spcBef>
              <a:spcAft>
                <a:spcPts val="0"/>
              </a:spcAft>
              <a:buClr>
                <a:srgbClr val="434343"/>
              </a:buClr>
              <a:buSzPts val="1400"/>
              <a:buChar char="■"/>
              <a:defRPr>
                <a:solidFill>
                  <a:srgbClr val="434343"/>
                </a:solidFill>
              </a:defRPr>
            </a:lvl6pPr>
            <a:lvl7pPr marL="3200400" lvl="6" indent="-317500" rtl="0">
              <a:lnSpc>
                <a:spcPct val="115000"/>
              </a:lnSpc>
              <a:spcBef>
                <a:spcPts val="1600"/>
              </a:spcBef>
              <a:spcAft>
                <a:spcPts val="0"/>
              </a:spcAft>
              <a:buClr>
                <a:srgbClr val="434343"/>
              </a:buClr>
              <a:buSzPts val="1400"/>
              <a:buChar char="●"/>
              <a:defRPr>
                <a:solidFill>
                  <a:srgbClr val="434343"/>
                </a:solidFill>
              </a:defRPr>
            </a:lvl7pPr>
            <a:lvl8pPr marL="3657600" lvl="7" indent="-317500" rtl="0">
              <a:lnSpc>
                <a:spcPct val="115000"/>
              </a:lnSpc>
              <a:spcBef>
                <a:spcPts val="1600"/>
              </a:spcBef>
              <a:spcAft>
                <a:spcPts val="0"/>
              </a:spcAft>
              <a:buClr>
                <a:srgbClr val="434343"/>
              </a:buClr>
              <a:buSzPts val="1400"/>
              <a:buChar char="○"/>
              <a:defRPr>
                <a:solidFill>
                  <a:srgbClr val="434343"/>
                </a:solidFill>
              </a:defRPr>
            </a:lvl8pPr>
            <a:lvl9pPr marL="4114800" lvl="8" indent="-317500" rtl="0">
              <a:lnSpc>
                <a:spcPct val="115000"/>
              </a:lnSpc>
              <a:spcBef>
                <a:spcPts val="1600"/>
              </a:spcBef>
              <a:spcAft>
                <a:spcPts val="1600"/>
              </a:spcAft>
              <a:buClr>
                <a:srgbClr val="434343"/>
              </a:buClr>
              <a:buSzPts val="1400"/>
              <a:buChar char="■"/>
              <a:defRPr>
                <a:solidFill>
                  <a:srgbClr val="434343"/>
                </a:solidFill>
              </a:defRPr>
            </a:lvl9pPr>
          </a:lstStyle>
          <a:p>
            <a:endParaRPr/>
          </a:p>
        </p:txBody>
      </p:sp>
      <p:sp>
        <p:nvSpPr>
          <p:cNvPr id="128" name="Google Shape;128;p25"/>
          <p:cNvSpPr txBox="1">
            <a:spLocks noGrp="1"/>
          </p:cNvSpPr>
          <p:nvPr>
            <p:ph type="subTitle" idx="3"/>
          </p:nvPr>
        </p:nvSpPr>
        <p:spPr>
          <a:xfrm rot="268">
            <a:off x="720000" y="1177000"/>
            <a:ext cx="7704000" cy="248400"/>
          </a:xfrm>
          <a:prstGeom prst="rect">
            <a:avLst/>
          </a:prstGeom>
          <a:noFill/>
          <a:ln>
            <a:noFill/>
          </a:ln>
        </p:spPr>
        <p:txBody>
          <a:bodyPr spcFirstLastPara="1" wrap="square" lIns="91425" tIns="91425" rIns="91425" bIns="91425" anchor="ctr" anchorCtr="0">
            <a:noAutofit/>
          </a:bodyPr>
          <a:lstStyle>
            <a:lvl1pPr lvl="0" algn="ctr" rtl="0">
              <a:lnSpc>
                <a:spcPct val="115000"/>
              </a:lnSpc>
              <a:spcBef>
                <a:spcPts val="0"/>
              </a:spcBef>
              <a:spcAft>
                <a:spcPts val="0"/>
              </a:spcAft>
              <a:buSzPts val="1400"/>
              <a:buNone/>
              <a:defRPr sz="12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5">
  <p:cSld name="MAIN_POINT_1_1_1_1">
    <p:spTree>
      <p:nvGrpSpPr>
        <p:cNvPr id="1" name="Shape 129"/>
        <p:cNvGrpSpPr/>
        <p:nvPr/>
      </p:nvGrpSpPr>
      <p:grpSpPr>
        <a:xfrm>
          <a:off x="0" y="0"/>
          <a:ext cx="0" cy="0"/>
          <a:chOff x="0" y="0"/>
          <a:chExt cx="0" cy="0"/>
        </a:xfrm>
      </p:grpSpPr>
      <p:sp>
        <p:nvSpPr>
          <p:cNvPr id="130" name="Google Shape;130;p26"/>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3100"/>
              <a:buNone/>
              <a:defRPr>
                <a:solidFill>
                  <a:schemeClr val="dk2"/>
                </a:solidFill>
              </a:defRPr>
            </a:lvl1pPr>
            <a:lvl2pPr lvl="1" rtl="0">
              <a:spcBef>
                <a:spcPts val="0"/>
              </a:spcBef>
              <a:spcAft>
                <a:spcPts val="0"/>
              </a:spcAft>
              <a:buClr>
                <a:schemeClr val="dk2"/>
              </a:buClr>
              <a:buSzPts val="3100"/>
              <a:buNone/>
              <a:defRPr>
                <a:solidFill>
                  <a:schemeClr val="dk2"/>
                </a:solidFill>
              </a:defRPr>
            </a:lvl2pPr>
            <a:lvl3pPr lvl="2" rtl="0">
              <a:spcBef>
                <a:spcPts val="0"/>
              </a:spcBef>
              <a:spcAft>
                <a:spcPts val="0"/>
              </a:spcAft>
              <a:buClr>
                <a:schemeClr val="dk2"/>
              </a:buClr>
              <a:buSzPts val="3100"/>
              <a:buNone/>
              <a:defRPr>
                <a:solidFill>
                  <a:schemeClr val="dk2"/>
                </a:solidFill>
              </a:defRPr>
            </a:lvl3pPr>
            <a:lvl4pPr lvl="3" rtl="0">
              <a:spcBef>
                <a:spcPts val="0"/>
              </a:spcBef>
              <a:spcAft>
                <a:spcPts val="0"/>
              </a:spcAft>
              <a:buClr>
                <a:schemeClr val="dk2"/>
              </a:buClr>
              <a:buSzPts val="3100"/>
              <a:buNone/>
              <a:defRPr>
                <a:solidFill>
                  <a:schemeClr val="dk2"/>
                </a:solidFill>
              </a:defRPr>
            </a:lvl4pPr>
            <a:lvl5pPr lvl="4" rtl="0">
              <a:spcBef>
                <a:spcPts val="0"/>
              </a:spcBef>
              <a:spcAft>
                <a:spcPts val="0"/>
              </a:spcAft>
              <a:buClr>
                <a:schemeClr val="dk2"/>
              </a:buClr>
              <a:buSzPts val="3100"/>
              <a:buNone/>
              <a:defRPr>
                <a:solidFill>
                  <a:schemeClr val="dk2"/>
                </a:solidFill>
              </a:defRPr>
            </a:lvl5pPr>
            <a:lvl6pPr lvl="5" rtl="0">
              <a:spcBef>
                <a:spcPts val="0"/>
              </a:spcBef>
              <a:spcAft>
                <a:spcPts val="0"/>
              </a:spcAft>
              <a:buClr>
                <a:schemeClr val="dk2"/>
              </a:buClr>
              <a:buSzPts val="3100"/>
              <a:buNone/>
              <a:defRPr>
                <a:solidFill>
                  <a:schemeClr val="dk2"/>
                </a:solidFill>
              </a:defRPr>
            </a:lvl6pPr>
            <a:lvl7pPr lvl="6" rtl="0">
              <a:spcBef>
                <a:spcPts val="0"/>
              </a:spcBef>
              <a:spcAft>
                <a:spcPts val="0"/>
              </a:spcAft>
              <a:buClr>
                <a:schemeClr val="dk2"/>
              </a:buClr>
              <a:buSzPts val="3100"/>
              <a:buNone/>
              <a:defRPr>
                <a:solidFill>
                  <a:schemeClr val="dk2"/>
                </a:solidFill>
              </a:defRPr>
            </a:lvl7pPr>
            <a:lvl8pPr lvl="7" rtl="0">
              <a:spcBef>
                <a:spcPts val="0"/>
              </a:spcBef>
              <a:spcAft>
                <a:spcPts val="0"/>
              </a:spcAft>
              <a:buClr>
                <a:schemeClr val="dk2"/>
              </a:buClr>
              <a:buSzPts val="3100"/>
              <a:buNone/>
              <a:defRPr>
                <a:solidFill>
                  <a:schemeClr val="dk2"/>
                </a:solidFill>
              </a:defRPr>
            </a:lvl8pPr>
            <a:lvl9pPr lvl="8" rtl="0">
              <a:spcBef>
                <a:spcPts val="0"/>
              </a:spcBef>
              <a:spcAft>
                <a:spcPts val="0"/>
              </a:spcAft>
              <a:buClr>
                <a:schemeClr val="dk2"/>
              </a:buClr>
              <a:buSzPts val="3100"/>
              <a:buNone/>
              <a:defRPr>
                <a:solidFill>
                  <a:schemeClr val="dk2"/>
                </a:solidFill>
              </a:defRPr>
            </a:lvl9pPr>
          </a:lstStyle>
          <a:p>
            <a:endParaRPr/>
          </a:p>
        </p:txBody>
      </p:sp>
      <p:sp>
        <p:nvSpPr>
          <p:cNvPr id="131" name="Google Shape;131;p26"/>
          <p:cNvSpPr txBox="1">
            <a:spLocks noGrp="1"/>
          </p:cNvSpPr>
          <p:nvPr>
            <p:ph type="body" idx="1"/>
          </p:nvPr>
        </p:nvSpPr>
        <p:spPr>
          <a:xfrm>
            <a:off x="720000" y="1237075"/>
            <a:ext cx="7704000" cy="33663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accent3"/>
              </a:buClr>
              <a:buSzPts val="1400"/>
              <a:buChar char="●"/>
              <a:defRPr sz="105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1600"/>
              </a:spcBef>
              <a:spcAft>
                <a:spcPts val="0"/>
              </a:spcAft>
              <a:buClr>
                <a:srgbClr val="434343"/>
              </a:buClr>
              <a:buSzPts val="1400"/>
              <a:buChar char="■"/>
              <a:defRPr>
                <a:solidFill>
                  <a:srgbClr val="434343"/>
                </a:solidFill>
              </a:defRPr>
            </a:lvl3pPr>
            <a:lvl4pPr marL="1828800" lvl="3" indent="-317500" rtl="0">
              <a:lnSpc>
                <a:spcPct val="115000"/>
              </a:lnSpc>
              <a:spcBef>
                <a:spcPts val="1600"/>
              </a:spcBef>
              <a:spcAft>
                <a:spcPts val="0"/>
              </a:spcAft>
              <a:buClr>
                <a:srgbClr val="434343"/>
              </a:buClr>
              <a:buSzPts val="1400"/>
              <a:buChar char="●"/>
              <a:defRPr>
                <a:solidFill>
                  <a:srgbClr val="434343"/>
                </a:solidFill>
              </a:defRPr>
            </a:lvl4pPr>
            <a:lvl5pPr marL="2286000" lvl="4" indent="-317500" rtl="0">
              <a:lnSpc>
                <a:spcPct val="115000"/>
              </a:lnSpc>
              <a:spcBef>
                <a:spcPts val="1600"/>
              </a:spcBef>
              <a:spcAft>
                <a:spcPts val="0"/>
              </a:spcAft>
              <a:buClr>
                <a:srgbClr val="434343"/>
              </a:buClr>
              <a:buSzPts val="1400"/>
              <a:buChar char="○"/>
              <a:defRPr>
                <a:solidFill>
                  <a:srgbClr val="434343"/>
                </a:solidFill>
              </a:defRPr>
            </a:lvl5pPr>
            <a:lvl6pPr marL="2743200" lvl="5" indent="-317500" rtl="0">
              <a:lnSpc>
                <a:spcPct val="115000"/>
              </a:lnSpc>
              <a:spcBef>
                <a:spcPts val="1600"/>
              </a:spcBef>
              <a:spcAft>
                <a:spcPts val="0"/>
              </a:spcAft>
              <a:buClr>
                <a:srgbClr val="434343"/>
              </a:buClr>
              <a:buSzPts val="1400"/>
              <a:buChar char="■"/>
              <a:defRPr>
                <a:solidFill>
                  <a:srgbClr val="434343"/>
                </a:solidFill>
              </a:defRPr>
            </a:lvl6pPr>
            <a:lvl7pPr marL="3200400" lvl="6" indent="-317500" rtl="0">
              <a:lnSpc>
                <a:spcPct val="115000"/>
              </a:lnSpc>
              <a:spcBef>
                <a:spcPts val="1600"/>
              </a:spcBef>
              <a:spcAft>
                <a:spcPts val="0"/>
              </a:spcAft>
              <a:buClr>
                <a:srgbClr val="434343"/>
              </a:buClr>
              <a:buSzPts val="1400"/>
              <a:buChar char="●"/>
              <a:defRPr>
                <a:solidFill>
                  <a:srgbClr val="434343"/>
                </a:solidFill>
              </a:defRPr>
            </a:lvl7pPr>
            <a:lvl8pPr marL="3657600" lvl="7" indent="-317500" rtl="0">
              <a:lnSpc>
                <a:spcPct val="115000"/>
              </a:lnSpc>
              <a:spcBef>
                <a:spcPts val="1600"/>
              </a:spcBef>
              <a:spcAft>
                <a:spcPts val="0"/>
              </a:spcAft>
              <a:buClr>
                <a:srgbClr val="434343"/>
              </a:buClr>
              <a:buSzPts val="1400"/>
              <a:buChar char="○"/>
              <a:defRPr>
                <a:solidFill>
                  <a:srgbClr val="434343"/>
                </a:solidFill>
              </a:defRPr>
            </a:lvl8pPr>
            <a:lvl9pPr marL="4114800" lvl="8" indent="-317500" rtl="0">
              <a:lnSpc>
                <a:spcPct val="115000"/>
              </a:lnSpc>
              <a:spcBef>
                <a:spcPts val="1600"/>
              </a:spcBef>
              <a:spcAft>
                <a:spcPts val="1600"/>
              </a:spcAft>
              <a:buClr>
                <a:srgbClr val="434343"/>
              </a:buClr>
              <a:buSzPts val="1400"/>
              <a:buChar char="■"/>
              <a:defRPr>
                <a:solidFill>
                  <a:srgbClr val="434343"/>
                </a:solidFill>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p:cSld name="BLANK_1_1_1_1_1_1_1">
    <p:bg>
      <p:bgPr>
        <a:solidFill>
          <a:schemeClr val="accent1"/>
        </a:solidFill>
        <a:effectLst/>
      </p:bgPr>
    </p:bg>
    <p:spTree>
      <p:nvGrpSpPr>
        <p:cNvPr id="1" name="Shape 213"/>
        <p:cNvGrpSpPr/>
        <p:nvPr/>
      </p:nvGrpSpPr>
      <p:grpSpPr>
        <a:xfrm>
          <a:off x="0" y="0"/>
          <a:ext cx="0" cy="0"/>
          <a:chOff x="0" y="0"/>
          <a:chExt cx="0" cy="0"/>
        </a:xfrm>
      </p:grpSpPr>
      <p:sp>
        <p:nvSpPr>
          <p:cNvPr id="214" name="Google Shape;214;p35"/>
          <p:cNvSpPr/>
          <p:nvPr/>
        </p:nvSpPr>
        <p:spPr>
          <a:xfrm>
            <a:off x="-221927" y="-164703"/>
            <a:ext cx="1409400" cy="14094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5"/>
          <p:cNvSpPr/>
          <p:nvPr/>
        </p:nvSpPr>
        <p:spPr>
          <a:xfrm>
            <a:off x="1241174" y="626974"/>
            <a:ext cx="880200" cy="880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5"/>
          <p:cNvSpPr/>
          <p:nvPr/>
        </p:nvSpPr>
        <p:spPr>
          <a:xfrm>
            <a:off x="821900" y="1341424"/>
            <a:ext cx="298500" cy="2985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5"/>
          <p:cNvSpPr/>
          <p:nvPr/>
        </p:nvSpPr>
        <p:spPr>
          <a:xfrm flipH="1">
            <a:off x="7702301" y="4214527"/>
            <a:ext cx="1066200" cy="1066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5"/>
          <p:cNvSpPr/>
          <p:nvPr/>
        </p:nvSpPr>
        <p:spPr>
          <a:xfrm flipH="1">
            <a:off x="7517326" y="3940876"/>
            <a:ext cx="374100" cy="3741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5"/>
          <p:cNvSpPr/>
          <p:nvPr/>
        </p:nvSpPr>
        <p:spPr>
          <a:xfrm flipH="1">
            <a:off x="7219601" y="4438826"/>
            <a:ext cx="126300" cy="126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chemeClr val="lt1"/>
        </a:solidFill>
        <a:effectLst/>
      </p:bgPr>
    </p:bg>
    <p:spTree>
      <p:nvGrpSpPr>
        <p:cNvPr id="1" name="Shape 220"/>
        <p:cNvGrpSpPr/>
        <p:nvPr/>
      </p:nvGrpSpPr>
      <p:grpSpPr>
        <a:xfrm>
          <a:off x="0" y="0"/>
          <a:ext cx="0" cy="0"/>
          <a:chOff x="0" y="0"/>
          <a:chExt cx="0" cy="0"/>
        </a:xfrm>
      </p:grpSpPr>
      <p:sp>
        <p:nvSpPr>
          <p:cNvPr id="221" name="Google Shape;221;p36"/>
          <p:cNvSpPr/>
          <p:nvPr/>
        </p:nvSpPr>
        <p:spPr>
          <a:xfrm>
            <a:off x="-145125" y="-401750"/>
            <a:ext cx="1298700" cy="12987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6"/>
          <p:cNvSpPr/>
          <p:nvPr/>
        </p:nvSpPr>
        <p:spPr>
          <a:xfrm>
            <a:off x="1211192" y="381600"/>
            <a:ext cx="110700" cy="1104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223" name="Google Shape;223;p36"/>
          <p:cNvSpPr/>
          <p:nvPr/>
        </p:nvSpPr>
        <p:spPr>
          <a:xfrm>
            <a:off x="1211200" y="0"/>
            <a:ext cx="333600" cy="3336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6"/>
          <p:cNvSpPr/>
          <p:nvPr/>
        </p:nvSpPr>
        <p:spPr>
          <a:xfrm>
            <a:off x="8257192" y="4701925"/>
            <a:ext cx="110700" cy="1104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225" name="Google Shape;225;p36"/>
          <p:cNvSpPr/>
          <p:nvPr/>
        </p:nvSpPr>
        <p:spPr>
          <a:xfrm>
            <a:off x="8257200" y="4320325"/>
            <a:ext cx="333600" cy="3336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1pPr>
            <a:lvl2pPr lvl="1"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2pPr>
            <a:lvl3pPr lvl="2"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3pPr>
            <a:lvl4pPr lvl="3"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4pPr>
            <a:lvl5pPr lvl="4"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5pPr>
            <a:lvl6pPr lvl="5"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6pPr>
            <a:lvl7pPr lvl="6"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7pPr>
            <a:lvl8pPr lvl="7"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8pPr>
            <a:lvl9pPr lvl="8" algn="ctr" rtl="0">
              <a:spcBef>
                <a:spcPts val="0"/>
              </a:spcBef>
              <a:spcAft>
                <a:spcPts val="0"/>
              </a:spcAft>
              <a:buClr>
                <a:schemeClr val="dk2"/>
              </a:buClr>
              <a:buSzPts val="3100"/>
              <a:buFont typeface="Poppins"/>
              <a:buNone/>
              <a:defRPr sz="3100" b="1">
                <a:solidFill>
                  <a:schemeClr val="dk2"/>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20000" y="1237083"/>
            <a:ext cx="7704000" cy="33663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accent2"/>
              </a:buClr>
              <a:buSzPts val="1400"/>
              <a:buFont typeface="Montserrat"/>
              <a:buChar char="●"/>
              <a:defRPr>
                <a:solidFill>
                  <a:schemeClr val="accent2"/>
                </a:solidFill>
                <a:latin typeface="Montserrat"/>
                <a:ea typeface="Montserrat"/>
                <a:cs typeface="Montserrat"/>
                <a:sym typeface="Montserrat"/>
              </a:defRPr>
            </a:lvl1pPr>
            <a:lvl2pPr marL="914400" lvl="1" indent="-317500">
              <a:lnSpc>
                <a:spcPct val="100000"/>
              </a:lnSpc>
              <a:spcBef>
                <a:spcPts val="1600"/>
              </a:spcBef>
              <a:spcAft>
                <a:spcPts val="0"/>
              </a:spcAft>
              <a:buClr>
                <a:schemeClr val="accent2"/>
              </a:buClr>
              <a:buSzPts val="1400"/>
              <a:buFont typeface="Montserrat"/>
              <a:buChar char="○"/>
              <a:defRPr>
                <a:solidFill>
                  <a:schemeClr val="accent2"/>
                </a:solidFill>
                <a:latin typeface="Montserrat"/>
                <a:ea typeface="Montserrat"/>
                <a:cs typeface="Montserrat"/>
                <a:sym typeface="Montserrat"/>
              </a:defRPr>
            </a:lvl2pPr>
            <a:lvl3pPr marL="1371600" lvl="2" indent="-317500">
              <a:lnSpc>
                <a:spcPct val="100000"/>
              </a:lnSpc>
              <a:spcBef>
                <a:spcPts val="1600"/>
              </a:spcBef>
              <a:spcAft>
                <a:spcPts val="0"/>
              </a:spcAft>
              <a:buClr>
                <a:schemeClr val="accent2"/>
              </a:buClr>
              <a:buSzPts val="1400"/>
              <a:buFont typeface="Montserrat"/>
              <a:buChar char="■"/>
              <a:defRPr>
                <a:solidFill>
                  <a:schemeClr val="accent2"/>
                </a:solidFill>
                <a:latin typeface="Montserrat"/>
                <a:ea typeface="Montserrat"/>
                <a:cs typeface="Montserrat"/>
                <a:sym typeface="Montserrat"/>
              </a:defRPr>
            </a:lvl3pPr>
            <a:lvl4pPr marL="1828800" lvl="3" indent="-317500">
              <a:lnSpc>
                <a:spcPct val="100000"/>
              </a:lnSpc>
              <a:spcBef>
                <a:spcPts val="1600"/>
              </a:spcBef>
              <a:spcAft>
                <a:spcPts val="0"/>
              </a:spcAft>
              <a:buClr>
                <a:schemeClr val="accent2"/>
              </a:buClr>
              <a:buSzPts val="1400"/>
              <a:buFont typeface="Montserrat"/>
              <a:buChar char="●"/>
              <a:defRPr>
                <a:solidFill>
                  <a:schemeClr val="accent2"/>
                </a:solidFill>
                <a:latin typeface="Montserrat"/>
                <a:ea typeface="Montserrat"/>
                <a:cs typeface="Montserrat"/>
                <a:sym typeface="Montserrat"/>
              </a:defRPr>
            </a:lvl4pPr>
            <a:lvl5pPr marL="2286000" lvl="4" indent="-317500">
              <a:lnSpc>
                <a:spcPct val="100000"/>
              </a:lnSpc>
              <a:spcBef>
                <a:spcPts val="1600"/>
              </a:spcBef>
              <a:spcAft>
                <a:spcPts val="0"/>
              </a:spcAft>
              <a:buClr>
                <a:schemeClr val="accent2"/>
              </a:buClr>
              <a:buSzPts val="1400"/>
              <a:buFont typeface="Montserrat"/>
              <a:buChar char="○"/>
              <a:defRPr>
                <a:solidFill>
                  <a:schemeClr val="accent2"/>
                </a:solidFill>
                <a:latin typeface="Montserrat"/>
                <a:ea typeface="Montserrat"/>
                <a:cs typeface="Montserrat"/>
                <a:sym typeface="Montserrat"/>
              </a:defRPr>
            </a:lvl5pPr>
            <a:lvl6pPr marL="2743200" lvl="5" indent="-317500">
              <a:lnSpc>
                <a:spcPct val="100000"/>
              </a:lnSpc>
              <a:spcBef>
                <a:spcPts val="1600"/>
              </a:spcBef>
              <a:spcAft>
                <a:spcPts val="0"/>
              </a:spcAft>
              <a:buClr>
                <a:schemeClr val="accent2"/>
              </a:buClr>
              <a:buSzPts val="1400"/>
              <a:buFont typeface="Montserrat"/>
              <a:buChar char="■"/>
              <a:defRPr>
                <a:solidFill>
                  <a:schemeClr val="accent2"/>
                </a:solidFill>
                <a:latin typeface="Montserrat"/>
                <a:ea typeface="Montserrat"/>
                <a:cs typeface="Montserrat"/>
                <a:sym typeface="Montserrat"/>
              </a:defRPr>
            </a:lvl6pPr>
            <a:lvl7pPr marL="3200400" lvl="6" indent="-317500">
              <a:lnSpc>
                <a:spcPct val="100000"/>
              </a:lnSpc>
              <a:spcBef>
                <a:spcPts val="1600"/>
              </a:spcBef>
              <a:spcAft>
                <a:spcPts val="0"/>
              </a:spcAft>
              <a:buClr>
                <a:schemeClr val="accent2"/>
              </a:buClr>
              <a:buSzPts val="1400"/>
              <a:buFont typeface="Montserrat"/>
              <a:buChar char="●"/>
              <a:defRPr>
                <a:solidFill>
                  <a:schemeClr val="accent2"/>
                </a:solidFill>
                <a:latin typeface="Montserrat"/>
                <a:ea typeface="Montserrat"/>
                <a:cs typeface="Montserrat"/>
                <a:sym typeface="Montserrat"/>
              </a:defRPr>
            </a:lvl7pPr>
            <a:lvl8pPr marL="3657600" lvl="7" indent="-317500">
              <a:lnSpc>
                <a:spcPct val="100000"/>
              </a:lnSpc>
              <a:spcBef>
                <a:spcPts val="1600"/>
              </a:spcBef>
              <a:spcAft>
                <a:spcPts val="0"/>
              </a:spcAft>
              <a:buClr>
                <a:schemeClr val="accent2"/>
              </a:buClr>
              <a:buSzPts val="1400"/>
              <a:buFont typeface="Montserrat"/>
              <a:buChar char="○"/>
              <a:defRPr>
                <a:solidFill>
                  <a:schemeClr val="accent2"/>
                </a:solidFill>
                <a:latin typeface="Montserrat"/>
                <a:ea typeface="Montserrat"/>
                <a:cs typeface="Montserrat"/>
                <a:sym typeface="Montserrat"/>
              </a:defRPr>
            </a:lvl8pPr>
            <a:lvl9pPr marL="4114800" lvl="8" indent="-317500">
              <a:lnSpc>
                <a:spcPct val="100000"/>
              </a:lnSpc>
              <a:spcBef>
                <a:spcPts val="1600"/>
              </a:spcBef>
              <a:spcAft>
                <a:spcPts val="1600"/>
              </a:spcAft>
              <a:buClr>
                <a:schemeClr val="accent2"/>
              </a:buClr>
              <a:buSzPts val="1400"/>
              <a:buFont typeface="Montserrat"/>
              <a:buChar char="■"/>
              <a:defRPr>
                <a:solidFill>
                  <a:schemeClr val="accent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8" r:id="rId2"/>
    <p:sldLayoutId id="2147483665" r:id="rId3"/>
    <p:sldLayoutId id="2147483671" r:id="rId4"/>
    <p:sldLayoutId id="2147483672" r:id="rId5"/>
    <p:sldLayoutId id="2147483681" r:id="rId6"/>
    <p:sldLayoutId id="2147483682" r:id="rId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15:guide id="1" orient="horz" pos="340">
          <p15:clr>
            <a:srgbClr val="EA4335"/>
          </p15:clr>
        </p15:guide>
        <p15:guide id="2" pos="454">
          <p15:clr>
            <a:srgbClr val="EA4335"/>
          </p15:clr>
        </p15:guide>
        <p15:guide id="3" orient="horz" pos="2900">
          <p15:clr>
            <a:srgbClr val="EA4335"/>
          </p15:clr>
        </p15:guide>
        <p15:guide id="4" pos="5306">
          <p15:clr>
            <a:srgbClr val="EA4335"/>
          </p15:clr>
        </p15:guide>
        <p15:guide id="5" orient="horz" pos="1620">
          <p15:clr>
            <a:srgbClr val="EA4335"/>
          </p15:clr>
        </p15:guide>
        <p15:guide id="6" pos="2880">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3.xml"/><Relationship Id="rId7" Type="http://schemas.openxmlformats.org/officeDocument/2006/relationships/image" Target="../media/image13.jpeg"/><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png"/><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pn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s://www.cipd.org/globalassets/media/knowledge/knowledge-hub/reports/reward-management-survey-2022_tcm18-108776.pdf" TargetMode="External"/><Relationship Id="rId2" Type="http://schemas.openxmlformats.org/officeDocument/2006/relationships/hyperlink" Target="https://www.cipd.org/globalassets/media/knowledge/knowledge-hub/evidence-reviews/employee-engagement-discussion-report_tcm18-89598.pdf" TargetMode="Externa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glassdoor.co.in/Reviews/Sainsbury%E2%80%99s-Reviews-E2978.htm" TargetMode="External"/><Relationship Id="rId7" Type="http://schemas.openxmlformats.org/officeDocument/2006/relationships/hyperlink" Target="https://www.statista.com/statistics/699977/global-employee-engagement/" TargetMode="External"/><Relationship Id="rId2" Type="http://schemas.openxmlformats.org/officeDocument/2006/relationships/hyperlink" Target="https://www.equalityhumanrights.com/en/legal-casework/protecting-staff-sainsbury%E2%80%99s-sexual-harassment" TargetMode="External"/><Relationship Id="rId1" Type="http://schemas.openxmlformats.org/officeDocument/2006/relationships/slideLayout" Target="../slideLayouts/slideLayout5.xml"/><Relationship Id="rId6" Type="http://schemas.openxmlformats.org/officeDocument/2006/relationships/hyperlink" Target="https://www.about.sainsburys.co.uk/about-us" TargetMode="External"/><Relationship Id="rId5" Type="http://schemas.openxmlformats.org/officeDocument/2006/relationships/hyperlink" Target="https://www.sainsburyarchive.org.uk/catalogue/search/sascjsj529-js-journal-novemberdecember-1998" TargetMode="External"/><Relationship Id="rId4" Type="http://schemas.openxmlformats.org/officeDocument/2006/relationships/hyperlink" Target="https://www.rila.org/getmedia/4e8aa38c-55d2-4e7e-8fe9-f6c87eb6224c/IRI_RILA_2023LaborActivity-Report-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35"/>
        <p:cNvGrpSpPr/>
        <p:nvPr/>
      </p:nvGrpSpPr>
      <p:grpSpPr>
        <a:xfrm>
          <a:off x="0" y="0"/>
          <a:ext cx="0" cy="0"/>
          <a:chOff x="0" y="0"/>
          <a:chExt cx="0" cy="0"/>
        </a:xfrm>
      </p:grpSpPr>
      <p:sp>
        <p:nvSpPr>
          <p:cNvPr id="236" name="Google Shape;236;p40"/>
          <p:cNvSpPr txBox="1">
            <a:spLocks noGrp="1"/>
          </p:cNvSpPr>
          <p:nvPr>
            <p:ph type="subTitle" idx="1"/>
          </p:nvPr>
        </p:nvSpPr>
        <p:spPr>
          <a:xfrm rot="-546">
            <a:off x="1447969" y="2267174"/>
            <a:ext cx="3733558" cy="1828800"/>
          </a:xfrm>
          <a:prstGeom prst="rect">
            <a:avLst/>
          </a:prstGeom>
        </p:spPr>
        <p:txBody>
          <a:bodyPr spcFirstLastPara="1" wrap="square" lIns="91425" tIns="91425" rIns="91425" bIns="91425" anchor="t" anchorCtr="0">
            <a:noAutofit/>
          </a:bodyPr>
          <a:lstStyle/>
          <a:p>
            <a:pPr algn="l"/>
            <a:r>
              <a:rPr lang="en-US" sz="1000" b="1" dirty="0" smtClean="0">
                <a:solidFill>
                  <a:schemeClr val="accent4"/>
                </a:solidFill>
              </a:rPr>
              <a:t>student 1 </a:t>
            </a:r>
            <a:r>
              <a:rPr lang="en-US" sz="1000" b="1" dirty="0" smtClean="0">
                <a:solidFill>
                  <a:schemeClr val="accent4"/>
                </a:solidFill>
              </a:rPr>
              <a:t>:</a:t>
            </a:r>
            <a:endParaRPr lang="en-US" sz="1000" dirty="0" smtClean="0">
              <a:solidFill>
                <a:schemeClr val="accent4"/>
              </a:solidFill>
            </a:endParaRPr>
          </a:p>
          <a:p>
            <a:pPr algn="l"/>
            <a:r>
              <a:rPr lang="en-US" sz="1000" b="1" dirty="0" err="1" smtClean="0"/>
              <a:t>Dixali</a:t>
            </a:r>
            <a:r>
              <a:rPr lang="en-US" sz="1000" b="1" dirty="0" smtClean="0"/>
              <a:t> </a:t>
            </a:r>
            <a:r>
              <a:rPr lang="en-US" sz="1000" b="1" dirty="0" smtClean="0"/>
              <a:t>Mahesh </a:t>
            </a:r>
            <a:r>
              <a:rPr lang="en-US" sz="1000" b="1" dirty="0" err="1" smtClean="0"/>
              <a:t>patel</a:t>
            </a:r>
            <a:endParaRPr lang="en-US" sz="1000" b="1" dirty="0" smtClean="0"/>
          </a:p>
          <a:p>
            <a:pPr algn="l"/>
            <a:r>
              <a:rPr lang="en-US" sz="1000" b="1" dirty="0" smtClean="0"/>
              <a:t>Student </a:t>
            </a:r>
            <a:r>
              <a:rPr lang="en-US" sz="1000" b="1" dirty="0" smtClean="0"/>
              <a:t>number -</a:t>
            </a:r>
            <a:r>
              <a:rPr lang="en-US" sz="1000" b="1" dirty="0" smtClean="0"/>
              <a:t>2241843</a:t>
            </a:r>
          </a:p>
          <a:p>
            <a:pPr algn="l"/>
            <a:r>
              <a:rPr lang="en-US" sz="1000" b="1" dirty="0" smtClean="0">
                <a:solidFill>
                  <a:schemeClr val="accent4"/>
                </a:solidFill>
              </a:rPr>
              <a:t>student </a:t>
            </a:r>
            <a:r>
              <a:rPr lang="en-US" sz="1000" b="1" dirty="0" smtClean="0">
                <a:solidFill>
                  <a:schemeClr val="accent4"/>
                </a:solidFill>
              </a:rPr>
              <a:t>2 </a:t>
            </a:r>
            <a:endParaRPr lang="en-US" sz="1000" dirty="0" smtClean="0">
              <a:solidFill>
                <a:schemeClr val="accent4"/>
              </a:solidFill>
            </a:endParaRPr>
          </a:p>
          <a:p>
            <a:pPr algn="l"/>
            <a:r>
              <a:rPr lang="en-US" sz="1000" b="1" dirty="0" smtClean="0"/>
              <a:t>PARMAR </a:t>
            </a:r>
            <a:r>
              <a:rPr lang="en-US" sz="1000" b="1" dirty="0" smtClean="0"/>
              <a:t>BHUMIKA </a:t>
            </a:r>
            <a:r>
              <a:rPr lang="en-US" sz="1000" b="1" dirty="0" smtClean="0"/>
              <a:t>MANISH</a:t>
            </a:r>
          </a:p>
          <a:p>
            <a:pPr algn="l"/>
            <a:r>
              <a:rPr lang="en-US" sz="1000" b="1" dirty="0" smtClean="0"/>
              <a:t>STUDENT </a:t>
            </a:r>
            <a:r>
              <a:rPr lang="en-US" sz="1000" b="1" dirty="0" smtClean="0"/>
              <a:t>ID: </a:t>
            </a:r>
            <a:r>
              <a:rPr lang="en-US" sz="1000" b="1" dirty="0" smtClean="0"/>
              <a:t>2240158</a:t>
            </a:r>
          </a:p>
          <a:p>
            <a:pPr algn="l"/>
            <a:r>
              <a:rPr lang="en-US" sz="1000" b="1" dirty="0" smtClean="0">
                <a:solidFill>
                  <a:schemeClr val="accent4"/>
                </a:solidFill>
              </a:rPr>
              <a:t>student </a:t>
            </a:r>
            <a:r>
              <a:rPr lang="en-US" sz="1000" b="1" dirty="0" smtClean="0">
                <a:solidFill>
                  <a:schemeClr val="accent4"/>
                </a:solidFill>
              </a:rPr>
              <a:t>3 </a:t>
            </a:r>
            <a:r>
              <a:rPr lang="en-US" sz="1000" b="1" dirty="0" smtClean="0">
                <a:solidFill>
                  <a:schemeClr val="accent4"/>
                </a:solidFill>
              </a:rPr>
              <a:t>:</a:t>
            </a:r>
            <a:endParaRPr lang="en-US" sz="1000" dirty="0" smtClean="0">
              <a:solidFill>
                <a:schemeClr val="accent4"/>
              </a:solidFill>
            </a:endParaRPr>
          </a:p>
          <a:p>
            <a:pPr algn="l"/>
            <a:r>
              <a:rPr lang="en-US" sz="1000" b="1" dirty="0" err="1" smtClean="0"/>
              <a:t>Dhola</a:t>
            </a:r>
            <a:r>
              <a:rPr lang="en-US" sz="1000" b="1" dirty="0" smtClean="0"/>
              <a:t> </a:t>
            </a:r>
            <a:r>
              <a:rPr lang="en-US" sz="1000" b="1" dirty="0" err="1" smtClean="0"/>
              <a:t>khushi</a:t>
            </a:r>
            <a:r>
              <a:rPr lang="en-US" sz="1000" b="1" dirty="0" smtClean="0"/>
              <a:t> </a:t>
            </a:r>
            <a:endParaRPr lang="en-US" sz="1000" dirty="0" smtClean="0"/>
          </a:p>
          <a:p>
            <a:pPr algn="l"/>
            <a:r>
              <a:rPr lang="en-US" sz="1000" b="1" dirty="0" smtClean="0"/>
              <a:t>student id : </a:t>
            </a:r>
            <a:r>
              <a:rPr lang="en-US" sz="1000" b="1" dirty="0" smtClean="0"/>
              <a:t>2240745</a:t>
            </a:r>
          </a:p>
          <a:p>
            <a:pPr algn="l"/>
            <a:r>
              <a:rPr lang="en-US" sz="1000" b="1" dirty="0" smtClean="0">
                <a:solidFill>
                  <a:schemeClr val="accent4"/>
                </a:solidFill>
              </a:rPr>
              <a:t>student </a:t>
            </a:r>
            <a:r>
              <a:rPr lang="en-US" sz="1000" b="1" dirty="0" smtClean="0">
                <a:solidFill>
                  <a:schemeClr val="accent4"/>
                </a:solidFill>
              </a:rPr>
              <a:t>4 </a:t>
            </a:r>
            <a:r>
              <a:rPr lang="en-US" sz="1000" b="1" dirty="0" smtClean="0">
                <a:solidFill>
                  <a:schemeClr val="accent4"/>
                </a:solidFill>
              </a:rPr>
              <a:t>:</a:t>
            </a:r>
            <a:endParaRPr lang="en-US" sz="1000" dirty="0" smtClean="0">
              <a:solidFill>
                <a:schemeClr val="accent4"/>
              </a:solidFill>
            </a:endParaRPr>
          </a:p>
          <a:p>
            <a:pPr algn="l"/>
            <a:r>
              <a:rPr lang="en-US" sz="1000" b="1" dirty="0" smtClean="0"/>
              <a:t>AASHLESHA </a:t>
            </a:r>
            <a:r>
              <a:rPr lang="en-US" sz="1000" b="1" dirty="0" smtClean="0"/>
              <a:t>DIPAKKUMAR DUBE </a:t>
            </a:r>
            <a:endParaRPr lang="en-US" sz="1000" dirty="0" smtClean="0"/>
          </a:p>
          <a:p>
            <a:pPr algn="l"/>
            <a:r>
              <a:rPr lang="en-US" sz="1000" b="1" dirty="0" smtClean="0"/>
              <a:t>student id :  2242046</a:t>
            </a:r>
            <a:endParaRPr lang="en-US" sz="1000" dirty="0" smtClean="0"/>
          </a:p>
          <a:p>
            <a:pPr marL="0" lvl="0" indent="0" algn="l" rtl="0">
              <a:spcBef>
                <a:spcPts val="0"/>
              </a:spcBef>
              <a:spcAft>
                <a:spcPts val="0"/>
              </a:spcAft>
              <a:buNone/>
            </a:pPr>
            <a:endParaRPr sz="1000" dirty="0"/>
          </a:p>
        </p:txBody>
      </p:sp>
      <p:sp>
        <p:nvSpPr>
          <p:cNvPr id="237" name="Google Shape;237;p40"/>
          <p:cNvSpPr txBox="1">
            <a:spLocks noGrp="1"/>
          </p:cNvSpPr>
          <p:nvPr>
            <p:ph type="ctrTitle"/>
          </p:nvPr>
        </p:nvSpPr>
        <p:spPr>
          <a:xfrm>
            <a:off x="1981200" y="971550"/>
            <a:ext cx="5093700" cy="896550"/>
          </a:xfrm>
          <a:prstGeom prst="rect">
            <a:avLst/>
          </a:prstGeom>
        </p:spPr>
        <p:txBody>
          <a:bodyPr spcFirstLastPara="1" wrap="square" lIns="91425" tIns="91425" rIns="91425" bIns="91425" anchor="ctr" anchorCtr="0">
            <a:noAutofit/>
          </a:bodyPr>
          <a:lstStyle/>
          <a:p>
            <a:pPr lvl="0">
              <a:buClr>
                <a:schemeClr val="dk1"/>
              </a:buClr>
              <a:buSzPts val="1100"/>
            </a:pPr>
            <a:r>
              <a:rPr lang="en-US" sz="2000" dirty="0" smtClean="0">
                <a:solidFill>
                  <a:schemeClr val="accent6"/>
                </a:solidFill>
              </a:rPr>
              <a:t>Human Resource Management</a:t>
            </a:r>
            <a:br>
              <a:rPr lang="en-US" sz="2000" dirty="0" smtClean="0">
                <a:solidFill>
                  <a:schemeClr val="accent6"/>
                </a:solidFill>
              </a:rPr>
            </a:br>
            <a:r>
              <a:rPr lang="en-US" sz="2000" dirty="0" smtClean="0">
                <a:solidFill>
                  <a:schemeClr val="accent6"/>
                </a:solidFill>
              </a:rPr>
              <a:t> LCMB7000</a:t>
            </a:r>
            <a:br>
              <a:rPr lang="en-US" sz="2000" dirty="0" smtClean="0">
                <a:solidFill>
                  <a:schemeClr val="accent6"/>
                </a:solidFill>
              </a:rPr>
            </a:br>
            <a:r>
              <a:rPr lang="en-US" sz="2000" dirty="0" smtClean="0">
                <a:solidFill>
                  <a:schemeClr val="accent6"/>
                </a:solidFill>
              </a:rPr>
              <a:t> "Developing an Effective Employee Engagement Strategy"</a:t>
            </a:r>
            <a:endParaRPr sz="2000" dirty="0">
              <a:solidFill>
                <a:schemeClr val="accent6"/>
              </a:solidFill>
            </a:endParaRPr>
          </a:p>
        </p:txBody>
      </p:sp>
      <p:pic>
        <p:nvPicPr>
          <p:cNvPr id="1026" name="Picture 2"/>
          <p:cNvPicPr>
            <a:picLocks noChangeAspect="1" noChangeArrowheads="1"/>
          </p:cNvPicPr>
          <p:nvPr/>
        </p:nvPicPr>
        <p:blipFill>
          <a:blip r:embed="rId4"/>
          <a:srcRect/>
          <a:stretch>
            <a:fillRect/>
          </a:stretch>
        </p:blipFill>
        <p:spPr bwMode="auto">
          <a:xfrm>
            <a:off x="6705600" y="3028950"/>
            <a:ext cx="1524000" cy="140084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Introduction </a:t>
            </a:r>
            <a:endParaRPr lang="en-US" dirty="0"/>
          </a:p>
        </p:txBody>
      </p:sp>
      <p:sp>
        <p:nvSpPr>
          <p:cNvPr id="3" name="Text Placeholder 2"/>
          <p:cNvSpPr>
            <a:spLocks noGrp="1"/>
          </p:cNvSpPr>
          <p:nvPr>
            <p:ph type="body" idx="1"/>
          </p:nvPr>
        </p:nvSpPr>
        <p:spPr>
          <a:xfrm>
            <a:off x="720000" y="1237075"/>
            <a:ext cx="4156800" cy="3366300"/>
          </a:xfrm>
        </p:spPr>
        <p:txBody>
          <a:bodyPr/>
          <a:lstStyle/>
          <a:p>
            <a:pPr>
              <a:lnSpc>
                <a:spcPct val="150000"/>
              </a:lnSpc>
            </a:pPr>
            <a:r>
              <a:rPr lang="en-US" sz="1200" dirty="0" smtClean="0"/>
              <a:t>This presentation will discuss the importance of staff member’s involvement as well as its impact on overall performance. The objective of this presentation is to examine major concepts as well as theories surrounding staff member’s involvement, as well as subsequently, highlight an inclusive tactic to increase involvement within chosen industry. By the end, the presentation will deliver actionable suggestions for encouraging an increasingly involved workforce.</a:t>
            </a:r>
          </a:p>
          <a:p>
            <a:pPr>
              <a:lnSpc>
                <a:spcPct val="150000"/>
              </a:lnSpc>
              <a:buNone/>
            </a:pPr>
            <a:endParaRPr lang="en-US" sz="1200" dirty="0"/>
          </a:p>
        </p:txBody>
      </p:sp>
      <p:pic>
        <p:nvPicPr>
          <p:cNvPr id="4" name="Google Shape;417;p48"/>
          <p:cNvPicPr preferRelativeResize="0"/>
          <p:nvPr/>
        </p:nvPicPr>
        <p:blipFill rotWithShape="1">
          <a:blip r:embed="rId2">
            <a:alphaModFix/>
          </a:blip>
          <a:srcRect l="15922" r="33941"/>
          <a:stretch/>
        </p:blipFill>
        <p:spPr>
          <a:xfrm>
            <a:off x="5280600" y="0"/>
            <a:ext cx="3863400" cy="5143500"/>
          </a:xfrm>
          <a:prstGeom prst="snip1Rect">
            <a:avLst>
              <a:gd name="adj" fmla="val 10432"/>
            </a:avLst>
          </a:prstGeom>
          <a:noFill/>
          <a:ln>
            <a:noFill/>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540000"/>
            <a:ext cx="4995000" cy="564300"/>
          </a:xfrm>
        </p:spPr>
        <p:txBody>
          <a:bodyPr/>
          <a:lstStyle/>
          <a:p>
            <a:pPr algn="l"/>
            <a:r>
              <a:rPr lang="en-US" sz="2000" dirty="0" smtClean="0"/>
              <a:t/>
            </a:r>
            <a:br>
              <a:rPr lang="en-US" sz="2000" dirty="0" smtClean="0"/>
            </a:br>
            <a:r>
              <a:rPr lang="en-US" sz="2000" dirty="0" smtClean="0"/>
              <a:t>Significance of Employee Engagement</a:t>
            </a:r>
            <a:br>
              <a:rPr lang="en-US" sz="2000" dirty="0" smtClean="0"/>
            </a:br>
            <a:endParaRPr lang="en-US" sz="2000" dirty="0"/>
          </a:p>
        </p:txBody>
      </p:sp>
      <p:graphicFrame>
        <p:nvGraphicFramePr>
          <p:cNvPr id="4" name="Diagram 3"/>
          <p:cNvGraphicFramePr/>
          <p:nvPr/>
        </p:nvGraphicFramePr>
        <p:xfrm>
          <a:off x="533400" y="1428750"/>
          <a:ext cx="5105400" cy="33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oogle Shape;324;p44"/>
          <p:cNvPicPr preferRelativeResize="0"/>
          <p:nvPr/>
        </p:nvPicPr>
        <p:blipFill rotWithShape="1">
          <a:blip r:embed="rId7">
            <a:alphaModFix amt="51000"/>
          </a:blip>
          <a:srcRect l="24721" r="16050"/>
          <a:stretch/>
        </p:blipFill>
        <p:spPr>
          <a:xfrm>
            <a:off x="5791200" y="0"/>
            <a:ext cx="3352800" cy="5143500"/>
          </a:xfrm>
          <a:prstGeom prst="snip1Rect">
            <a:avLst>
              <a:gd name="adj" fmla="val 13413"/>
            </a:avLst>
          </a:prstGeom>
          <a:noFill/>
          <a:ln>
            <a:noFill/>
          </a:ln>
        </p:spPr>
      </p:pic>
      <p:pic>
        <p:nvPicPr>
          <p:cNvPr id="6" name="Picture 2"/>
          <p:cNvPicPr>
            <a:picLocks noChangeAspect="1" noChangeArrowheads="1"/>
          </p:cNvPicPr>
          <p:nvPr/>
        </p:nvPicPr>
        <p:blipFill>
          <a:blip r:embed="rId8"/>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r>
            <a:br>
              <a:rPr lang="en-US" dirty="0" smtClean="0"/>
            </a:br>
            <a:r>
              <a:rPr lang="en-US" dirty="0" smtClean="0"/>
              <a:t>Theoretical Framework </a:t>
            </a:r>
            <a:br>
              <a:rPr lang="en-US" dirty="0" smtClean="0"/>
            </a:br>
            <a:endParaRPr lang="en-US" dirty="0"/>
          </a:p>
        </p:txBody>
      </p:sp>
      <p:sp>
        <p:nvSpPr>
          <p:cNvPr id="3" name="Text Placeholder 2"/>
          <p:cNvSpPr>
            <a:spLocks noGrp="1"/>
          </p:cNvSpPr>
          <p:nvPr>
            <p:ph type="body" idx="1"/>
          </p:nvPr>
        </p:nvSpPr>
        <p:spPr>
          <a:xfrm>
            <a:off x="2438400" y="1504950"/>
            <a:ext cx="2667000" cy="2826250"/>
          </a:xfrm>
        </p:spPr>
        <p:txBody>
          <a:bodyPr/>
          <a:lstStyle/>
          <a:p>
            <a:pPr>
              <a:lnSpc>
                <a:spcPct val="200000"/>
              </a:lnSpc>
              <a:buNone/>
            </a:pPr>
            <a:r>
              <a:rPr lang="en-US" b="1" dirty="0" smtClean="0"/>
              <a:t>Maslow's Hierarchy of Needs</a:t>
            </a:r>
          </a:p>
          <a:p>
            <a:pPr>
              <a:lnSpc>
                <a:spcPct val="200000"/>
              </a:lnSpc>
              <a:buNone/>
            </a:pPr>
            <a:r>
              <a:rPr lang="en-US" dirty="0" smtClean="0"/>
              <a:t>Abraham Maslow's theory recommends that staff members involvement levels are impacted by their fulfillment of basic requirements and higher-order needs (Numonjonovich, 2022). </a:t>
            </a:r>
          </a:p>
          <a:p>
            <a:pPr>
              <a:lnSpc>
                <a:spcPct val="200000"/>
              </a:lnSpc>
              <a:buNone/>
            </a:pPr>
            <a:endParaRPr lang="en-US" dirty="0"/>
          </a:p>
        </p:txBody>
      </p:sp>
      <p:sp>
        <p:nvSpPr>
          <p:cNvPr id="4" name="Text Placeholder 3"/>
          <p:cNvSpPr>
            <a:spLocks noGrp="1"/>
          </p:cNvSpPr>
          <p:nvPr>
            <p:ph type="body" idx="2"/>
          </p:nvPr>
        </p:nvSpPr>
        <p:spPr>
          <a:xfrm>
            <a:off x="5410200" y="1428750"/>
            <a:ext cx="2743200" cy="3359650"/>
          </a:xfrm>
        </p:spPr>
        <p:txBody>
          <a:bodyPr/>
          <a:lstStyle/>
          <a:p>
            <a:pPr>
              <a:lnSpc>
                <a:spcPct val="200000"/>
              </a:lnSpc>
              <a:buNone/>
            </a:pPr>
            <a:r>
              <a:rPr lang="en-US" b="1" dirty="0" smtClean="0"/>
              <a:t>The Job-Demands Resources (JD-R) Model</a:t>
            </a:r>
          </a:p>
          <a:p>
            <a:pPr>
              <a:lnSpc>
                <a:spcPct val="200000"/>
              </a:lnSpc>
              <a:buNone/>
            </a:pPr>
            <a:r>
              <a:rPr lang="en-US" dirty="0" smtClean="0"/>
              <a:t>This model includes that job demands (such as workload) as well as job resources (like autonomy) influence staff member’s involvement. (Bakker &amp; </a:t>
            </a:r>
            <a:r>
              <a:rPr lang="en-US" dirty="0" err="1" smtClean="0"/>
              <a:t>Demerouti</a:t>
            </a:r>
            <a:r>
              <a:rPr lang="en-US" dirty="0" smtClean="0"/>
              <a:t>, 2017). </a:t>
            </a:r>
          </a:p>
          <a:p>
            <a:pPr>
              <a:lnSpc>
                <a:spcPct val="200000"/>
              </a:lnSpc>
              <a:buNone/>
            </a:pPr>
            <a:endParaRPr lang="en-US" dirty="0"/>
          </a:p>
        </p:txBody>
      </p:sp>
      <p:pic>
        <p:nvPicPr>
          <p:cNvPr id="9" name="Google Shape;458;p50"/>
          <p:cNvPicPr preferRelativeResize="0"/>
          <p:nvPr/>
        </p:nvPicPr>
        <p:blipFill rotWithShape="1">
          <a:blip r:embed="rId2">
            <a:alphaModFix/>
          </a:blip>
          <a:srcRect l="37680" r="27104"/>
          <a:stretch/>
        </p:blipFill>
        <p:spPr>
          <a:xfrm>
            <a:off x="0" y="1080000"/>
            <a:ext cx="2147100" cy="4063500"/>
          </a:xfrm>
          <a:prstGeom prst="snip1Rect">
            <a:avLst>
              <a:gd name="adj" fmla="val 16667"/>
            </a:avLst>
          </a:prstGeom>
          <a:noFill/>
          <a:ln>
            <a:noFill/>
          </a:ln>
        </p:spPr>
      </p:pic>
      <p:pic>
        <p:nvPicPr>
          <p:cNvPr id="6" name="Picture 2"/>
          <p:cNvPicPr>
            <a:picLocks noChangeAspect="1" noChangeArrowheads="1"/>
          </p:cNvPicPr>
          <p:nvPr/>
        </p:nvPicPr>
        <p:blipFill>
          <a:blip r:embed="rId3"/>
          <a:srcRect/>
          <a:stretch>
            <a:fillRect/>
          </a:stretch>
        </p:blipFill>
        <p:spPr bwMode="auto">
          <a:xfrm>
            <a:off x="8153401" y="4019550"/>
            <a:ext cx="990599" cy="1123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r>
            <a:br>
              <a:rPr lang="en-US" dirty="0" smtClean="0"/>
            </a:br>
            <a:r>
              <a:rPr lang="en-US" dirty="0" smtClean="0"/>
              <a:t>Engagement with Literature: </a:t>
            </a:r>
            <a:br>
              <a:rPr lang="en-US" dirty="0" smtClean="0"/>
            </a:br>
            <a:endParaRPr lang="en-US" dirty="0"/>
          </a:p>
        </p:txBody>
      </p:sp>
      <p:sp>
        <p:nvSpPr>
          <p:cNvPr id="3" name="Text Placeholder 2"/>
          <p:cNvSpPr>
            <a:spLocks noGrp="1"/>
          </p:cNvSpPr>
          <p:nvPr>
            <p:ph type="body" idx="1"/>
          </p:nvPr>
        </p:nvSpPr>
        <p:spPr>
          <a:xfrm>
            <a:off x="720000" y="1237075"/>
            <a:ext cx="3166200" cy="3366300"/>
          </a:xfrm>
        </p:spPr>
        <p:txBody>
          <a:bodyPr/>
          <a:lstStyle/>
          <a:p>
            <a:pPr>
              <a:lnSpc>
                <a:spcPct val="200000"/>
              </a:lnSpc>
            </a:pPr>
            <a:r>
              <a:rPr lang="en-US" sz="1200" b="1" dirty="0" smtClean="0"/>
              <a:t>Maslow's Hierarchy of Needs: </a:t>
            </a:r>
            <a:endParaRPr lang="en-US" sz="1200" dirty="0" smtClean="0"/>
          </a:p>
          <a:p>
            <a:pPr>
              <a:lnSpc>
                <a:spcPct val="200000"/>
              </a:lnSpc>
            </a:pPr>
            <a:r>
              <a:rPr lang="en-US" sz="1200" dirty="0" smtClean="0"/>
              <a:t>As per the view of Numonjonovich (2022), </a:t>
            </a:r>
            <a:r>
              <a:rPr lang="en-US" sz="1200" dirty="0" err="1" smtClean="0"/>
              <a:t>maslow's</a:t>
            </a:r>
            <a:r>
              <a:rPr lang="en-US" sz="1200" dirty="0" smtClean="0"/>
              <a:t> Hierarchy of Needs involves that involvement take place when staff members fundamental requirements, ranging from physiological to self-actualization, are met. </a:t>
            </a:r>
            <a:endParaRPr lang="en-US" sz="1200" dirty="0"/>
          </a:p>
        </p:txBody>
      </p:sp>
      <p:pic>
        <p:nvPicPr>
          <p:cNvPr id="4" name="Picture 2"/>
          <p:cNvPicPr>
            <a:picLocks noChangeAspect="1" noChangeArrowheads="1"/>
          </p:cNvPicPr>
          <p:nvPr/>
        </p:nvPicPr>
        <p:blipFill>
          <a:blip r:embed="rId2"/>
          <a:srcRect/>
          <a:stretch>
            <a:fillRect/>
          </a:stretch>
        </p:blipFill>
        <p:spPr bwMode="auto">
          <a:xfrm>
            <a:off x="4038600" y="1352550"/>
            <a:ext cx="3962400" cy="3505200"/>
          </a:xfrm>
          <a:prstGeom prst="rect">
            <a:avLst/>
          </a:prstGeom>
          <a:noFill/>
          <a:ln w="9525">
            <a:noFill/>
            <a:miter lim="800000"/>
            <a:headEnd/>
            <a:tailEnd/>
          </a:ln>
        </p:spPr>
      </p:pic>
      <p:sp>
        <p:nvSpPr>
          <p:cNvPr id="5" name="Rectangle 4"/>
          <p:cNvSpPr/>
          <p:nvPr/>
        </p:nvSpPr>
        <p:spPr>
          <a:xfrm>
            <a:off x="5943600" y="4835723"/>
            <a:ext cx="2103461" cy="230832"/>
          </a:xfrm>
          <a:prstGeom prst="rect">
            <a:avLst/>
          </a:prstGeom>
        </p:spPr>
        <p:txBody>
          <a:bodyPr wrap="none">
            <a:spAutoFit/>
          </a:bodyPr>
          <a:lstStyle/>
          <a:p>
            <a:r>
              <a:rPr lang="en-US" sz="900" b="1" dirty="0" smtClean="0">
                <a:latin typeface="Poppins" charset="0"/>
                <a:cs typeface="Poppins" charset="0"/>
              </a:rPr>
              <a:t>Source: (Numonjonovich , 2022).</a:t>
            </a:r>
            <a:endParaRPr lang="en-US" sz="900" b="1" dirty="0">
              <a:latin typeface="Poppins" charset="0"/>
              <a:cs typeface="Poppins" charset="0"/>
            </a:endParaRPr>
          </a:p>
        </p:txBody>
      </p:sp>
      <p:pic>
        <p:nvPicPr>
          <p:cNvPr id="6"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i="1" dirty="0" smtClean="0"/>
              <a:t>Cont … </a:t>
            </a:r>
            <a:endParaRPr lang="en-US" i="1" dirty="0"/>
          </a:p>
        </p:txBody>
      </p:sp>
      <p:sp>
        <p:nvSpPr>
          <p:cNvPr id="3" name="Text Placeholder 2"/>
          <p:cNvSpPr>
            <a:spLocks noGrp="1"/>
          </p:cNvSpPr>
          <p:nvPr>
            <p:ph type="body" idx="1"/>
          </p:nvPr>
        </p:nvSpPr>
        <p:spPr>
          <a:xfrm>
            <a:off x="720000" y="1237075"/>
            <a:ext cx="3471000" cy="3366300"/>
          </a:xfrm>
        </p:spPr>
        <p:txBody>
          <a:bodyPr/>
          <a:lstStyle/>
          <a:p>
            <a:pPr>
              <a:lnSpc>
                <a:spcPct val="150000"/>
              </a:lnSpc>
            </a:pPr>
            <a:r>
              <a:rPr lang="en-US" sz="1200" b="1" dirty="0" smtClean="0"/>
              <a:t>The Job-Demands Resources (JD-R) Model:</a:t>
            </a:r>
            <a:endParaRPr lang="en-US" sz="1200" dirty="0" smtClean="0"/>
          </a:p>
          <a:p>
            <a:pPr>
              <a:lnSpc>
                <a:spcPct val="150000"/>
              </a:lnSpc>
            </a:pPr>
            <a:r>
              <a:rPr lang="en-US" sz="1200" dirty="0" smtClean="0"/>
              <a:t>As per the view of Taris et al. (2017), the JD-R Model assists organizations determine as well as tackle factors that influence employee involvement. </a:t>
            </a:r>
          </a:p>
          <a:p>
            <a:pPr>
              <a:lnSpc>
                <a:spcPct val="150000"/>
              </a:lnSpc>
            </a:pPr>
            <a:r>
              <a:rPr lang="en-US" sz="1200" dirty="0" smtClean="0"/>
              <a:t>For instance, the JD-R Model delivers a structured approach to acknowledging the interplay between demands as well as resources (Taris et al., 2017). </a:t>
            </a:r>
            <a:endParaRPr lang="en-US" sz="1200" dirty="0"/>
          </a:p>
        </p:txBody>
      </p:sp>
      <p:pic>
        <p:nvPicPr>
          <p:cNvPr id="4" name="Picture 3" descr="C:\Users\sd\Downloads\722080_Thumb_400.jpg"/>
          <p:cNvPicPr>
            <a:picLocks noChangeAspect="1" noChangeArrowheads="1"/>
          </p:cNvPicPr>
          <p:nvPr/>
        </p:nvPicPr>
        <p:blipFill>
          <a:blip r:embed="rId2"/>
          <a:srcRect/>
          <a:stretch>
            <a:fillRect/>
          </a:stretch>
        </p:blipFill>
        <p:spPr bwMode="auto">
          <a:xfrm>
            <a:off x="4419600" y="0"/>
            <a:ext cx="4724400" cy="5143500"/>
          </a:xfrm>
          <a:prstGeom prst="rect">
            <a:avLst/>
          </a:prstGeom>
          <a:noFill/>
        </p:spPr>
      </p:pic>
      <p:sp>
        <p:nvSpPr>
          <p:cNvPr id="5" name="Rectangle 4"/>
          <p:cNvSpPr/>
          <p:nvPr/>
        </p:nvSpPr>
        <p:spPr>
          <a:xfrm>
            <a:off x="4724400" y="4912668"/>
            <a:ext cx="1728358" cy="230832"/>
          </a:xfrm>
          <a:prstGeom prst="rect">
            <a:avLst/>
          </a:prstGeom>
        </p:spPr>
        <p:txBody>
          <a:bodyPr wrap="none">
            <a:spAutoFit/>
          </a:bodyPr>
          <a:lstStyle/>
          <a:p>
            <a:r>
              <a:rPr lang="en-US" sz="900" b="1" dirty="0" smtClean="0">
                <a:latin typeface="Poppins" charset="0"/>
                <a:cs typeface="Poppins" charset="0"/>
              </a:rPr>
              <a:t>Source: (Taris et al., 2017). </a:t>
            </a:r>
            <a:endParaRPr lang="en-US" sz="900" b="1" dirty="0">
              <a:latin typeface="Poppins" charset="0"/>
              <a:cs typeface="Poppins" charset="0"/>
            </a:endParaRPr>
          </a:p>
        </p:txBody>
      </p:sp>
      <p:pic>
        <p:nvPicPr>
          <p:cNvPr id="6"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i="1" dirty="0" smtClean="0"/>
              <a:t>Cont…</a:t>
            </a:r>
            <a:endParaRPr lang="en-US" i="1" dirty="0"/>
          </a:p>
        </p:txBody>
      </p:sp>
      <p:sp>
        <p:nvSpPr>
          <p:cNvPr id="3" name="Text Placeholder 2"/>
          <p:cNvSpPr>
            <a:spLocks noGrp="1"/>
          </p:cNvSpPr>
          <p:nvPr>
            <p:ph type="body" idx="1"/>
          </p:nvPr>
        </p:nvSpPr>
        <p:spPr>
          <a:xfrm>
            <a:off x="720000" y="1237075"/>
            <a:ext cx="3928200" cy="3366300"/>
          </a:xfrm>
          <a:ln>
            <a:solidFill>
              <a:schemeClr val="accent1"/>
            </a:solidFill>
          </a:ln>
        </p:spPr>
        <p:txBody>
          <a:bodyPr/>
          <a:lstStyle/>
          <a:p>
            <a:pPr>
              <a:lnSpc>
                <a:spcPct val="200000"/>
              </a:lnSpc>
              <a:buNone/>
            </a:pPr>
            <a:r>
              <a:rPr lang="en-US" sz="1200" b="1" dirty="0" smtClean="0"/>
              <a:t>Factors that Impact employee engagement: </a:t>
            </a:r>
            <a:endParaRPr lang="en-US" sz="1200" dirty="0" smtClean="0"/>
          </a:p>
          <a:p>
            <a:pPr>
              <a:lnSpc>
                <a:spcPct val="200000"/>
              </a:lnSpc>
            </a:pPr>
            <a:r>
              <a:rPr lang="en-US" sz="1200" dirty="0" smtClean="0"/>
              <a:t>Thoughtful design of job roles,. </a:t>
            </a:r>
          </a:p>
          <a:p>
            <a:pPr>
              <a:lnSpc>
                <a:spcPct val="200000"/>
              </a:lnSpc>
            </a:pPr>
            <a:r>
              <a:rPr lang="en-US" sz="1200" dirty="0" smtClean="0"/>
              <a:t>Successful leadership that motivates as well as direct. </a:t>
            </a:r>
          </a:p>
          <a:p>
            <a:pPr>
              <a:lnSpc>
                <a:spcPct val="200000"/>
              </a:lnSpc>
            </a:pPr>
            <a:r>
              <a:rPr lang="en-US" sz="1200" dirty="0" smtClean="0"/>
              <a:t>A positive organizational culture that encourages partnership and growth. </a:t>
            </a:r>
          </a:p>
          <a:p>
            <a:pPr>
              <a:lnSpc>
                <a:spcPct val="200000"/>
              </a:lnSpc>
            </a:pPr>
            <a:r>
              <a:rPr lang="en-US" sz="1200" dirty="0" smtClean="0"/>
              <a:t>The important balance between work as well as personal life.</a:t>
            </a:r>
          </a:p>
          <a:p>
            <a:pPr>
              <a:lnSpc>
                <a:spcPct val="200000"/>
              </a:lnSpc>
              <a:buNone/>
            </a:pPr>
            <a:endParaRPr lang="en-US" sz="1200" dirty="0"/>
          </a:p>
        </p:txBody>
      </p:sp>
      <p:pic>
        <p:nvPicPr>
          <p:cNvPr id="4" name="Google Shape;484;p51"/>
          <p:cNvPicPr preferRelativeResize="0"/>
          <p:nvPr/>
        </p:nvPicPr>
        <p:blipFill rotWithShape="1">
          <a:blip r:embed="rId2">
            <a:alphaModFix amt="57000"/>
          </a:blip>
          <a:srcRect l="33709" r="26817"/>
          <a:stretch/>
        </p:blipFill>
        <p:spPr>
          <a:xfrm flipH="1">
            <a:off x="6097849" y="0"/>
            <a:ext cx="3046200" cy="5143500"/>
          </a:xfrm>
          <a:prstGeom prst="snip1Rect">
            <a:avLst>
              <a:gd name="adj" fmla="val 16667"/>
            </a:avLst>
          </a:prstGeom>
          <a:noFill/>
          <a:ln>
            <a:noFill/>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i="1" dirty="0" smtClean="0"/>
              <a:t>Cont… </a:t>
            </a:r>
            <a:endParaRPr lang="en-US" i="1" dirty="0"/>
          </a:p>
        </p:txBody>
      </p:sp>
      <p:sp>
        <p:nvSpPr>
          <p:cNvPr id="3" name="Text Placeholder 2"/>
          <p:cNvSpPr>
            <a:spLocks noGrp="1"/>
          </p:cNvSpPr>
          <p:nvPr>
            <p:ph type="body" idx="1"/>
          </p:nvPr>
        </p:nvSpPr>
        <p:spPr>
          <a:xfrm>
            <a:off x="228600" y="1237075"/>
            <a:ext cx="3962400" cy="3366300"/>
          </a:xfrm>
        </p:spPr>
        <p:txBody>
          <a:bodyPr/>
          <a:lstStyle/>
          <a:p>
            <a:pPr>
              <a:lnSpc>
                <a:spcPct val="200000"/>
              </a:lnSpc>
            </a:pPr>
            <a:r>
              <a:rPr lang="en-US" b="1" dirty="0" smtClean="0"/>
              <a:t>Review research on employee engagement in different industries and organizations:</a:t>
            </a:r>
            <a:endParaRPr lang="en-US" dirty="0" smtClean="0"/>
          </a:p>
          <a:p>
            <a:pPr>
              <a:lnSpc>
                <a:spcPct val="200000"/>
              </a:lnSpc>
            </a:pPr>
            <a:r>
              <a:rPr lang="en-US" b="1" dirty="0" smtClean="0"/>
              <a:t>Financial services sector:</a:t>
            </a:r>
            <a:r>
              <a:rPr lang="en-US" dirty="0" smtClean="0"/>
              <a:t> Staff member’s involvement levels in the UK financial services sector were 67% in 2021, which is below the national average of 70% (CIPD, 2021). </a:t>
            </a:r>
          </a:p>
          <a:p>
            <a:pPr>
              <a:lnSpc>
                <a:spcPct val="200000"/>
              </a:lnSpc>
            </a:pPr>
            <a:r>
              <a:rPr lang="en-US" b="1" dirty="0" smtClean="0"/>
              <a:t>Retail sector:</a:t>
            </a:r>
            <a:r>
              <a:rPr lang="en-US" dirty="0" smtClean="0"/>
              <a:t>  Staff member’s involvement levels in the United Kingdom retail sector were 72% in 2021, which is above the national average (RILA, 2023). </a:t>
            </a:r>
          </a:p>
          <a:p>
            <a:pPr>
              <a:lnSpc>
                <a:spcPct val="200000"/>
              </a:lnSpc>
              <a:buNone/>
            </a:pPr>
            <a:endParaRPr lang="en-US" dirty="0" smtClean="0"/>
          </a:p>
        </p:txBody>
      </p:sp>
      <p:pic>
        <p:nvPicPr>
          <p:cNvPr id="3074" name="Picture 2"/>
          <p:cNvPicPr>
            <a:picLocks noChangeAspect="1" noChangeArrowheads="1"/>
          </p:cNvPicPr>
          <p:nvPr/>
        </p:nvPicPr>
        <p:blipFill>
          <a:blip r:embed="rId2"/>
          <a:srcRect/>
          <a:stretch>
            <a:fillRect/>
          </a:stretch>
        </p:blipFill>
        <p:spPr bwMode="auto">
          <a:xfrm>
            <a:off x="4191000" y="971550"/>
            <a:ext cx="4648200" cy="3324225"/>
          </a:xfrm>
          <a:prstGeom prst="rect">
            <a:avLst/>
          </a:prstGeom>
          <a:noFill/>
          <a:ln w="9525">
            <a:noFill/>
            <a:miter lim="800000"/>
            <a:headEnd/>
            <a:tailEnd/>
          </a:ln>
        </p:spPr>
      </p:pic>
      <p:sp>
        <p:nvSpPr>
          <p:cNvPr id="5" name="Rectangle 4"/>
          <p:cNvSpPr/>
          <p:nvPr/>
        </p:nvSpPr>
        <p:spPr>
          <a:xfrm>
            <a:off x="5715000" y="4705350"/>
            <a:ext cx="1253869" cy="215444"/>
          </a:xfrm>
          <a:prstGeom prst="rect">
            <a:avLst/>
          </a:prstGeom>
        </p:spPr>
        <p:txBody>
          <a:bodyPr wrap="none">
            <a:spAutoFit/>
          </a:bodyPr>
          <a:lstStyle/>
          <a:p>
            <a:r>
              <a:rPr lang="en-US" sz="800" b="1" dirty="0" smtClean="0">
                <a:latin typeface="Poppins" charset="0"/>
                <a:cs typeface="Poppins" charset="0"/>
              </a:rPr>
              <a:t>Source:(CIPD, 2021). </a:t>
            </a:r>
            <a:endParaRPr lang="en-US" sz="800" b="1" dirty="0">
              <a:latin typeface="Poppins" charset="0"/>
              <a:cs typeface="Poppins" charset="0"/>
            </a:endParaRPr>
          </a:p>
        </p:txBody>
      </p:sp>
      <p:pic>
        <p:nvPicPr>
          <p:cNvPr id="6"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i="1" dirty="0" smtClean="0"/>
              <a:t>Cont…</a:t>
            </a:r>
            <a:endParaRPr lang="en-US" i="1" dirty="0"/>
          </a:p>
        </p:txBody>
      </p:sp>
      <p:sp>
        <p:nvSpPr>
          <p:cNvPr id="3" name="Text Placeholder 2"/>
          <p:cNvSpPr>
            <a:spLocks noGrp="1"/>
          </p:cNvSpPr>
          <p:nvPr>
            <p:ph type="body" idx="1"/>
          </p:nvPr>
        </p:nvSpPr>
        <p:spPr>
          <a:xfrm>
            <a:off x="720000" y="1237075"/>
            <a:ext cx="7890600" cy="1639475"/>
          </a:xfrm>
        </p:spPr>
        <p:txBody>
          <a:bodyPr/>
          <a:lstStyle/>
          <a:p>
            <a:pPr algn="just">
              <a:lnSpc>
                <a:spcPct val="100000"/>
              </a:lnSpc>
              <a:buNone/>
            </a:pPr>
            <a:r>
              <a:rPr lang="en-US" b="1" dirty="0" smtClean="0"/>
              <a:t>Strategy to enhance employee engagement</a:t>
            </a:r>
          </a:p>
          <a:p>
            <a:pPr algn="just">
              <a:lnSpc>
                <a:spcPct val="100000"/>
              </a:lnSpc>
            </a:pPr>
            <a:r>
              <a:rPr lang="en-US" b="1" dirty="0" smtClean="0"/>
              <a:t>Leadership and Communication:</a:t>
            </a:r>
            <a:r>
              <a:rPr lang="en-US" dirty="0" smtClean="0"/>
              <a:t> As per the view of </a:t>
            </a:r>
            <a:r>
              <a:rPr lang="en-US" dirty="0" err="1" smtClean="0"/>
              <a:t>Siddiqui</a:t>
            </a:r>
            <a:r>
              <a:rPr lang="en-US" dirty="0" smtClean="0"/>
              <a:t> and </a:t>
            </a:r>
            <a:r>
              <a:rPr lang="en-US" dirty="0" err="1" smtClean="0"/>
              <a:t>Sahar</a:t>
            </a:r>
            <a:r>
              <a:rPr lang="en-US" dirty="0" smtClean="0"/>
              <a:t> (2019), for enhancing employee engagement. </a:t>
            </a:r>
          </a:p>
          <a:p>
            <a:pPr lvl="0" algn="just">
              <a:lnSpc>
                <a:spcPct val="100000"/>
              </a:lnSpc>
            </a:pPr>
            <a:r>
              <a:rPr lang="en-US" b="1" dirty="0" smtClean="0"/>
              <a:t>Recognition and Reward System: </a:t>
            </a:r>
            <a:r>
              <a:rPr lang="en-US" dirty="0" smtClean="0"/>
              <a:t>Build a recognition program that celebrates both individual as well as team achievements.</a:t>
            </a:r>
          </a:p>
          <a:p>
            <a:pPr algn="just">
              <a:lnSpc>
                <a:spcPct val="100000"/>
              </a:lnSpc>
            </a:pPr>
            <a:r>
              <a:rPr lang="en-US" b="1" dirty="0" smtClean="0"/>
              <a:t>Professional Development and Growth</a:t>
            </a:r>
            <a:r>
              <a:rPr lang="en-US" dirty="0" smtClean="0"/>
              <a:t>: Deliver continuous learning opportunities and training sessions. </a:t>
            </a:r>
          </a:p>
          <a:p>
            <a:pPr lvl="0" algn="just">
              <a:lnSpc>
                <a:spcPct val="100000"/>
              </a:lnSpc>
            </a:pPr>
            <a:r>
              <a:rPr lang="en-US" b="1" dirty="0" smtClean="0"/>
              <a:t>Well-being and work-life balance:</a:t>
            </a:r>
            <a:r>
              <a:rPr lang="en-US" dirty="0" smtClean="0"/>
              <a:t> Establish wellness initiatives that value staff member’s physical as well as mental well-being (</a:t>
            </a:r>
            <a:r>
              <a:rPr lang="en-US" dirty="0" err="1" smtClean="0"/>
              <a:t>Siddiqui</a:t>
            </a:r>
            <a:r>
              <a:rPr lang="en-US" dirty="0" smtClean="0"/>
              <a:t> &amp; </a:t>
            </a:r>
            <a:r>
              <a:rPr lang="en-US" dirty="0" err="1" smtClean="0"/>
              <a:t>Sahar</a:t>
            </a:r>
            <a:r>
              <a:rPr lang="en-US" dirty="0" smtClean="0"/>
              <a:t>, 2019). </a:t>
            </a:r>
          </a:p>
          <a:p>
            <a:pPr algn="just">
              <a:lnSpc>
                <a:spcPct val="100000"/>
              </a:lnSpc>
              <a:buNone/>
            </a:pPr>
            <a:endParaRPr lang="en-US" dirty="0"/>
          </a:p>
        </p:txBody>
      </p:sp>
      <p:pic>
        <p:nvPicPr>
          <p:cNvPr id="2050" name="Picture 2" descr="C:\Users\sd\Downloads\P92-e1601404395622-1.png"/>
          <p:cNvPicPr>
            <a:picLocks noChangeAspect="1" noChangeArrowheads="1"/>
          </p:cNvPicPr>
          <p:nvPr/>
        </p:nvPicPr>
        <p:blipFill>
          <a:blip r:embed="rId2"/>
          <a:srcRect/>
          <a:stretch>
            <a:fillRect/>
          </a:stretch>
        </p:blipFill>
        <p:spPr bwMode="auto">
          <a:xfrm>
            <a:off x="1676400" y="2800350"/>
            <a:ext cx="5715000" cy="2133600"/>
          </a:xfrm>
          <a:prstGeom prst="rect">
            <a:avLst/>
          </a:prstGeom>
          <a:noFill/>
        </p:spPr>
      </p:pic>
      <p:sp>
        <p:nvSpPr>
          <p:cNvPr id="5" name="Rectangle 4"/>
          <p:cNvSpPr/>
          <p:nvPr/>
        </p:nvSpPr>
        <p:spPr>
          <a:xfrm>
            <a:off x="3429000" y="4912668"/>
            <a:ext cx="2113079" cy="230832"/>
          </a:xfrm>
          <a:prstGeom prst="rect">
            <a:avLst/>
          </a:prstGeom>
        </p:spPr>
        <p:txBody>
          <a:bodyPr wrap="none">
            <a:spAutoFit/>
          </a:bodyPr>
          <a:lstStyle/>
          <a:p>
            <a:r>
              <a:rPr lang="en-US" sz="900" b="1" dirty="0" smtClean="0">
                <a:latin typeface="Poppins" charset="0"/>
                <a:cs typeface="Poppins" charset="0"/>
              </a:rPr>
              <a:t>Source: (</a:t>
            </a:r>
            <a:r>
              <a:rPr lang="en-US" sz="900" b="1" dirty="0" err="1" smtClean="0">
                <a:latin typeface="Poppins" charset="0"/>
                <a:cs typeface="Poppins" charset="0"/>
              </a:rPr>
              <a:t>Siddiqui</a:t>
            </a:r>
            <a:r>
              <a:rPr lang="en-US" sz="900" b="1" dirty="0" smtClean="0">
                <a:latin typeface="Poppins" charset="0"/>
                <a:cs typeface="Poppins" charset="0"/>
              </a:rPr>
              <a:t> &amp; </a:t>
            </a:r>
            <a:r>
              <a:rPr lang="en-US" sz="900" b="1" dirty="0" err="1" smtClean="0">
                <a:latin typeface="Poppins" charset="0"/>
                <a:cs typeface="Poppins" charset="0"/>
              </a:rPr>
              <a:t>Sahar</a:t>
            </a:r>
            <a:r>
              <a:rPr lang="en-US" sz="900" b="1" dirty="0" smtClean="0">
                <a:latin typeface="Poppins" charset="0"/>
                <a:cs typeface="Poppins" charset="0"/>
              </a:rPr>
              <a:t>, 2019). </a:t>
            </a:r>
            <a:endParaRPr lang="en-US" sz="900" b="1" dirty="0">
              <a:latin typeface="Poppins" charset="0"/>
              <a:cs typeface="Poppins" charset="0"/>
            </a:endParaRPr>
          </a:p>
        </p:txBody>
      </p:sp>
      <p:pic>
        <p:nvPicPr>
          <p:cNvPr id="6"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Case Study </a:t>
            </a:r>
            <a:endParaRPr lang="en-US" dirty="0"/>
          </a:p>
        </p:txBody>
      </p:sp>
      <p:sp>
        <p:nvSpPr>
          <p:cNvPr id="3" name="Text Placeholder 2"/>
          <p:cNvSpPr>
            <a:spLocks noGrp="1"/>
          </p:cNvSpPr>
          <p:nvPr>
            <p:ph type="body" idx="1"/>
          </p:nvPr>
        </p:nvSpPr>
        <p:spPr>
          <a:xfrm>
            <a:off x="720000" y="1237075"/>
            <a:ext cx="3775800" cy="3366300"/>
          </a:xfrm>
          <a:ln>
            <a:solidFill>
              <a:schemeClr val="accent4"/>
            </a:solidFill>
          </a:ln>
        </p:spPr>
        <p:txBody>
          <a:bodyPr/>
          <a:lstStyle/>
          <a:p>
            <a:pPr lvl="0" algn="just">
              <a:lnSpc>
                <a:spcPct val="150000"/>
              </a:lnSpc>
            </a:pPr>
            <a:r>
              <a:rPr lang="en-US" sz="1100" dirty="0" smtClean="0"/>
              <a:t>Sainsbury's is one of the biggest and most famous supermarket chains in the United Kingdom. </a:t>
            </a:r>
          </a:p>
          <a:p>
            <a:pPr lvl="0" algn="just">
              <a:lnSpc>
                <a:spcPct val="150000"/>
              </a:lnSpc>
            </a:pPr>
            <a:r>
              <a:rPr lang="en-US" sz="1100" dirty="0" smtClean="0"/>
              <a:t>Introduced in 1869 by John James Sainsbury as well as his wife Mary Ann. </a:t>
            </a:r>
          </a:p>
          <a:p>
            <a:pPr lvl="0" algn="just">
              <a:lnSpc>
                <a:spcPct val="150000"/>
              </a:lnSpc>
            </a:pPr>
            <a:r>
              <a:rPr lang="en-US" sz="1100" dirty="0" smtClean="0"/>
              <a:t>The firm has a rich history in the retail industry. </a:t>
            </a:r>
          </a:p>
          <a:p>
            <a:pPr lvl="0" algn="just">
              <a:lnSpc>
                <a:spcPct val="150000"/>
              </a:lnSpc>
            </a:pPr>
            <a:r>
              <a:rPr lang="en-US" sz="1100" dirty="0" smtClean="0"/>
              <a:t>Sainsbury's has continuously concentrated on delivering greater-quality products and a varied range of goods. </a:t>
            </a:r>
          </a:p>
          <a:p>
            <a:pPr algn="just">
              <a:lnSpc>
                <a:spcPct val="150000"/>
              </a:lnSpc>
            </a:pPr>
            <a:r>
              <a:rPr lang="en-US" sz="1100" dirty="0" smtClean="0"/>
              <a:t>Sainsbury's provides clothing, electronics, household items, and more (</a:t>
            </a:r>
            <a:r>
              <a:rPr lang="en-US" sz="1100" dirty="0" err="1" smtClean="0"/>
              <a:t>Sainsburys</a:t>
            </a:r>
            <a:r>
              <a:rPr lang="en-US" sz="1100" dirty="0" smtClean="0"/>
              <a:t>, 2023). </a:t>
            </a:r>
          </a:p>
          <a:p>
            <a:pPr lvl="0" algn="just">
              <a:lnSpc>
                <a:spcPct val="150000"/>
              </a:lnSpc>
            </a:pPr>
            <a:endParaRPr lang="en-US" sz="1100" dirty="0" smtClean="0"/>
          </a:p>
          <a:p>
            <a:pPr algn="just">
              <a:lnSpc>
                <a:spcPct val="150000"/>
              </a:lnSpc>
            </a:pPr>
            <a:endParaRPr lang="en-US" sz="1100" dirty="0"/>
          </a:p>
        </p:txBody>
      </p:sp>
      <p:sp>
        <p:nvSpPr>
          <p:cNvPr id="4098" name="AutoShape 2" descr="C:\Users\sd\Downloads\7676.web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0" name="AutoShape 4" descr="C:\Users\sd\Downloads\7676.web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101" name="Picture 5"/>
          <p:cNvPicPr>
            <a:picLocks noChangeAspect="1" noChangeArrowheads="1"/>
          </p:cNvPicPr>
          <p:nvPr/>
        </p:nvPicPr>
        <p:blipFill>
          <a:blip r:embed="rId2"/>
          <a:srcRect/>
          <a:stretch>
            <a:fillRect/>
          </a:stretch>
        </p:blipFill>
        <p:spPr bwMode="auto">
          <a:xfrm>
            <a:off x="4724400" y="971550"/>
            <a:ext cx="4203700" cy="3708400"/>
          </a:xfrm>
          <a:prstGeom prst="rect">
            <a:avLst/>
          </a:prstGeom>
          <a:noFill/>
          <a:ln w="9525">
            <a:solidFill>
              <a:schemeClr val="accent4"/>
            </a:solidFill>
            <a:miter lim="800000"/>
            <a:headEnd/>
            <a:tailEnd/>
          </a:ln>
        </p:spPr>
      </p:pic>
      <p:pic>
        <p:nvPicPr>
          <p:cNvPr id="7"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smtClean="0">
                <a:solidFill>
                  <a:schemeClr val="accent5"/>
                </a:solidFill>
              </a:rPr>
              <a:t>Sainsbury's current employee engagement levels</a:t>
            </a:r>
            <a:endParaRPr lang="en-US" sz="2000" dirty="0">
              <a:solidFill>
                <a:schemeClr val="accent5"/>
              </a:solidFill>
            </a:endParaRPr>
          </a:p>
        </p:txBody>
      </p:sp>
      <p:graphicFrame>
        <p:nvGraphicFramePr>
          <p:cNvPr id="4" name="Diagram 3"/>
          <p:cNvGraphicFramePr/>
          <p:nvPr/>
        </p:nvGraphicFramePr>
        <p:xfrm>
          <a:off x="381000" y="1352550"/>
          <a:ext cx="5029200" cy="360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7394" name="Picture 2" descr="C:\Users\sd\Downloads\times top 2.jpg"/>
          <p:cNvPicPr>
            <a:picLocks noChangeAspect="1" noChangeArrowheads="1"/>
          </p:cNvPicPr>
          <p:nvPr/>
        </p:nvPicPr>
        <p:blipFill>
          <a:blip r:embed="rId8"/>
          <a:srcRect/>
          <a:stretch>
            <a:fillRect/>
          </a:stretch>
        </p:blipFill>
        <p:spPr bwMode="auto">
          <a:xfrm>
            <a:off x="5638800" y="1352550"/>
            <a:ext cx="3352606" cy="3486150"/>
          </a:xfrm>
          <a:prstGeom prst="rect">
            <a:avLst/>
          </a:prstGeom>
          <a:noFill/>
        </p:spPr>
      </p:pic>
      <p:pic>
        <p:nvPicPr>
          <p:cNvPr id="5" name="Picture 2"/>
          <p:cNvPicPr>
            <a:picLocks noChangeAspect="1" noChangeArrowheads="1"/>
          </p:cNvPicPr>
          <p:nvPr/>
        </p:nvPicPr>
        <p:blipFill>
          <a:blip r:embed="rId9"/>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dirty="0" smtClean="0"/>
              <a:t/>
            </a:r>
            <a:br>
              <a:rPr lang="en-US" sz="1800" dirty="0" smtClean="0"/>
            </a:br>
            <a:r>
              <a:rPr lang="en-US" sz="1800" dirty="0" smtClean="0"/>
              <a:t>Initiatives for Enhancing Employee Engagement at Sainsbury's</a:t>
            </a:r>
            <a:br>
              <a:rPr lang="en-US" sz="1800" dirty="0" smtClean="0"/>
            </a:br>
            <a:endParaRPr lang="en-US" sz="1800" dirty="0"/>
          </a:p>
        </p:txBody>
      </p:sp>
      <p:graphicFrame>
        <p:nvGraphicFramePr>
          <p:cNvPr id="4" name="Diagram 3"/>
          <p:cNvGraphicFramePr/>
          <p:nvPr/>
        </p:nvGraphicFramePr>
        <p:xfrm>
          <a:off x="457200" y="1428750"/>
          <a:ext cx="4191000" cy="3251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C:\Users\sd\Downloads\62778_Sainsburys-staff.jpg"/>
          <p:cNvPicPr/>
          <p:nvPr/>
        </p:nvPicPr>
        <p:blipFill>
          <a:blip r:embed="rId7" cstate="print"/>
          <a:srcRect/>
          <a:stretch>
            <a:fillRect/>
          </a:stretch>
        </p:blipFill>
        <p:spPr bwMode="auto">
          <a:xfrm>
            <a:off x="4724400" y="1657350"/>
            <a:ext cx="4038600" cy="3006344"/>
          </a:xfrm>
          <a:prstGeom prst="rect">
            <a:avLst/>
          </a:prstGeom>
          <a:noFill/>
          <a:ln w="9525">
            <a:noFill/>
            <a:miter lim="800000"/>
            <a:headEnd/>
            <a:tailEnd/>
          </a:ln>
        </p:spPr>
      </p:pic>
      <p:pic>
        <p:nvPicPr>
          <p:cNvPr id="6" name="Picture 2"/>
          <p:cNvPicPr>
            <a:picLocks noChangeAspect="1" noChangeArrowheads="1"/>
          </p:cNvPicPr>
          <p:nvPr/>
        </p:nvPicPr>
        <p:blipFill>
          <a:blip r:embed="rId8"/>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smtClean="0"/>
              <a:t>Factors that are participating to (or detracting from) employee engagement: </a:t>
            </a:r>
            <a:br>
              <a:rPr lang="en-US" sz="2000" dirty="0" smtClean="0"/>
            </a:br>
            <a:endParaRPr lang="en-US" sz="2000" dirty="0"/>
          </a:p>
        </p:txBody>
      </p:sp>
      <p:sp>
        <p:nvSpPr>
          <p:cNvPr id="3" name="Text Placeholder 2"/>
          <p:cNvSpPr>
            <a:spLocks noGrp="1"/>
          </p:cNvSpPr>
          <p:nvPr>
            <p:ph type="body" idx="1"/>
          </p:nvPr>
        </p:nvSpPr>
        <p:spPr>
          <a:xfrm>
            <a:off x="720000" y="1237075"/>
            <a:ext cx="4309200" cy="3366300"/>
          </a:xfrm>
        </p:spPr>
        <p:txBody>
          <a:bodyPr/>
          <a:lstStyle/>
          <a:p>
            <a:pPr>
              <a:buNone/>
            </a:pPr>
            <a:r>
              <a:rPr lang="en-US" sz="1200" b="1" dirty="0" smtClean="0"/>
              <a:t>Contributing Factors</a:t>
            </a:r>
            <a:r>
              <a:rPr lang="en-US" sz="1200" dirty="0" smtClean="0"/>
              <a:t>:</a:t>
            </a:r>
          </a:p>
          <a:p>
            <a:pPr>
              <a:buNone/>
            </a:pPr>
            <a:r>
              <a:rPr lang="en-US" sz="1200" b="1" dirty="0" smtClean="0"/>
              <a:t>1. Feeling valued and appreciated:</a:t>
            </a:r>
          </a:p>
          <a:p>
            <a:r>
              <a:rPr lang="en-US" sz="1200" dirty="0" smtClean="0"/>
              <a:t>In my opinion, staff members who feel valued and appreciated by their managers and peers are more expected to be engaged. </a:t>
            </a:r>
          </a:p>
          <a:p>
            <a:pPr lvl="0"/>
            <a:r>
              <a:rPr lang="en-US" sz="1200" dirty="0" smtClean="0"/>
              <a:t>It has "Sainsbury's Star" awards (Sainsburyarchive, 2023). </a:t>
            </a:r>
          </a:p>
          <a:p>
            <a:pPr>
              <a:buNone/>
            </a:pPr>
            <a:endParaRPr lang="en-US" sz="1200" dirty="0" smtClean="0"/>
          </a:p>
          <a:p>
            <a:pPr>
              <a:buNone/>
            </a:pPr>
            <a:r>
              <a:rPr lang="en-US" sz="1200" b="1" dirty="0" smtClean="0"/>
              <a:t>2</a:t>
            </a:r>
            <a:r>
              <a:rPr lang="en-US" sz="1200" dirty="0" smtClean="0"/>
              <a:t>. </a:t>
            </a:r>
            <a:r>
              <a:rPr lang="en-US" sz="1200" b="1" dirty="0" smtClean="0"/>
              <a:t>Having a good work-life balance</a:t>
            </a:r>
            <a:r>
              <a:rPr lang="en-US" sz="1200" dirty="0" smtClean="0"/>
              <a:t>:</a:t>
            </a:r>
          </a:p>
          <a:p>
            <a:r>
              <a:rPr lang="en-US" sz="1200" dirty="0" smtClean="0"/>
              <a:t>In my opinion, staff members who have a good work-life balance are more expected to be engaged. </a:t>
            </a:r>
          </a:p>
          <a:p>
            <a:pPr>
              <a:lnSpc>
                <a:spcPct val="150000"/>
              </a:lnSpc>
            </a:pPr>
            <a:r>
              <a:rPr lang="en-US" sz="1200" dirty="0" smtClean="0"/>
              <a:t>It has part-time work and job sharing (Sainsburyarchive, 2023).</a:t>
            </a:r>
          </a:p>
          <a:p>
            <a:pPr>
              <a:buNone/>
            </a:pPr>
            <a:endParaRPr lang="en-US" sz="1200" dirty="0" smtClean="0"/>
          </a:p>
        </p:txBody>
      </p:sp>
      <p:pic>
        <p:nvPicPr>
          <p:cNvPr id="188418" name="Picture 2"/>
          <p:cNvPicPr>
            <a:picLocks noChangeAspect="1" noChangeArrowheads="1"/>
          </p:cNvPicPr>
          <p:nvPr/>
        </p:nvPicPr>
        <p:blipFill>
          <a:blip r:embed="rId2"/>
          <a:srcRect/>
          <a:stretch>
            <a:fillRect/>
          </a:stretch>
        </p:blipFill>
        <p:spPr bwMode="auto">
          <a:xfrm>
            <a:off x="5029200" y="1200150"/>
            <a:ext cx="3975100" cy="3771900"/>
          </a:xfrm>
          <a:prstGeom prst="rect">
            <a:avLst/>
          </a:prstGeom>
          <a:noFill/>
          <a:ln w="9525">
            <a:noFill/>
            <a:miter lim="800000"/>
            <a:headEnd/>
            <a:tailEnd/>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Detracting Factors:</a:t>
            </a:r>
            <a:endParaRPr lang="en-US" dirty="0"/>
          </a:p>
        </p:txBody>
      </p:sp>
      <p:sp>
        <p:nvSpPr>
          <p:cNvPr id="3" name="Text Placeholder 2"/>
          <p:cNvSpPr>
            <a:spLocks noGrp="1"/>
          </p:cNvSpPr>
          <p:nvPr>
            <p:ph type="body" idx="1"/>
          </p:nvPr>
        </p:nvSpPr>
        <p:spPr>
          <a:xfrm>
            <a:off x="720000" y="1237075"/>
            <a:ext cx="7814400" cy="2401475"/>
          </a:xfrm>
        </p:spPr>
        <p:txBody>
          <a:bodyPr/>
          <a:lstStyle/>
          <a:p>
            <a:pPr algn="just">
              <a:lnSpc>
                <a:spcPct val="150000"/>
              </a:lnSpc>
              <a:buNone/>
            </a:pPr>
            <a:r>
              <a:rPr lang="en-US" sz="1100" b="1" dirty="0" smtClean="0"/>
              <a:t>Unclear goals and expectations: </a:t>
            </a:r>
          </a:p>
          <a:p>
            <a:pPr algn="just">
              <a:lnSpc>
                <a:spcPct val="150000"/>
              </a:lnSpc>
            </a:pPr>
            <a:r>
              <a:rPr lang="en-US" sz="1100" b="1" dirty="0" smtClean="0"/>
              <a:t> </a:t>
            </a:r>
            <a:r>
              <a:rPr lang="en-US" sz="1100" dirty="0" smtClean="0"/>
              <a:t>In my opinion, staff members who don't understand what is expected of them are less expected to be engaged. </a:t>
            </a:r>
          </a:p>
          <a:p>
            <a:pPr algn="just">
              <a:lnSpc>
                <a:spcPct val="150000"/>
              </a:lnSpc>
            </a:pPr>
            <a:r>
              <a:rPr lang="en-US" sz="1100" dirty="0" smtClean="0"/>
              <a:t>Sainsbury's has a number of performance management processes in place. </a:t>
            </a:r>
          </a:p>
          <a:p>
            <a:pPr algn="just">
              <a:lnSpc>
                <a:spcPct val="150000"/>
              </a:lnSpc>
            </a:pPr>
            <a:r>
              <a:rPr lang="en-US" sz="1100" dirty="0" smtClean="0"/>
              <a:t> However some staff members feel that these processes are not clear or that they are not being successfully communicated.</a:t>
            </a:r>
          </a:p>
          <a:p>
            <a:pPr algn="just">
              <a:lnSpc>
                <a:spcPct val="150000"/>
              </a:lnSpc>
            </a:pPr>
            <a:r>
              <a:rPr lang="en-US" sz="1100" dirty="0" smtClean="0"/>
              <a:t> For instance, a 2022 survey by </a:t>
            </a:r>
            <a:r>
              <a:rPr lang="en-US" sz="1100" dirty="0" err="1" smtClean="0"/>
              <a:t>Glassdoor</a:t>
            </a:r>
            <a:r>
              <a:rPr lang="en-US" sz="1100" dirty="0" smtClean="0"/>
              <a:t> discovered that 52% of staff members at Sainsbury's felt that their goals and desires were not clear (</a:t>
            </a:r>
            <a:r>
              <a:rPr lang="en-US" sz="1100" dirty="0" err="1" smtClean="0"/>
              <a:t>Glassdoor</a:t>
            </a:r>
            <a:r>
              <a:rPr lang="en-US" sz="1100" dirty="0" smtClean="0"/>
              <a:t>, 2023). </a:t>
            </a:r>
          </a:p>
          <a:p>
            <a:pPr algn="just">
              <a:lnSpc>
                <a:spcPct val="150000"/>
              </a:lnSpc>
            </a:pPr>
            <a:endParaRPr lang="en-US" sz="1100" dirty="0"/>
          </a:p>
        </p:txBody>
      </p:sp>
      <p:pic>
        <p:nvPicPr>
          <p:cNvPr id="5" name="Picture 4"/>
          <p:cNvPicPr/>
          <p:nvPr/>
        </p:nvPicPr>
        <p:blipFill>
          <a:blip r:embed="rId2" cstate="print"/>
          <a:srcRect/>
          <a:stretch>
            <a:fillRect/>
          </a:stretch>
        </p:blipFill>
        <p:spPr bwMode="auto">
          <a:xfrm>
            <a:off x="1447800" y="3486150"/>
            <a:ext cx="5943600" cy="1452551"/>
          </a:xfrm>
          <a:prstGeom prst="rect">
            <a:avLst/>
          </a:prstGeom>
          <a:noFill/>
          <a:ln w="9525">
            <a:noFill/>
            <a:miter lim="800000"/>
            <a:headEnd/>
            <a:tailEnd/>
          </a:ln>
        </p:spPr>
      </p:pic>
      <p:pic>
        <p:nvPicPr>
          <p:cNvPr id="6"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Detracting Factors:</a:t>
            </a:r>
            <a:endParaRPr lang="en-US" dirty="0"/>
          </a:p>
        </p:txBody>
      </p:sp>
      <p:sp>
        <p:nvSpPr>
          <p:cNvPr id="3" name="Text Placeholder 2"/>
          <p:cNvSpPr>
            <a:spLocks noGrp="1"/>
          </p:cNvSpPr>
          <p:nvPr>
            <p:ph type="body" idx="1"/>
          </p:nvPr>
        </p:nvSpPr>
        <p:spPr>
          <a:xfrm>
            <a:off x="720000" y="1237075"/>
            <a:ext cx="4233000" cy="3366300"/>
          </a:xfrm>
        </p:spPr>
        <p:txBody>
          <a:bodyPr/>
          <a:lstStyle/>
          <a:p>
            <a:pPr algn="just">
              <a:lnSpc>
                <a:spcPct val="200000"/>
              </a:lnSpc>
              <a:buNone/>
            </a:pPr>
            <a:r>
              <a:rPr lang="en-US" sz="1100" b="1" dirty="0" smtClean="0"/>
              <a:t>Unfair treatment:</a:t>
            </a:r>
            <a:r>
              <a:rPr lang="en-US" sz="1100" dirty="0" smtClean="0"/>
              <a:t> </a:t>
            </a:r>
          </a:p>
          <a:p>
            <a:pPr algn="just">
              <a:lnSpc>
                <a:spcPct val="200000"/>
              </a:lnSpc>
            </a:pPr>
            <a:r>
              <a:rPr lang="en-US" sz="1100" dirty="0" smtClean="0"/>
              <a:t>Sainsbury's has a number of policies in place to encourage fairness. </a:t>
            </a:r>
          </a:p>
          <a:p>
            <a:pPr algn="just">
              <a:lnSpc>
                <a:spcPct val="200000"/>
              </a:lnSpc>
            </a:pPr>
            <a:r>
              <a:rPr lang="en-US" sz="1100" dirty="0" smtClean="0"/>
              <a:t>But some staff members feel that they are not being treated fairly. </a:t>
            </a:r>
          </a:p>
          <a:p>
            <a:pPr algn="just">
              <a:lnSpc>
                <a:spcPct val="200000"/>
              </a:lnSpc>
            </a:pPr>
            <a:r>
              <a:rPr lang="en-US" sz="1100" dirty="0" smtClean="0"/>
              <a:t>For instance, a 2019 survey by the Equality and Human Rights Commission discovered that 20% of staff members at Sainsbury's had faced discrimination at work (Equality human rights, 2022). </a:t>
            </a:r>
          </a:p>
          <a:p>
            <a:pPr algn="just">
              <a:lnSpc>
                <a:spcPct val="200000"/>
              </a:lnSpc>
            </a:pPr>
            <a:endParaRPr lang="en-US" sz="1100" dirty="0"/>
          </a:p>
        </p:txBody>
      </p:sp>
      <p:pic>
        <p:nvPicPr>
          <p:cNvPr id="5" name="Picture 2" descr="C:\Users\sd\Downloads\sainsburys-e1641571556168.png"/>
          <p:cNvPicPr>
            <a:picLocks noChangeAspect="1" noChangeArrowheads="1"/>
          </p:cNvPicPr>
          <p:nvPr/>
        </p:nvPicPr>
        <p:blipFill>
          <a:blip r:embed="rId2"/>
          <a:srcRect/>
          <a:stretch>
            <a:fillRect/>
          </a:stretch>
        </p:blipFill>
        <p:spPr bwMode="auto">
          <a:xfrm>
            <a:off x="5029200" y="1276350"/>
            <a:ext cx="4114800" cy="3714750"/>
          </a:xfrm>
          <a:prstGeom prst="rect">
            <a:avLst/>
          </a:prstGeom>
          <a:noFill/>
        </p:spPr>
      </p:pic>
      <p:pic>
        <p:nvPicPr>
          <p:cNvPr id="6"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Detracting Factors:</a:t>
            </a:r>
            <a:endParaRPr lang="en-US" dirty="0"/>
          </a:p>
        </p:txBody>
      </p:sp>
      <p:sp>
        <p:nvSpPr>
          <p:cNvPr id="3" name="Text Placeholder 2"/>
          <p:cNvSpPr>
            <a:spLocks noGrp="1"/>
          </p:cNvSpPr>
          <p:nvPr>
            <p:ph type="body" idx="1"/>
          </p:nvPr>
        </p:nvSpPr>
        <p:spPr>
          <a:xfrm>
            <a:off x="720000" y="1237075"/>
            <a:ext cx="4004400" cy="3366300"/>
          </a:xfrm>
        </p:spPr>
        <p:txBody>
          <a:bodyPr/>
          <a:lstStyle/>
          <a:p>
            <a:pPr algn="just">
              <a:lnSpc>
                <a:spcPct val="150000"/>
              </a:lnSpc>
              <a:buNone/>
            </a:pPr>
            <a:r>
              <a:rPr lang="en-US" sz="1100" b="1" dirty="0" smtClean="0"/>
              <a:t>Lack of Communication: </a:t>
            </a:r>
            <a:endParaRPr lang="en-US" sz="1100" dirty="0" smtClean="0"/>
          </a:p>
          <a:p>
            <a:pPr algn="just">
              <a:lnSpc>
                <a:spcPct val="150000"/>
              </a:lnSpc>
            </a:pPr>
            <a:r>
              <a:rPr lang="en-US" sz="1100" dirty="0" smtClean="0"/>
              <a:t>Staff members who don't feel involved regarding what is happening in the firm are less expected to be engaged. </a:t>
            </a:r>
          </a:p>
          <a:p>
            <a:pPr algn="just">
              <a:lnSpc>
                <a:spcPct val="150000"/>
              </a:lnSpc>
            </a:pPr>
            <a:r>
              <a:rPr lang="en-US" sz="1100" dirty="0" smtClean="0"/>
              <a:t>Some employees experience that they are not kept informed regarding main decisions that are being made. </a:t>
            </a:r>
          </a:p>
          <a:p>
            <a:pPr algn="just">
              <a:lnSpc>
                <a:spcPct val="150000"/>
              </a:lnSpc>
            </a:pPr>
            <a:r>
              <a:rPr lang="en-US" sz="1100" dirty="0" smtClean="0"/>
              <a:t>For example, a 2021 survey by the CIPD discovered that 57% of staff members at Sainsbury's experienced that they were not kept informed regarding vital decisions that were being made. </a:t>
            </a:r>
          </a:p>
          <a:p>
            <a:pPr algn="just">
              <a:lnSpc>
                <a:spcPct val="150000"/>
              </a:lnSpc>
              <a:buNone/>
            </a:pPr>
            <a:endParaRPr lang="en-US" sz="1100" dirty="0" smtClean="0"/>
          </a:p>
        </p:txBody>
      </p:sp>
      <p:pic>
        <p:nvPicPr>
          <p:cNvPr id="190466" name="Picture 2" descr="C:\Users\sd\Downloads\images.jpg"/>
          <p:cNvPicPr>
            <a:picLocks noChangeAspect="1" noChangeArrowheads="1"/>
          </p:cNvPicPr>
          <p:nvPr/>
        </p:nvPicPr>
        <p:blipFill>
          <a:blip r:embed="rId2"/>
          <a:srcRect/>
          <a:stretch>
            <a:fillRect/>
          </a:stretch>
        </p:blipFill>
        <p:spPr bwMode="auto">
          <a:xfrm>
            <a:off x="5410200" y="1428750"/>
            <a:ext cx="3352800" cy="3429000"/>
          </a:xfrm>
          <a:prstGeom prst="rect">
            <a:avLst/>
          </a:prstGeom>
          <a:noFill/>
          <a:ln>
            <a:solidFill>
              <a:schemeClr val="bg2"/>
            </a:solidFill>
          </a:ln>
        </p:spPr>
      </p:pic>
      <p:pic>
        <p:nvPicPr>
          <p:cNvPr id="6"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a:t>
            </a:r>
            <a:endParaRPr lang="en-US" dirty="0"/>
          </a:p>
        </p:txBody>
      </p:sp>
      <p:sp>
        <p:nvSpPr>
          <p:cNvPr id="3" name="Text Placeholder 2"/>
          <p:cNvSpPr>
            <a:spLocks noGrp="1"/>
          </p:cNvSpPr>
          <p:nvPr>
            <p:ph type="body" idx="1"/>
          </p:nvPr>
        </p:nvSpPr>
        <p:spPr>
          <a:xfrm>
            <a:off x="720000" y="1237075"/>
            <a:ext cx="4233000" cy="3366300"/>
          </a:xfrm>
        </p:spPr>
        <p:txBody>
          <a:bodyPr/>
          <a:lstStyle/>
          <a:p>
            <a:pPr algn="just">
              <a:lnSpc>
                <a:spcPct val="250000"/>
              </a:lnSpc>
              <a:buNone/>
            </a:pPr>
            <a:r>
              <a:rPr lang="en-US" sz="1100" b="1" dirty="0" smtClean="0"/>
              <a:t>Proposal of a comprehensive strategy for increasing employee engagement in Sainsbury's:</a:t>
            </a:r>
          </a:p>
          <a:p>
            <a:pPr algn="just">
              <a:lnSpc>
                <a:spcPct val="250000"/>
              </a:lnSpc>
              <a:buFont typeface="+mj-lt"/>
              <a:buAutoNum type="arabicPeriod"/>
            </a:pPr>
            <a:r>
              <a:rPr lang="en-US" sz="1100" b="1" dirty="0" smtClean="0"/>
              <a:t>Develop a fair and equitable workplace:</a:t>
            </a:r>
            <a:r>
              <a:rPr lang="en-US" sz="1100" dirty="0" smtClean="0"/>
              <a:t> Sainsbury's must make sure that all staff members are treated fairly and equitably.</a:t>
            </a:r>
          </a:p>
          <a:p>
            <a:pPr lvl="0" algn="just">
              <a:lnSpc>
                <a:spcPct val="250000"/>
              </a:lnSpc>
              <a:buFont typeface="+mj-lt"/>
              <a:buAutoNum type="arabicPeriod"/>
            </a:pPr>
            <a:r>
              <a:rPr lang="en-US" sz="1100" b="1" dirty="0" smtClean="0"/>
              <a:t>Promote open and honest communication:</a:t>
            </a:r>
            <a:r>
              <a:rPr lang="en-US" sz="1100" dirty="0" smtClean="0"/>
              <a:t> Sainsbury's must develop a culture of open as well as honest communication (</a:t>
            </a:r>
            <a:r>
              <a:rPr lang="en-US" sz="1100" dirty="0" err="1" smtClean="0"/>
              <a:t>Geisler</a:t>
            </a:r>
            <a:r>
              <a:rPr lang="en-US" sz="1100" dirty="0" smtClean="0"/>
              <a:t> et al., 2019). </a:t>
            </a:r>
          </a:p>
          <a:p>
            <a:pPr algn="just">
              <a:lnSpc>
                <a:spcPct val="250000"/>
              </a:lnSpc>
              <a:buNone/>
            </a:pPr>
            <a:endParaRPr lang="en-US" sz="1100" dirty="0" smtClean="0"/>
          </a:p>
          <a:p>
            <a:pPr algn="just">
              <a:lnSpc>
                <a:spcPct val="250000"/>
              </a:lnSpc>
            </a:pPr>
            <a:endParaRPr lang="en-US" sz="1100" dirty="0"/>
          </a:p>
        </p:txBody>
      </p:sp>
      <p:pic>
        <p:nvPicPr>
          <p:cNvPr id="191490" name="Picture 2" descr="C:\Users\sd\Downloads\dreamstime_l_115358642-1-880x360.jpg"/>
          <p:cNvPicPr>
            <a:picLocks noChangeAspect="1" noChangeArrowheads="1"/>
          </p:cNvPicPr>
          <p:nvPr/>
        </p:nvPicPr>
        <p:blipFill>
          <a:blip r:embed="rId2"/>
          <a:srcRect/>
          <a:stretch>
            <a:fillRect/>
          </a:stretch>
        </p:blipFill>
        <p:spPr bwMode="auto">
          <a:xfrm>
            <a:off x="5486400" y="1657350"/>
            <a:ext cx="3429000" cy="3124200"/>
          </a:xfrm>
          <a:prstGeom prst="rect">
            <a:avLst/>
          </a:prstGeom>
          <a:noFill/>
          <a:ln>
            <a:solidFill>
              <a:schemeClr val="bg2"/>
            </a:solidFill>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i="1" dirty="0" smtClean="0"/>
              <a:t>Cont… </a:t>
            </a:r>
            <a:endParaRPr lang="en-US" i="1" dirty="0"/>
          </a:p>
        </p:txBody>
      </p:sp>
      <p:sp>
        <p:nvSpPr>
          <p:cNvPr id="3" name="Text Placeholder 2"/>
          <p:cNvSpPr>
            <a:spLocks noGrp="1"/>
          </p:cNvSpPr>
          <p:nvPr>
            <p:ph type="body" idx="1"/>
          </p:nvPr>
        </p:nvSpPr>
        <p:spPr>
          <a:xfrm>
            <a:off x="720000" y="1237075"/>
            <a:ext cx="4233000" cy="3366300"/>
          </a:xfrm>
        </p:spPr>
        <p:txBody>
          <a:bodyPr/>
          <a:lstStyle/>
          <a:p>
            <a:pPr algn="just">
              <a:lnSpc>
                <a:spcPct val="300000"/>
              </a:lnSpc>
            </a:pPr>
            <a:r>
              <a:rPr lang="en-US" sz="1100" b="1" dirty="0" smtClean="0"/>
              <a:t>Create a positive work environment: </a:t>
            </a:r>
            <a:r>
              <a:rPr lang="en-US" sz="1100" dirty="0" smtClean="0"/>
              <a:t>Sainsbury's must develop a positive work environment that is conducive to staff member’s involvement.</a:t>
            </a:r>
          </a:p>
          <a:p>
            <a:pPr algn="just">
              <a:lnSpc>
                <a:spcPct val="300000"/>
              </a:lnSpc>
            </a:pPr>
            <a:r>
              <a:rPr lang="en-US" sz="1100" b="1" dirty="0" smtClean="0"/>
              <a:t>Recognize and reward employee contributions:</a:t>
            </a:r>
            <a:r>
              <a:rPr lang="en-US" sz="1100" dirty="0" smtClean="0"/>
              <a:t> Sainsbury's must be aware of as well as reward employee participations (Knight et al., 2019). </a:t>
            </a:r>
            <a:endParaRPr lang="en-US" sz="1100" dirty="0"/>
          </a:p>
        </p:txBody>
      </p:sp>
      <p:pic>
        <p:nvPicPr>
          <p:cNvPr id="192514" name="Picture 2" descr="C:\Users\sd\Downloads\Rewards-and-Recognition-Ideas.png"/>
          <p:cNvPicPr>
            <a:picLocks noChangeAspect="1" noChangeArrowheads="1"/>
          </p:cNvPicPr>
          <p:nvPr/>
        </p:nvPicPr>
        <p:blipFill>
          <a:blip r:embed="rId2"/>
          <a:srcRect/>
          <a:stretch>
            <a:fillRect/>
          </a:stretch>
        </p:blipFill>
        <p:spPr bwMode="auto">
          <a:xfrm>
            <a:off x="5029200" y="1428750"/>
            <a:ext cx="3810000" cy="3352800"/>
          </a:xfrm>
          <a:prstGeom prst="rect">
            <a:avLst/>
          </a:prstGeom>
          <a:noFill/>
          <a:ln>
            <a:solidFill>
              <a:schemeClr val="bg2"/>
            </a:solidFill>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i="1" dirty="0" smtClean="0"/>
              <a:t>Cont…</a:t>
            </a:r>
            <a:endParaRPr lang="en-US" i="1" dirty="0"/>
          </a:p>
        </p:txBody>
      </p:sp>
      <p:sp>
        <p:nvSpPr>
          <p:cNvPr id="3" name="Text Placeholder 2"/>
          <p:cNvSpPr>
            <a:spLocks noGrp="1"/>
          </p:cNvSpPr>
          <p:nvPr>
            <p:ph type="body" idx="1"/>
          </p:nvPr>
        </p:nvSpPr>
        <p:spPr>
          <a:xfrm>
            <a:off x="720000" y="1237075"/>
            <a:ext cx="4233000" cy="3366300"/>
          </a:xfrm>
        </p:spPr>
        <p:txBody>
          <a:bodyPr/>
          <a:lstStyle/>
          <a:p>
            <a:pPr algn="just">
              <a:lnSpc>
                <a:spcPct val="250000"/>
              </a:lnSpc>
            </a:pPr>
            <a:r>
              <a:rPr lang="en-US" sz="1100" b="1" dirty="0" smtClean="0"/>
              <a:t>Measure and track employee engagement:</a:t>
            </a:r>
            <a:r>
              <a:rPr lang="en-US" sz="1100" dirty="0" smtClean="0"/>
              <a:t> Sainsbury's should frequently measure as well as track employee engagement levels.</a:t>
            </a:r>
          </a:p>
          <a:p>
            <a:pPr lvl="0" algn="just">
              <a:lnSpc>
                <a:spcPct val="250000"/>
              </a:lnSpc>
            </a:pPr>
            <a:r>
              <a:rPr lang="en-US" sz="1100" b="1" dirty="0" smtClean="0"/>
              <a:t>Invest in employee training and development:</a:t>
            </a:r>
            <a:r>
              <a:rPr lang="en-US" sz="1100" dirty="0" smtClean="0"/>
              <a:t> Sainsbury's should invest in training and development programs that assist employees build their skills and understanding (</a:t>
            </a:r>
            <a:r>
              <a:rPr lang="en-US" sz="1100" dirty="0" err="1" smtClean="0"/>
              <a:t>Rasool</a:t>
            </a:r>
            <a:r>
              <a:rPr lang="en-US" sz="1100" dirty="0" smtClean="0"/>
              <a:t> et al., 2021). </a:t>
            </a:r>
          </a:p>
          <a:p>
            <a:pPr algn="just">
              <a:lnSpc>
                <a:spcPct val="250000"/>
              </a:lnSpc>
              <a:buNone/>
            </a:pPr>
            <a:endParaRPr lang="en-US" sz="1100" dirty="0"/>
          </a:p>
        </p:txBody>
      </p:sp>
      <p:pic>
        <p:nvPicPr>
          <p:cNvPr id="193538" name="Picture 2"/>
          <p:cNvPicPr>
            <a:picLocks noChangeAspect="1" noChangeArrowheads="1"/>
          </p:cNvPicPr>
          <p:nvPr/>
        </p:nvPicPr>
        <p:blipFill>
          <a:blip r:embed="rId2"/>
          <a:srcRect/>
          <a:stretch>
            <a:fillRect/>
          </a:stretch>
        </p:blipFill>
        <p:spPr bwMode="auto">
          <a:xfrm>
            <a:off x="5486400" y="0"/>
            <a:ext cx="3657600" cy="5143500"/>
          </a:xfrm>
          <a:prstGeom prst="rect">
            <a:avLst/>
          </a:prstGeom>
          <a:noFill/>
          <a:ln w="9525">
            <a:noFill/>
            <a:miter lim="800000"/>
            <a:headEnd/>
            <a:tailEnd/>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540000"/>
            <a:ext cx="4385400" cy="564300"/>
          </a:xfrm>
        </p:spPr>
        <p:txBody>
          <a:bodyPr/>
          <a:lstStyle/>
          <a:p>
            <a:r>
              <a:rPr lang="en-US" sz="2800" dirty="0" smtClean="0"/>
              <a:t/>
            </a:r>
            <a:br>
              <a:rPr lang="en-US" sz="2800" dirty="0" smtClean="0"/>
            </a:br>
            <a:r>
              <a:rPr lang="en-US" sz="2800" dirty="0" smtClean="0"/>
              <a:t>Application of theories: </a:t>
            </a:r>
            <a:br>
              <a:rPr lang="en-US" sz="2800" dirty="0" smtClean="0"/>
            </a:br>
            <a:endParaRPr lang="en-US" sz="2800" dirty="0"/>
          </a:p>
        </p:txBody>
      </p:sp>
      <p:sp>
        <p:nvSpPr>
          <p:cNvPr id="3" name="Text Placeholder 2"/>
          <p:cNvSpPr>
            <a:spLocks noGrp="1"/>
          </p:cNvSpPr>
          <p:nvPr>
            <p:ph type="body" idx="1"/>
          </p:nvPr>
        </p:nvSpPr>
        <p:spPr>
          <a:xfrm>
            <a:off x="457200" y="1237074"/>
            <a:ext cx="4267200" cy="3696875"/>
          </a:xfrm>
        </p:spPr>
        <p:txBody>
          <a:bodyPr/>
          <a:lstStyle/>
          <a:p>
            <a:pPr>
              <a:lnSpc>
                <a:spcPct val="150000"/>
              </a:lnSpc>
              <a:buNone/>
            </a:pPr>
            <a:r>
              <a:rPr lang="en-US" sz="1000" b="1" dirty="0" smtClean="0"/>
              <a:t>Maslow’s Hierarchy of Needs:</a:t>
            </a:r>
            <a:endParaRPr lang="en-US" sz="1000" dirty="0" smtClean="0"/>
          </a:p>
          <a:p>
            <a:pPr lvl="0">
              <a:lnSpc>
                <a:spcPct val="150000"/>
              </a:lnSpc>
            </a:pPr>
            <a:r>
              <a:rPr lang="en-US" sz="1000" b="1" dirty="0" smtClean="0"/>
              <a:t>Self-Actualization:</a:t>
            </a:r>
            <a:r>
              <a:rPr lang="en-US" sz="1000" dirty="0" smtClean="0"/>
              <a:t> Sainsbury's must deliver employees  with opportunities for growth and development, for example training and development programs (Numonjonovich, 2022). </a:t>
            </a:r>
          </a:p>
          <a:p>
            <a:pPr lvl="0">
              <a:lnSpc>
                <a:spcPct val="150000"/>
              </a:lnSpc>
            </a:pPr>
            <a:r>
              <a:rPr lang="en-US" sz="1000" b="1" dirty="0" smtClean="0"/>
              <a:t>Esteem</a:t>
            </a:r>
            <a:r>
              <a:rPr lang="en-US" sz="1000" dirty="0" smtClean="0"/>
              <a:t>:  Must deliver recognition and rewards for their work, for instance performance-based pay and awards.</a:t>
            </a:r>
          </a:p>
          <a:p>
            <a:pPr lvl="0">
              <a:lnSpc>
                <a:spcPct val="150000"/>
              </a:lnSpc>
            </a:pPr>
            <a:r>
              <a:rPr lang="en-US" sz="1000" b="1" dirty="0" smtClean="0"/>
              <a:t>Love and Belonging: </a:t>
            </a:r>
            <a:r>
              <a:rPr lang="en-US" sz="1000" dirty="0" smtClean="0"/>
              <a:t>Must</a:t>
            </a:r>
            <a:r>
              <a:rPr lang="en-US" sz="1000" b="1" dirty="0" smtClean="0"/>
              <a:t> </a:t>
            </a:r>
            <a:r>
              <a:rPr lang="en-US" sz="1000" dirty="0" smtClean="0"/>
              <a:t>support employees feel loved and belonging by developing a positive work environment. </a:t>
            </a:r>
          </a:p>
          <a:p>
            <a:pPr lvl="0">
              <a:lnSpc>
                <a:spcPct val="150000"/>
              </a:lnSpc>
            </a:pPr>
            <a:r>
              <a:rPr lang="en-US" sz="1000" b="1" dirty="0" smtClean="0"/>
              <a:t>Safety</a:t>
            </a:r>
            <a:r>
              <a:rPr lang="en-US" sz="1000" dirty="0" smtClean="0"/>
              <a:t>: Must assist employees feel safe by delivering a safe and healthy work environment.</a:t>
            </a:r>
          </a:p>
          <a:p>
            <a:pPr lvl="0">
              <a:lnSpc>
                <a:spcPct val="150000"/>
              </a:lnSpc>
            </a:pPr>
            <a:r>
              <a:rPr lang="en-US" sz="1000" b="1" dirty="0" smtClean="0"/>
              <a:t>Physiological:</a:t>
            </a:r>
            <a:r>
              <a:rPr lang="en-US" sz="1000" dirty="0" smtClean="0"/>
              <a:t> Must assist employees fulfill their physiological requirements by delivering them with a fair wage and benefits (Numonjonovich, 2022). </a:t>
            </a:r>
          </a:p>
          <a:p>
            <a:pPr algn="just">
              <a:lnSpc>
                <a:spcPct val="150000"/>
              </a:lnSpc>
            </a:pPr>
            <a:endParaRPr lang="en-US" sz="1000" dirty="0"/>
          </a:p>
        </p:txBody>
      </p:sp>
      <p:pic>
        <p:nvPicPr>
          <p:cNvPr id="4" name="Google Shape;417;p48"/>
          <p:cNvPicPr preferRelativeResize="0"/>
          <p:nvPr/>
        </p:nvPicPr>
        <p:blipFill rotWithShape="1">
          <a:blip r:embed="rId2">
            <a:alphaModFix/>
          </a:blip>
          <a:srcRect l="15922" r="33941"/>
          <a:stretch/>
        </p:blipFill>
        <p:spPr>
          <a:xfrm>
            <a:off x="5280600" y="0"/>
            <a:ext cx="3863400" cy="5143500"/>
          </a:xfrm>
          <a:prstGeom prst="snip1Rect">
            <a:avLst>
              <a:gd name="adj" fmla="val 10432"/>
            </a:avLst>
          </a:prstGeom>
          <a:noFill/>
          <a:ln>
            <a:noFill/>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i="1" dirty="0" smtClean="0"/>
              <a:t>Cont… </a:t>
            </a:r>
            <a:endParaRPr lang="en-US" i="1" dirty="0"/>
          </a:p>
        </p:txBody>
      </p:sp>
      <p:sp>
        <p:nvSpPr>
          <p:cNvPr id="3" name="Text Placeholder 2"/>
          <p:cNvSpPr>
            <a:spLocks noGrp="1"/>
          </p:cNvSpPr>
          <p:nvPr>
            <p:ph type="body" idx="1"/>
          </p:nvPr>
        </p:nvSpPr>
        <p:spPr>
          <a:xfrm>
            <a:off x="720000" y="1237075"/>
            <a:ext cx="4233000" cy="3366300"/>
          </a:xfrm>
        </p:spPr>
        <p:txBody>
          <a:bodyPr/>
          <a:lstStyle/>
          <a:p>
            <a:pPr>
              <a:lnSpc>
                <a:spcPct val="150000"/>
              </a:lnSpc>
              <a:buNone/>
            </a:pPr>
            <a:r>
              <a:rPr lang="en-US" sz="1100" b="1" dirty="0" smtClean="0"/>
              <a:t>The Job-Demands Resources (JD-R) Model</a:t>
            </a:r>
            <a:endParaRPr lang="en-US" sz="1100" dirty="0" smtClean="0"/>
          </a:p>
          <a:p>
            <a:pPr lvl="0">
              <a:lnSpc>
                <a:spcPct val="150000"/>
              </a:lnSpc>
            </a:pPr>
            <a:r>
              <a:rPr lang="en-US" sz="1100" b="1" dirty="0" smtClean="0"/>
              <a:t>Job Demands:</a:t>
            </a:r>
            <a:r>
              <a:rPr lang="en-US" sz="1100" dirty="0" smtClean="0"/>
              <a:t> Sainsbury's must decrease job demands by delivering employees with the resources they require  (Taris et al., 2017). </a:t>
            </a:r>
          </a:p>
          <a:p>
            <a:pPr lvl="0">
              <a:lnSpc>
                <a:spcPct val="150000"/>
              </a:lnSpc>
            </a:pPr>
            <a:r>
              <a:rPr lang="en-US" sz="1100" b="1" dirty="0" smtClean="0"/>
              <a:t>Job Resources:</a:t>
            </a:r>
            <a:r>
              <a:rPr lang="en-US" sz="1100" dirty="0" smtClean="0"/>
              <a:t> Sainsbury's could enhance job resources by delivering staff members with opportunities for development and growth, like training and development programs. </a:t>
            </a:r>
          </a:p>
          <a:p>
            <a:pPr lvl="0">
              <a:lnSpc>
                <a:spcPct val="150000"/>
              </a:lnSpc>
            </a:pPr>
            <a:r>
              <a:rPr lang="en-US" sz="1100" b="1" dirty="0" smtClean="0"/>
              <a:t>Person-Job Fit:</a:t>
            </a:r>
            <a:r>
              <a:rPr lang="en-US" sz="1100" dirty="0" smtClean="0"/>
              <a:t> Sainsbury's must enhance person-job fit by matching staff members with jobs that are a good fit for their skills, interests, as well as values (Taris et al., 2017). </a:t>
            </a:r>
          </a:p>
          <a:p>
            <a:pPr lvl="0">
              <a:lnSpc>
                <a:spcPct val="150000"/>
              </a:lnSpc>
              <a:buNone/>
            </a:pPr>
            <a:endParaRPr lang="en-US" sz="1100" dirty="0" smtClean="0"/>
          </a:p>
          <a:p>
            <a:pPr algn="just">
              <a:lnSpc>
                <a:spcPct val="150000"/>
              </a:lnSpc>
            </a:pPr>
            <a:endParaRPr lang="en-US" sz="1100" dirty="0"/>
          </a:p>
        </p:txBody>
      </p:sp>
      <p:pic>
        <p:nvPicPr>
          <p:cNvPr id="194562" name="Picture 2" descr="C:\Users\sd\Downloads\images (1).jpg"/>
          <p:cNvPicPr>
            <a:picLocks noChangeAspect="1" noChangeArrowheads="1"/>
          </p:cNvPicPr>
          <p:nvPr/>
        </p:nvPicPr>
        <p:blipFill>
          <a:blip r:embed="rId2"/>
          <a:srcRect/>
          <a:stretch>
            <a:fillRect/>
          </a:stretch>
        </p:blipFill>
        <p:spPr bwMode="auto">
          <a:xfrm>
            <a:off x="5105400" y="1200150"/>
            <a:ext cx="3657600" cy="3375660"/>
          </a:xfrm>
          <a:prstGeom prst="rect">
            <a:avLst/>
          </a:prstGeom>
          <a:noFill/>
          <a:ln>
            <a:solidFill>
              <a:schemeClr val="bg2"/>
            </a:solidFill>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540000"/>
            <a:ext cx="3013800" cy="564300"/>
          </a:xfrm>
        </p:spPr>
        <p:txBody>
          <a:bodyPr/>
          <a:lstStyle/>
          <a:p>
            <a:pPr algn="l"/>
            <a:r>
              <a:rPr lang="en-US" sz="2000" dirty="0" smtClean="0"/>
              <a:t/>
            </a:r>
            <a:br>
              <a:rPr lang="en-US" sz="2000" dirty="0" smtClean="0"/>
            </a:br>
            <a:r>
              <a:rPr lang="en-US" sz="2000" dirty="0" smtClean="0"/>
              <a:t>Specific and measurable goals</a:t>
            </a:r>
            <a:br>
              <a:rPr lang="en-US" sz="2000" dirty="0" smtClean="0"/>
            </a:br>
            <a:endParaRPr lang="en-US" sz="2000" i="1" dirty="0"/>
          </a:p>
        </p:txBody>
      </p:sp>
      <p:sp>
        <p:nvSpPr>
          <p:cNvPr id="3" name="Text Placeholder 2"/>
          <p:cNvSpPr>
            <a:spLocks noGrp="1"/>
          </p:cNvSpPr>
          <p:nvPr>
            <p:ph type="body" idx="1"/>
          </p:nvPr>
        </p:nvSpPr>
        <p:spPr>
          <a:xfrm>
            <a:off x="720000" y="1657349"/>
            <a:ext cx="3166200" cy="2946025"/>
          </a:xfrm>
        </p:spPr>
        <p:txBody>
          <a:bodyPr/>
          <a:lstStyle/>
          <a:p>
            <a:pPr lvl="0">
              <a:lnSpc>
                <a:spcPct val="150000"/>
              </a:lnSpc>
            </a:pPr>
            <a:r>
              <a:rPr lang="en-US" sz="1200" dirty="0" smtClean="0"/>
              <a:t>Enhance employee satisfaction by 10% in the next year. </a:t>
            </a:r>
          </a:p>
          <a:p>
            <a:pPr lvl="0">
              <a:lnSpc>
                <a:spcPct val="150000"/>
              </a:lnSpc>
            </a:pPr>
            <a:r>
              <a:rPr lang="en-US" sz="1200" dirty="0" smtClean="0"/>
              <a:t>Decrease employee turnover by 5% in the next year (</a:t>
            </a:r>
            <a:r>
              <a:rPr lang="en-US" sz="1200" dirty="0" err="1" smtClean="0"/>
              <a:t>Dubbelt</a:t>
            </a:r>
            <a:r>
              <a:rPr lang="en-US" sz="1200" dirty="0" smtClean="0"/>
              <a:t> et al., 2019). </a:t>
            </a:r>
          </a:p>
          <a:p>
            <a:pPr lvl="0">
              <a:lnSpc>
                <a:spcPct val="150000"/>
              </a:lnSpc>
            </a:pPr>
            <a:r>
              <a:rPr lang="en-US" sz="1200" dirty="0" smtClean="0"/>
              <a:t>Enhance employee productivity by 2% in the next year. </a:t>
            </a:r>
          </a:p>
          <a:p>
            <a:pPr lvl="0">
              <a:lnSpc>
                <a:spcPct val="150000"/>
              </a:lnSpc>
            </a:pPr>
            <a:r>
              <a:rPr lang="en-US" sz="1200" dirty="0" smtClean="0"/>
              <a:t>Enhance employee morale by 5 points on a scale of 10 in the next year (</a:t>
            </a:r>
            <a:r>
              <a:rPr lang="en-US" sz="1200" dirty="0" err="1" smtClean="0"/>
              <a:t>Dubbelt</a:t>
            </a:r>
            <a:r>
              <a:rPr lang="en-US" sz="1200" dirty="0" smtClean="0"/>
              <a:t> et al., 2019). </a:t>
            </a:r>
          </a:p>
          <a:p>
            <a:pPr algn="just">
              <a:lnSpc>
                <a:spcPct val="150000"/>
              </a:lnSpc>
              <a:buNone/>
            </a:pPr>
            <a:endParaRPr lang="en-US" sz="1200" dirty="0" smtClean="0"/>
          </a:p>
          <a:p>
            <a:pPr lvl="0">
              <a:lnSpc>
                <a:spcPct val="150000"/>
              </a:lnSpc>
            </a:pPr>
            <a:endParaRPr lang="en-US" sz="1200" dirty="0" smtClean="0"/>
          </a:p>
          <a:p>
            <a:pPr algn="just">
              <a:lnSpc>
                <a:spcPct val="150000"/>
              </a:lnSpc>
              <a:buNone/>
            </a:pPr>
            <a:endParaRPr lang="en-US" sz="1200" dirty="0"/>
          </a:p>
        </p:txBody>
      </p:sp>
      <p:pic>
        <p:nvPicPr>
          <p:cNvPr id="195586" name="Picture 2" descr="C:\Users\sd\Downloads\smart-goals.png"/>
          <p:cNvPicPr>
            <a:picLocks noChangeAspect="1" noChangeArrowheads="1"/>
          </p:cNvPicPr>
          <p:nvPr/>
        </p:nvPicPr>
        <p:blipFill>
          <a:blip r:embed="rId2"/>
          <a:srcRect/>
          <a:stretch>
            <a:fillRect/>
          </a:stretch>
        </p:blipFill>
        <p:spPr bwMode="auto">
          <a:xfrm>
            <a:off x="4267200" y="0"/>
            <a:ext cx="4876800" cy="5143500"/>
          </a:xfrm>
          <a:prstGeom prst="rect">
            <a:avLst/>
          </a:prstGeom>
          <a:noFill/>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sz="2000" dirty="0" smtClean="0"/>
              <a:t>Resources needed to implement the strategy </a:t>
            </a:r>
            <a:br>
              <a:rPr lang="en-US" sz="2000" dirty="0" smtClean="0"/>
            </a:br>
            <a:endParaRPr lang="en-US" sz="2000" i="1" dirty="0"/>
          </a:p>
        </p:txBody>
      </p:sp>
      <p:graphicFrame>
        <p:nvGraphicFramePr>
          <p:cNvPr id="4" name="Diagram 3"/>
          <p:cNvGraphicFramePr/>
          <p:nvPr/>
        </p:nvGraphicFramePr>
        <p:xfrm>
          <a:off x="457200" y="1200150"/>
          <a:ext cx="7391400" cy="370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2"/>
          <p:cNvPicPr>
            <a:picLocks noChangeAspect="1" noChangeArrowheads="1"/>
          </p:cNvPicPr>
          <p:nvPr/>
        </p:nvPicPr>
        <p:blipFill>
          <a:blip r:embed="rId7"/>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sz="2000" dirty="0" smtClean="0"/>
              <a:t>Steps that would be needed to implement the strategy </a:t>
            </a:r>
            <a:br>
              <a:rPr lang="en-US" sz="2000" dirty="0" smtClean="0"/>
            </a:br>
            <a:endParaRPr lang="en-US" sz="2000" i="1" dirty="0"/>
          </a:p>
        </p:txBody>
      </p:sp>
      <p:graphicFrame>
        <p:nvGraphicFramePr>
          <p:cNvPr id="4" name="Diagram 3"/>
          <p:cNvGraphicFramePr/>
          <p:nvPr/>
        </p:nvGraphicFramePr>
        <p:xfrm>
          <a:off x="533400" y="1123950"/>
          <a:ext cx="7543800" cy="383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2"/>
          <p:cNvPicPr>
            <a:picLocks noChangeAspect="1" noChangeArrowheads="1"/>
          </p:cNvPicPr>
          <p:nvPr/>
        </p:nvPicPr>
        <p:blipFill>
          <a:blip r:embed="rId7"/>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Conclusion </a:t>
            </a:r>
            <a:endParaRPr lang="en-US" dirty="0"/>
          </a:p>
        </p:txBody>
      </p:sp>
      <p:sp>
        <p:nvSpPr>
          <p:cNvPr id="3" name="Text Placeholder 2"/>
          <p:cNvSpPr>
            <a:spLocks noGrp="1"/>
          </p:cNvSpPr>
          <p:nvPr>
            <p:ph type="body" idx="1"/>
          </p:nvPr>
        </p:nvSpPr>
        <p:spPr>
          <a:xfrm>
            <a:off x="720000" y="1237075"/>
            <a:ext cx="4233000" cy="3366300"/>
          </a:xfrm>
        </p:spPr>
        <p:txBody>
          <a:bodyPr/>
          <a:lstStyle/>
          <a:p>
            <a:pPr algn="just">
              <a:lnSpc>
                <a:spcPct val="150000"/>
              </a:lnSpc>
            </a:pPr>
            <a:r>
              <a:rPr lang="en-US" sz="1000" dirty="0" smtClean="0"/>
              <a:t>This presentation explores the importance of employee involvement and its influence on overall performance. It delves into theories like Maslow's Hierarchy of Needs and the Job-Demands Resources (JD-R) Model, recognizing factors affecting engagement such as job design, leadership, culture, as well as work-life balance. Using Sainsbury's as a case study, it outlines current engagement levels, initiatives, as well as both contributing as well as detracting factors. Recommendations for increasing engagement involve encouraging fairness, communication, positive environments, as well as recognition, while constantly measuring as well as tracking involvement.</a:t>
            </a:r>
          </a:p>
          <a:p>
            <a:pPr algn="just">
              <a:lnSpc>
                <a:spcPct val="150000"/>
              </a:lnSpc>
            </a:pPr>
            <a:endParaRPr lang="en-US" sz="1000" dirty="0"/>
          </a:p>
        </p:txBody>
      </p:sp>
      <p:pic>
        <p:nvPicPr>
          <p:cNvPr id="4" name="Google Shape;458;p50"/>
          <p:cNvPicPr preferRelativeResize="0"/>
          <p:nvPr/>
        </p:nvPicPr>
        <p:blipFill rotWithShape="1">
          <a:blip r:embed="rId2">
            <a:alphaModFix/>
          </a:blip>
          <a:srcRect l="37680" r="27104"/>
          <a:stretch/>
        </p:blipFill>
        <p:spPr>
          <a:xfrm>
            <a:off x="6006300" y="0"/>
            <a:ext cx="3137700" cy="5143500"/>
          </a:xfrm>
          <a:prstGeom prst="snip1Rect">
            <a:avLst>
              <a:gd name="adj" fmla="val 16667"/>
            </a:avLst>
          </a:prstGeom>
          <a:noFill/>
          <a:ln>
            <a:noFill/>
          </a:ln>
        </p:spPr>
      </p:pic>
      <p:pic>
        <p:nvPicPr>
          <p:cNvPr id="5" name="Picture 2"/>
          <p:cNvPicPr>
            <a:picLocks noChangeAspect="1" noChangeArrowheads="1"/>
          </p:cNvPicPr>
          <p:nvPr/>
        </p:nvPicPr>
        <p:blipFill>
          <a:blip r:embed="rId3"/>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i="1" dirty="0" smtClean="0"/>
              <a:t>Cont… </a:t>
            </a:r>
            <a:endParaRPr lang="en-US" i="1" dirty="0"/>
          </a:p>
        </p:txBody>
      </p:sp>
      <p:sp>
        <p:nvSpPr>
          <p:cNvPr id="3" name="Text Placeholder 2"/>
          <p:cNvSpPr>
            <a:spLocks noGrp="1"/>
          </p:cNvSpPr>
          <p:nvPr>
            <p:ph type="body" idx="1"/>
          </p:nvPr>
        </p:nvSpPr>
        <p:spPr>
          <a:xfrm>
            <a:off x="720000" y="1237075"/>
            <a:ext cx="7281000" cy="3366300"/>
          </a:xfrm>
        </p:spPr>
        <p:txBody>
          <a:bodyPr/>
          <a:lstStyle/>
          <a:p>
            <a:pPr algn="just">
              <a:lnSpc>
                <a:spcPct val="200000"/>
              </a:lnSpc>
            </a:pPr>
            <a:r>
              <a:rPr lang="en-US" sz="1100" dirty="0" smtClean="0"/>
              <a:t>Engaged employees are more productive, more profitable, as well as more expected to stay with their firm.</a:t>
            </a:r>
          </a:p>
          <a:p>
            <a:pPr algn="just">
              <a:lnSpc>
                <a:spcPct val="200000"/>
              </a:lnSpc>
            </a:pPr>
            <a:r>
              <a:rPr lang="en-US" sz="1100" dirty="0" smtClean="0"/>
              <a:t> They are also more expected to be innovative as well as creative, and to go the extra mile for their consumers. </a:t>
            </a:r>
          </a:p>
          <a:p>
            <a:pPr algn="just">
              <a:lnSpc>
                <a:spcPct val="200000"/>
              </a:lnSpc>
            </a:pPr>
            <a:r>
              <a:rPr lang="en-US" sz="1100" dirty="0" smtClean="0"/>
              <a:t>For these reasons, it is important for organizations to build successful tactics to enhance employee engagement. </a:t>
            </a:r>
          </a:p>
          <a:p>
            <a:pPr algn="just">
              <a:lnSpc>
                <a:spcPct val="200000"/>
              </a:lnSpc>
            </a:pPr>
            <a:r>
              <a:rPr lang="en-US" sz="1100" dirty="0" smtClean="0"/>
              <a:t>These strategies should concentrate on developing a positive work environment, delivering opportunities for development and growth, and recognizing and rewarding employee participations. </a:t>
            </a:r>
          </a:p>
          <a:p>
            <a:pPr algn="just">
              <a:lnSpc>
                <a:spcPct val="200000"/>
              </a:lnSpc>
            </a:pPr>
            <a:endParaRPr lang="en-US" sz="1100" dirty="0"/>
          </a:p>
        </p:txBody>
      </p:sp>
      <p:pic>
        <p:nvPicPr>
          <p:cNvPr id="4" name="Picture 2"/>
          <p:cNvPicPr>
            <a:picLocks noChangeAspect="1" noChangeArrowheads="1"/>
          </p:cNvPicPr>
          <p:nvPr/>
        </p:nvPicPr>
        <p:blipFill>
          <a:blip r:embed="rId2"/>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References </a:t>
            </a:r>
            <a:endParaRPr lang="en-US" dirty="0"/>
          </a:p>
        </p:txBody>
      </p:sp>
      <p:sp>
        <p:nvSpPr>
          <p:cNvPr id="3" name="Text Placeholder 2"/>
          <p:cNvSpPr>
            <a:spLocks noGrp="1"/>
          </p:cNvSpPr>
          <p:nvPr>
            <p:ph type="body" idx="1"/>
          </p:nvPr>
        </p:nvSpPr>
        <p:spPr/>
        <p:txBody>
          <a:bodyPr/>
          <a:lstStyle/>
          <a:p>
            <a:r>
              <a:rPr lang="en-US" dirty="0" smtClean="0"/>
              <a:t>Adekoya, O.D., </a:t>
            </a:r>
            <a:r>
              <a:rPr lang="en-US" dirty="0" err="1" smtClean="0"/>
              <a:t>Jimoh</a:t>
            </a:r>
            <a:r>
              <a:rPr lang="en-US" dirty="0" smtClean="0"/>
              <a:t>, I., </a:t>
            </a:r>
            <a:r>
              <a:rPr lang="en-US" dirty="0" err="1" smtClean="0"/>
              <a:t>Okorie</a:t>
            </a:r>
            <a:r>
              <a:rPr lang="en-US" dirty="0" smtClean="0"/>
              <a:t>, G. and </a:t>
            </a:r>
            <a:r>
              <a:rPr lang="en-US" dirty="0" err="1" smtClean="0"/>
              <a:t>Olajide</a:t>
            </a:r>
            <a:r>
              <a:rPr lang="en-US" dirty="0" smtClean="0"/>
              <a:t>, M. (2019) Significance of employee engagement and individual well-being on </a:t>
            </a:r>
            <a:r>
              <a:rPr lang="en-US" dirty="0" err="1" smtClean="0"/>
              <a:t>organisational</a:t>
            </a:r>
            <a:r>
              <a:rPr lang="en-US" dirty="0" smtClean="0"/>
              <a:t> performance in Nigeria. </a:t>
            </a:r>
            <a:r>
              <a:rPr lang="en-US" i="1" dirty="0" smtClean="0"/>
              <a:t>International Journal of Science and Management Studies</a:t>
            </a:r>
            <a:r>
              <a:rPr lang="en-US" dirty="0" smtClean="0"/>
              <a:t>, </a:t>
            </a:r>
            <a:r>
              <a:rPr lang="en-US" i="1" dirty="0" smtClean="0"/>
              <a:t>2</a:t>
            </a:r>
            <a:r>
              <a:rPr lang="en-US" dirty="0" smtClean="0"/>
              <a:t>(5), pp.35-47.</a:t>
            </a:r>
          </a:p>
          <a:p>
            <a:r>
              <a:rPr lang="en-US" dirty="0" smtClean="0"/>
              <a:t>al Habibi, B. (2019) </a:t>
            </a:r>
            <a:r>
              <a:rPr lang="en-US" i="1" dirty="0" smtClean="0"/>
              <a:t>HR practices of Marks &amp; Spencer, Selfridges, Primark, and Sainsbury’s</a:t>
            </a:r>
            <a:r>
              <a:rPr lang="en-US" dirty="0" smtClean="0"/>
              <a:t> (Doctoral dissertation, University of Science &amp; Technology).</a:t>
            </a:r>
          </a:p>
          <a:p>
            <a:r>
              <a:rPr lang="en-US" dirty="0" smtClean="0"/>
              <a:t>Bakker, A.B. and </a:t>
            </a:r>
            <a:r>
              <a:rPr lang="en-US" dirty="0" err="1" smtClean="0"/>
              <a:t>Demerouti</a:t>
            </a:r>
            <a:r>
              <a:rPr lang="en-US" dirty="0" smtClean="0"/>
              <a:t>, E. (2017) Job demands–resources theory: Taking stock and looking forward. </a:t>
            </a:r>
            <a:r>
              <a:rPr lang="en-US" i="1" dirty="0" smtClean="0"/>
              <a:t>Journal of occupational health psychology</a:t>
            </a:r>
            <a:r>
              <a:rPr lang="en-US" dirty="0" smtClean="0"/>
              <a:t>, </a:t>
            </a:r>
            <a:r>
              <a:rPr lang="en-US" i="1" dirty="0" smtClean="0"/>
              <a:t>22</a:t>
            </a:r>
            <a:r>
              <a:rPr lang="en-US" dirty="0" smtClean="0"/>
              <a:t>(3), p.273.</a:t>
            </a:r>
          </a:p>
          <a:p>
            <a:r>
              <a:rPr lang="en-US" dirty="0" err="1" smtClean="0"/>
              <a:t>Chandani</a:t>
            </a:r>
            <a:r>
              <a:rPr lang="en-US" dirty="0" smtClean="0"/>
              <a:t>, A., Mehta, M., Mall, A. and </a:t>
            </a:r>
            <a:r>
              <a:rPr lang="en-US" dirty="0" err="1" smtClean="0"/>
              <a:t>Khokhar</a:t>
            </a:r>
            <a:r>
              <a:rPr lang="en-US" dirty="0" smtClean="0"/>
              <a:t>, V. (2016) Employee engagement: A review paper on factors affecting employee engagement. </a:t>
            </a:r>
            <a:r>
              <a:rPr lang="en-US" i="1" dirty="0" smtClean="0"/>
              <a:t>Indian Journal of Science and Technology</a:t>
            </a:r>
            <a:r>
              <a:rPr lang="en-US" dirty="0" smtClean="0"/>
              <a:t>, </a:t>
            </a:r>
            <a:r>
              <a:rPr lang="en-US" i="1" dirty="0" smtClean="0"/>
              <a:t>9</a:t>
            </a:r>
            <a:r>
              <a:rPr lang="en-US" dirty="0" smtClean="0"/>
              <a:t>(15), pp.1-7.</a:t>
            </a:r>
          </a:p>
          <a:p>
            <a:r>
              <a:rPr lang="en-US" dirty="0" smtClean="0"/>
              <a:t>CIPD. (2021) Employee engagement: definitions, measures and outcomes. [Online]. Available at: </a:t>
            </a:r>
            <a:r>
              <a:rPr lang="en-US" u="sng" dirty="0" smtClean="0">
                <a:hlinkClick r:id="rId2"/>
              </a:rPr>
              <a:t>https://www.cipd.org/globalassets/media/knowledge/knowledge-hub/evidence-reviews/employee-engagement-discussion-report_tcm18-89598.pdf</a:t>
            </a:r>
            <a:r>
              <a:rPr lang="en-US" dirty="0" smtClean="0"/>
              <a:t> (Accessed: 08.08.2023). </a:t>
            </a:r>
          </a:p>
          <a:p>
            <a:r>
              <a:rPr lang="en-US" dirty="0" smtClean="0"/>
              <a:t>CIPD. (2022) Reward Management Survey 2022. [Online]. Available at: </a:t>
            </a:r>
            <a:r>
              <a:rPr lang="en-US" u="sng" dirty="0" smtClean="0">
                <a:hlinkClick r:id="rId3"/>
              </a:rPr>
              <a:t>https://www.cipd.org/globalassets/media/knowledge/knowledge-hub/reports/reward-management-survey-2022_tcm18-108776.pdf</a:t>
            </a:r>
            <a:r>
              <a:rPr lang="en-US" dirty="0" smtClean="0"/>
              <a:t> (Accessed: 08.08.2023).</a:t>
            </a:r>
          </a:p>
          <a:p>
            <a:r>
              <a:rPr lang="en-US" dirty="0" err="1" smtClean="0"/>
              <a:t>Dubbelt</a:t>
            </a:r>
            <a:r>
              <a:rPr lang="en-US" dirty="0" smtClean="0"/>
              <a:t>, L., </a:t>
            </a:r>
            <a:r>
              <a:rPr lang="en-US" dirty="0" err="1" smtClean="0"/>
              <a:t>Demerouti</a:t>
            </a:r>
            <a:r>
              <a:rPr lang="en-US" dirty="0" smtClean="0"/>
              <a:t>, E. and </a:t>
            </a:r>
            <a:r>
              <a:rPr lang="en-US" dirty="0" err="1" smtClean="0"/>
              <a:t>Rispens</a:t>
            </a:r>
            <a:r>
              <a:rPr lang="en-US" dirty="0" smtClean="0"/>
              <a:t>, S. (2019) The value of job crafting for work engagement, task performance, and career satisfaction: longitudinal and quasi-experimental evidence. </a:t>
            </a:r>
            <a:r>
              <a:rPr lang="en-US" i="1" dirty="0" smtClean="0"/>
              <a:t>European Journal of Work and Organizational Psychology</a:t>
            </a:r>
            <a:r>
              <a:rPr lang="en-US" dirty="0" smtClean="0"/>
              <a:t>, </a:t>
            </a:r>
            <a:r>
              <a:rPr lang="en-US" i="1" dirty="0" smtClean="0"/>
              <a:t>28</a:t>
            </a:r>
            <a:r>
              <a:rPr lang="en-US" dirty="0" smtClean="0"/>
              <a:t>(3), pp.300-314.</a:t>
            </a:r>
          </a:p>
          <a:p>
            <a:endParaRPr lang="en-US" dirty="0" smtClean="0"/>
          </a:p>
        </p:txBody>
      </p:sp>
      <p:pic>
        <p:nvPicPr>
          <p:cNvPr id="4" name="Picture 2"/>
          <p:cNvPicPr>
            <a:picLocks noChangeAspect="1" noChangeArrowheads="1"/>
          </p:cNvPicPr>
          <p:nvPr/>
        </p:nvPicPr>
        <p:blipFill>
          <a:blip r:embed="rId4"/>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References </a:t>
            </a:r>
            <a:endParaRPr lang="en-US" dirty="0"/>
          </a:p>
        </p:txBody>
      </p:sp>
      <p:sp>
        <p:nvSpPr>
          <p:cNvPr id="3" name="Text Placeholder 2"/>
          <p:cNvSpPr>
            <a:spLocks noGrp="1"/>
          </p:cNvSpPr>
          <p:nvPr>
            <p:ph type="body" idx="1"/>
          </p:nvPr>
        </p:nvSpPr>
        <p:spPr/>
        <p:txBody>
          <a:bodyPr/>
          <a:lstStyle/>
          <a:p>
            <a:pPr>
              <a:lnSpc>
                <a:spcPct val="100000"/>
              </a:lnSpc>
            </a:pPr>
            <a:r>
              <a:rPr lang="en-US" sz="800" dirty="0" smtClean="0"/>
              <a:t>Equality human rights. (2022) Protecting staff at Sainsbury’s from sexual harassment. [Online]. Available at: </a:t>
            </a:r>
            <a:r>
              <a:rPr lang="en-US" sz="800" u="sng" dirty="0" smtClean="0">
                <a:hlinkClick r:id="rId2"/>
              </a:rPr>
              <a:t>https://www.equalityhumanrights.com/en/legal-casework/protecting-staff-sainsbury%E2%80%99s-sexual-harassment</a:t>
            </a:r>
            <a:r>
              <a:rPr lang="en-US" sz="800" dirty="0" smtClean="0"/>
              <a:t> (Accessed: 08.08.2023). </a:t>
            </a:r>
          </a:p>
          <a:p>
            <a:pPr>
              <a:lnSpc>
                <a:spcPct val="100000"/>
              </a:lnSpc>
            </a:pPr>
            <a:r>
              <a:rPr lang="en-US" sz="800" dirty="0" err="1" smtClean="0"/>
              <a:t>Geisler</a:t>
            </a:r>
            <a:r>
              <a:rPr lang="en-US" sz="800" dirty="0" smtClean="0"/>
              <a:t>, M., </a:t>
            </a:r>
            <a:r>
              <a:rPr lang="en-US" sz="800" dirty="0" err="1" smtClean="0"/>
              <a:t>Berthelsen</a:t>
            </a:r>
            <a:r>
              <a:rPr lang="en-US" sz="800" dirty="0" smtClean="0"/>
              <a:t>, H. and </a:t>
            </a:r>
            <a:r>
              <a:rPr lang="en-US" sz="800" dirty="0" err="1" smtClean="0"/>
              <a:t>Muhonen</a:t>
            </a:r>
            <a:r>
              <a:rPr lang="en-US" sz="800" dirty="0" smtClean="0"/>
              <a:t>, T. (2019) Retaining social workers: The role of quality of work and psychosocial safety climate for work engagement, job satisfaction, and organizational commitment. </a:t>
            </a:r>
            <a:r>
              <a:rPr lang="en-US" sz="800" i="1" dirty="0" smtClean="0"/>
              <a:t>Human Service Organizations: Management, Leadership &amp; Governance</a:t>
            </a:r>
            <a:r>
              <a:rPr lang="en-US" sz="800" dirty="0" smtClean="0"/>
              <a:t>, </a:t>
            </a:r>
            <a:r>
              <a:rPr lang="en-US" sz="800" i="1" dirty="0" smtClean="0"/>
              <a:t>43</a:t>
            </a:r>
            <a:r>
              <a:rPr lang="en-US" sz="800" dirty="0" smtClean="0"/>
              <a:t>(1), pp.1-15.</a:t>
            </a:r>
          </a:p>
          <a:p>
            <a:pPr>
              <a:lnSpc>
                <a:spcPct val="100000"/>
              </a:lnSpc>
            </a:pPr>
            <a:r>
              <a:rPr lang="en-US" sz="800" dirty="0" err="1" smtClean="0"/>
              <a:t>Glassdoor</a:t>
            </a:r>
            <a:r>
              <a:rPr lang="en-US" sz="800" dirty="0" smtClean="0"/>
              <a:t>. (2023) Sainsbury’s Reviews. . [Online]. Available at: </a:t>
            </a:r>
            <a:r>
              <a:rPr lang="en-US" sz="800" u="sng" dirty="0" smtClean="0">
                <a:hlinkClick r:id="rId3"/>
              </a:rPr>
              <a:t>https://www.glassdoor.co.in/Reviews/Sainsbury%E2%80%99s-Reviews-E2978.htm</a:t>
            </a:r>
            <a:r>
              <a:rPr lang="en-US" sz="800" dirty="0" smtClean="0"/>
              <a:t> (Accessed: 08.08.2023). </a:t>
            </a:r>
          </a:p>
          <a:p>
            <a:pPr>
              <a:lnSpc>
                <a:spcPct val="100000"/>
              </a:lnSpc>
            </a:pPr>
            <a:r>
              <a:rPr lang="en-US" sz="800" dirty="0" smtClean="0"/>
              <a:t>Gosling, T. (2023) Lessons for ESG activists: The case of Sainsbury's and the living wage. </a:t>
            </a:r>
            <a:r>
              <a:rPr lang="en-US" sz="800" i="1" dirty="0" smtClean="0"/>
              <a:t>Journal of Applied Corporate Finance</a:t>
            </a:r>
            <a:r>
              <a:rPr lang="en-US" sz="800" dirty="0" smtClean="0"/>
              <a:t>.</a:t>
            </a:r>
          </a:p>
          <a:p>
            <a:pPr>
              <a:lnSpc>
                <a:spcPct val="100000"/>
              </a:lnSpc>
            </a:pPr>
            <a:r>
              <a:rPr lang="en-US" sz="800" dirty="0" smtClean="0"/>
              <a:t>Knight, C., Patterson, M. and Dawson, J. (2019) Work engagement interventions can be effective: a systematic review. </a:t>
            </a:r>
            <a:r>
              <a:rPr lang="en-US" sz="800" i="1" dirty="0" smtClean="0"/>
              <a:t>European Journal of Work and Organizational Psychology</a:t>
            </a:r>
            <a:r>
              <a:rPr lang="en-US" sz="800" dirty="0" smtClean="0"/>
              <a:t>, </a:t>
            </a:r>
            <a:r>
              <a:rPr lang="en-US" sz="800" i="1" dirty="0" smtClean="0"/>
              <a:t>28</a:t>
            </a:r>
            <a:r>
              <a:rPr lang="en-US" sz="800" dirty="0" smtClean="0"/>
              <a:t>(3), pp.348-372.</a:t>
            </a:r>
          </a:p>
          <a:p>
            <a:pPr>
              <a:lnSpc>
                <a:spcPct val="100000"/>
              </a:lnSpc>
            </a:pPr>
            <a:r>
              <a:rPr lang="en-US" sz="800" dirty="0" smtClean="0"/>
              <a:t>Numonjonovich, M.M. (2022) ECONOMIC DEVELOPMENT AND THE ROLE OF MASLOW’S HIERARCHY OF NEEDS. </a:t>
            </a:r>
            <a:r>
              <a:rPr lang="en-US" sz="800" i="1" dirty="0" smtClean="0"/>
              <a:t>Web of Scientist: International Scientific Research Journal</a:t>
            </a:r>
            <a:r>
              <a:rPr lang="en-US" sz="800" dirty="0" smtClean="0"/>
              <a:t>, </a:t>
            </a:r>
            <a:r>
              <a:rPr lang="en-US" sz="800" i="1" dirty="0" smtClean="0"/>
              <a:t>3</a:t>
            </a:r>
            <a:r>
              <a:rPr lang="en-US" sz="800" dirty="0" smtClean="0"/>
              <a:t>(7), pp.5-10.</a:t>
            </a:r>
          </a:p>
          <a:p>
            <a:pPr>
              <a:lnSpc>
                <a:spcPct val="100000"/>
              </a:lnSpc>
            </a:pPr>
            <a:r>
              <a:rPr lang="en-US" sz="800" dirty="0" err="1" smtClean="0"/>
              <a:t>Radic</a:t>
            </a:r>
            <a:r>
              <a:rPr lang="en-US" sz="800" dirty="0" smtClean="0"/>
              <a:t>, A., </a:t>
            </a:r>
            <a:r>
              <a:rPr lang="en-US" sz="800" dirty="0" err="1" smtClean="0"/>
              <a:t>Arjona</a:t>
            </a:r>
            <a:r>
              <a:rPr lang="en-US" sz="800" dirty="0" smtClean="0"/>
              <a:t>-Fuentes, J.M., </a:t>
            </a:r>
            <a:r>
              <a:rPr lang="en-US" sz="800" dirty="0" err="1" smtClean="0"/>
              <a:t>Ariza</a:t>
            </a:r>
            <a:r>
              <a:rPr lang="en-US" sz="800" dirty="0" smtClean="0"/>
              <a:t>-Montes, A., Han, H. and Law, R. (2020) Job demands–job resources (JD-R) model, work engagement, and well-being of cruise ship employees. </a:t>
            </a:r>
            <a:r>
              <a:rPr lang="en-US" sz="800" i="1" dirty="0" smtClean="0"/>
              <a:t>International Journal of Hospitality Management</a:t>
            </a:r>
            <a:r>
              <a:rPr lang="en-US" sz="800" dirty="0" smtClean="0"/>
              <a:t>, </a:t>
            </a:r>
            <a:r>
              <a:rPr lang="en-US" sz="800" i="1" dirty="0" smtClean="0"/>
              <a:t>88</a:t>
            </a:r>
            <a:r>
              <a:rPr lang="en-US" sz="800" dirty="0" smtClean="0"/>
              <a:t>, p.102518.</a:t>
            </a:r>
          </a:p>
          <a:p>
            <a:pPr>
              <a:lnSpc>
                <a:spcPct val="100000"/>
              </a:lnSpc>
            </a:pPr>
            <a:r>
              <a:rPr lang="en-US" sz="800" dirty="0" err="1" smtClean="0"/>
              <a:t>Rasool</a:t>
            </a:r>
            <a:r>
              <a:rPr lang="en-US" sz="800" dirty="0" smtClean="0"/>
              <a:t>, S.F., Wang, M., Tang, M., </a:t>
            </a:r>
            <a:r>
              <a:rPr lang="en-US" sz="800" dirty="0" err="1" smtClean="0"/>
              <a:t>Saeed</a:t>
            </a:r>
            <a:r>
              <a:rPr lang="en-US" sz="800" dirty="0" smtClean="0"/>
              <a:t>, A. and </a:t>
            </a:r>
            <a:r>
              <a:rPr lang="en-US" sz="800" dirty="0" err="1" smtClean="0"/>
              <a:t>Iqbal</a:t>
            </a:r>
            <a:r>
              <a:rPr lang="en-US" sz="800" dirty="0" smtClean="0"/>
              <a:t>, J. (2021) How toxic workplace environment effects the employee engagement: The mediating role of organizational support and employee wellbeing. </a:t>
            </a:r>
            <a:r>
              <a:rPr lang="en-US" sz="800" i="1" dirty="0" smtClean="0"/>
              <a:t>International journal of environmental research and public health</a:t>
            </a:r>
            <a:r>
              <a:rPr lang="en-US" sz="800" dirty="0" smtClean="0"/>
              <a:t>, </a:t>
            </a:r>
            <a:r>
              <a:rPr lang="en-US" sz="800" i="1" dirty="0" smtClean="0"/>
              <a:t>18</a:t>
            </a:r>
            <a:r>
              <a:rPr lang="en-US" sz="800" dirty="0" smtClean="0"/>
              <a:t>(5), p.2294.</a:t>
            </a:r>
          </a:p>
          <a:p>
            <a:pPr>
              <a:lnSpc>
                <a:spcPct val="100000"/>
              </a:lnSpc>
            </a:pPr>
            <a:r>
              <a:rPr lang="en-US" sz="800" dirty="0" smtClean="0"/>
              <a:t>RILA. (2023) Labor Activity in Retail. [Online]. Available at: </a:t>
            </a:r>
            <a:r>
              <a:rPr lang="en-US" sz="800" u="sng" dirty="0" smtClean="0">
                <a:hlinkClick r:id="rId4"/>
              </a:rPr>
              <a:t>https://www.rila.org/getmedia/4e8aa38c-55d2-4e7e-8fe9-f6c87eb6224c/IRI_RILA_2023LaborActivity-Report-FINAL.pdf</a:t>
            </a:r>
            <a:r>
              <a:rPr lang="en-US" sz="800" dirty="0" smtClean="0"/>
              <a:t> (Accessed: 08.08.2023). </a:t>
            </a:r>
          </a:p>
          <a:p>
            <a:pPr>
              <a:lnSpc>
                <a:spcPct val="100000"/>
              </a:lnSpc>
            </a:pPr>
            <a:r>
              <a:rPr lang="en-US" sz="800" dirty="0" smtClean="0"/>
              <a:t>Sainsburyarchive. (2023) Sainsbury Archive. [Online]. Available at: </a:t>
            </a:r>
            <a:r>
              <a:rPr lang="en-US" sz="800" u="sng" dirty="0" smtClean="0">
                <a:hlinkClick r:id="rId5"/>
              </a:rPr>
              <a:t>https://www.sainsburyarchive.org.uk/catalogue/search/sascjsj529-js-journal-novemberdecember-1998</a:t>
            </a:r>
            <a:r>
              <a:rPr lang="en-US" sz="800" dirty="0" smtClean="0"/>
              <a:t> (Accessed: 08.08.2023). </a:t>
            </a:r>
          </a:p>
          <a:p>
            <a:pPr>
              <a:lnSpc>
                <a:spcPct val="100000"/>
              </a:lnSpc>
            </a:pPr>
            <a:r>
              <a:rPr lang="en-US" sz="800" dirty="0" err="1" smtClean="0"/>
              <a:t>Sainsburys</a:t>
            </a:r>
            <a:r>
              <a:rPr lang="en-US" sz="800" dirty="0" smtClean="0"/>
              <a:t>. (2023) About </a:t>
            </a:r>
            <a:r>
              <a:rPr lang="en-US" sz="800" dirty="0" err="1" smtClean="0"/>
              <a:t>Sainsburys</a:t>
            </a:r>
            <a:r>
              <a:rPr lang="en-US" sz="800" dirty="0" smtClean="0"/>
              <a:t>. [Online]. Available at: </a:t>
            </a:r>
            <a:r>
              <a:rPr lang="en-US" sz="800" u="sng" dirty="0" smtClean="0">
                <a:hlinkClick r:id="rId6"/>
              </a:rPr>
              <a:t>https://www.about.sainsburys.co.uk/about-us</a:t>
            </a:r>
            <a:r>
              <a:rPr lang="en-US" sz="800" dirty="0" smtClean="0"/>
              <a:t> (Accessed: 08.08.2023). </a:t>
            </a:r>
          </a:p>
          <a:p>
            <a:pPr>
              <a:lnSpc>
                <a:spcPct val="100000"/>
              </a:lnSpc>
            </a:pPr>
            <a:r>
              <a:rPr lang="en-US" sz="800" dirty="0" err="1" smtClean="0"/>
              <a:t>Siddiqui</a:t>
            </a:r>
            <a:r>
              <a:rPr lang="en-US" sz="800" dirty="0" smtClean="0"/>
              <a:t>, D.A. and </a:t>
            </a:r>
            <a:r>
              <a:rPr lang="en-US" sz="800" dirty="0" err="1" smtClean="0"/>
              <a:t>Sahar</a:t>
            </a:r>
            <a:r>
              <a:rPr lang="en-US" sz="800" dirty="0" smtClean="0"/>
              <a:t>, N. (2019) The impact of training &amp; development and communication on employee engagement–A study of banking sector. </a:t>
            </a:r>
            <a:r>
              <a:rPr lang="en-US" sz="800" i="1" dirty="0" err="1" smtClean="0"/>
              <a:t>Sahar</a:t>
            </a:r>
            <a:r>
              <a:rPr lang="en-US" sz="800" i="1" dirty="0" smtClean="0"/>
              <a:t>, N. and </a:t>
            </a:r>
            <a:r>
              <a:rPr lang="en-US" sz="800" i="1" dirty="0" err="1" smtClean="0"/>
              <a:t>Siddiqui</a:t>
            </a:r>
            <a:r>
              <a:rPr lang="en-US" sz="800" i="1" dirty="0" smtClean="0"/>
              <a:t>, DA (2019). The Impact of Training &amp; Development and Communication on Employee Engagement–A Study of Banking Sector. Business Management and Strategy</a:t>
            </a:r>
            <a:r>
              <a:rPr lang="en-US" sz="800" dirty="0" smtClean="0"/>
              <a:t>, </a:t>
            </a:r>
            <a:r>
              <a:rPr lang="en-US" sz="800" i="1" dirty="0" smtClean="0"/>
              <a:t>10</a:t>
            </a:r>
            <a:r>
              <a:rPr lang="en-US" sz="800" dirty="0" smtClean="0"/>
              <a:t>(1), pp.23-40.</a:t>
            </a:r>
          </a:p>
          <a:p>
            <a:pPr>
              <a:lnSpc>
                <a:spcPct val="100000"/>
              </a:lnSpc>
            </a:pPr>
            <a:r>
              <a:rPr lang="en-US" sz="800" dirty="0" smtClean="0"/>
              <a:t> </a:t>
            </a:r>
            <a:r>
              <a:rPr lang="en-US" sz="800" dirty="0" err="1" smtClean="0"/>
              <a:t>Statista</a:t>
            </a:r>
            <a:r>
              <a:rPr lang="en-US" sz="800" dirty="0" smtClean="0"/>
              <a:t>. (2023) Engagement score of employees worldwide from 2011 to 2022. [Online]. Available at: </a:t>
            </a:r>
            <a:r>
              <a:rPr lang="en-US" sz="800" u="sng" dirty="0" smtClean="0">
                <a:hlinkClick r:id="rId7"/>
              </a:rPr>
              <a:t>https://www.statista.com/statistics/699977/global-employee-engagement/</a:t>
            </a:r>
            <a:r>
              <a:rPr lang="en-US" sz="800" dirty="0" smtClean="0"/>
              <a:t> (Accessed: 08.08.2023). </a:t>
            </a:r>
          </a:p>
          <a:p>
            <a:pPr>
              <a:lnSpc>
                <a:spcPct val="100000"/>
              </a:lnSpc>
            </a:pPr>
            <a:r>
              <a:rPr lang="en-US" sz="800" dirty="0" smtClean="0"/>
              <a:t>Taris, T.W., </a:t>
            </a:r>
            <a:r>
              <a:rPr lang="en-US" sz="800" dirty="0" err="1" smtClean="0"/>
              <a:t>Leisink</a:t>
            </a:r>
            <a:r>
              <a:rPr lang="en-US" sz="800" dirty="0" smtClean="0"/>
              <a:t>, P.L. and </a:t>
            </a:r>
            <a:r>
              <a:rPr lang="en-US" sz="800" dirty="0" err="1" smtClean="0"/>
              <a:t>Schaufeli</a:t>
            </a:r>
            <a:r>
              <a:rPr lang="en-US" sz="800" dirty="0" smtClean="0"/>
              <a:t>, W.B. (2017) Applying occupational health theories to educator stress: Contribution of the job demands-resources model. </a:t>
            </a:r>
            <a:r>
              <a:rPr lang="en-US" sz="800" i="1" dirty="0" smtClean="0"/>
              <a:t>Educator stress: An occupational health perspective</a:t>
            </a:r>
            <a:r>
              <a:rPr lang="en-US" sz="800" dirty="0" smtClean="0"/>
              <a:t>, pp.237-259.</a:t>
            </a:r>
          </a:p>
          <a:p>
            <a:pPr>
              <a:lnSpc>
                <a:spcPct val="100000"/>
              </a:lnSpc>
            </a:pPr>
            <a:endParaRPr lang="en-US" sz="800" dirty="0"/>
          </a:p>
        </p:txBody>
      </p:sp>
      <p:pic>
        <p:nvPicPr>
          <p:cNvPr id="4" name="Picture 2"/>
          <p:cNvPicPr>
            <a:picLocks noChangeAspect="1" noChangeArrowheads="1"/>
          </p:cNvPicPr>
          <p:nvPr/>
        </p:nvPicPr>
        <p:blipFill>
          <a:blip r:embed="rId8"/>
          <a:srcRect/>
          <a:stretch>
            <a:fillRect/>
          </a:stretch>
        </p:blipFill>
        <p:spPr bwMode="auto">
          <a:xfrm>
            <a:off x="8087038" y="4171950"/>
            <a:ext cx="1056961" cy="971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Fun Employee of the Year Awards by Slidesgo">
  <a:themeElements>
    <a:clrScheme name="Simple Light">
      <a:dk1>
        <a:srgbClr val="0E0E0E"/>
      </a:dk1>
      <a:lt1>
        <a:srgbClr val="FAFAF4"/>
      </a:lt1>
      <a:dk2>
        <a:srgbClr val="88D0BE"/>
      </a:dk2>
      <a:lt2>
        <a:srgbClr val="4C8A7D"/>
      </a:lt2>
      <a:accent1>
        <a:srgbClr val="36675C"/>
      </a:accent1>
      <a:accent2>
        <a:srgbClr val="294E41"/>
      </a:accent2>
      <a:accent3>
        <a:srgbClr val="BF622C"/>
      </a:accent3>
      <a:accent4>
        <a:srgbClr val="E57A3C"/>
      </a:accent4>
      <a:accent5>
        <a:srgbClr val="ED864B"/>
      </a:accent5>
      <a:accent6>
        <a:srgbClr val="FF9E66"/>
      </a:accent6>
      <a:hlink>
        <a:srgbClr val="0E0E0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1364</TotalTime>
  <Words>1942</Words>
  <Application>Microsoft Office PowerPoint</Application>
  <PresentationFormat>On-screen Show (16:9)</PresentationFormat>
  <Paragraphs>158</Paragraphs>
  <Slides>28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Montserrat</vt:lpstr>
      <vt:lpstr>Poppins</vt:lpstr>
      <vt:lpstr>Fun Employee of the Year Awards by Slidesgo</vt:lpstr>
      <vt:lpstr>Human Resource Management  LCMB7000  "Developing an Effective Employee Engagement Strategy"</vt:lpstr>
      <vt:lpstr>Introduction </vt:lpstr>
      <vt:lpstr> Significance of Employee Engagement </vt:lpstr>
      <vt:lpstr> Theoretical Framework  </vt:lpstr>
      <vt:lpstr> Engagement with Literature:  </vt:lpstr>
      <vt:lpstr>Cont … </vt:lpstr>
      <vt:lpstr>Cont…</vt:lpstr>
      <vt:lpstr>Cont… </vt:lpstr>
      <vt:lpstr>Cont…</vt:lpstr>
      <vt:lpstr>Case Study </vt:lpstr>
      <vt:lpstr>Sainsbury's current employee engagement levels</vt:lpstr>
      <vt:lpstr> Initiatives for Enhancing Employee Engagement at Sainsbury's </vt:lpstr>
      <vt:lpstr>Factors that are participating to (or detracting from) employee engagement:  </vt:lpstr>
      <vt:lpstr>Detracting Factors:</vt:lpstr>
      <vt:lpstr>Detracting Factors:</vt:lpstr>
      <vt:lpstr>Detracting Factors:</vt:lpstr>
      <vt:lpstr>Recommendations</vt:lpstr>
      <vt:lpstr>Cont… </vt:lpstr>
      <vt:lpstr>Cont…</vt:lpstr>
      <vt:lpstr> Application of theories:  </vt:lpstr>
      <vt:lpstr>Cont… </vt:lpstr>
      <vt:lpstr> Specific and measurable goals </vt:lpstr>
      <vt:lpstr>Resources needed to implement the strategy  </vt:lpstr>
      <vt:lpstr>Steps that would be needed to implement the strategy  </vt:lpstr>
      <vt:lpstr>Conclusion </vt:lpstr>
      <vt:lpstr>Cont… </vt:lpstr>
      <vt:lpstr>References </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LCMB7000  "Developing an Effective Employee Engagement Strategy"</dc:title>
  <dc:creator>i4</dc:creator>
  <cp:lastModifiedBy>sd</cp:lastModifiedBy>
  <cp:revision>9</cp:revision>
  <dcterms:modified xsi:type="dcterms:W3CDTF">2023-08-09T11:38:43Z</dcterms:modified>
</cp:coreProperties>
</file>