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7" r:id="rId2"/>
    <p:sldId id="258" r:id="rId3"/>
    <p:sldId id="259" r:id="rId4"/>
    <p:sldId id="260" r:id="rId5"/>
    <p:sldId id="261" r:id="rId6"/>
    <p:sldId id="262" r:id="rId7"/>
    <p:sldId id="276" r:id="rId8"/>
    <p:sldId id="275" r:id="rId9"/>
    <p:sldId id="278" r:id="rId10"/>
    <p:sldId id="279" r:id="rId11"/>
    <p:sldId id="280" r:id="rId12"/>
    <p:sldId id="281" r:id="rId13"/>
    <p:sldId id="264" r:id="rId14"/>
    <p:sldId id="266" r:id="rId15"/>
    <p:sldId id="270" r:id="rId16"/>
    <p:sldId id="277" r:id="rId17"/>
    <p:sldId id="271" r:id="rId18"/>
    <p:sldId id="273" r:id="rId19"/>
    <p:sldId id="274" r:id="rId20"/>
    <p:sldId id="265" r:id="rId21"/>
    <p:sldId id="28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92" d="100"/>
          <a:sy n="92" d="100"/>
        </p:scale>
        <p:origin x="7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4C1572-B9EB-4B25-886A-AB0CBF6CF070}" type="datetimeFigureOut">
              <a:rPr lang="en-GB" smtClean="0"/>
              <a:t>28/10/2019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0DE45-7F76-4D01-9B63-E03453BC2FC9}" type="slidenum">
              <a:rPr lang="en-GB" smtClean="0"/>
              <a:t>‹#›</a:t>
            </a:fld>
            <a:endParaRPr lang="en-GB"/>
          </a:p>
        </p:txBody>
      </p:sp>
    </p:spTree>
    <p:extLst>
      <p:ext uri="{BB962C8B-B14F-4D97-AF65-F5344CB8AC3E}">
        <p14:creationId xmlns:p14="http://schemas.microsoft.com/office/powerpoint/2010/main" val="773984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TextEdit="1"/>
          </p:cNvSpPr>
          <p:nvPr>
            <p:ph type="sldImg"/>
          </p:nvPr>
        </p:nvSpPr>
        <p:spPr bwMode="auto">
          <a:noFill/>
          <a:ln>
            <a:solidFill>
              <a:srgbClr val="000000"/>
            </a:solidFill>
            <a:miter lim="800000"/>
            <a:headEnd/>
            <a:tailEnd/>
          </a:ln>
        </p:spPr>
      </p:sp>
      <p:sp>
        <p:nvSpPr>
          <p:cNvPr id="35843" name="Rectangle 3"/>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endParaRPr lang="en-US" smtClean="0"/>
          </a:p>
        </p:txBody>
      </p:sp>
    </p:spTree>
    <p:extLst>
      <p:ext uri="{BB962C8B-B14F-4D97-AF65-F5344CB8AC3E}">
        <p14:creationId xmlns:p14="http://schemas.microsoft.com/office/powerpoint/2010/main" val="1786752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268334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63951020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70248640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95341224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415669303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458570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109224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48289803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28/10/2019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82281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06063158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28/10/2019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81651747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28/10/2019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22886975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upload.wikimedia.org/wikipedia/commons/e/ec/Maison_carree_side.jpg" TargetMode="External"/><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799" y="2815936"/>
            <a:ext cx="7505163" cy="1891145"/>
          </a:xfrm>
        </p:spPr>
        <p:txBody>
          <a:bodyPr/>
          <a:lstStyle/>
          <a:p>
            <a:r>
              <a:rPr lang="en-GB" dirty="0"/>
              <a:t>HPAH5037; </a:t>
            </a:r>
            <a:r>
              <a:rPr lang="en-GB" dirty="0" smtClean="0"/>
              <a:t>HPAH6037</a:t>
            </a:r>
          </a:p>
          <a:p>
            <a:r>
              <a:rPr lang="en-GB" dirty="0"/>
              <a:t>Roman Society in the </a:t>
            </a:r>
            <a:r>
              <a:rPr lang="en-GB" dirty="0" smtClean="0"/>
              <a:t>FIRST CENTURY AD</a:t>
            </a:r>
            <a:endParaRPr lang="en-GB" dirty="0"/>
          </a:p>
        </p:txBody>
      </p:sp>
      <p:sp>
        <p:nvSpPr>
          <p:cNvPr id="2" name="Title 1"/>
          <p:cNvSpPr>
            <a:spLocks noGrp="1"/>
          </p:cNvSpPr>
          <p:nvPr>
            <p:ph type="ctrTitle"/>
          </p:nvPr>
        </p:nvSpPr>
        <p:spPr>
          <a:xfrm>
            <a:off x="685799" y="537362"/>
            <a:ext cx="7772400" cy="1440160"/>
          </a:xfrm>
        </p:spPr>
        <p:txBody>
          <a:bodyPr>
            <a:normAutofit fontScale="90000"/>
          </a:bodyPr>
          <a:lstStyle/>
          <a:p>
            <a:r>
              <a:rPr lang="en-GB" dirty="0"/>
              <a:t>Murder, Mayhem and Megalomania: The Life and Times of the Emperor </a:t>
            </a:r>
            <a:r>
              <a:rPr lang="en-GB" dirty="0" smtClean="0"/>
              <a:t>Nero</a:t>
            </a:r>
            <a:endParaRPr lang="en-GB" dirty="0"/>
          </a:p>
        </p:txBody>
      </p:sp>
      <p:pic>
        <p:nvPicPr>
          <p:cNvPr id="10" name="Picture 9"/>
          <p:cNvPicPr>
            <a:picLocks noChangeAspect="1"/>
          </p:cNvPicPr>
          <p:nvPr/>
        </p:nvPicPr>
        <p:blipFill>
          <a:blip r:embed="rId2"/>
          <a:stretch>
            <a:fillRect/>
          </a:stretch>
        </p:blipFill>
        <p:spPr>
          <a:xfrm>
            <a:off x="477606" y="3729310"/>
            <a:ext cx="2598369" cy="1749296"/>
          </a:xfrm>
          <a:prstGeom prst="rect">
            <a:avLst/>
          </a:prstGeom>
        </p:spPr>
      </p:pic>
      <p:sp>
        <p:nvSpPr>
          <p:cNvPr id="16" name="Rectangle 15"/>
          <p:cNvSpPr/>
          <p:nvPr/>
        </p:nvSpPr>
        <p:spPr>
          <a:xfrm>
            <a:off x="685799" y="5521935"/>
            <a:ext cx="2507305" cy="584775"/>
          </a:xfrm>
          <a:prstGeom prst="rect">
            <a:avLst/>
          </a:prstGeom>
        </p:spPr>
        <p:txBody>
          <a:bodyPr wrap="square">
            <a:spAutoFit/>
          </a:bodyPr>
          <a:lstStyle/>
          <a:p>
            <a:r>
              <a:rPr lang="en-GB" sz="1600" b="1" dirty="0" smtClean="0"/>
              <a:t>Temple of Hathor, </a:t>
            </a:r>
            <a:r>
              <a:rPr lang="en-GB" sz="1600" b="1" dirty="0" err="1" smtClean="0"/>
              <a:t>Dendera</a:t>
            </a:r>
            <a:r>
              <a:rPr lang="en-GB" sz="1600" b="1" dirty="0" smtClean="0"/>
              <a:t>, Egypt</a:t>
            </a:r>
          </a:p>
        </p:txBody>
      </p:sp>
      <p:pic>
        <p:nvPicPr>
          <p:cNvPr id="5" name="Picture 4"/>
          <p:cNvPicPr>
            <a:picLocks noChangeAspect="1"/>
          </p:cNvPicPr>
          <p:nvPr/>
        </p:nvPicPr>
        <p:blipFill>
          <a:blip r:embed="rId3"/>
          <a:stretch>
            <a:fillRect/>
          </a:stretch>
        </p:blipFill>
        <p:spPr>
          <a:xfrm>
            <a:off x="3502377" y="3729310"/>
            <a:ext cx="5114987" cy="2085013"/>
          </a:xfrm>
          <a:prstGeom prst="rect">
            <a:avLst/>
          </a:prstGeom>
        </p:spPr>
      </p:pic>
      <p:sp>
        <p:nvSpPr>
          <p:cNvPr id="6" name="Rectangle 5"/>
          <p:cNvSpPr/>
          <p:nvPr/>
        </p:nvSpPr>
        <p:spPr>
          <a:xfrm>
            <a:off x="3502377" y="5814322"/>
            <a:ext cx="5114987" cy="584775"/>
          </a:xfrm>
          <a:prstGeom prst="rect">
            <a:avLst/>
          </a:prstGeom>
        </p:spPr>
        <p:txBody>
          <a:bodyPr wrap="square">
            <a:spAutoFit/>
          </a:bodyPr>
          <a:lstStyle/>
          <a:p>
            <a:r>
              <a:rPr lang="en-GB" sz="1600" b="1" dirty="0"/>
              <a:t>A ‘typical’ Roman temple, the </a:t>
            </a:r>
            <a:r>
              <a:rPr lang="en-GB" sz="1600" b="1" dirty="0" err="1"/>
              <a:t>Maison</a:t>
            </a:r>
            <a:r>
              <a:rPr lang="en-GB" sz="1600" b="1" dirty="0"/>
              <a:t> </a:t>
            </a:r>
            <a:r>
              <a:rPr lang="en-GB" sz="1600" b="1" dirty="0" err="1"/>
              <a:t>Carree</a:t>
            </a:r>
            <a:r>
              <a:rPr lang="en-GB" sz="1600" b="1" dirty="0"/>
              <a:t> at Nimes, </a:t>
            </a:r>
            <a:r>
              <a:rPr lang="en-GB" sz="1600" b="1" dirty="0" smtClean="0"/>
              <a:t>France</a:t>
            </a:r>
            <a:endParaRPr lang="en-GB" sz="1600" b="1" dirty="0"/>
          </a:p>
        </p:txBody>
      </p:sp>
    </p:spTree>
    <p:extLst>
      <p:ext uri="{BB962C8B-B14F-4D97-AF65-F5344CB8AC3E}">
        <p14:creationId xmlns:p14="http://schemas.microsoft.com/office/powerpoint/2010/main" val="26397436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Elites Lifestyles in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5923408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Styles of the Elite</a:t>
            </a:r>
            <a:endParaRPr lang="en-GB" dirty="0"/>
          </a:p>
        </p:txBody>
      </p:sp>
      <p:sp>
        <p:nvSpPr>
          <p:cNvPr id="6" name="Content Placeholder 4"/>
          <p:cNvSpPr>
            <a:spLocks noGrp="1"/>
          </p:cNvSpPr>
          <p:nvPr>
            <p:ph sz="quarter" idx="1"/>
          </p:nvPr>
        </p:nvSpPr>
        <p:spPr>
          <a:xfrm>
            <a:off x="193183" y="1527048"/>
            <a:ext cx="6310648" cy="2581313"/>
          </a:xfrm>
        </p:spPr>
        <p:txBody>
          <a:bodyPr>
            <a:normAutofit fontScale="77500" lnSpcReduction="20000"/>
          </a:bodyPr>
          <a:lstStyle/>
          <a:p>
            <a:r>
              <a:rPr lang="en-GB" dirty="0" smtClean="0"/>
              <a:t>Competition among the elite for status important aspect of Roman Culture.</a:t>
            </a:r>
          </a:p>
          <a:p>
            <a:endParaRPr lang="en-GB" sz="1200" dirty="0" smtClean="0"/>
          </a:p>
          <a:p>
            <a:r>
              <a:rPr lang="en-GB" dirty="0" smtClean="0"/>
              <a:t>Private “extravagance” alongside public munificence.</a:t>
            </a:r>
          </a:p>
          <a:p>
            <a:pPr>
              <a:buNone/>
            </a:pPr>
            <a:endParaRPr lang="en-GB" sz="1200" dirty="0" smtClean="0"/>
          </a:p>
          <a:p>
            <a:r>
              <a:rPr lang="en-GB" dirty="0" smtClean="0"/>
              <a:t>Social and political prestige interwoven. </a:t>
            </a:r>
          </a:p>
          <a:p>
            <a:pPr>
              <a:buNone/>
            </a:pPr>
            <a:endParaRPr lang="en-GB" sz="1200" dirty="0" smtClean="0"/>
          </a:p>
          <a:p>
            <a:r>
              <a:rPr lang="en-GB" dirty="0" smtClean="0"/>
              <a:t>Moralising against decadence by traditionalists (often by stoics). </a:t>
            </a:r>
          </a:p>
          <a:p>
            <a:endParaRPr lang="en-GB" dirty="0"/>
          </a:p>
        </p:txBody>
      </p:sp>
      <p:pic>
        <p:nvPicPr>
          <p:cNvPr id="7" name="Content Placeholder 6"/>
          <p:cNvPicPr>
            <a:picLocks noGrp="1" noChangeAspect="1"/>
          </p:cNvPicPr>
          <p:nvPr>
            <p:ph sz="half" idx="4294967295"/>
          </p:nvPr>
        </p:nvPicPr>
        <p:blipFill>
          <a:blip r:embed="rId2"/>
          <a:stretch>
            <a:fillRect/>
          </a:stretch>
        </p:blipFill>
        <p:spPr>
          <a:xfrm>
            <a:off x="6615155" y="1527048"/>
            <a:ext cx="2094583" cy="2391643"/>
          </a:xfrm>
          <a:prstGeom prst="rect">
            <a:avLst/>
          </a:prstGeom>
        </p:spPr>
      </p:pic>
      <p:sp>
        <p:nvSpPr>
          <p:cNvPr id="8" name="Content Placeholder 2"/>
          <p:cNvSpPr txBox="1">
            <a:spLocks/>
          </p:cNvSpPr>
          <p:nvPr/>
        </p:nvSpPr>
        <p:spPr>
          <a:xfrm>
            <a:off x="193183" y="4108361"/>
            <a:ext cx="8796271" cy="2749639"/>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dirty="0" smtClean="0"/>
              <a:t>“The consulate of Gaius </a:t>
            </a:r>
            <a:r>
              <a:rPr lang="en-GB" dirty="0" err="1" smtClean="0"/>
              <a:t>Sulpicius</a:t>
            </a:r>
            <a:r>
              <a:rPr lang="en-GB" dirty="0" smtClean="0"/>
              <a:t> and </a:t>
            </a:r>
            <a:r>
              <a:rPr lang="en-GB" dirty="0" err="1" smtClean="0"/>
              <a:t>Decimus</a:t>
            </a:r>
            <a:r>
              <a:rPr lang="en-GB" dirty="0" smtClean="0"/>
              <a:t> </a:t>
            </a:r>
            <a:r>
              <a:rPr lang="en-GB" dirty="0" err="1" smtClean="0"/>
              <a:t>Haterius</a:t>
            </a:r>
            <a:r>
              <a:rPr lang="en-GB" dirty="0" smtClean="0"/>
              <a:t> followed [AD 22]: a year of quiet abroad, though at home there was uneasiness against the luxury which had broken all bounds and extended to every object on which money can be squandered. But other extravagances, though actually more serious, could as a rule be kept private by concealing the prices paid: it was the apparatus of gluttony and intemperance which had become the eternal theme of gossip and had awakened anxiety lest a prince of old-world thriftiness might adopt too harsh measures. For, when the point was mooted by Gaius </a:t>
            </a:r>
            <a:r>
              <a:rPr lang="en-GB" dirty="0" err="1" smtClean="0"/>
              <a:t>Bibulus</a:t>
            </a:r>
            <a:r>
              <a:rPr lang="en-GB" dirty="0" smtClean="0"/>
              <a:t>, it had been maintained by his fellow-</a:t>
            </a:r>
            <a:r>
              <a:rPr lang="en-GB" dirty="0" err="1" smtClean="0"/>
              <a:t>aediles</a:t>
            </a:r>
            <a:r>
              <a:rPr lang="en-GB" dirty="0" smtClean="0"/>
              <a:t> also that the sumptuary law was a dead letter; that the prohibited prices for articles of food were rising daily; and that the advance could not be checked by moderate methods.” – </a:t>
            </a:r>
            <a:r>
              <a:rPr lang="en-GB" b="1" dirty="0" smtClean="0"/>
              <a:t>Tacitus </a:t>
            </a:r>
            <a:r>
              <a:rPr lang="en-GB" b="1" i="1" dirty="0" smtClean="0"/>
              <a:t>Annals </a:t>
            </a:r>
            <a:r>
              <a:rPr lang="en-GB" b="1" dirty="0" smtClean="0"/>
              <a:t>3.52</a:t>
            </a:r>
            <a:r>
              <a:rPr lang="en-GB" dirty="0" smtClean="0"/>
              <a:t>.</a:t>
            </a:r>
            <a:endParaRPr lang="en-GB" dirty="0"/>
          </a:p>
        </p:txBody>
      </p:sp>
    </p:spTree>
    <p:extLst>
      <p:ext uri="{BB962C8B-B14F-4D97-AF65-F5344CB8AC3E}">
        <p14:creationId xmlns:p14="http://schemas.microsoft.com/office/powerpoint/2010/main" val="4213897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Exotic Import from the East</a:t>
            </a:r>
            <a:endParaRPr lang="en-GB" dirty="0"/>
          </a:p>
        </p:txBody>
      </p:sp>
      <p:pic>
        <p:nvPicPr>
          <p:cNvPr id="7" name="Content Placeholder 6"/>
          <p:cNvPicPr>
            <a:picLocks noGrp="1" noChangeAspect="1"/>
          </p:cNvPicPr>
          <p:nvPr>
            <p:ph sz="half" idx="1"/>
          </p:nvPr>
        </p:nvPicPr>
        <p:blipFill>
          <a:blip r:embed="rId2"/>
          <a:stretch>
            <a:fillRect/>
          </a:stretch>
        </p:blipFill>
        <p:spPr>
          <a:xfrm>
            <a:off x="302974" y="1529812"/>
            <a:ext cx="4035902" cy="4365114"/>
          </a:xfrm>
          <a:prstGeom prst="rect">
            <a:avLst/>
          </a:prstGeom>
        </p:spPr>
      </p:pic>
      <p:sp>
        <p:nvSpPr>
          <p:cNvPr id="6" name="Content Placeholder 2"/>
          <p:cNvSpPr>
            <a:spLocks noGrp="1"/>
          </p:cNvSpPr>
          <p:nvPr>
            <p:ph sz="half" idx="2"/>
          </p:nvPr>
        </p:nvSpPr>
        <p:spPr>
          <a:xfrm>
            <a:off x="4662151" y="1687132"/>
            <a:ext cx="4288665" cy="4829577"/>
          </a:xfrm>
        </p:spPr>
        <p:txBody>
          <a:bodyPr>
            <a:normAutofit fontScale="77500" lnSpcReduction="20000"/>
          </a:bodyPr>
          <a:lstStyle/>
          <a:p>
            <a:pPr marL="0">
              <a:buNone/>
            </a:pPr>
            <a:r>
              <a:rPr lang="en-GB" sz="3000" dirty="0" smtClean="0"/>
              <a:t>“For on what am I to make my first effort at prohibition and retrenchment to the ancient standard? On the infinite expanse of our villas? The numbers — the nations — of our slaves? The weight of our silver and gold? The miracles of bronze and canvas? The promiscuous dress of male and female — and the specially female extravagance by which,</a:t>
            </a:r>
            <a:r>
              <a:rPr lang="en-GB" sz="3000" b="1" dirty="0" smtClean="0"/>
              <a:t> for the sake of jewels, our wealth is transported to alien or hostile countries</a:t>
            </a:r>
            <a:r>
              <a:rPr lang="en-GB" sz="3000" dirty="0" smtClean="0"/>
              <a:t>?” – </a:t>
            </a:r>
            <a:r>
              <a:rPr lang="en-GB" sz="3000" b="1" dirty="0" smtClean="0"/>
              <a:t>Tacitus </a:t>
            </a:r>
            <a:r>
              <a:rPr lang="en-GB" sz="3000" b="1" i="1" dirty="0" smtClean="0"/>
              <a:t>Annals </a:t>
            </a:r>
            <a:r>
              <a:rPr lang="en-GB" sz="3000" b="1" dirty="0" smtClean="0"/>
              <a:t>3.53</a:t>
            </a:r>
            <a:r>
              <a:rPr lang="en-GB" sz="3000" dirty="0" smtClean="0"/>
              <a:t>.</a:t>
            </a:r>
            <a:r>
              <a:rPr lang="en-GB" sz="3000" b="1" i="1" dirty="0" smtClean="0"/>
              <a:t> </a:t>
            </a:r>
            <a:endParaRPr lang="en-GB" sz="3000" dirty="0"/>
          </a:p>
        </p:txBody>
      </p:sp>
      <p:sp>
        <p:nvSpPr>
          <p:cNvPr id="8" name="Rectangle 7"/>
          <p:cNvSpPr/>
          <p:nvPr/>
        </p:nvSpPr>
        <p:spPr>
          <a:xfrm>
            <a:off x="301752" y="6000796"/>
            <a:ext cx="4104456" cy="307777"/>
          </a:xfrm>
          <a:prstGeom prst="rect">
            <a:avLst/>
          </a:prstGeom>
        </p:spPr>
        <p:txBody>
          <a:bodyPr wrap="square">
            <a:spAutoFit/>
          </a:bodyPr>
          <a:lstStyle/>
          <a:p>
            <a:pPr algn="ctr"/>
            <a:r>
              <a:rPr lang="en-GB" sz="1400" dirty="0"/>
              <a:t>Map of Roman Coins in India – Suresh (2004). </a:t>
            </a:r>
          </a:p>
        </p:txBody>
      </p:sp>
    </p:spTree>
    <p:extLst>
      <p:ext uri="{BB962C8B-B14F-4D97-AF65-F5344CB8AC3E}">
        <p14:creationId xmlns:p14="http://schemas.microsoft.com/office/powerpoint/2010/main" val="3336884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 Crisis of AD 33</a:t>
            </a:r>
            <a:endParaRPr lang="en-GB" dirty="0"/>
          </a:p>
        </p:txBody>
      </p:sp>
      <p:sp>
        <p:nvSpPr>
          <p:cNvPr id="3" name="Content Placeholder 2"/>
          <p:cNvSpPr>
            <a:spLocks noGrp="1"/>
          </p:cNvSpPr>
          <p:nvPr>
            <p:ph sz="quarter" idx="1"/>
          </p:nvPr>
        </p:nvSpPr>
        <p:spPr>
          <a:xfrm>
            <a:off x="193183" y="1527048"/>
            <a:ext cx="8642969" cy="4963904"/>
          </a:xfrm>
        </p:spPr>
        <p:txBody>
          <a:bodyPr>
            <a:normAutofit fontScale="92500" lnSpcReduction="20000"/>
          </a:bodyPr>
          <a:lstStyle/>
          <a:p>
            <a:r>
              <a:rPr lang="en-GB" i="1" dirty="0" err="1"/>
              <a:t>d</a:t>
            </a:r>
            <a:r>
              <a:rPr lang="en-GB" i="1" dirty="0" err="1" smtClean="0"/>
              <a:t>elatores</a:t>
            </a:r>
            <a:r>
              <a:rPr lang="en-GB" i="1" dirty="0" smtClean="0"/>
              <a:t> </a:t>
            </a:r>
            <a:r>
              <a:rPr lang="en-GB" dirty="0" smtClean="0"/>
              <a:t>targeting those engaged in usury – widespread floating of an earlier law of </a:t>
            </a:r>
            <a:r>
              <a:rPr lang="en-GB" dirty="0"/>
              <a:t>Julius Caesar on </a:t>
            </a:r>
            <a:r>
              <a:rPr lang="en-GB" dirty="0" smtClean="0"/>
              <a:t>loans </a:t>
            </a:r>
            <a:r>
              <a:rPr lang="en-GB" dirty="0"/>
              <a:t>and land-ownership in </a:t>
            </a:r>
            <a:r>
              <a:rPr lang="en-GB" dirty="0" smtClean="0"/>
              <a:t>Italy.</a:t>
            </a:r>
          </a:p>
          <a:p>
            <a:r>
              <a:rPr lang="en-GB" dirty="0" smtClean="0"/>
              <a:t>The </a:t>
            </a:r>
            <a:r>
              <a:rPr lang="en-GB" dirty="0"/>
              <a:t>praetor </a:t>
            </a:r>
            <a:r>
              <a:rPr lang="en-GB" dirty="0" err="1"/>
              <a:t>Sempronius</a:t>
            </a:r>
            <a:r>
              <a:rPr lang="en-GB" dirty="0"/>
              <a:t> </a:t>
            </a:r>
            <a:r>
              <a:rPr lang="en-GB" dirty="0" smtClean="0"/>
              <a:t>Gracchus refers matter to the Senate, the Senate to the emperor Tiberius. </a:t>
            </a:r>
          </a:p>
          <a:p>
            <a:r>
              <a:rPr lang="en-GB" dirty="0" smtClean="0"/>
              <a:t>18 </a:t>
            </a:r>
            <a:r>
              <a:rPr lang="en-GB" dirty="0"/>
              <a:t>months granted in order to comply with the law. </a:t>
            </a:r>
          </a:p>
          <a:p>
            <a:r>
              <a:rPr lang="en-GB" dirty="0"/>
              <a:t>Shortage of coined money resulting from mass calling in of debts, and the concentration of currency in the state treasuries due to confiscation and sale of property of those denounced in treason trails. </a:t>
            </a:r>
          </a:p>
          <a:p>
            <a:r>
              <a:rPr lang="en-GB" dirty="0"/>
              <a:t>Requirement to invest in land in Italy. </a:t>
            </a:r>
          </a:p>
          <a:p>
            <a:r>
              <a:rPr lang="en-GB" dirty="0"/>
              <a:t>Creditors demanded payment in full, money hoarded and property prices collapse. </a:t>
            </a:r>
          </a:p>
          <a:p>
            <a:r>
              <a:rPr lang="en-GB" dirty="0"/>
              <a:t>Heavily indebt found it difficult to sell and repay loans. </a:t>
            </a:r>
          </a:p>
        </p:txBody>
      </p:sp>
    </p:spTree>
    <p:extLst>
      <p:ext uri="{BB962C8B-B14F-4D97-AF65-F5344CB8AC3E}">
        <p14:creationId xmlns:p14="http://schemas.microsoft.com/office/powerpoint/2010/main" val="356043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96944" cy="5847755"/>
          </a:xfrm>
          <a:prstGeom prst="rect">
            <a:avLst/>
          </a:prstGeom>
        </p:spPr>
        <p:txBody>
          <a:bodyPr wrap="square">
            <a:spAutoFit/>
          </a:bodyPr>
          <a:lstStyle/>
          <a:p>
            <a:r>
              <a:rPr lang="en-GB" sz="3400" dirty="0"/>
              <a:t>“The Tiberius came to the rescue. He distributed a hundred million sesterces among specially established banks, for interest-free three-year state loans, against security of double the value in landed property. Credit was thus restored; and gradually private lenders, too, reappeared. However, land transactions failed to adhere to the provisions of the senatorial decree. As usual, the beginning was strict, the sequel slack.” – </a:t>
            </a:r>
            <a:r>
              <a:rPr lang="en-GB" sz="3400" b="1" dirty="0"/>
              <a:t>Tacitus </a:t>
            </a:r>
            <a:r>
              <a:rPr lang="en-GB" sz="3400" b="1" i="1" dirty="0"/>
              <a:t>Annals </a:t>
            </a:r>
            <a:r>
              <a:rPr lang="en-GB" sz="3400" b="1" dirty="0" smtClean="0"/>
              <a:t>6.16</a:t>
            </a:r>
            <a:r>
              <a:rPr lang="en-GB" sz="3400" dirty="0" smtClean="0"/>
              <a:t>.</a:t>
            </a:r>
            <a:r>
              <a:rPr lang="en-GB" sz="3400" b="1" dirty="0" smtClean="0"/>
              <a:t> </a:t>
            </a:r>
            <a:endParaRPr lang="en-GB" sz="3400" dirty="0"/>
          </a:p>
        </p:txBody>
      </p:sp>
    </p:spTree>
    <p:extLst>
      <p:ext uri="{BB962C8B-B14F-4D97-AF65-F5344CB8AC3E}">
        <p14:creationId xmlns:p14="http://schemas.microsoft.com/office/powerpoint/2010/main" val="1682478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“The Rest”</a:t>
            </a:r>
            <a:endParaRPr lang="en-GB" sz="100" dirty="0">
              <a:solidFill>
                <a:prstClr val="black"/>
              </a:solidFill>
            </a:endParaRPr>
          </a:p>
        </p:txBody>
      </p:sp>
    </p:spTree>
    <p:extLst>
      <p:ext uri="{BB962C8B-B14F-4D97-AF65-F5344CB8AC3E}">
        <p14:creationId xmlns:p14="http://schemas.microsoft.com/office/powerpoint/2010/main" val="35235776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Baseline </a:t>
            </a:r>
            <a:r>
              <a:rPr lang="en-GB" dirty="0" smtClean="0"/>
              <a:t>Needs</a:t>
            </a:r>
            <a:endParaRPr lang="en-GB" dirty="0"/>
          </a:p>
        </p:txBody>
      </p:sp>
      <p:sp>
        <p:nvSpPr>
          <p:cNvPr id="4" name="Content Placeholder 3"/>
          <p:cNvSpPr>
            <a:spLocks noGrp="1"/>
          </p:cNvSpPr>
          <p:nvPr>
            <p:ph sz="half" idx="1"/>
          </p:nvPr>
        </p:nvSpPr>
        <p:spPr>
          <a:xfrm>
            <a:off x="197427" y="1465118"/>
            <a:ext cx="4322617" cy="5185064"/>
          </a:xfrm>
        </p:spPr>
        <p:txBody>
          <a:bodyPr>
            <a:normAutofit fontScale="92500"/>
          </a:bodyPr>
          <a:lstStyle/>
          <a:p>
            <a:r>
              <a:rPr lang="en-GB" dirty="0" smtClean="0"/>
              <a:t>Moderate prosperity for a wider segment of the population in the late Republican to early Imperial period? </a:t>
            </a:r>
          </a:p>
          <a:p>
            <a:endParaRPr lang="en-GB" sz="500" dirty="0"/>
          </a:p>
          <a:p>
            <a:r>
              <a:rPr lang="en-GB" dirty="0" smtClean="0"/>
              <a:t>Functioning polity will generally need to have the greater part of its population living reasonably above subsistence level (calories necessary for the average person to survive) for most of the time. </a:t>
            </a:r>
            <a:endParaRPr lang="en-GB" dirty="0"/>
          </a:p>
        </p:txBody>
      </p:sp>
      <p:sp>
        <p:nvSpPr>
          <p:cNvPr id="5" name="Content Placeholder 4"/>
          <p:cNvSpPr>
            <a:spLocks noGrp="1"/>
          </p:cNvSpPr>
          <p:nvPr>
            <p:ph sz="half" idx="2"/>
          </p:nvPr>
        </p:nvSpPr>
        <p:spPr>
          <a:xfrm>
            <a:off x="4603173" y="1465118"/>
            <a:ext cx="4395354" cy="5320145"/>
          </a:xfrm>
        </p:spPr>
        <p:txBody>
          <a:bodyPr>
            <a:normAutofit fontScale="92500"/>
          </a:bodyPr>
          <a:lstStyle/>
          <a:p>
            <a:r>
              <a:rPr lang="en-GB" dirty="0" smtClean="0"/>
              <a:t>Minimum subsistence level 115 sestertii for early Empire? – </a:t>
            </a:r>
            <a:r>
              <a:rPr lang="en-GB" dirty="0" err="1" smtClean="0"/>
              <a:t>Jongman</a:t>
            </a:r>
            <a:r>
              <a:rPr lang="en-GB" dirty="0" smtClean="0"/>
              <a:t> (2007).</a:t>
            </a:r>
          </a:p>
          <a:p>
            <a:pPr lvl="1"/>
            <a:r>
              <a:rPr lang="en-GB" dirty="0" smtClean="0"/>
              <a:t>3 sestertii per </a:t>
            </a:r>
            <a:r>
              <a:rPr lang="en-GB" dirty="0" err="1" smtClean="0"/>
              <a:t>modius</a:t>
            </a:r>
            <a:r>
              <a:rPr lang="en-GB" dirty="0" smtClean="0"/>
              <a:t> (1 </a:t>
            </a:r>
            <a:r>
              <a:rPr lang="en-GB" dirty="0" err="1" smtClean="0"/>
              <a:t>modius</a:t>
            </a:r>
            <a:r>
              <a:rPr lang="en-GB" dirty="0" smtClean="0"/>
              <a:t> = 8.73 dry litres) average?</a:t>
            </a:r>
          </a:p>
          <a:p>
            <a:endParaRPr lang="en-GB" sz="500" dirty="0"/>
          </a:p>
          <a:p>
            <a:r>
              <a:rPr lang="en-GB" dirty="0" smtClean="0"/>
              <a:t>Hopkins – 250 kg of wheat equivalent needed by average adult male. </a:t>
            </a:r>
          </a:p>
          <a:p>
            <a:endParaRPr lang="en-GB" sz="500" dirty="0"/>
          </a:p>
          <a:p>
            <a:r>
              <a:rPr lang="en-GB" dirty="0" smtClean="0"/>
              <a:t>Average calorie consumption of 2,000 </a:t>
            </a:r>
            <a:r>
              <a:rPr lang="en-GB" dirty="0" err="1" smtClean="0"/>
              <a:t>cals</a:t>
            </a:r>
            <a:r>
              <a:rPr lang="en-GB" dirty="0" smtClean="0"/>
              <a:t> (adult males more (2,500), women slightly less, children and the elderly less). </a:t>
            </a:r>
          </a:p>
          <a:p>
            <a:pPr lvl="1"/>
            <a:r>
              <a:rPr lang="en-GB" dirty="0" smtClean="0"/>
              <a:t>Demographic pyramid. </a:t>
            </a:r>
            <a:endParaRPr lang="en-GB" dirty="0"/>
          </a:p>
        </p:txBody>
      </p:sp>
    </p:spTree>
    <p:extLst>
      <p:ext uri="{BB962C8B-B14F-4D97-AF65-F5344CB8AC3E}">
        <p14:creationId xmlns:p14="http://schemas.microsoft.com/office/powerpoint/2010/main" val="4130692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Incomes and Diet</a:t>
            </a:r>
            <a:endParaRPr lang="en-GB" dirty="0"/>
          </a:p>
        </p:txBody>
      </p:sp>
      <p:sp>
        <p:nvSpPr>
          <p:cNvPr id="3" name="Content Placeholder 2"/>
          <p:cNvSpPr>
            <a:spLocks noGrp="1"/>
          </p:cNvSpPr>
          <p:nvPr>
            <p:ph sz="quarter" idx="1"/>
          </p:nvPr>
        </p:nvSpPr>
        <p:spPr>
          <a:xfrm>
            <a:off x="187036" y="1527047"/>
            <a:ext cx="5403273" cy="5330953"/>
          </a:xfrm>
        </p:spPr>
        <p:txBody>
          <a:bodyPr>
            <a:normAutofit fontScale="70000" lnSpcReduction="20000"/>
          </a:bodyPr>
          <a:lstStyle/>
          <a:p>
            <a:r>
              <a:rPr lang="en-GB" dirty="0" smtClean="0"/>
              <a:t>Per capita incomes at 1.5 to maybe 3 (upper celling for pre-Industrial society) times subsistence in early Empire?</a:t>
            </a:r>
          </a:p>
          <a:p>
            <a:pPr lvl="1"/>
            <a:r>
              <a:rPr lang="en-GB" dirty="0" smtClean="0"/>
              <a:t>How was the pie distributed?</a:t>
            </a:r>
          </a:p>
          <a:p>
            <a:pPr lvl="1"/>
            <a:endParaRPr lang="en-GB" sz="500" dirty="0"/>
          </a:p>
          <a:p>
            <a:r>
              <a:rPr lang="en-GB" dirty="0" smtClean="0"/>
              <a:t>Wages for adult free males around the 500 to 1,000 sestertii mark – </a:t>
            </a:r>
            <a:r>
              <a:rPr lang="en-GB" dirty="0" err="1" smtClean="0"/>
              <a:t>Jongman</a:t>
            </a:r>
            <a:r>
              <a:rPr lang="en-GB" dirty="0" smtClean="0"/>
              <a:t> (2007). </a:t>
            </a:r>
          </a:p>
          <a:p>
            <a:pPr lvl="1"/>
            <a:r>
              <a:rPr lang="en-GB" dirty="0" smtClean="0"/>
              <a:t>Legionary base pay prior to Domitian 900 sestertii. </a:t>
            </a:r>
          </a:p>
          <a:p>
            <a:pPr lvl="1"/>
            <a:r>
              <a:rPr lang="en-GB" dirty="0" smtClean="0"/>
              <a:t>Municipal scribe at </a:t>
            </a:r>
            <a:r>
              <a:rPr lang="en-GB" dirty="0" err="1" smtClean="0"/>
              <a:t>Urso</a:t>
            </a:r>
            <a:r>
              <a:rPr lang="en-GB" dirty="0" smtClean="0"/>
              <a:t> (Spain) could earn 1,200-2,000 sestertii.</a:t>
            </a:r>
          </a:p>
          <a:p>
            <a:pPr lvl="1"/>
            <a:endParaRPr lang="en-GB" sz="500" dirty="0"/>
          </a:p>
          <a:p>
            <a:r>
              <a:rPr lang="en-GB" dirty="0" smtClean="0"/>
              <a:t>Cereals alone poor diet, small amounts of oil, vegetables, cheese and meat would allow for better nutrition. </a:t>
            </a:r>
          </a:p>
          <a:p>
            <a:endParaRPr lang="en-GB" sz="500" dirty="0"/>
          </a:p>
          <a:p>
            <a:r>
              <a:rPr lang="en-GB" dirty="0" smtClean="0"/>
              <a:t>Annual consumption of 100 litres of wine per person (</a:t>
            </a:r>
            <a:r>
              <a:rPr lang="en-GB" dirty="0"/>
              <a:t>162,000 </a:t>
            </a:r>
            <a:r>
              <a:rPr lang="en-GB" dirty="0" smtClean="0"/>
              <a:t>kilocalories)? Maybe a quarter of the caloric intake. Perhaps 20 litres of olive oil (some (162,000 kilocalories).</a:t>
            </a:r>
          </a:p>
          <a:p>
            <a:endParaRPr lang="en-GB" sz="600" dirty="0"/>
          </a:p>
          <a:p>
            <a:r>
              <a:rPr lang="en-GB" dirty="0" smtClean="0"/>
              <a:t>Meat consumption an indicator of “intermediate prosperity”. Preference for pork in many parts of Roman Empire. </a:t>
            </a:r>
          </a:p>
          <a:p>
            <a:pPr lvl="1"/>
            <a:r>
              <a:rPr lang="en-GB" dirty="0" smtClean="0"/>
              <a:t>Peak of meat consumption in early Empire. Study of animal bones.</a:t>
            </a:r>
            <a:endParaRPr lang="en-GB" dirty="0"/>
          </a:p>
        </p:txBody>
      </p:sp>
      <p:pic>
        <p:nvPicPr>
          <p:cNvPr id="4" name="Picture 3"/>
          <p:cNvPicPr>
            <a:picLocks noChangeAspect="1"/>
          </p:cNvPicPr>
          <p:nvPr/>
        </p:nvPicPr>
        <p:blipFill>
          <a:blip r:embed="rId2"/>
          <a:stretch>
            <a:fillRect/>
          </a:stretch>
        </p:blipFill>
        <p:spPr>
          <a:xfrm>
            <a:off x="5590308" y="1527047"/>
            <a:ext cx="3357841" cy="2563956"/>
          </a:xfrm>
          <a:prstGeom prst="rect">
            <a:avLst/>
          </a:prstGeom>
        </p:spPr>
      </p:pic>
      <p:pic>
        <p:nvPicPr>
          <p:cNvPr id="5" name="Picture 4"/>
          <p:cNvPicPr>
            <a:picLocks noChangeAspect="1"/>
          </p:cNvPicPr>
          <p:nvPr/>
        </p:nvPicPr>
        <p:blipFill>
          <a:blip r:embed="rId3"/>
          <a:stretch>
            <a:fillRect/>
          </a:stretch>
        </p:blipFill>
        <p:spPr>
          <a:xfrm>
            <a:off x="5590309" y="4288431"/>
            <a:ext cx="3357841" cy="1862988"/>
          </a:xfrm>
          <a:prstGeom prst="rect">
            <a:avLst/>
          </a:prstGeom>
        </p:spPr>
      </p:pic>
    </p:spTree>
    <p:extLst>
      <p:ext uri="{BB962C8B-B14F-4D97-AF65-F5344CB8AC3E}">
        <p14:creationId xmlns:p14="http://schemas.microsoft.com/office/powerpoint/2010/main" val="4274738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Evidence</a:t>
            </a:r>
            <a:endParaRPr lang="en-GB" dirty="0"/>
          </a:p>
        </p:txBody>
      </p:sp>
      <p:sp>
        <p:nvSpPr>
          <p:cNvPr id="4" name="Content Placeholder 3"/>
          <p:cNvSpPr>
            <a:spLocks noGrp="1"/>
          </p:cNvSpPr>
          <p:nvPr>
            <p:ph sz="quarter" idx="1"/>
          </p:nvPr>
        </p:nvSpPr>
        <p:spPr>
          <a:xfrm>
            <a:off x="176645" y="1527048"/>
            <a:ext cx="5216237" cy="5143916"/>
          </a:xfrm>
        </p:spPr>
        <p:txBody>
          <a:bodyPr>
            <a:normAutofit fontScale="85000" lnSpcReduction="20000"/>
          </a:bodyPr>
          <a:lstStyle/>
          <a:p>
            <a:r>
              <a:rPr lang="en-GB" dirty="0" smtClean="0"/>
              <a:t>Stature an indicator of nutritional status. </a:t>
            </a:r>
          </a:p>
          <a:p>
            <a:pPr lvl="1"/>
            <a:r>
              <a:rPr lang="en-GB" dirty="0" smtClean="0"/>
              <a:t>Diet particularly impactful during pregnancy and early years.</a:t>
            </a:r>
          </a:p>
          <a:p>
            <a:pPr lvl="1"/>
            <a:endParaRPr lang="en-GB" sz="500" dirty="0"/>
          </a:p>
          <a:p>
            <a:r>
              <a:rPr lang="en-GB" dirty="0" smtClean="0"/>
              <a:t>Roman stature in parts of Germany:</a:t>
            </a:r>
          </a:p>
          <a:p>
            <a:pPr lvl="1"/>
            <a:r>
              <a:rPr lang="en-GB" dirty="0" smtClean="0"/>
              <a:t>Men on average 169.4 cm [</a:t>
            </a:r>
            <a:r>
              <a:rPr lang="en-GB" dirty="0"/>
              <a:t>c. 5 foot </a:t>
            </a:r>
            <a:r>
              <a:rPr lang="en-GB" dirty="0" smtClean="0"/>
              <a:t>6 </a:t>
            </a:r>
            <a:r>
              <a:rPr lang="en-GB" dirty="0"/>
              <a:t>inches</a:t>
            </a:r>
            <a:r>
              <a:rPr lang="en-GB" dirty="0" smtClean="0"/>
              <a:t>], </a:t>
            </a:r>
            <a:r>
              <a:rPr lang="en-GB" dirty="0"/>
              <a:t>Women 158.5 cm</a:t>
            </a:r>
          </a:p>
          <a:p>
            <a:pPr lvl="1"/>
            <a:endParaRPr lang="en-GB" sz="500" dirty="0" smtClean="0"/>
          </a:p>
          <a:p>
            <a:r>
              <a:rPr lang="en-GB" dirty="0" smtClean="0"/>
              <a:t>Skeletons on shoreline of Herculaneum:</a:t>
            </a:r>
          </a:p>
          <a:p>
            <a:pPr lvl="1"/>
            <a:r>
              <a:rPr lang="en-GB" dirty="0" smtClean="0"/>
              <a:t>Men 169 cm, Women 155 cm.</a:t>
            </a:r>
          </a:p>
          <a:p>
            <a:pPr lvl="1"/>
            <a:r>
              <a:rPr lang="en-GB" dirty="0" smtClean="0"/>
              <a:t>Figures on reached in England by eighteenth century. </a:t>
            </a:r>
          </a:p>
          <a:p>
            <a:pPr lvl="1"/>
            <a:endParaRPr lang="en-GB" sz="500" dirty="0"/>
          </a:p>
          <a:p>
            <a:r>
              <a:rPr lang="en-GB" dirty="0"/>
              <a:t>A</a:t>
            </a:r>
            <a:r>
              <a:rPr lang="en-GB" dirty="0" smtClean="0"/>
              <a:t>nalysis of </a:t>
            </a:r>
            <a:r>
              <a:rPr lang="en-GB" dirty="0"/>
              <a:t>bones </a:t>
            </a:r>
            <a:r>
              <a:rPr lang="en-GB" dirty="0" smtClean="0"/>
              <a:t>from Herculaneum:</a:t>
            </a:r>
          </a:p>
          <a:p>
            <a:pPr lvl="1"/>
            <a:r>
              <a:rPr lang="en-GB" dirty="0" smtClean="0"/>
              <a:t>evidently rich fish, but low meat diet</a:t>
            </a:r>
          </a:p>
          <a:p>
            <a:pPr lvl="1"/>
            <a:r>
              <a:rPr lang="en-GB" dirty="0" smtClean="0"/>
              <a:t>Lack of signs of bone flattening, which is indicative of malnutrition. </a:t>
            </a:r>
            <a:endParaRPr lang="en-GB" dirty="0"/>
          </a:p>
        </p:txBody>
      </p:sp>
      <p:pic>
        <p:nvPicPr>
          <p:cNvPr id="6" name="Content Placeholder 5"/>
          <p:cNvPicPr>
            <a:picLocks noGrp="1" noChangeAspect="1"/>
          </p:cNvPicPr>
          <p:nvPr>
            <p:ph sz="half" idx="4294967295"/>
          </p:nvPr>
        </p:nvPicPr>
        <p:blipFill>
          <a:blip r:embed="rId2"/>
          <a:stretch>
            <a:fillRect/>
          </a:stretch>
        </p:blipFill>
        <p:spPr>
          <a:xfrm>
            <a:off x="5278582" y="1748461"/>
            <a:ext cx="3557570" cy="2370288"/>
          </a:xfrm>
          <a:prstGeom prst="rect">
            <a:avLst/>
          </a:prstGeom>
        </p:spPr>
      </p:pic>
      <p:pic>
        <p:nvPicPr>
          <p:cNvPr id="7" name="Picture 6"/>
          <p:cNvPicPr>
            <a:picLocks noChangeAspect="1"/>
          </p:cNvPicPr>
          <p:nvPr/>
        </p:nvPicPr>
        <p:blipFill>
          <a:blip r:embed="rId3"/>
          <a:stretch>
            <a:fillRect/>
          </a:stretch>
        </p:blipFill>
        <p:spPr>
          <a:xfrm>
            <a:off x="5278582" y="4238378"/>
            <a:ext cx="3557570" cy="1968594"/>
          </a:xfrm>
          <a:prstGeom prst="rect">
            <a:avLst/>
          </a:prstGeom>
        </p:spPr>
      </p:pic>
    </p:spTree>
    <p:extLst>
      <p:ext uri="{BB962C8B-B14F-4D97-AF65-F5344CB8AC3E}">
        <p14:creationId xmlns:p14="http://schemas.microsoft.com/office/powerpoint/2010/main" val="766632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 Comfort</a:t>
            </a:r>
            <a:endParaRPr lang="en-GB" dirty="0"/>
          </a:p>
        </p:txBody>
      </p:sp>
      <p:sp>
        <p:nvSpPr>
          <p:cNvPr id="3" name="Content Placeholder 2"/>
          <p:cNvSpPr>
            <a:spLocks noGrp="1"/>
          </p:cNvSpPr>
          <p:nvPr>
            <p:ph sz="quarter" idx="1"/>
          </p:nvPr>
        </p:nvSpPr>
        <p:spPr>
          <a:xfrm>
            <a:off x="176646" y="1527048"/>
            <a:ext cx="5290824" cy="5175088"/>
          </a:xfrm>
        </p:spPr>
        <p:txBody>
          <a:bodyPr>
            <a:normAutofit fontScale="85000" lnSpcReduction="20000"/>
          </a:bodyPr>
          <a:lstStyle/>
          <a:p>
            <a:r>
              <a:rPr lang="en-GB" dirty="0" smtClean="0"/>
              <a:t>Clothing production arguably second most important economic activity in ancient world after food production.</a:t>
            </a:r>
          </a:p>
          <a:p>
            <a:pPr lvl="1"/>
            <a:r>
              <a:rPr lang="en-GB" dirty="0" smtClean="0"/>
              <a:t>Evidence for textiles craft activity in most urban centres in the Empire. </a:t>
            </a:r>
          </a:p>
          <a:p>
            <a:pPr lvl="1"/>
            <a:endParaRPr lang="en-GB" sz="600" dirty="0"/>
          </a:p>
          <a:p>
            <a:r>
              <a:rPr lang="en-GB" dirty="0" smtClean="0"/>
              <a:t>Tombstones</a:t>
            </a:r>
            <a:r>
              <a:rPr lang="en-GB" dirty="0"/>
              <a:t>, sarcophagi, inscriptions and </a:t>
            </a:r>
            <a:r>
              <a:rPr lang="en-GB" dirty="0" smtClean="0"/>
              <a:t>100s </a:t>
            </a:r>
            <a:r>
              <a:rPr lang="en-GB" dirty="0"/>
              <a:t>of nicely decorated houses in places like Pompeii, show patterns that could be understood as indicative or shared cultural </a:t>
            </a:r>
            <a:r>
              <a:rPr lang="en-GB" dirty="0" smtClean="0"/>
              <a:t>habits – Mayer (2012</a:t>
            </a:r>
            <a:r>
              <a:rPr lang="en-GB" dirty="0"/>
              <a:t>); </a:t>
            </a:r>
            <a:r>
              <a:rPr lang="en-GB" i="1" dirty="0"/>
              <a:t>contra</a:t>
            </a:r>
            <a:r>
              <a:rPr lang="en-GB" dirty="0"/>
              <a:t> </a:t>
            </a:r>
            <a:r>
              <a:rPr lang="en-GB" dirty="0" err="1"/>
              <a:t>Zuiderhoek</a:t>
            </a:r>
            <a:r>
              <a:rPr lang="en-GB" dirty="0"/>
              <a:t> (</a:t>
            </a:r>
            <a:r>
              <a:rPr lang="en-GB" dirty="0" smtClean="0"/>
              <a:t>2017).</a:t>
            </a:r>
          </a:p>
          <a:p>
            <a:endParaRPr lang="en-GB" sz="600" dirty="0"/>
          </a:p>
          <a:p>
            <a:r>
              <a:rPr lang="en-GB" dirty="0" smtClean="0"/>
              <a:t>Imitation</a:t>
            </a:r>
            <a:r>
              <a:rPr lang="en-GB" dirty="0"/>
              <a:t>, or rather diffusion of tastes across the </a:t>
            </a:r>
            <a:r>
              <a:rPr lang="en-GB" dirty="0" smtClean="0"/>
              <a:t>population – types of metal wares, pottery, glasswares etc. Also art / wall-painting – Wallace-Hadrill (2008).</a:t>
            </a:r>
            <a:endParaRPr lang="en-GB" dirty="0"/>
          </a:p>
        </p:txBody>
      </p:sp>
      <p:pic>
        <p:nvPicPr>
          <p:cNvPr id="4" name="Picture 3"/>
          <p:cNvPicPr>
            <a:picLocks noChangeAspect="1"/>
          </p:cNvPicPr>
          <p:nvPr/>
        </p:nvPicPr>
        <p:blipFill>
          <a:blip r:embed="rId2"/>
          <a:stretch>
            <a:fillRect/>
          </a:stretch>
        </p:blipFill>
        <p:spPr>
          <a:xfrm>
            <a:off x="5467470" y="1527048"/>
            <a:ext cx="3466582" cy="2298158"/>
          </a:xfrm>
          <a:prstGeom prst="rect">
            <a:avLst/>
          </a:prstGeom>
        </p:spPr>
      </p:pic>
      <p:pic>
        <p:nvPicPr>
          <p:cNvPr id="5" name="Picture 4"/>
          <p:cNvPicPr>
            <a:picLocks noChangeAspect="1"/>
          </p:cNvPicPr>
          <p:nvPr/>
        </p:nvPicPr>
        <p:blipFill>
          <a:blip r:embed="rId3"/>
          <a:stretch>
            <a:fillRect/>
          </a:stretch>
        </p:blipFill>
        <p:spPr>
          <a:xfrm>
            <a:off x="5599216" y="3964132"/>
            <a:ext cx="3129148" cy="2738004"/>
          </a:xfrm>
          <a:prstGeom prst="rect">
            <a:avLst/>
          </a:prstGeom>
        </p:spPr>
      </p:pic>
    </p:spTree>
    <p:extLst>
      <p:ext uri="{BB962C8B-B14F-4D97-AF65-F5344CB8AC3E}">
        <p14:creationId xmlns:p14="http://schemas.microsoft.com/office/powerpoint/2010/main" val="1194517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Supplies for Rome</a:t>
            </a:r>
            <a:endParaRPr lang="en-GB" dirty="0"/>
          </a:p>
        </p:txBody>
      </p:sp>
      <p:sp>
        <p:nvSpPr>
          <p:cNvPr id="3" name="Content Placeholder 2"/>
          <p:cNvSpPr>
            <a:spLocks noGrp="1"/>
          </p:cNvSpPr>
          <p:nvPr>
            <p:ph sz="quarter" idx="1"/>
          </p:nvPr>
        </p:nvSpPr>
        <p:spPr>
          <a:xfrm>
            <a:off x="197427" y="1433945"/>
            <a:ext cx="5143499" cy="5424055"/>
          </a:xfrm>
        </p:spPr>
        <p:txBody>
          <a:bodyPr>
            <a:normAutofit fontScale="85000" lnSpcReduction="10000"/>
          </a:bodyPr>
          <a:lstStyle/>
          <a:p>
            <a:r>
              <a:rPr lang="en-GB" dirty="0"/>
              <a:t>Population of Rome c</a:t>
            </a:r>
            <a:r>
              <a:rPr lang="en-GB" dirty="0" smtClean="0"/>
              <a:t>. 1st </a:t>
            </a:r>
            <a:r>
              <a:rPr lang="en-GB" dirty="0"/>
              <a:t>century AD about 1,000,000 -Mattingly and </a:t>
            </a:r>
            <a:r>
              <a:rPr lang="en-GB" dirty="0" err="1"/>
              <a:t>Aldrete</a:t>
            </a:r>
            <a:r>
              <a:rPr lang="en-GB" dirty="0"/>
              <a:t> estimate – a minimum requirement of 948 ships (average capacity 250 tons) for wheat, 104 ships for oil, 640 ships for wine = 1,692 ships (more due to shipwreck</a:t>
            </a:r>
            <a:r>
              <a:rPr lang="en-GB" dirty="0" smtClean="0"/>
              <a:t>).</a:t>
            </a:r>
          </a:p>
          <a:p>
            <a:endParaRPr lang="en-GB" sz="600" dirty="0"/>
          </a:p>
          <a:p>
            <a:r>
              <a:rPr lang="en-GB" dirty="0"/>
              <a:t>285,714 olive oil amphorae – 4,000,000 wine amphorae, 4,740,000 sacks of wheat = 9,300,000 “porter-loads” per year – 100 day peak trade period – 93,000 “porter-loads” per day – requirement for 3,000 labourers for ship-unloading at Ostia / Portus?</a:t>
            </a:r>
          </a:p>
          <a:p>
            <a:endParaRPr lang="en-GB" dirty="0"/>
          </a:p>
          <a:p>
            <a:endParaRPr lang="en-GB" dirty="0"/>
          </a:p>
        </p:txBody>
      </p:sp>
      <p:pic>
        <p:nvPicPr>
          <p:cNvPr id="4" name="Picture 3"/>
          <p:cNvPicPr>
            <a:picLocks noChangeAspect="1"/>
          </p:cNvPicPr>
          <p:nvPr/>
        </p:nvPicPr>
        <p:blipFill>
          <a:blip r:embed="rId2"/>
          <a:stretch>
            <a:fillRect/>
          </a:stretch>
        </p:blipFill>
        <p:spPr>
          <a:xfrm>
            <a:off x="5576564" y="3613672"/>
            <a:ext cx="3259588" cy="2857933"/>
          </a:xfrm>
          <a:prstGeom prst="rect">
            <a:avLst/>
          </a:prstGeom>
        </p:spPr>
      </p:pic>
      <p:sp>
        <p:nvSpPr>
          <p:cNvPr id="5" name="Rectangle 4"/>
          <p:cNvSpPr/>
          <p:nvPr/>
        </p:nvSpPr>
        <p:spPr>
          <a:xfrm>
            <a:off x="5538526" y="6425060"/>
            <a:ext cx="3605474" cy="369332"/>
          </a:xfrm>
          <a:prstGeom prst="rect">
            <a:avLst/>
          </a:prstGeom>
        </p:spPr>
        <p:txBody>
          <a:bodyPr wrap="none">
            <a:spAutoFit/>
          </a:bodyPr>
          <a:lstStyle/>
          <a:p>
            <a:r>
              <a:rPr lang="en-GB" dirty="0"/>
              <a:t>The Isis </a:t>
            </a:r>
            <a:r>
              <a:rPr lang="en-GB" dirty="0" err="1"/>
              <a:t>Geminiana</a:t>
            </a:r>
            <a:r>
              <a:rPr lang="en-GB" dirty="0"/>
              <a:t> fresco, Ostia. </a:t>
            </a:r>
          </a:p>
        </p:txBody>
      </p:sp>
      <p:pic>
        <p:nvPicPr>
          <p:cNvPr id="6" name="Picture 5"/>
          <p:cNvPicPr>
            <a:picLocks noChangeAspect="1"/>
          </p:cNvPicPr>
          <p:nvPr/>
        </p:nvPicPr>
        <p:blipFill>
          <a:blip r:embed="rId3"/>
          <a:stretch>
            <a:fillRect/>
          </a:stretch>
        </p:blipFill>
        <p:spPr>
          <a:xfrm>
            <a:off x="5576564" y="1433945"/>
            <a:ext cx="3221160" cy="2129838"/>
          </a:xfrm>
          <a:prstGeom prst="rect">
            <a:avLst/>
          </a:prstGeom>
        </p:spPr>
      </p:pic>
    </p:spTree>
    <p:extLst>
      <p:ext uri="{BB962C8B-B14F-4D97-AF65-F5344CB8AC3E}">
        <p14:creationId xmlns:p14="http://schemas.microsoft.com/office/powerpoint/2010/main" val="1902545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115616" y="1906073"/>
            <a:ext cx="6768752" cy="3251119"/>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Citizenship and Migration</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7056070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Foreign born Population in Rome</a:t>
            </a:r>
            <a:endParaRPr lang="en-GB" dirty="0"/>
          </a:p>
        </p:txBody>
      </p:sp>
      <p:sp>
        <p:nvSpPr>
          <p:cNvPr id="3" name="Content Placeholder 2"/>
          <p:cNvSpPr>
            <a:spLocks noGrp="1"/>
          </p:cNvSpPr>
          <p:nvPr>
            <p:ph idx="1"/>
          </p:nvPr>
        </p:nvSpPr>
        <p:spPr>
          <a:xfrm>
            <a:off x="179512" y="1628800"/>
            <a:ext cx="8784976" cy="5229200"/>
          </a:xfrm>
        </p:spPr>
        <p:txBody>
          <a:bodyPr>
            <a:normAutofit fontScale="85000" lnSpcReduction="20000"/>
          </a:bodyPr>
          <a:lstStyle/>
          <a:p>
            <a:r>
              <a:rPr lang="en-GB" dirty="0"/>
              <a:t>Difficult to estimate free born foreign immigrant population of Rome – but Rome had constantly had peoples moving into the city.</a:t>
            </a:r>
          </a:p>
          <a:p>
            <a:endParaRPr lang="en-GB" sz="500" dirty="0" smtClean="0"/>
          </a:p>
          <a:p>
            <a:r>
              <a:rPr lang="en-GB" dirty="0" smtClean="0"/>
              <a:t>Motives for coming to Rome:</a:t>
            </a:r>
          </a:p>
          <a:p>
            <a:pPr lvl="1"/>
            <a:r>
              <a:rPr lang="en-GB" dirty="0" smtClean="0"/>
              <a:t>To practice a </a:t>
            </a:r>
            <a:r>
              <a:rPr lang="en-GB" dirty="0" smtClean="0"/>
              <a:t>craft </a:t>
            </a:r>
            <a:r>
              <a:rPr lang="en-GB" dirty="0" smtClean="0"/>
              <a:t>like sculpting (</a:t>
            </a:r>
            <a:r>
              <a:rPr lang="en-GB" b="1" i="1" dirty="0" smtClean="0"/>
              <a:t>IGUR </a:t>
            </a:r>
            <a:r>
              <a:rPr lang="en-GB" b="1" dirty="0" smtClean="0"/>
              <a:t>1222</a:t>
            </a:r>
            <a:r>
              <a:rPr lang="en-GB" dirty="0" smtClean="0"/>
              <a:t>).</a:t>
            </a:r>
          </a:p>
          <a:p>
            <a:pPr lvl="1"/>
            <a:r>
              <a:rPr lang="en-GB" dirty="0" smtClean="0"/>
              <a:t>To trade – </a:t>
            </a:r>
            <a:r>
              <a:rPr lang="en-GB" dirty="0" err="1" smtClean="0"/>
              <a:t>garum</a:t>
            </a:r>
            <a:r>
              <a:rPr lang="en-GB" dirty="0" smtClean="0"/>
              <a:t> trader from Malaga and his family (</a:t>
            </a:r>
            <a:r>
              <a:rPr lang="en-GB" b="1" i="1" dirty="0" smtClean="0"/>
              <a:t>CIL </a:t>
            </a:r>
            <a:r>
              <a:rPr lang="en-GB" b="1" dirty="0" smtClean="0"/>
              <a:t>VI 9677</a:t>
            </a:r>
            <a:r>
              <a:rPr lang="en-GB" dirty="0" smtClean="0"/>
              <a:t>).</a:t>
            </a:r>
          </a:p>
          <a:p>
            <a:pPr lvl="1"/>
            <a:r>
              <a:rPr lang="en-GB" dirty="0" smtClean="0"/>
              <a:t>Forced migration, i.e. slaves. </a:t>
            </a:r>
            <a:r>
              <a:rPr lang="en-GB" dirty="0"/>
              <a:t>Slaves would have mostly been foreign born – manumitted slaves thus become foreign born citizens</a:t>
            </a:r>
            <a:r>
              <a:rPr lang="en-GB" dirty="0" smtClean="0"/>
              <a:t>.</a:t>
            </a:r>
          </a:p>
          <a:p>
            <a:endParaRPr lang="en-GB" sz="500" dirty="0" smtClean="0"/>
          </a:p>
          <a:p>
            <a:pPr marL="0">
              <a:buNone/>
            </a:pPr>
            <a:endParaRPr lang="en-GB" sz="600" dirty="0"/>
          </a:p>
          <a:p>
            <a:pPr marL="0">
              <a:buNone/>
            </a:pPr>
            <a:r>
              <a:rPr lang="en-GB" dirty="0"/>
              <a:t>“Augustus thought it most important not to let the native Roman stock be tainted with foreign or servile blood…  Augustus even set himself to revive the ancient Roman dress, and once, on seeing a group of men in dark cloaks among the crowd, burst out indignantly – ‘Behold them, conquerors of the world, the toga-clad Romans’ [Vergil</a:t>
            </a:r>
            <a:r>
              <a:rPr lang="en-GB" i="1" dirty="0"/>
              <a:t> </a:t>
            </a:r>
            <a:r>
              <a:rPr lang="en-GB" i="1" dirty="0" err="1"/>
              <a:t>Aen</a:t>
            </a:r>
            <a:r>
              <a:rPr lang="en-GB" i="1" dirty="0"/>
              <a:t>. </a:t>
            </a:r>
            <a:r>
              <a:rPr lang="en-GB" dirty="0"/>
              <a:t>1.282] – and he instructed the aediles that on one should ever again be admitted to the Forum or its environs unless he wore a toga and no cloak.” – </a:t>
            </a:r>
            <a:r>
              <a:rPr lang="en-GB" b="1" dirty="0"/>
              <a:t>Suetonius </a:t>
            </a:r>
            <a:r>
              <a:rPr lang="en-GB" b="1" i="1" dirty="0" err="1"/>
              <a:t>Divus</a:t>
            </a:r>
            <a:r>
              <a:rPr lang="en-GB" b="1" i="1" dirty="0"/>
              <a:t> Augustus </a:t>
            </a:r>
            <a:r>
              <a:rPr lang="en-GB" b="1" dirty="0"/>
              <a:t>40.3, 5</a:t>
            </a:r>
            <a:r>
              <a:rPr lang="en-GB" dirty="0"/>
              <a:t>.</a:t>
            </a:r>
          </a:p>
          <a:p>
            <a:pPr>
              <a:buNone/>
            </a:pPr>
            <a:endParaRPr lang="en-GB" dirty="0" smtClean="0"/>
          </a:p>
          <a:p>
            <a:pPr>
              <a:buNone/>
            </a:pPr>
            <a:endParaRPr lang="en-GB" dirty="0"/>
          </a:p>
        </p:txBody>
      </p:sp>
    </p:spTree>
    <p:extLst>
      <p:ext uri="{BB962C8B-B14F-4D97-AF65-F5344CB8AC3E}">
        <p14:creationId xmlns:p14="http://schemas.microsoft.com/office/powerpoint/2010/main" val="908346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Citizens Abroad</a:t>
            </a:r>
            <a:endParaRPr lang="en-GB" dirty="0"/>
          </a:p>
        </p:txBody>
      </p:sp>
      <p:sp>
        <p:nvSpPr>
          <p:cNvPr id="3" name="Content Placeholder 2"/>
          <p:cNvSpPr>
            <a:spLocks noGrp="1"/>
          </p:cNvSpPr>
          <p:nvPr>
            <p:ph sz="quarter" idx="1"/>
          </p:nvPr>
        </p:nvSpPr>
        <p:spPr>
          <a:xfrm>
            <a:off x="251520" y="1700808"/>
            <a:ext cx="8640960" cy="4752528"/>
          </a:xfrm>
        </p:spPr>
        <p:txBody>
          <a:bodyPr>
            <a:normAutofit fontScale="92500" lnSpcReduction="20000"/>
          </a:bodyPr>
          <a:lstStyle/>
          <a:p>
            <a:r>
              <a:rPr lang="en-GB" dirty="0" smtClean="0"/>
              <a:t>Founding of military colonies (</a:t>
            </a:r>
            <a:r>
              <a:rPr lang="en-GB" i="1" dirty="0" err="1" smtClean="0"/>
              <a:t>coloniae</a:t>
            </a:r>
            <a:r>
              <a:rPr lang="en-GB" dirty="0" smtClean="0"/>
              <a:t>) goes well back into Republican times – initially focused in Italy.</a:t>
            </a:r>
          </a:p>
          <a:p>
            <a:endParaRPr lang="en-GB" sz="1200" dirty="0" smtClean="0"/>
          </a:p>
          <a:p>
            <a:r>
              <a:rPr lang="en-GB" dirty="0" smtClean="0"/>
              <a:t>Becomes extremely important in late Republic, </a:t>
            </a:r>
            <a:r>
              <a:rPr lang="en-GB" dirty="0" err="1" smtClean="0"/>
              <a:t>triumviral</a:t>
            </a:r>
            <a:r>
              <a:rPr lang="en-GB" dirty="0" smtClean="0"/>
              <a:t> and Augustan periods – powerful generals need to find land for settlement for their veterans.</a:t>
            </a:r>
          </a:p>
          <a:p>
            <a:endParaRPr lang="en-GB" sz="1200" dirty="0" smtClean="0"/>
          </a:p>
          <a:p>
            <a:r>
              <a:rPr lang="en-GB" dirty="0" smtClean="0"/>
              <a:t>Large foundations by Julius Caesar (e.g. Carthage, Corinth) and Augustus (numerous ones, especially in Asia Minor, Dalmatia, Spain) – also foundation of </a:t>
            </a:r>
            <a:r>
              <a:rPr lang="en-GB" i="1" dirty="0" err="1" smtClean="0"/>
              <a:t>municipia</a:t>
            </a:r>
            <a:r>
              <a:rPr lang="en-GB" dirty="0" smtClean="0"/>
              <a:t> – later settlements also granted the status of </a:t>
            </a:r>
            <a:r>
              <a:rPr lang="en-GB" i="1" dirty="0" err="1" smtClean="0"/>
              <a:t>colonia</a:t>
            </a:r>
            <a:r>
              <a:rPr lang="en-GB" dirty="0" smtClean="0"/>
              <a:t>.</a:t>
            </a:r>
            <a:r>
              <a:rPr lang="en-GB" i="1" dirty="0" smtClean="0"/>
              <a:t> </a:t>
            </a:r>
            <a:endParaRPr lang="en-GB" dirty="0" smtClean="0"/>
          </a:p>
          <a:p>
            <a:endParaRPr lang="en-GB" sz="1200" dirty="0" smtClean="0"/>
          </a:p>
          <a:p>
            <a:r>
              <a:rPr lang="en-GB" dirty="0" smtClean="0"/>
              <a:t>Also grants of citizenship or Latin rights to loyal communities – citizenship not tied to ethnicity or place of birth – citizenship often reward for local elite.</a:t>
            </a:r>
            <a:endParaRPr lang="en-GB" dirty="0"/>
          </a:p>
        </p:txBody>
      </p:sp>
    </p:spTree>
    <p:extLst>
      <p:ext uri="{BB962C8B-B14F-4D97-AF65-F5344CB8AC3E}">
        <p14:creationId xmlns:p14="http://schemas.microsoft.com/office/powerpoint/2010/main" val="4243934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115616" y="1906073"/>
            <a:ext cx="6768752" cy="3251119"/>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Governance and Regional Developments</a:t>
            </a:r>
            <a:endParaRPr lang="en-GB" sz="100" dirty="0">
              <a:solidFill>
                <a:prstClr val="black"/>
              </a:solidFill>
            </a:endParaRPr>
          </a:p>
        </p:txBody>
      </p:sp>
    </p:spTree>
    <p:extLst>
      <p:ext uri="{BB962C8B-B14F-4D97-AF65-F5344CB8AC3E}">
        <p14:creationId xmlns:p14="http://schemas.microsoft.com/office/powerpoint/2010/main" val="36811296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8313" y="260649"/>
            <a:ext cx="8229600" cy="648072"/>
          </a:xfrm>
          <a:noFill/>
        </p:spPr>
        <p:txBody>
          <a:bodyPr>
            <a:normAutofit/>
          </a:bodyPr>
          <a:lstStyle/>
          <a:p>
            <a:r>
              <a:rPr lang="en-GB" dirty="0" smtClean="0">
                <a:effectLst/>
              </a:rPr>
              <a:t>An Empire of Cities</a:t>
            </a:r>
          </a:p>
        </p:txBody>
      </p:sp>
      <p:sp>
        <p:nvSpPr>
          <p:cNvPr id="14339" name="Rectangle 3"/>
          <p:cNvSpPr>
            <a:spLocks noGrp="1" noChangeArrowheads="1"/>
          </p:cNvSpPr>
          <p:nvPr>
            <p:ph type="body" idx="1"/>
          </p:nvPr>
        </p:nvSpPr>
        <p:spPr>
          <a:xfrm>
            <a:off x="193183" y="1572019"/>
            <a:ext cx="8699297" cy="2982171"/>
          </a:xfrm>
          <a:noFill/>
        </p:spPr>
        <p:txBody>
          <a:bodyPr>
            <a:normAutofit fontScale="85000" lnSpcReduction="20000"/>
          </a:bodyPr>
          <a:lstStyle/>
          <a:p>
            <a:pPr>
              <a:lnSpc>
                <a:spcPct val="90000"/>
              </a:lnSpc>
            </a:pPr>
            <a:r>
              <a:rPr lang="en-GB" sz="2800" dirty="0" smtClean="0">
                <a:effectLst/>
              </a:rPr>
              <a:t>The city-state (urban centre plus rural territory) as basic administrative unit.</a:t>
            </a:r>
          </a:p>
          <a:p>
            <a:pPr>
              <a:lnSpc>
                <a:spcPct val="90000"/>
              </a:lnSpc>
            </a:pPr>
            <a:endParaRPr lang="en-GB" sz="1200" b="1" dirty="0" smtClean="0">
              <a:effectLst/>
            </a:endParaRPr>
          </a:p>
          <a:p>
            <a:pPr>
              <a:lnSpc>
                <a:spcPct val="90000"/>
              </a:lnSpc>
            </a:pPr>
            <a:r>
              <a:rPr lang="en-GB" sz="2800" dirty="0" smtClean="0">
                <a:effectLst/>
              </a:rPr>
              <a:t>Basic administration devolved from Roman authorities to civic authorities (tax, police, </a:t>
            </a:r>
            <a:r>
              <a:rPr lang="en-GB" sz="2800" dirty="0" err="1" smtClean="0">
                <a:effectLst/>
              </a:rPr>
              <a:t>lawcourts</a:t>
            </a:r>
            <a:r>
              <a:rPr lang="en-GB" sz="2800" dirty="0" smtClean="0">
                <a:effectLst/>
              </a:rPr>
              <a:t> etc).</a:t>
            </a:r>
          </a:p>
          <a:p>
            <a:pPr>
              <a:lnSpc>
                <a:spcPct val="90000"/>
              </a:lnSpc>
            </a:pPr>
            <a:endParaRPr lang="en-GB" sz="1200" dirty="0" smtClean="0">
              <a:effectLst/>
            </a:endParaRPr>
          </a:p>
          <a:p>
            <a:pPr>
              <a:lnSpc>
                <a:spcPct val="90000"/>
              </a:lnSpc>
            </a:pPr>
            <a:r>
              <a:rPr lang="en-GB" sz="2800" dirty="0" smtClean="0">
                <a:effectLst/>
              </a:rPr>
              <a:t>Small scale of Roman provincial government.</a:t>
            </a:r>
          </a:p>
          <a:p>
            <a:pPr>
              <a:lnSpc>
                <a:spcPct val="90000"/>
              </a:lnSpc>
            </a:pPr>
            <a:endParaRPr lang="en-GB" sz="1200" dirty="0" smtClean="0">
              <a:effectLst/>
            </a:endParaRPr>
          </a:p>
          <a:p>
            <a:pPr>
              <a:lnSpc>
                <a:spcPct val="90000"/>
              </a:lnSpc>
            </a:pPr>
            <a:r>
              <a:rPr lang="en-GB" sz="2800" dirty="0" smtClean="0">
                <a:effectLst/>
              </a:rPr>
              <a:t>Urban traditions in the Mediterranean (Greeks, Phoenician (‘Punic’ -Lebanon) colonization).</a:t>
            </a:r>
          </a:p>
          <a:p>
            <a:pPr>
              <a:lnSpc>
                <a:spcPct val="90000"/>
              </a:lnSpc>
              <a:buNone/>
            </a:pPr>
            <a:endParaRPr lang="en-GB" sz="1200" dirty="0" smtClean="0">
              <a:effectLst/>
            </a:endParaRPr>
          </a:p>
          <a:p>
            <a:pPr>
              <a:lnSpc>
                <a:spcPct val="90000"/>
              </a:lnSpc>
            </a:pPr>
            <a:r>
              <a:rPr lang="en-GB" sz="2800" dirty="0" smtClean="0">
                <a:effectLst/>
              </a:rPr>
              <a:t>New cities encouraged by Romans in NW </a:t>
            </a:r>
            <a:r>
              <a:rPr lang="en-GB" sz="2800" dirty="0" smtClean="0">
                <a:effectLst/>
              </a:rPr>
              <a:t>Europe?</a:t>
            </a:r>
            <a:endParaRPr lang="en-GB" sz="2800" dirty="0" smtClean="0">
              <a:effectLst/>
            </a:endParaRPr>
          </a:p>
          <a:p>
            <a:pPr>
              <a:lnSpc>
                <a:spcPct val="90000"/>
              </a:lnSpc>
              <a:buFont typeface="Wingdings" pitchFamily="2" charset="2"/>
              <a:buNone/>
            </a:pPr>
            <a:endParaRPr lang="en-GB" sz="2800" dirty="0" smtClean="0">
              <a:effectLst/>
            </a:endParaRPr>
          </a:p>
        </p:txBody>
      </p:sp>
      <p:sp>
        <p:nvSpPr>
          <p:cNvPr id="2" name="Rectangle 1"/>
          <p:cNvSpPr/>
          <p:nvPr/>
        </p:nvSpPr>
        <p:spPr>
          <a:xfrm>
            <a:off x="298637" y="4682979"/>
            <a:ext cx="8568952" cy="1754326"/>
          </a:xfrm>
          <a:prstGeom prst="rect">
            <a:avLst/>
          </a:prstGeom>
        </p:spPr>
        <p:txBody>
          <a:bodyPr wrap="square">
            <a:spAutoFit/>
          </a:bodyPr>
          <a:lstStyle/>
          <a:p>
            <a:r>
              <a:rPr lang="en-GB" dirty="0" smtClean="0"/>
              <a:t>“Finding that certain cities which had treaties of alliance with Rome were ruining themselves through political irresponsibility, he took away their right of self governance; but he also granted subsidies to others crippled by public debts, rebuilt some cities which had been devastated by earthquakes, and even awarded partial or full citizenship to those that could show a record of faithful service in the Roman cause.” - </a:t>
            </a:r>
            <a:r>
              <a:rPr lang="en-GB" b="1" dirty="0" smtClean="0"/>
              <a:t>Suetonius </a:t>
            </a:r>
            <a:r>
              <a:rPr lang="en-GB" b="1" i="1" dirty="0" err="1" smtClean="0"/>
              <a:t>Divus</a:t>
            </a:r>
            <a:r>
              <a:rPr lang="en-GB" b="1" i="1" dirty="0" smtClean="0"/>
              <a:t> Augustus </a:t>
            </a:r>
            <a:r>
              <a:rPr lang="en-GB" b="1" dirty="0" smtClean="0"/>
              <a:t>47</a:t>
            </a:r>
            <a:r>
              <a:rPr lang="en-GB" dirty="0" smtClean="0"/>
              <a:t>.</a:t>
            </a:r>
          </a:p>
        </p:txBody>
      </p:sp>
    </p:spTree>
    <p:extLst>
      <p:ext uri="{BB962C8B-B14F-4D97-AF65-F5344CB8AC3E}">
        <p14:creationId xmlns:p14="http://schemas.microsoft.com/office/powerpoint/2010/main" val="1717348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Governor and Procurators</a:t>
            </a:r>
          </a:p>
        </p:txBody>
      </p:sp>
      <p:sp>
        <p:nvSpPr>
          <p:cNvPr id="3" name="Content Placeholder 2"/>
          <p:cNvSpPr>
            <a:spLocks noGrp="1"/>
          </p:cNvSpPr>
          <p:nvPr>
            <p:ph sz="half" idx="1"/>
          </p:nvPr>
        </p:nvSpPr>
        <p:spPr>
          <a:xfrm>
            <a:off x="128789" y="1371600"/>
            <a:ext cx="4481847" cy="5486400"/>
          </a:xfrm>
        </p:spPr>
        <p:txBody>
          <a:bodyPr>
            <a:normAutofit fontScale="77500" lnSpcReduction="20000"/>
          </a:bodyPr>
          <a:lstStyle/>
          <a:p>
            <a:r>
              <a:rPr lang="en-GB" sz="2600" dirty="0" smtClean="0"/>
              <a:t>Governor is supreme military commander (under the emperor) in his province.</a:t>
            </a:r>
          </a:p>
          <a:p>
            <a:endParaRPr lang="en-GB" sz="600" dirty="0" smtClean="0"/>
          </a:p>
          <a:p>
            <a:r>
              <a:rPr lang="en-GB" dirty="0" smtClean="0"/>
              <a:t>Responsibility for maintaining public order and dispensing justice:</a:t>
            </a:r>
          </a:p>
          <a:p>
            <a:pPr lvl="1">
              <a:defRPr/>
            </a:pPr>
            <a:r>
              <a:rPr lang="en-GB" sz="1900" dirty="0" smtClean="0"/>
              <a:t>judging cases involving Roman citizens</a:t>
            </a:r>
          </a:p>
          <a:p>
            <a:pPr lvl="1">
              <a:defRPr/>
            </a:pPr>
            <a:r>
              <a:rPr lang="en-GB" sz="1900" dirty="0" smtClean="0"/>
              <a:t>arbitrating and judging local disputes</a:t>
            </a:r>
          </a:p>
          <a:p>
            <a:pPr lvl="1">
              <a:defRPr/>
            </a:pPr>
            <a:r>
              <a:rPr lang="en-GB" sz="1900" dirty="0" smtClean="0"/>
              <a:t>travelling between assize-centres (</a:t>
            </a:r>
            <a:r>
              <a:rPr lang="en-GB" sz="1900" i="1" dirty="0" err="1" smtClean="0"/>
              <a:t>conventus</a:t>
            </a:r>
            <a:r>
              <a:rPr lang="en-GB" sz="1900" dirty="0" smtClean="0"/>
              <a:t>) to hold courts:</a:t>
            </a:r>
          </a:p>
          <a:p>
            <a:endParaRPr lang="en-GB" sz="600" dirty="0" smtClean="0"/>
          </a:p>
          <a:p>
            <a:pPr marL="0">
              <a:buNone/>
            </a:pPr>
            <a:r>
              <a:rPr lang="en-GB" dirty="0" smtClean="0"/>
              <a:t>“</a:t>
            </a:r>
            <a:r>
              <a:rPr lang="en-GB" sz="2800" dirty="0" smtClean="0"/>
              <a:t>It is appropriate for a good governor who takes his duties seriously to see that the province under his control is kept quiet and peaceful… he ought besides hunting out temple robbers, highway robbers, kidnappers and thieves….” -</a:t>
            </a:r>
            <a:r>
              <a:rPr lang="en-GB" sz="2800" i="1" dirty="0" smtClean="0"/>
              <a:t> </a:t>
            </a:r>
            <a:r>
              <a:rPr lang="en-GB" sz="2800" b="1" i="1" dirty="0" smtClean="0"/>
              <a:t>Digest </a:t>
            </a:r>
            <a:r>
              <a:rPr lang="en-GB" sz="2800" b="1" dirty="0" smtClean="0"/>
              <a:t>1.18.13.pr </a:t>
            </a:r>
            <a:r>
              <a:rPr lang="en-GB" sz="2800" dirty="0" smtClean="0"/>
              <a:t>(Ulpian, </a:t>
            </a:r>
            <a:r>
              <a:rPr lang="en-GB" sz="2800" i="1" dirty="0" smtClean="0"/>
              <a:t>On the Duty of the Proconsul</a:t>
            </a:r>
            <a:r>
              <a:rPr lang="en-GB" sz="2800" dirty="0" smtClean="0"/>
              <a:t> Book 7).</a:t>
            </a:r>
          </a:p>
          <a:p>
            <a:pPr>
              <a:buNone/>
            </a:pPr>
            <a:endParaRPr lang="en-GB" dirty="0"/>
          </a:p>
        </p:txBody>
      </p:sp>
      <p:sp>
        <p:nvSpPr>
          <p:cNvPr id="5" name="Content Placeholder 2"/>
          <p:cNvSpPr>
            <a:spLocks noGrp="1"/>
          </p:cNvSpPr>
          <p:nvPr>
            <p:ph sz="half" idx="2"/>
          </p:nvPr>
        </p:nvSpPr>
        <p:spPr>
          <a:xfrm>
            <a:off x="4610636" y="1532586"/>
            <a:ext cx="4378818" cy="5325414"/>
          </a:xfrm>
        </p:spPr>
        <p:txBody>
          <a:bodyPr>
            <a:normAutofit fontScale="77500" lnSpcReduction="20000"/>
          </a:bodyPr>
          <a:lstStyle/>
          <a:p>
            <a:pPr>
              <a:defRPr/>
            </a:pPr>
            <a:r>
              <a:rPr lang="en-GB" sz="2800" dirty="0" smtClean="0"/>
              <a:t>AD 53, reign of Claudius – “On several occasions this year the emperor was heard saying that the decisions of knights (</a:t>
            </a:r>
            <a:r>
              <a:rPr lang="en-GB" sz="2800" i="1" dirty="0" err="1" smtClean="0"/>
              <a:t>equites</a:t>
            </a:r>
            <a:r>
              <a:rPr lang="en-GB" sz="2800" dirty="0" smtClean="0"/>
              <a:t>) who were his procurators should be as valid as his own judgments.” </a:t>
            </a:r>
            <a:r>
              <a:rPr lang="en-GB" sz="2800" b="1" dirty="0" smtClean="0"/>
              <a:t>Tacitus </a:t>
            </a:r>
            <a:r>
              <a:rPr lang="en-GB" sz="2800" b="1" i="1" dirty="0" smtClean="0"/>
              <a:t>Annals</a:t>
            </a:r>
            <a:r>
              <a:rPr lang="en-GB" sz="2800" b="1" dirty="0" smtClean="0"/>
              <a:t> 12.60</a:t>
            </a:r>
            <a:r>
              <a:rPr lang="en-GB" sz="2800" dirty="0" smtClean="0"/>
              <a:t>.</a:t>
            </a:r>
            <a:r>
              <a:rPr lang="en-GB" sz="2800" i="1" dirty="0" smtClean="0"/>
              <a:t> </a:t>
            </a:r>
            <a:endParaRPr lang="en-GB" sz="2800" dirty="0" smtClean="0"/>
          </a:p>
          <a:p>
            <a:pPr>
              <a:defRPr/>
            </a:pPr>
            <a:endParaRPr lang="en-GB" sz="1300" dirty="0" smtClean="0"/>
          </a:p>
          <a:p>
            <a:pPr>
              <a:defRPr/>
            </a:pPr>
            <a:r>
              <a:rPr lang="en-GB" sz="2800" dirty="0" smtClean="0"/>
              <a:t>“There is nothing in the province which is not the proconsul’s [i.e. governor’s] concern. But if there is a case about money due to the </a:t>
            </a:r>
            <a:r>
              <a:rPr lang="en-GB" sz="2800" dirty="0" err="1" smtClean="0"/>
              <a:t>Fiscus</a:t>
            </a:r>
            <a:r>
              <a:rPr lang="en-GB" sz="2800" dirty="0" smtClean="0"/>
              <a:t> (imperial treasury), which concerns the Emperor’s procurator, he does better to keep off.” - </a:t>
            </a:r>
            <a:r>
              <a:rPr lang="en-GB" sz="2800" b="1" i="1" dirty="0" smtClean="0"/>
              <a:t>Digest</a:t>
            </a:r>
            <a:r>
              <a:rPr lang="en-GB" sz="2800" b="1" dirty="0" smtClean="0"/>
              <a:t> 1.16.9.pr </a:t>
            </a:r>
            <a:r>
              <a:rPr lang="en-GB" sz="2800" dirty="0" smtClean="0"/>
              <a:t>(Ulpian). </a:t>
            </a:r>
          </a:p>
          <a:p>
            <a:endParaRPr lang="en-GB" dirty="0"/>
          </a:p>
        </p:txBody>
      </p:sp>
    </p:spTree>
    <p:extLst>
      <p:ext uri="{BB962C8B-B14F-4D97-AF65-F5344CB8AC3E}">
        <p14:creationId xmlns:p14="http://schemas.microsoft.com/office/powerpoint/2010/main" val="1951381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Interaction</a:t>
            </a:r>
            <a:endParaRPr lang="en-GB" dirty="0"/>
          </a:p>
        </p:txBody>
      </p:sp>
      <p:pic>
        <p:nvPicPr>
          <p:cNvPr id="5" name="Content Placeholder 3" descr="Dendera_7_977.bmp"/>
          <p:cNvPicPr>
            <a:picLocks noChangeAspect="1"/>
          </p:cNvPicPr>
          <p:nvPr/>
        </p:nvPicPr>
        <p:blipFill>
          <a:blip r:embed="rId2" cstate="print"/>
          <a:srcRect t="16377" b="23936"/>
          <a:stretch>
            <a:fillRect/>
          </a:stretch>
        </p:blipFill>
        <p:spPr>
          <a:xfrm>
            <a:off x="5796136" y="3789040"/>
            <a:ext cx="3096344" cy="2088232"/>
          </a:xfrm>
          <a:prstGeom prst="rect">
            <a:avLst/>
          </a:prstGeom>
        </p:spPr>
      </p:pic>
      <p:sp>
        <p:nvSpPr>
          <p:cNvPr id="6" name="Rectangle 5"/>
          <p:cNvSpPr/>
          <p:nvPr/>
        </p:nvSpPr>
        <p:spPr>
          <a:xfrm>
            <a:off x="5724128" y="5877272"/>
            <a:ext cx="3419872" cy="584775"/>
          </a:xfrm>
          <a:prstGeom prst="rect">
            <a:avLst/>
          </a:prstGeom>
        </p:spPr>
        <p:txBody>
          <a:bodyPr wrap="square">
            <a:spAutoFit/>
          </a:bodyPr>
          <a:lstStyle/>
          <a:p>
            <a:r>
              <a:rPr lang="en-GB" sz="1600" dirty="0" smtClean="0"/>
              <a:t>Temple of </a:t>
            </a:r>
            <a:r>
              <a:rPr lang="en-GB" sz="1600" dirty="0" err="1" smtClean="0"/>
              <a:t>Hathor</a:t>
            </a:r>
            <a:r>
              <a:rPr lang="en-GB" sz="1600" dirty="0" smtClean="0"/>
              <a:t>, </a:t>
            </a:r>
            <a:r>
              <a:rPr lang="en-GB" sz="1600" dirty="0" err="1" smtClean="0"/>
              <a:t>Dendera</a:t>
            </a:r>
            <a:r>
              <a:rPr lang="en-GB" sz="1600" dirty="0" smtClean="0"/>
              <a:t>, Egypt </a:t>
            </a:r>
          </a:p>
          <a:p>
            <a:r>
              <a:rPr lang="en-GB" sz="1600" dirty="0" smtClean="0"/>
              <a:t>– a </a:t>
            </a:r>
            <a:r>
              <a:rPr lang="en-GB" sz="1600" dirty="0" err="1" smtClean="0"/>
              <a:t>Tiberian</a:t>
            </a:r>
            <a:r>
              <a:rPr lang="en-GB" sz="1600" dirty="0" smtClean="0"/>
              <a:t> temple</a:t>
            </a:r>
            <a:endParaRPr lang="en-GB" sz="1600" dirty="0"/>
          </a:p>
        </p:txBody>
      </p:sp>
      <p:pic>
        <p:nvPicPr>
          <p:cNvPr id="7" name="Picture 2" descr="File:Maison carree side.jpg">
            <a:hlinkClick r:id="rId3"/>
          </p:cNvPr>
          <p:cNvPicPr>
            <a:picLocks noChangeAspect="1" noChangeArrowheads="1"/>
          </p:cNvPicPr>
          <p:nvPr/>
        </p:nvPicPr>
        <p:blipFill>
          <a:blip r:embed="rId4" cstate="print"/>
          <a:srcRect/>
          <a:stretch>
            <a:fillRect/>
          </a:stretch>
        </p:blipFill>
        <p:spPr>
          <a:xfrm>
            <a:off x="395536" y="3789040"/>
            <a:ext cx="5112568" cy="2088232"/>
          </a:xfrm>
          <a:prstGeom prst="rect">
            <a:avLst/>
          </a:prstGeom>
          <a:noFill/>
        </p:spPr>
      </p:pic>
      <p:sp>
        <p:nvSpPr>
          <p:cNvPr id="8" name="Rectangle 7"/>
          <p:cNvSpPr/>
          <p:nvPr/>
        </p:nvSpPr>
        <p:spPr>
          <a:xfrm>
            <a:off x="323528" y="5877272"/>
            <a:ext cx="5256584" cy="584775"/>
          </a:xfrm>
          <a:prstGeom prst="rect">
            <a:avLst/>
          </a:prstGeom>
        </p:spPr>
        <p:txBody>
          <a:bodyPr wrap="square">
            <a:spAutoFit/>
          </a:bodyPr>
          <a:lstStyle/>
          <a:p>
            <a:r>
              <a:rPr lang="en-GB" sz="1600" dirty="0" smtClean="0"/>
              <a:t>A ‘typical’ Roman temple, the </a:t>
            </a:r>
            <a:r>
              <a:rPr lang="en-GB" sz="1600" dirty="0" err="1" smtClean="0"/>
              <a:t>Maison</a:t>
            </a:r>
            <a:r>
              <a:rPr lang="en-GB" sz="1600" dirty="0" smtClean="0"/>
              <a:t> </a:t>
            </a:r>
            <a:r>
              <a:rPr lang="en-GB" sz="1600" dirty="0" err="1" smtClean="0"/>
              <a:t>Carree</a:t>
            </a:r>
            <a:r>
              <a:rPr lang="en-GB" sz="1600" dirty="0" smtClean="0"/>
              <a:t> at Nimes, France (Augustan, Gaius and </a:t>
            </a:r>
            <a:r>
              <a:rPr lang="en-GB" sz="1600" dirty="0" err="1" smtClean="0"/>
              <a:t>Lucius</a:t>
            </a:r>
            <a:r>
              <a:rPr lang="en-GB" sz="1600" dirty="0" smtClean="0"/>
              <a:t> Caesar)</a:t>
            </a:r>
            <a:endParaRPr lang="en-GB" sz="1600" dirty="0"/>
          </a:p>
        </p:txBody>
      </p:sp>
      <p:pic>
        <p:nvPicPr>
          <p:cNvPr id="9" name="Picture 8"/>
          <p:cNvPicPr>
            <a:picLocks noChangeAspect="1"/>
          </p:cNvPicPr>
          <p:nvPr/>
        </p:nvPicPr>
        <p:blipFill rotWithShape="1">
          <a:blip r:embed="rId5"/>
          <a:srcRect r="55157"/>
          <a:stretch/>
        </p:blipFill>
        <p:spPr>
          <a:xfrm>
            <a:off x="7448143" y="1493897"/>
            <a:ext cx="1444337" cy="2143347"/>
          </a:xfrm>
          <a:prstGeom prst="rect">
            <a:avLst/>
          </a:prstGeom>
        </p:spPr>
      </p:pic>
      <p:sp>
        <p:nvSpPr>
          <p:cNvPr id="11" name="Content Placeholder 2"/>
          <p:cNvSpPr>
            <a:spLocks noGrp="1"/>
          </p:cNvSpPr>
          <p:nvPr>
            <p:ph sz="quarter" idx="1"/>
          </p:nvPr>
        </p:nvSpPr>
        <p:spPr>
          <a:xfrm>
            <a:off x="301751" y="1527048"/>
            <a:ext cx="7146391" cy="2261992"/>
          </a:xfrm>
        </p:spPr>
        <p:txBody>
          <a:bodyPr>
            <a:normAutofit fontScale="92500" lnSpcReduction="10000"/>
          </a:bodyPr>
          <a:lstStyle/>
          <a:p>
            <a:r>
              <a:rPr lang="en-GB" sz="2400" dirty="0" smtClean="0"/>
              <a:t>Romanisation as a problematic model? – exchanges of various cultural habits and fashions throughout the Empire.</a:t>
            </a:r>
          </a:p>
          <a:p>
            <a:endParaRPr lang="en-GB" sz="1200" dirty="0" smtClean="0"/>
          </a:p>
          <a:p>
            <a:pPr>
              <a:defRPr/>
            </a:pPr>
            <a:r>
              <a:rPr lang="en-GB" sz="2400" dirty="0" smtClean="0"/>
              <a:t>Adaptation and </a:t>
            </a:r>
            <a:r>
              <a:rPr lang="en-GB" sz="2400" dirty="0" err="1" smtClean="0"/>
              <a:t>glocalisation</a:t>
            </a:r>
            <a:r>
              <a:rPr lang="en-GB" sz="2400" dirty="0" smtClean="0"/>
              <a:t> </a:t>
            </a:r>
            <a:r>
              <a:rPr lang="en-GB" sz="2400" dirty="0" smtClean="0"/>
              <a:t>in various provinces?: </a:t>
            </a:r>
          </a:p>
          <a:p>
            <a:pPr lvl="1">
              <a:defRPr/>
            </a:pPr>
            <a:r>
              <a:rPr lang="en-GB" sz="2000" dirty="0" smtClean="0"/>
              <a:t>(religion, language, literature, art and architecture, burial customs; legal systems; political and social institutions )</a:t>
            </a:r>
          </a:p>
          <a:p>
            <a:endParaRPr lang="en-GB" sz="2400" dirty="0" smtClean="0"/>
          </a:p>
          <a:p>
            <a:endParaRPr lang="en-GB" dirty="0"/>
          </a:p>
        </p:txBody>
      </p:sp>
    </p:spTree>
    <p:extLst>
      <p:ext uri="{BB962C8B-B14F-4D97-AF65-F5344CB8AC3E}">
        <p14:creationId xmlns:p14="http://schemas.microsoft.com/office/powerpoint/2010/main" val="4135842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a:t>
            </a:r>
            <a:endParaRPr lang="en-GB" dirty="0"/>
          </a:p>
        </p:txBody>
      </p:sp>
      <p:sp>
        <p:nvSpPr>
          <p:cNvPr id="3" name="Content Placeholder 2"/>
          <p:cNvSpPr>
            <a:spLocks noGrp="1"/>
          </p:cNvSpPr>
          <p:nvPr>
            <p:ph sz="quarter" idx="1"/>
          </p:nvPr>
        </p:nvSpPr>
        <p:spPr>
          <a:xfrm>
            <a:off x="187036" y="1371601"/>
            <a:ext cx="8769928" cy="5309754"/>
          </a:xfrm>
        </p:spPr>
        <p:txBody>
          <a:bodyPr>
            <a:normAutofit fontScale="92500"/>
          </a:bodyPr>
          <a:lstStyle/>
          <a:p>
            <a:r>
              <a:rPr lang="en-GB" dirty="0"/>
              <a:t>Mattingly, D. J., and </a:t>
            </a:r>
            <a:r>
              <a:rPr lang="en-GB" dirty="0" err="1"/>
              <a:t>Aldrete</a:t>
            </a:r>
            <a:r>
              <a:rPr lang="en-GB" dirty="0"/>
              <a:t>, G. S. (2000) ‘The Feeding of Imperial Rome: The mechanics of the Food Supply System’, in </a:t>
            </a:r>
            <a:r>
              <a:rPr lang="en-GB" i="1" dirty="0" smtClean="0"/>
              <a:t>Ancient </a:t>
            </a:r>
            <a:r>
              <a:rPr lang="en-GB" i="1" dirty="0"/>
              <a:t>Rome: The Archaeology of the Eternal City</a:t>
            </a:r>
            <a:r>
              <a:rPr lang="en-GB" dirty="0"/>
              <a:t> (</a:t>
            </a:r>
            <a:r>
              <a:rPr lang="en-GB" dirty="0" err="1"/>
              <a:t>Coulston</a:t>
            </a:r>
            <a:r>
              <a:rPr lang="en-GB" dirty="0"/>
              <a:t>, J., and Dodge, H. </a:t>
            </a:r>
            <a:r>
              <a:rPr lang="en-GB" dirty="0" smtClean="0"/>
              <a:t>eds.), Oxford: </a:t>
            </a:r>
            <a:r>
              <a:rPr lang="en-GB" dirty="0"/>
              <a:t>142-165</a:t>
            </a:r>
            <a:r>
              <a:rPr lang="en-GB" dirty="0" smtClean="0"/>
              <a:t>.</a:t>
            </a:r>
          </a:p>
          <a:p>
            <a:endParaRPr lang="en-GB" sz="500" dirty="0"/>
          </a:p>
          <a:p>
            <a:r>
              <a:rPr lang="en-GB" dirty="0"/>
              <a:t>Mayer, E. </a:t>
            </a:r>
            <a:r>
              <a:rPr lang="en-GB" dirty="0" smtClean="0"/>
              <a:t>(2012) </a:t>
            </a:r>
            <a:r>
              <a:rPr lang="en-GB" i="1" dirty="0"/>
              <a:t>The Ancient Middle Classes: Urban Life and Aesthetics in the Roman Empire 100 BCE-250 CE</a:t>
            </a:r>
            <a:r>
              <a:rPr lang="en-GB" dirty="0"/>
              <a:t>. Cambridge, </a:t>
            </a:r>
            <a:r>
              <a:rPr lang="en-GB" dirty="0" smtClean="0"/>
              <a:t>Massachusetts. </a:t>
            </a:r>
          </a:p>
          <a:p>
            <a:endParaRPr lang="en-GB" sz="500" dirty="0" smtClean="0"/>
          </a:p>
          <a:p>
            <a:r>
              <a:rPr lang="en-GB" dirty="0" err="1" smtClean="0"/>
              <a:t>Noy</a:t>
            </a:r>
            <a:r>
              <a:rPr lang="en-GB" dirty="0"/>
              <a:t>, D. </a:t>
            </a:r>
            <a:r>
              <a:rPr lang="en-GB" dirty="0" smtClean="0"/>
              <a:t>(2000) </a:t>
            </a:r>
            <a:r>
              <a:rPr lang="en-GB" i="1" dirty="0"/>
              <a:t>Foreigners at Rome: Citizens and Strangers</a:t>
            </a:r>
            <a:r>
              <a:rPr lang="en-GB" dirty="0"/>
              <a:t>. London.</a:t>
            </a:r>
          </a:p>
          <a:p>
            <a:endParaRPr lang="en-GB" sz="500" dirty="0" smtClean="0"/>
          </a:p>
          <a:p>
            <a:r>
              <a:rPr lang="en-GB" dirty="0"/>
              <a:t>Purcell, N. </a:t>
            </a:r>
            <a:r>
              <a:rPr lang="en-GB" dirty="0" smtClean="0"/>
              <a:t>(2005) ‘Romans </a:t>
            </a:r>
            <a:r>
              <a:rPr lang="en-GB" dirty="0"/>
              <a:t>in the Roman </a:t>
            </a:r>
            <a:r>
              <a:rPr lang="en-GB" dirty="0" smtClean="0"/>
              <a:t>World’, in </a:t>
            </a:r>
            <a:r>
              <a:rPr lang="en-GB" i="1" dirty="0"/>
              <a:t>The Cambridge Companion to the Augustan </a:t>
            </a:r>
            <a:r>
              <a:rPr lang="en-GB" i="1" dirty="0" smtClean="0"/>
              <a:t>Age</a:t>
            </a:r>
            <a:r>
              <a:rPr lang="en-GB" dirty="0"/>
              <a:t> </a:t>
            </a:r>
            <a:r>
              <a:rPr lang="en-GB" dirty="0" smtClean="0"/>
              <a:t>(</a:t>
            </a:r>
            <a:r>
              <a:rPr lang="en-GB" dirty="0" err="1" smtClean="0"/>
              <a:t>Galinsky</a:t>
            </a:r>
            <a:r>
              <a:rPr lang="en-GB" dirty="0"/>
              <a:t>, K. </a:t>
            </a:r>
            <a:r>
              <a:rPr lang="en-GB" dirty="0" smtClean="0"/>
              <a:t>ed</a:t>
            </a:r>
            <a:r>
              <a:rPr lang="en-GB" dirty="0"/>
              <a:t>.), Cambridge: 85-105.</a:t>
            </a:r>
          </a:p>
          <a:p>
            <a:endParaRPr lang="en-GB" sz="500" dirty="0" smtClean="0"/>
          </a:p>
          <a:p>
            <a:endParaRPr lang="en-GB" sz="500" dirty="0"/>
          </a:p>
          <a:p>
            <a:endParaRPr lang="en-GB" dirty="0"/>
          </a:p>
          <a:p>
            <a:endParaRPr lang="en-GB" dirty="0"/>
          </a:p>
        </p:txBody>
      </p:sp>
    </p:spTree>
    <p:extLst>
      <p:ext uri="{BB962C8B-B14F-4D97-AF65-F5344CB8AC3E}">
        <p14:creationId xmlns:p14="http://schemas.microsoft.com/office/powerpoint/2010/main" val="2669262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a:xfrm>
            <a:off x="207818" y="1527048"/>
            <a:ext cx="8728364" cy="5060788"/>
          </a:xfrm>
        </p:spPr>
        <p:txBody>
          <a:bodyPr>
            <a:normAutofit lnSpcReduction="10000"/>
          </a:bodyPr>
          <a:lstStyle/>
          <a:p>
            <a:r>
              <a:rPr lang="en-GB" dirty="0"/>
              <a:t>Scheidel, W., Morris, I. and </a:t>
            </a:r>
            <a:r>
              <a:rPr lang="en-GB" dirty="0" err="1"/>
              <a:t>Saller</a:t>
            </a:r>
            <a:r>
              <a:rPr lang="en-GB" dirty="0"/>
              <a:t>, R. P. (eds.), (2007) </a:t>
            </a:r>
            <a:r>
              <a:rPr lang="en-GB" i="1" dirty="0"/>
              <a:t>The Cambridge Economic History of the Greco-Roman World</a:t>
            </a:r>
            <a:r>
              <a:rPr lang="en-GB" dirty="0"/>
              <a:t>. Cambridge. </a:t>
            </a:r>
          </a:p>
          <a:p>
            <a:endParaRPr lang="en-GB" sz="600" dirty="0"/>
          </a:p>
          <a:p>
            <a:r>
              <a:rPr lang="en-GB" dirty="0"/>
              <a:t>Suresh, S. (2004) </a:t>
            </a:r>
            <a:r>
              <a:rPr lang="en-GB" i="1" dirty="0"/>
              <a:t>Symbols of Trade: Roman and Pseudo-Roman Objects found in India</a:t>
            </a:r>
            <a:r>
              <a:rPr lang="en-GB" dirty="0"/>
              <a:t>. New Delhi.</a:t>
            </a:r>
          </a:p>
          <a:p>
            <a:endParaRPr lang="en-GB" sz="500" dirty="0"/>
          </a:p>
          <a:p>
            <a:pPr lvl="0">
              <a:buClr>
                <a:srgbClr val="D16349"/>
              </a:buClr>
            </a:pPr>
            <a:r>
              <a:rPr lang="en-GB" dirty="0">
                <a:solidFill>
                  <a:prstClr val="black"/>
                </a:solidFill>
              </a:rPr>
              <a:t>Wallace-Hadrill, A. </a:t>
            </a:r>
            <a:r>
              <a:rPr lang="en-GB" dirty="0" smtClean="0">
                <a:solidFill>
                  <a:prstClr val="black"/>
                </a:solidFill>
              </a:rPr>
              <a:t>(2008) </a:t>
            </a:r>
            <a:r>
              <a:rPr lang="en-GB" i="1" dirty="0">
                <a:solidFill>
                  <a:prstClr val="black"/>
                </a:solidFill>
              </a:rPr>
              <a:t>Rome’s Cultural Revolution</a:t>
            </a:r>
            <a:r>
              <a:rPr lang="en-GB" dirty="0">
                <a:solidFill>
                  <a:prstClr val="black"/>
                </a:solidFill>
              </a:rPr>
              <a:t>. </a:t>
            </a:r>
            <a:r>
              <a:rPr lang="en-GB" dirty="0" smtClean="0">
                <a:solidFill>
                  <a:prstClr val="black"/>
                </a:solidFill>
              </a:rPr>
              <a:t>Cambridge.</a:t>
            </a:r>
            <a:endParaRPr lang="en-GB" dirty="0">
              <a:solidFill>
                <a:prstClr val="black"/>
              </a:solidFill>
            </a:endParaRPr>
          </a:p>
          <a:p>
            <a:pPr lvl="0">
              <a:buClr>
                <a:srgbClr val="D16349"/>
              </a:buClr>
            </a:pPr>
            <a:r>
              <a:rPr lang="en-GB" dirty="0" smtClean="0">
                <a:solidFill>
                  <a:prstClr val="black"/>
                </a:solidFill>
              </a:rPr>
              <a:t>Woolf</a:t>
            </a:r>
            <a:r>
              <a:rPr lang="en-GB" dirty="0">
                <a:solidFill>
                  <a:prstClr val="black"/>
                </a:solidFill>
              </a:rPr>
              <a:t>, G. (2005) ‘Provincial Perspectives’, in </a:t>
            </a:r>
            <a:r>
              <a:rPr lang="en-GB" i="1" dirty="0">
                <a:solidFill>
                  <a:prstClr val="black"/>
                </a:solidFill>
              </a:rPr>
              <a:t>The Cambridge Companion to the Augustan Age</a:t>
            </a:r>
            <a:r>
              <a:rPr lang="en-GB" dirty="0">
                <a:solidFill>
                  <a:prstClr val="black"/>
                </a:solidFill>
              </a:rPr>
              <a:t>, (</a:t>
            </a:r>
            <a:r>
              <a:rPr lang="en-GB" dirty="0" err="1">
                <a:solidFill>
                  <a:prstClr val="black"/>
                </a:solidFill>
              </a:rPr>
              <a:t>Galinsky</a:t>
            </a:r>
            <a:r>
              <a:rPr lang="en-GB" dirty="0">
                <a:solidFill>
                  <a:prstClr val="black"/>
                </a:solidFill>
              </a:rPr>
              <a:t>, K. ed.), Cambridge: 106-129</a:t>
            </a:r>
            <a:r>
              <a:rPr lang="en-GB" dirty="0" smtClean="0">
                <a:solidFill>
                  <a:prstClr val="black"/>
                </a:solidFill>
              </a:rPr>
              <a:t>.</a:t>
            </a:r>
          </a:p>
          <a:p>
            <a:pPr lvl="0">
              <a:buClr>
                <a:srgbClr val="D16349"/>
              </a:buClr>
            </a:pPr>
            <a:endParaRPr lang="en-GB" sz="500" dirty="0">
              <a:solidFill>
                <a:prstClr val="black"/>
              </a:solidFill>
            </a:endParaRPr>
          </a:p>
          <a:p>
            <a:pPr>
              <a:buClr>
                <a:srgbClr val="D16349"/>
              </a:buClr>
            </a:pPr>
            <a:r>
              <a:rPr lang="en-GB" dirty="0" err="1"/>
              <a:t>Zuiderhoek</a:t>
            </a:r>
            <a:r>
              <a:rPr lang="en-GB" dirty="0"/>
              <a:t>, A. </a:t>
            </a:r>
            <a:r>
              <a:rPr lang="en-GB" dirty="0" smtClean="0"/>
              <a:t>(2017) </a:t>
            </a:r>
            <a:r>
              <a:rPr lang="en-GB" i="1" dirty="0"/>
              <a:t>The Ancient City</a:t>
            </a:r>
            <a:r>
              <a:rPr lang="en-GB" dirty="0"/>
              <a:t>. </a:t>
            </a:r>
            <a:r>
              <a:rPr lang="en-GB" dirty="0" smtClean="0"/>
              <a:t>Cambridge. </a:t>
            </a:r>
            <a:endParaRPr lang="en-GB" dirty="0"/>
          </a:p>
          <a:p>
            <a:pPr lvl="0">
              <a:buClr>
                <a:srgbClr val="D16349"/>
              </a:buClr>
            </a:pPr>
            <a:endParaRPr lang="en-GB" dirty="0">
              <a:solidFill>
                <a:prstClr val="black"/>
              </a:solidFill>
            </a:endParaRPr>
          </a:p>
          <a:p>
            <a:endParaRPr lang="en-GB" dirty="0"/>
          </a:p>
        </p:txBody>
      </p:sp>
    </p:spTree>
    <p:extLst>
      <p:ext uri="{BB962C8B-B14F-4D97-AF65-F5344CB8AC3E}">
        <p14:creationId xmlns:p14="http://schemas.microsoft.com/office/powerpoint/2010/main" val="406640028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376</TotalTime>
  <Words>2123</Words>
  <Application>Microsoft Office PowerPoint</Application>
  <PresentationFormat>On-screen Show (4:3)</PresentationFormat>
  <Paragraphs>149</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Georgia</vt:lpstr>
      <vt:lpstr>Wingdings</vt:lpstr>
      <vt:lpstr>Wingdings 2</vt:lpstr>
      <vt:lpstr>Civic</vt:lpstr>
      <vt:lpstr>Murder, Mayhem and Megalomania: The Life and Times of the Emperor Nero</vt:lpstr>
      <vt:lpstr>PowerPoint Presentation</vt:lpstr>
      <vt:lpstr>Life Styles of the Elite</vt:lpstr>
      <vt:lpstr>Exotic Import from the East</vt:lpstr>
      <vt:lpstr>Credit Crisis of AD 33</vt:lpstr>
      <vt:lpstr>PowerPoint Presentation</vt:lpstr>
      <vt:lpstr>PowerPoint Presentation</vt:lpstr>
      <vt:lpstr>Baseline Needs</vt:lpstr>
      <vt:lpstr>Incomes and Diet</vt:lpstr>
      <vt:lpstr>Biological Evidence</vt:lpstr>
      <vt:lpstr>Material Comfort</vt:lpstr>
      <vt:lpstr>Supplies for Rome</vt:lpstr>
      <vt:lpstr>PowerPoint Presentation</vt:lpstr>
      <vt:lpstr>Foreign born Population in Rome</vt:lpstr>
      <vt:lpstr>Roman Citizens Abroad</vt:lpstr>
      <vt:lpstr>PowerPoint Presentation</vt:lpstr>
      <vt:lpstr>An Empire of Cities</vt:lpstr>
      <vt:lpstr>Governor and Procurators</vt:lpstr>
      <vt:lpstr>Cultural Interaction</vt:lpstr>
      <vt:lpstr>Bibliography (1)</vt:lpstr>
      <vt:lpstr>Bibliography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and Culture in the Reign of Nero</dc:title>
  <dc:creator>Matthew Cobb</dc:creator>
  <cp:lastModifiedBy>Matt</cp:lastModifiedBy>
  <cp:revision>97</cp:revision>
  <dcterms:created xsi:type="dcterms:W3CDTF">2016-10-06T09:44:55Z</dcterms:created>
  <dcterms:modified xsi:type="dcterms:W3CDTF">2019-10-28T18:24:50Z</dcterms:modified>
</cp:coreProperties>
</file>