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autoCompressPictures="0">
  <p:sldMasterIdLst>
    <p:sldMasterId id="2147483660" r:id="rId4"/>
  </p:sldMasterIdLst>
  <p:notesMasterIdLst>
    <p:notesMasterId r:id="rId94"/>
  </p:notesMasterIdLst>
  <p:handoutMasterIdLst>
    <p:handoutMasterId r:id="rId95"/>
  </p:handoutMasterIdLst>
  <p:sldIdLst>
    <p:sldId id="257" r:id="rId5"/>
    <p:sldId id="534" r:id="rId6"/>
    <p:sldId id="261" r:id="rId7"/>
    <p:sldId id="260" r:id="rId8"/>
    <p:sldId id="383" r:id="rId9"/>
    <p:sldId id="262" r:id="rId10"/>
    <p:sldId id="525" r:id="rId11"/>
    <p:sldId id="384" r:id="rId12"/>
    <p:sldId id="393" r:id="rId13"/>
    <p:sldId id="394" r:id="rId14"/>
    <p:sldId id="509" r:id="rId15"/>
    <p:sldId id="395" r:id="rId16"/>
    <p:sldId id="396" r:id="rId17"/>
    <p:sldId id="401" r:id="rId18"/>
    <p:sldId id="402" r:id="rId19"/>
    <p:sldId id="403" r:id="rId20"/>
    <p:sldId id="416" r:id="rId21"/>
    <p:sldId id="406" r:id="rId22"/>
    <p:sldId id="411" r:id="rId23"/>
    <p:sldId id="409" r:id="rId24"/>
    <p:sldId id="414" r:id="rId25"/>
    <p:sldId id="417" r:id="rId26"/>
    <p:sldId id="531" r:id="rId27"/>
    <p:sldId id="532" r:id="rId28"/>
    <p:sldId id="388" r:id="rId29"/>
    <p:sldId id="526" r:id="rId30"/>
    <p:sldId id="464" r:id="rId31"/>
    <p:sldId id="465" r:id="rId32"/>
    <p:sldId id="527" r:id="rId33"/>
    <p:sldId id="469" r:id="rId34"/>
    <p:sldId id="505" r:id="rId35"/>
    <p:sldId id="528" r:id="rId36"/>
    <p:sldId id="468" r:id="rId37"/>
    <p:sldId id="523" r:id="rId38"/>
    <p:sldId id="385" r:id="rId39"/>
    <p:sldId id="420" r:id="rId40"/>
    <p:sldId id="421" r:id="rId41"/>
    <p:sldId id="422" r:id="rId42"/>
    <p:sldId id="510" r:id="rId43"/>
    <p:sldId id="424" r:id="rId44"/>
    <p:sldId id="425" r:id="rId45"/>
    <p:sldId id="426" r:id="rId46"/>
    <p:sldId id="428" r:id="rId47"/>
    <p:sldId id="430" r:id="rId48"/>
    <p:sldId id="433" r:id="rId49"/>
    <p:sldId id="434" r:id="rId50"/>
    <p:sldId id="435" r:id="rId51"/>
    <p:sldId id="436" r:id="rId52"/>
    <p:sldId id="520" r:id="rId53"/>
    <p:sldId id="519" r:id="rId54"/>
    <p:sldId id="437" r:id="rId55"/>
    <p:sldId id="515" r:id="rId56"/>
    <p:sldId id="438" r:id="rId57"/>
    <p:sldId id="439" r:id="rId58"/>
    <p:sldId id="533" r:id="rId59"/>
    <p:sldId id="440" r:id="rId60"/>
    <p:sldId id="441" r:id="rId61"/>
    <p:sldId id="450" r:id="rId62"/>
    <p:sldId id="444" r:id="rId63"/>
    <p:sldId id="445" r:id="rId64"/>
    <p:sldId id="529" r:id="rId65"/>
    <p:sldId id="447" r:id="rId66"/>
    <p:sldId id="446" r:id="rId67"/>
    <p:sldId id="448" r:id="rId68"/>
    <p:sldId id="387" r:id="rId69"/>
    <p:sldId id="463" r:id="rId70"/>
    <p:sldId id="475" r:id="rId71"/>
    <p:sldId id="482" r:id="rId72"/>
    <p:sldId id="484" r:id="rId73"/>
    <p:sldId id="486" r:id="rId74"/>
    <p:sldId id="386" r:id="rId75"/>
    <p:sldId id="451" r:id="rId76"/>
    <p:sldId id="452" r:id="rId77"/>
    <p:sldId id="458" r:id="rId78"/>
    <p:sldId id="507" r:id="rId79"/>
    <p:sldId id="454" r:id="rId80"/>
    <p:sldId id="455" r:id="rId81"/>
    <p:sldId id="456" r:id="rId82"/>
    <p:sldId id="457" r:id="rId83"/>
    <p:sldId id="389" r:id="rId84"/>
    <p:sldId id="459" r:id="rId85"/>
    <p:sldId id="530" r:id="rId86"/>
    <p:sldId id="488" r:id="rId87"/>
    <p:sldId id="521" r:id="rId88"/>
    <p:sldId id="474" r:id="rId89"/>
    <p:sldId id="392" r:id="rId90"/>
    <p:sldId id="491" r:id="rId91"/>
    <p:sldId id="522" r:id="rId92"/>
    <p:sldId id="492" r:id="rId93"/>
  </p:sldIdLst>
  <p:sldSz cx="12192000" cy="6858000"/>
  <p:notesSz cx="6858000" cy="9144000"/>
  <p:defaultTextStyle>
    <a:defPPr>
      <a:defRPr lang="en-US"/>
    </a:defPPr>
    <a:lvl1pPr marL="0" algn="l" defTabSz="544342" rtl="0" eaLnBrk="1" latinLnBrk="0" hangingPunct="1">
      <a:defRPr sz="2167" kern="1200">
        <a:solidFill>
          <a:schemeClr val="tx1"/>
        </a:solidFill>
        <a:latin typeface="+mn-lt"/>
        <a:ea typeface="+mn-ea"/>
        <a:cs typeface="+mn-cs"/>
      </a:defRPr>
    </a:lvl1pPr>
    <a:lvl2pPr marL="544342" algn="l" defTabSz="544342" rtl="0" eaLnBrk="1" latinLnBrk="0" hangingPunct="1">
      <a:defRPr sz="2167" kern="1200">
        <a:solidFill>
          <a:schemeClr val="tx1"/>
        </a:solidFill>
        <a:latin typeface="+mn-lt"/>
        <a:ea typeface="+mn-ea"/>
        <a:cs typeface="+mn-cs"/>
      </a:defRPr>
    </a:lvl2pPr>
    <a:lvl3pPr marL="1088684" algn="l" defTabSz="544342" rtl="0" eaLnBrk="1" latinLnBrk="0" hangingPunct="1">
      <a:defRPr sz="2167" kern="1200">
        <a:solidFill>
          <a:schemeClr val="tx1"/>
        </a:solidFill>
        <a:latin typeface="+mn-lt"/>
        <a:ea typeface="+mn-ea"/>
        <a:cs typeface="+mn-cs"/>
      </a:defRPr>
    </a:lvl3pPr>
    <a:lvl4pPr marL="1633026" algn="l" defTabSz="544342" rtl="0" eaLnBrk="1" latinLnBrk="0" hangingPunct="1">
      <a:defRPr sz="2167" kern="1200">
        <a:solidFill>
          <a:schemeClr val="tx1"/>
        </a:solidFill>
        <a:latin typeface="+mn-lt"/>
        <a:ea typeface="+mn-ea"/>
        <a:cs typeface="+mn-cs"/>
      </a:defRPr>
    </a:lvl4pPr>
    <a:lvl5pPr marL="2177368" algn="l" defTabSz="544342" rtl="0" eaLnBrk="1" latinLnBrk="0" hangingPunct="1">
      <a:defRPr sz="2167" kern="1200">
        <a:solidFill>
          <a:schemeClr val="tx1"/>
        </a:solidFill>
        <a:latin typeface="+mn-lt"/>
        <a:ea typeface="+mn-ea"/>
        <a:cs typeface="+mn-cs"/>
      </a:defRPr>
    </a:lvl5pPr>
    <a:lvl6pPr marL="2721710" algn="l" defTabSz="544342" rtl="0" eaLnBrk="1" latinLnBrk="0" hangingPunct="1">
      <a:defRPr sz="2167" kern="1200">
        <a:solidFill>
          <a:schemeClr val="tx1"/>
        </a:solidFill>
        <a:latin typeface="+mn-lt"/>
        <a:ea typeface="+mn-ea"/>
        <a:cs typeface="+mn-cs"/>
      </a:defRPr>
    </a:lvl6pPr>
    <a:lvl7pPr marL="3266052" algn="l" defTabSz="544342" rtl="0" eaLnBrk="1" latinLnBrk="0" hangingPunct="1">
      <a:defRPr sz="2167" kern="1200">
        <a:solidFill>
          <a:schemeClr val="tx1"/>
        </a:solidFill>
        <a:latin typeface="+mn-lt"/>
        <a:ea typeface="+mn-ea"/>
        <a:cs typeface="+mn-cs"/>
      </a:defRPr>
    </a:lvl7pPr>
    <a:lvl8pPr marL="3810394" algn="l" defTabSz="544342" rtl="0" eaLnBrk="1" latinLnBrk="0" hangingPunct="1">
      <a:defRPr sz="2167" kern="1200">
        <a:solidFill>
          <a:schemeClr val="tx1"/>
        </a:solidFill>
        <a:latin typeface="+mn-lt"/>
        <a:ea typeface="+mn-ea"/>
        <a:cs typeface="+mn-cs"/>
      </a:defRPr>
    </a:lvl8pPr>
    <a:lvl9pPr marL="4354735" algn="l" defTabSz="544342" rtl="0" eaLnBrk="1" latinLnBrk="0" hangingPunct="1">
      <a:defRPr sz="2167"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ED5"/>
    <a:srgbClr val="38B3DE"/>
    <a:srgbClr val="262626"/>
    <a:srgbClr val="FFFFFF"/>
    <a:srgbClr val="008EC0"/>
    <a:srgbClr val="29C7FF"/>
    <a:srgbClr val="00B3F2"/>
    <a:srgbClr val="00708A"/>
    <a:srgbClr val="0083A2"/>
    <a:srgbClr val="008E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2" autoAdjust="0"/>
    <p:restoredTop sz="91565" autoAdjust="0"/>
  </p:normalViewPr>
  <p:slideViewPr>
    <p:cSldViewPr snapToGrid="0" snapToObjects="1">
      <p:cViewPr>
        <p:scale>
          <a:sx n="60" d="100"/>
          <a:sy n="60" d="100"/>
        </p:scale>
        <p:origin x="1398" y="765"/>
      </p:cViewPr>
      <p:guideLst>
        <p:guide orient="horz" pos="2160"/>
        <p:guide pos="3840"/>
      </p:guideLst>
    </p:cSldViewPr>
  </p:slideViewPr>
  <p:outlineViewPr>
    <p:cViewPr>
      <p:scale>
        <a:sx n="33" d="100"/>
        <a:sy n="33" d="100"/>
      </p:scale>
      <p:origin x="0" y="-13434"/>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p:scale>
          <a:sx n="100" d="100"/>
          <a:sy n="100" d="100"/>
        </p:scale>
        <p:origin x="3468"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handoutMaster" Target="handoutMasters/handoutMaster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notesMaster" Target="notesMasters/notesMaster1.xml"/><Relationship Id="rId9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B0A591B-84ED-F14E-89CE-B75E9A8C7E24}" type="datetime1">
              <a:rPr lang="en-US" smtClean="0"/>
              <a:pPr/>
              <a:t>1/18/2023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90B5024-1A86-0443-A743-495CE44EB99D}" type="slidenum">
              <a:rPr lang="en-US" smtClean="0"/>
              <a:pPr/>
              <a:t>‹#›</a:t>
            </a:fld>
            <a:endParaRPr lang="en-US"/>
          </a:p>
        </p:txBody>
      </p:sp>
    </p:spTree>
    <p:extLst>
      <p:ext uri="{BB962C8B-B14F-4D97-AF65-F5344CB8AC3E}">
        <p14:creationId xmlns:p14="http://schemas.microsoft.com/office/powerpoint/2010/main" val="78633880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097920-4247-CF4B-B036-566FB7605423}" type="datetime1">
              <a:rPr lang="en-US" smtClean="0"/>
              <a:pPr/>
              <a:t>1/18/2023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B55509-4EC3-F847-BFD4-E052EE169357}" type="slidenum">
              <a:rPr lang="en-US" smtClean="0"/>
              <a:pPr/>
              <a:t>‹#›</a:t>
            </a:fld>
            <a:endParaRPr lang="en-US"/>
          </a:p>
        </p:txBody>
      </p:sp>
    </p:spTree>
    <p:extLst>
      <p:ext uri="{BB962C8B-B14F-4D97-AF65-F5344CB8AC3E}">
        <p14:creationId xmlns:p14="http://schemas.microsoft.com/office/powerpoint/2010/main" val="2039734474"/>
      </p:ext>
    </p:extLst>
  </p:cSld>
  <p:clrMap bg1="lt1" tx1="dk1" bg2="lt2" tx2="dk2" accent1="accent1" accent2="accent2" accent3="accent3" accent4="accent4" accent5="accent5" accent6="accent6" hlink="hlink" folHlink="folHlink"/>
  <p:hf hdr="0" ftr="0" dt="0"/>
  <p:notesStyle>
    <a:lvl1pPr marL="0" algn="l" defTabSz="230429" rtl="0" eaLnBrk="1" latinLnBrk="0" hangingPunct="1">
      <a:defRPr sz="605" kern="1200">
        <a:solidFill>
          <a:schemeClr val="tx1"/>
        </a:solidFill>
        <a:latin typeface="+mn-lt"/>
        <a:ea typeface="+mn-ea"/>
        <a:cs typeface="+mn-cs"/>
      </a:defRPr>
    </a:lvl1pPr>
    <a:lvl2pPr marL="230429" algn="l" defTabSz="230429" rtl="0" eaLnBrk="1" latinLnBrk="0" hangingPunct="1">
      <a:defRPr sz="605" kern="1200">
        <a:solidFill>
          <a:schemeClr val="tx1"/>
        </a:solidFill>
        <a:latin typeface="+mn-lt"/>
        <a:ea typeface="+mn-ea"/>
        <a:cs typeface="+mn-cs"/>
      </a:defRPr>
    </a:lvl2pPr>
    <a:lvl3pPr marL="460858" algn="l" defTabSz="230429" rtl="0" eaLnBrk="1" latinLnBrk="0" hangingPunct="1">
      <a:defRPr sz="605" kern="1200">
        <a:solidFill>
          <a:schemeClr val="tx1"/>
        </a:solidFill>
        <a:latin typeface="+mn-lt"/>
        <a:ea typeface="+mn-ea"/>
        <a:cs typeface="+mn-cs"/>
      </a:defRPr>
    </a:lvl3pPr>
    <a:lvl4pPr marL="691286" algn="l" defTabSz="230429" rtl="0" eaLnBrk="1" latinLnBrk="0" hangingPunct="1">
      <a:defRPr sz="605" kern="1200">
        <a:solidFill>
          <a:schemeClr val="tx1"/>
        </a:solidFill>
        <a:latin typeface="+mn-lt"/>
        <a:ea typeface="+mn-ea"/>
        <a:cs typeface="+mn-cs"/>
      </a:defRPr>
    </a:lvl4pPr>
    <a:lvl5pPr marL="921715" algn="l" defTabSz="230429" rtl="0" eaLnBrk="1" latinLnBrk="0" hangingPunct="1">
      <a:defRPr sz="605" kern="1200">
        <a:solidFill>
          <a:schemeClr val="tx1"/>
        </a:solidFill>
        <a:latin typeface="+mn-lt"/>
        <a:ea typeface="+mn-ea"/>
        <a:cs typeface="+mn-cs"/>
      </a:defRPr>
    </a:lvl5pPr>
    <a:lvl6pPr marL="1152144" algn="l" defTabSz="230429" rtl="0" eaLnBrk="1" latinLnBrk="0" hangingPunct="1">
      <a:defRPr sz="605" kern="1200">
        <a:solidFill>
          <a:schemeClr val="tx1"/>
        </a:solidFill>
        <a:latin typeface="+mn-lt"/>
        <a:ea typeface="+mn-ea"/>
        <a:cs typeface="+mn-cs"/>
      </a:defRPr>
    </a:lvl6pPr>
    <a:lvl7pPr marL="1382573" algn="l" defTabSz="230429" rtl="0" eaLnBrk="1" latinLnBrk="0" hangingPunct="1">
      <a:defRPr sz="605" kern="1200">
        <a:solidFill>
          <a:schemeClr val="tx1"/>
        </a:solidFill>
        <a:latin typeface="+mn-lt"/>
        <a:ea typeface="+mn-ea"/>
        <a:cs typeface="+mn-cs"/>
      </a:defRPr>
    </a:lvl7pPr>
    <a:lvl8pPr marL="1613002" algn="l" defTabSz="230429" rtl="0" eaLnBrk="1" latinLnBrk="0" hangingPunct="1">
      <a:defRPr sz="605" kern="1200">
        <a:solidFill>
          <a:schemeClr val="tx1"/>
        </a:solidFill>
        <a:latin typeface="+mn-lt"/>
        <a:ea typeface="+mn-ea"/>
        <a:cs typeface="+mn-cs"/>
      </a:defRPr>
    </a:lvl8pPr>
    <a:lvl9pPr marL="1843430" algn="l" defTabSz="230429" rtl="0" eaLnBrk="1" latinLnBrk="0" hangingPunct="1">
      <a:defRPr sz="60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0</a:t>
            </a:fld>
            <a:endParaRPr lang="en-US"/>
          </a:p>
        </p:txBody>
      </p:sp>
    </p:spTree>
    <p:extLst>
      <p:ext uri="{BB962C8B-B14F-4D97-AF65-F5344CB8AC3E}">
        <p14:creationId xmlns:p14="http://schemas.microsoft.com/office/powerpoint/2010/main" val="330749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a:t>
            </a:fld>
            <a:endParaRPr lang="en-US"/>
          </a:p>
        </p:txBody>
      </p:sp>
    </p:spTree>
    <p:extLst>
      <p:ext uri="{BB962C8B-B14F-4D97-AF65-F5344CB8AC3E}">
        <p14:creationId xmlns:p14="http://schemas.microsoft.com/office/powerpoint/2010/main" val="1053427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B55509-4EC3-F847-BFD4-E052EE169357}" type="slidenum">
              <a:rPr lang="en-US" smtClean="0"/>
              <a:pPr/>
              <a:t>2</a:t>
            </a:fld>
            <a:endParaRPr lang="en-US"/>
          </a:p>
        </p:txBody>
      </p:sp>
    </p:spTree>
    <p:extLst>
      <p:ext uri="{BB962C8B-B14F-4D97-AF65-F5344CB8AC3E}">
        <p14:creationId xmlns:p14="http://schemas.microsoft.com/office/powerpoint/2010/main" val="2035918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a:t>
            </a:fld>
            <a:endParaRPr lang="en-US"/>
          </a:p>
        </p:txBody>
      </p:sp>
    </p:spTree>
    <p:extLst>
      <p:ext uri="{BB962C8B-B14F-4D97-AF65-F5344CB8AC3E}">
        <p14:creationId xmlns:p14="http://schemas.microsoft.com/office/powerpoint/2010/main" val="2528353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B55509-4EC3-F847-BFD4-E052EE169357}" type="slidenum">
              <a:rPr lang="en-US" smtClean="0"/>
              <a:pPr/>
              <a:t>7</a:t>
            </a:fld>
            <a:endParaRPr lang="en-US"/>
          </a:p>
        </p:txBody>
      </p:sp>
    </p:spTree>
    <p:extLst>
      <p:ext uri="{BB962C8B-B14F-4D97-AF65-F5344CB8AC3E}">
        <p14:creationId xmlns:p14="http://schemas.microsoft.com/office/powerpoint/2010/main" val="609698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a:t>
            </a:fld>
            <a:endParaRPr lang="en-US"/>
          </a:p>
        </p:txBody>
      </p:sp>
    </p:spTree>
    <p:extLst>
      <p:ext uri="{BB962C8B-B14F-4D97-AF65-F5344CB8AC3E}">
        <p14:creationId xmlns:p14="http://schemas.microsoft.com/office/powerpoint/2010/main" val="1253378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9</a:t>
            </a:fld>
            <a:endParaRPr lang="en-US"/>
          </a:p>
        </p:txBody>
      </p:sp>
    </p:spTree>
    <p:extLst>
      <p:ext uri="{BB962C8B-B14F-4D97-AF65-F5344CB8AC3E}">
        <p14:creationId xmlns:p14="http://schemas.microsoft.com/office/powerpoint/2010/main" val="3110045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10</a:t>
            </a:fld>
            <a:endParaRPr lang="en-US"/>
          </a:p>
        </p:txBody>
      </p:sp>
    </p:spTree>
    <p:extLst>
      <p:ext uri="{BB962C8B-B14F-4D97-AF65-F5344CB8AC3E}">
        <p14:creationId xmlns:p14="http://schemas.microsoft.com/office/powerpoint/2010/main" val="704234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B55509-4EC3-F847-BFD4-E052EE169357}" type="slidenum">
              <a:rPr lang="en-US" smtClean="0"/>
              <a:pPr/>
              <a:t>12</a:t>
            </a:fld>
            <a:endParaRPr lang="en-US"/>
          </a:p>
        </p:txBody>
      </p:sp>
    </p:spTree>
    <p:extLst>
      <p:ext uri="{BB962C8B-B14F-4D97-AF65-F5344CB8AC3E}">
        <p14:creationId xmlns:p14="http://schemas.microsoft.com/office/powerpoint/2010/main" val="36287987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800"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13</a:t>
            </a:fld>
            <a:endParaRPr lang="en-US"/>
          </a:p>
        </p:txBody>
      </p:sp>
    </p:spTree>
    <p:extLst>
      <p:ext uri="{BB962C8B-B14F-4D97-AF65-F5344CB8AC3E}">
        <p14:creationId xmlns:p14="http://schemas.microsoft.com/office/powerpoint/2010/main" val="23606706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14</a:t>
            </a:fld>
            <a:endParaRPr lang="en-US"/>
          </a:p>
        </p:txBody>
      </p:sp>
    </p:spTree>
    <p:extLst>
      <p:ext uri="{BB962C8B-B14F-4D97-AF65-F5344CB8AC3E}">
        <p14:creationId xmlns:p14="http://schemas.microsoft.com/office/powerpoint/2010/main" val="23467408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15</a:t>
            </a:fld>
            <a:endParaRPr lang="en-US"/>
          </a:p>
        </p:txBody>
      </p:sp>
    </p:spTree>
    <p:extLst>
      <p:ext uri="{BB962C8B-B14F-4D97-AF65-F5344CB8AC3E}">
        <p14:creationId xmlns:p14="http://schemas.microsoft.com/office/powerpoint/2010/main" val="23373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16</a:t>
            </a:fld>
            <a:endParaRPr lang="en-US"/>
          </a:p>
        </p:txBody>
      </p:sp>
    </p:spTree>
    <p:extLst>
      <p:ext uri="{BB962C8B-B14F-4D97-AF65-F5344CB8AC3E}">
        <p14:creationId xmlns:p14="http://schemas.microsoft.com/office/powerpoint/2010/main" val="635036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560828" cy="4114800"/>
          </a:xfrm>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17</a:t>
            </a:fld>
            <a:endParaRPr lang="en-US"/>
          </a:p>
        </p:txBody>
      </p:sp>
    </p:spTree>
    <p:extLst>
      <p:ext uri="{BB962C8B-B14F-4D97-AF65-F5344CB8AC3E}">
        <p14:creationId xmlns:p14="http://schemas.microsoft.com/office/powerpoint/2010/main" val="26967740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18</a:t>
            </a:fld>
            <a:endParaRPr lang="en-US"/>
          </a:p>
        </p:txBody>
      </p:sp>
    </p:spTree>
    <p:extLst>
      <p:ext uri="{BB962C8B-B14F-4D97-AF65-F5344CB8AC3E}">
        <p14:creationId xmlns:p14="http://schemas.microsoft.com/office/powerpoint/2010/main" val="2802106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19</a:t>
            </a:fld>
            <a:endParaRPr lang="en-US"/>
          </a:p>
        </p:txBody>
      </p:sp>
    </p:spTree>
    <p:extLst>
      <p:ext uri="{BB962C8B-B14F-4D97-AF65-F5344CB8AC3E}">
        <p14:creationId xmlns:p14="http://schemas.microsoft.com/office/powerpoint/2010/main" val="6516913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20</a:t>
            </a:fld>
            <a:endParaRPr lang="en-US"/>
          </a:p>
        </p:txBody>
      </p:sp>
    </p:spTree>
    <p:extLst>
      <p:ext uri="{BB962C8B-B14F-4D97-AF65-F5344CB8AC3E}">
        <p14:creationId xmlns:p14="http://schemas.microsoft.com/office/powerpoint/2010/main" val="1618907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21</a:t>
            </a:fld>
            <a:endParaRPr lang="en-US"/>
          </a:p>
        </p:txBody>
      </p:sp>
    </p:spTree>
    <p:extLst>
      <p:ext uri="{BB962C8B-B14F-4D97-AF65-F5344CB8AC3E}">
        <p14:creationId xmlns:p14="http://schemas.microsoft.com/office/powerpoint/2010/main" val="28290547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22</a:t>
            </a:fld>
            <a:endParaRPr lang="en-US"/>
          </a:p>
        </p:txBody>
      </p:sp>
    </p:spTree>
    <p:extLst>
      <p:ext uri="{BB962C8B-B14F-4D97-AF65-F5344CB8AC3E}">
        <p14:creationId xmlns:p14="http://schemas.microsoft.com/office/powerpoint/2010/main" val="17747650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23</a:t>
            </a:fld>
            <a:endParaRPr lang="en-US"/>
          </a:p>
        </p:txBody>
      </p:sp>
    </p:spTree>
    <p:extLst>
      <p:ext uri="{BB962C8B-B14F-4D97-AF65-F5344CB8AC3E}">
        <p14:creationId xmlns:p14="http://schemas.microsoft.com/office/powerpoint/2010/main" val="33374191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25</a:t>
            </a:fld>
            <a:endParaRPr lang="en-US"/>
          </a:p>
        </p:txBody>
      </p:sp>
    </p:spTree>
    <p:extLst>
      <p:ext uri="{BB962C8B-B14F-4D97-AF65-F5344CB8AC3E}">
        <p14:creationId xmlns:p14="http://schemas.microsoft.com/office/powerpoint/2010/main" val="863436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26</a:t>
            </a:fld>
            <a:endParaRPr lang="en-US"/>
          </a:p>
        </p:txBody>
      </p:sp>
    </p:spTree>
    <p:extLst>
      <p:ext uri="{BB962C8B-B14F-4D97-AF65-F5344CB8AC3E}">
        <p14:creationId xmlns:p14="http://schemas.microsoft.com/office/powerpoint/2010/main" val="30589395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27</a:t>
            </a:fld>
            <a:endParaRPr lang="en-US"/>
          </a:p>
        </p:txBody>
      </p:sp>
    </p:spTree>
    <p:extLst>
      <p:ext uri="{BB962C8B-B14F-4D97-AF65-F5344CB8AC3E}">
        <p14:creationId xmlns:p14="http://schemas.microsoft.com/office/powerpoint/2010/main" val="39180475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28</a:t>
            </a:fld>
            <a:endParaRPr lang="en-US"/>
          </a:p>
        </p:txBody>
      </p:sp>
    </p:spTree>
    <p:extLst>
      <p:ext uri="{BB962C8B-B14F-4D97-AF65-F5344CB8AC3E}">
        <p14:creationId xmlns:p14="http://schemas.microsoft.com/office/powerpoint/2010/main" val="9324715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29</a:t>
            </a:fld>
            <a:endParaRPr lang="en-US"/>
          </a:p>
        </p:txBody>
      </p:sp>
    </p:spTree>
    <p:extLst>
      <p:ext uri="{BB962C8B-B14F-4D97-AF65-F5344CB8AC3E}">
        <p14:creationId xmlns:p14="http://schemas.microsoft.com/office/powerpoint/2010/main" val="33511077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30</a:t>
            </a:fld>
            <a:endParaRPr lang="en-US"/>
          </a:p>
        </p:txBody>
      </p:sp>
    </p:spTree>
    <p:extLst>
      <p:ext uri="{BB962C8B-B14F-4D97-AF65-F5344CB8AC3E}">
        <p14:creationId xmlns:p14="http://schemas.microsoft.com/office/powerpoint/2010/main" val="3574305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31</a:t>
            </a:fld>
            <a:endParaRPr lang="en-US"/>
          </a:p>
        </p:txBody>
      </p:sp>
    </p:spTree>
    <p:extLst>
      <p:ext uri="{BB962C8B-B14F-4D97-AF65-F5344CB8AC3E}">
        <p14:creationId xmlns:p14="http://schemas.microsoft.com/office/powerpoint/2010/main" val="37373964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32</a:t>
            </a:fld>
            <a:endParaRPr lang="en-US"/>
          </a:p>
        </p:txBody>
      </p:sp>
    </p:spTree>
    <p:extLst>
      <p:ext uri="{BB962C8B-B14F-4D97-AF65-F5344CB8AC3E}">
        <p14:creationId xmlns:p14="http://schemas.microsoft.com/office/powerpoint/2010/main" val="10555059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0"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33</a:t>
            </a:fld>
            <a:endParaRPr lang="en-US"/>
          </a:p>
        </p:txBody>
      </p:sp>
    </p:spTree>
    <p:extLst>
      <p:ext uri="{BB962C8B-B14F-4D97-AF65-F5344CB8AC3E}">
        <p14:creationId xmlns:p14="http://schemas.microsoft.com/office/powerpoint/2010/main" val="16408634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35</a:t>
            </a:fld>
            <a:endParaRPr lang="en-US"/>
          </a:p>
        </p:txBody>
      </p:sp>
    </p:spTree>
    <p:extLst>
      <p:ext uri="{BB962C8B-B14F-4D97-AF65-F5344CB8AC3E}">
        <p14:creationId xmlns:p14="http://schemas.microsoft.com/office/powerpoint/2010/main" val="13459283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36</a:t>
            </a:fld>
            <a:endParaRPr lang="en-US"/>
          </a:p>
        </p:txBody>
      </p:sp>
    </p:spTree>
    <p:extLst>
      <p:ext uri="{BB962C8B-B14F-4D97-AF65-F5344CB8AC3E}">
        <p14:creationId xmlns:p14="http://schemas.microsoft.com/office/powerpoint/2010/main" val="25404220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37</a:t>
            </a:fld>
            <a:endParaRPr lang="en-US"/>
          </a:p>
        </p:txBody>
      </p:sp>
    </p:spTree>
    <p:extLst>
      <p:ext uri="{BB962C8B-B14F-4D97-AF65-F5344CB8AC3E}">
        <p14:creationId xmlns:p14="http://schemas.microsoft.com/office/powerpoint/2010/main" val="35476578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38</a:t>
            </a:fld>
            <a:endParaRPr lang="en-US"/>
          </a:p>
        </p:txBody>
      </p:sp>
    </p:spTree>
    <p:extLst>
      <p:ext uri="{BB962C8B-B14F-4D97-AF65-F5344CB8AC3E}">
        <p14:creationId xmlns:p14="http://schemas.microsoft.com/office/powerpoint/2010/main" val="30125454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39</a:t>
            </a:fld>
            <a:endParaRPr lang="en-US"/>
          </a:p>
        </p:txBody>
      </p:sp>
    </p:spTree>
    <p:extLst>
      <p:ext uri="{BB962C8B-B14F-4D97-AF65-F5344CB8AC3E}">
        <p14:creationId xmlns:p14="http://schemas.microsoft.com/office/powerpoint/2010/main" val="17299743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40</a:t>
            </a:fld>
            <a:endParaRPr lang="en-US"/>
          </a:p>
        </p:txBody>
      </p:sp>
    </p:spTree>
    <p:extLst>
      <p:ext uri="{BB962C8B-B14F-4D97-AF65-F5344CB8AC3E}">
        <p14:creationId xmlns:p14="http://schemas.microsoft.com/office/powerpoint/2010/main" val="30813459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41</a:t>
            </a:fld>
            <a:endParaRPr lang="en-US"/>
          </a:p>
        </p:txBody>
      </p:sp>
    </p:spTree>
    <p:extLst>
      <p:ext uri="{BB962C8B-B14F-4D97-AF65-F5344CB8AC3E}">
        <p14:creationId xmlns:p14="http://schemas.microsoft.com/office/powerpoint/2010/main" val="10388299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42</a:t>
            </a:fld>
            <a:endParaRPr lang="en-US"/>
          </a:p>
        </p:txBody>
      </p:sp>
    </p:spTree>
    <p:extLst>
      <p:ext uri="{BB962C8B-B14F-4D97-AF65-F5344CB8AC3E}">
        <p14:creationId xmlns:p14="http://schemas.microsoft.com/office/powerpoint/2010/main" val="5689052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43</a:t>
            </a:fld>
            <a:endParaRPr lang="en-US"/>
          </a:p>
        </p:txBody>
      </p:sp>
    </p:spTree>
    <p:extLst>
      <p:ext uri="{BB962C8B-B14F-4D97-AF65-F5344CB8AC3E}">
        <p14:creationId xmlns:p14="http://schemas.microsoft.com/office/powerpoint/2010/main" val="42675094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44</a:t>
            </a:fld>
            <a:endParaRPr lang="en-US"/>
          </a:p>
        </p:txBody>
      </p:sp>
    </p:spTree>
    <p:extLst>
      <p:ext uri="{BB962C8B-B14F-4D97-AF65-F5344CB8AC3E}">
        <p14:creationId xmlns:p14="http://schemas.microsoft.com/office/powerpoint/2010/main" val="422297963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45</a:t>
            </a:fld>
            <a:endParaRPr lang="en-US"/>
          </a:p>
        </p:txBody>
      </p:sp>
    </p:spTree>
    <p:extLst>
      <p:ext uri="{BB962C8B-B14F-4D97-AF65-F5344CB8AC3E}">
        <p14:creationId xmlns:p14="http://schemas.microsoft.com/office/powerpoint/2010/main" val="28038803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46</a:t>
            </a:fld>
            <a:endParaRPr lang="en-US"/>
          </a:p>
        </p:txBody>
      </p:sp>
    </p:spTree>
    <p:extLst>
      <p:ext uri="{BB962C8B-B14F-4D97-AF65-F5344CB8AC3E}">
        <p14:creationId xmlns:p14="http://schemas.microsoft.com/office/powerpoint/2010/main" val="23321860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47</a:t>
            </a:fld>
            <a:endParaRPr lang="en-US"/>
          </a:p>
        </p:txBody>
      </p:sp>
    </p:spTree>
    <p:extLst>
      <p:ext uri="{BB962C8B-B14F-4D97-AF65-F5344CB8AC3E}">
        <p14:creationId xmlns:p14="http://schemas.microsoft.com/office/powerpoint/2010/main" val="8845997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48</a:t>
            </a:fld>
            <a:endParaRPr lang="en-US"/>
          </a:p>
        </p:txBody>
      </p:sp>
    </p:spTree>
    <p:extLst>
      <p:ext uri="{BB962C8B-B14F-4D97-AF65-F5344CB8AC3E}">
        <p14:creationId xmlns:p14="http://schemas.microsoft.com/office/powerpoint/2010/main" val="1388512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49</a:t>
            </a:fld>
            <a:endParaRPr lang="en-US"/>
          </a:p>
        </p:txBody>
      </p:sp>
    </p:spTree>
    <p:extLst>
      <p:ext uri="{BB962C8B-B14F-4D97-AF65-F5344CB8AC3E}">
        <p14:creationId xmlns:p14="http://schemas.microsoft.com/office/powerpoint/2010/main" val="48111683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50</a:t>
            </a:fld>
            <a:endParaRPr lang="en-US"/>
          </a:p>
        </p:txBody>
      </p:sp>
    </p:spTree>
    <p:extLst>
      <p:ext uri="{BB962C8B-B14F-4D97-AF65-F5344CB8AC3E}">
        <p14:creationId xmlns:p14="http://schemas.microsoft.com/office/powerpoint/2010/main" val="261787872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51</a:t>
            </a:fld>
            <a:endParaRPr lang="en-US"/>
          </a:p>
        </p:txBody>
      </p:sp>
    </p:spTree>
    <p:extLst>
      <p:ext uri="{BB962C8B-B14F-4D97-AF65-F5344CB8AC3E}">
        <p14:creationId xmlns:p14="http://schemas.microsoft.com/office/powerpoint/2010/main" val="376022162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52</a:t>
            </a:fld>
            <a:endParaRPr lang="en-US"/>
          </a:p>
        </p:txBody>
      </p:sp>
    </p:spTree>
    <p:extLst>
      <p:ext uri="{BB962C8B-B14F-4D97-AF65-F5344CB8AC3E}">
        <p14:creationId xmlns:p14="http://schemas.microsoft.com/office/powerpoint/2010/main" val="413486105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53</a:t>
            </a:fld>
            <a:endParaRPr lang="en-US"/>
          </a:p>
        </p:txBody>
      </p:sp>
    </p:spTree>
    <p:extLst>
      <p:ext uri="{BB962C8B-B14F-4D97-AF65-F5344CB8AC3E}">
        <p14:creationId xmlns:p14="http://schemas.microsoft.com/office/powerpoint/2010/main" val="21509205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54</a:t>
            </a:fld>
            <a:endParaRPr lang="en-US"/>
          </a:p>
        </p:txBody>
      </p:sp>
    </p:spTree>
    <p:extLst>
      <p:ext uri="{BB962C8B-B14F-4D97-AF65-F5344CB8AC3E}">
        <p14:creationId xmlns:p14="http://schemas.microsoft.com/office/powerpoint/2010/main" val="35455046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55</a:t>
            </a:fld>
            <a:endParaRPr lang="en-US"/>
          </a:p>
        </p:txBody>
      </p:sp>
    </p:spTree>
    <p:extLst>
      <p:ext uri="{BB962C8B-B14F-4D97-AF65-F5344CB8AC3E}">
        <p14:creationId xmlns:p14="http://schemas.microsoft.com/office/powerpoint/2010/main" val="67074345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56</a:t>
            </a:fld>
            <a:endParaRPr lang="en-US"/>
          </a:p>
        </p:txBody>
      </p:sp>
    </p:spTree>
    <p:extLst>
      <p:ext uri="{BB962C8B-B14F-4D97-AF65-F5344CB8AC3E}">
        <p14:creationId xmlns:p14="http://schemas.microsoft.com/office/powerpoint/2010/main" val="258083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57</a:t>
            </a:fld>
            <a:endParaRPr lang="en-US"/>
          </a:p>
        </p:txBody>
      </p:sp>
    </p:spTree>
    <p:extLst>
      <p:ext uri="{BB962C8B-B14F-4D97-AF65-F5344CB8AC3E}">
        <p14:creationId xmlns:p14="http://schemas.microsoft.com/office/powerpoint/2010/main" val="194381619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58</a:t>
            </a:fld>
            <a:endParaRPr lang="en-US"/>
          </a:p>
        </p:txBody>
      </p:sp>
    </p:spTree>
    <p:extLst>
      <p:ext uri="{BB962C8B-B14F-4D97-AF65-F5344CB8AC3E}">
        <p14:creationId xmlns:p14="http://schemas.microsoft.com/office/powerpoint/2010/main" val="278456328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59</a:t>
            </a:fld>
            <a:endParaRPr lang="en-US"/>
          </a:p>
        </p:txBody>
      </p:sp>
    </p:spTree>
    <p:extLst>
      <p:ext uri="{BB962C8B-B14F-4D97-AF65-F5344CB8AC3E}">
        <p14:creationId xmlns:p14="http://schemas.microsoft.com/office/powerpoint/2010/main" val="111828358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60</a:t>
            </a:fld>
            <a:endParaRPr lang="en-US"/>
          </a:p>
        </p:txBody>
      </p:sp>
    </p:spTree>
    <p:extLst>
      <p:ext uri="{BB962C8B-B14F-4D97-AF65-F5344CB8AC3E}">
        <p14:creationId xmlns:p14="http://schemas.microsoft.com/office/powerpoint/2010/main" val="190282494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61</a:t>
            </a:fld>
            <a:endParaRPr lang="en-US"/>
          </a:p>
        </p:txBody>
      </p:sp>
    </p:spTree>
    <p:extLst>
      <p:ext uri="{BB962C8B-B14F-4D97-AF65-F5344CB8AC3E}">
        <p14:creationId xmlns:p14="http://schemas.microsoft.com/office/powerpoint/2010/main" val="42702043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62</a:t>
            </a:fld>
            <a:endParaRPr lang="en-US"/>
          </a:p>
        </p:txBody>
      </p:sp>
    </p:spTree>
    <p:extLst>
      <p:ext uri="{BB962C8B-B14F-4D97-AF65-F5344CB8AC3E}">
        <p14:creationId xmlns:p14="http://schemas.microsoft.com/office/powerpoint/2010/main" val="181024734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63</a:t>
            </a:fld>
            <a:endParaRPr lang="en-US"/>
          </a:p>
        </p:txBody>
      </p:sp>
    </p:spTree>
    <p:extLst>
      <p:ext uri="{BB962C8B-B14F-4D97-AF65-F5344CB8AC3E}">
        <p14:creationId xmlns:p14="http://schemas.microsoft.com/office/powerpoint/2010/main" val="214455510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B55509-4EC3-F847-BFD4-E052EE169357}" type="slidenum">
              <a:rPr lang="en-US" smtClean="0"/>
              <a:pPr/>
              <a:t>64</a:t>
            </a:fld>
            <a:endParaRPr lang="en-US"/>
          </a:p>
        </p:txBody>
      </p:sp>
    </p:spTree>
    <p:extLst>
      <p:ext uri="{BB962C8B-B14F-4D97-AF65-F5344CB8AC3E}">
        <p14:creationId xmlns:p14="http://schemas.microsoft.com/office/powerpoint/2010/main" val="268520128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65</a:t>
            </a:fld>
            <a:endParaRPr lang="en-US"/>
          </a:p>
        </p:txBody>
      </p:sp>
    </p:spTree>
    <p:extLst>
      <p:ext uri="{BB962C8B-B14F-4D97-AF65-F5344CB8AC3E}">
        <p14:creationId xmlns:p14="http://schemas.microsoft.com/office/powerpoint/2010/main" val="26470198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66</a:t>
            </a:fld>
            <a:endParaRPr lang="en-US"/>
          </a:p>
        </p:txBody>
      </p:sp>
    </p:spTree>
    <p:extLst>
      <p:ext uri="{BB962C8B-B14F-4D97-AF65-F5344CB8AC3E}">
        <p14:creationId xmlns:p14="http://schemas.microsoft.com/office/powerpoint/2010/main" val="230339212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67</a:t>
            </a:fld>
            <a:endParaRPr lang="en-US"/>
          </a:p>
        </p:txBody>
      </p:sp>
    </p:spTree>
    <p:extLst>
      <p:ext uri="{BB962C8B-B14F-4D97-AF65-F5344CB8AC3E}">
        <p14:creationId xmlns:p14="http://schemas.microsoft.com/office/powerpoint/2010/main" val="294105945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68</a:t>
            </a:fld>
            <a:endParaRPr lang="en-US"/>
          </a:p>
        </p:txBody>
      </p:sp>
    </p:spTree>
    <p:extLst>
      <p:ext uri="{BB962C8B-B14F-4D97-AF65-F5344CB8AC3E}">
        <p14:creationId xmlns:p14="http://schemas.microsoft.com/office/powerpoint/2010/main" val="294597091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69</a:t>
            </a:fld>
            <a:endParaRPr lang="en-US"/>
          </a:p>
        </p:txBody>
      </p:sp>
    </p:spTree>
    <p:extLst>
      <p:ext uri="{BB962C8B-B14F-4D97-AF65-F5344CB8AC3E}">
        <p14:creationId xmlns:p14="http://schemas.microsoft.com/office/powerpoint/2010/main" val="62644628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71</a:t>
            </a:fld>
            <a:endParaRPr lang="en-US"/>
          </a:p>
        </p:txBody>
      </p:sp>
    </p:spTree>
    <p:extLst>
      <p:ext uri="{BB962C8B-B14F-4D97-AF65-F5344CB8AC3E}">
        <p14:creationId xmlns:p14="http://schemas.microsoft.com/office/powerpoint/2010/main" val="233772384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72</a:t>
            </a:fld>
            <a:endParaRPr lang="en-US"/>
          </a:p>
        </p:txBody>
      </p:sp>
    </p:spTree>
    <p:extLst>
      <p:ext uri="{BB962C8B-B14F-4D97-AF65-F5344CB8AC3E}">
        <p14:creationId xmlns:p14="http://schemas.microsoft.com/office/powerpoint/2010/main" val="36242973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73</a:t>
            </a:fld>
            <a:endParaRPr lang="en-US"/>
          </a:p>
        </p:txBody>
      </p:sp>
    </p:spTree>
    <p:extLst>
      <p:ext uri="{BB962C8B-B14F-4D97-AF65-F5344CB8AC3E}">
        <p14:creationId xmlns:p14="http://schemas.microsoft.com/office/powerpoint/2010/main" val="227340741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74</a:t>
            </a:fld>
            <a:endParaRPr lang="en-US"/>
          </a:p>
        </p:txBody>
      </p:sp>
    </p:spTree>
    <p:extLst>
      <p:ext uri="{BB962C8B-B14F-4D97-AF65-F5344CB8AC3E}">
        <p14:creationId xmlns:p14="http://schemas.microsoft.com/office/powerpoint/2010/main" val="142279028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75</a:t>
            </a:fld>
            <a:endParaRPr lang="en-US"/>
          </a:p>
        </p:txBody>
      </p:sp>
    </p:spTree>
    <p:extLst>
      <p:ext uri="{BB962C8B-B14F-4D97-AF65-F5344CB8AC3E}">
        <p14:creationId xmlns:p14="http://schemas.microsoft.com/office/powerpoint/2010/main" val="387391884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76</a:t>
            </a:fld>
            <a:endParaRPr lang="en-US"/>
          </a:p>
        </p:txBody>
      </p:sp>
    </p:spTree>
    <p:extLst>
      <p:ext uri="{BB962C8B-B14F-4D97-AF65-F5344CB8AC3E}">
        <p14:creationId xmlns:p14="http://schemas.microsoft.com/office/powerpoint/2010/main" val="219156411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77</a:t>
            </a:fld>
            <a:endParaRPr lang="en-US"/>
          </a:p>
        </p:txBody>
      </p:sp>
    </p:spTree>
    <p:extLst>
      <p:ext uri="{BB962C8B-B14F-4D97-AF65-F5344CB8AC3E}">
        <p14:creationId xmlns:p14="http://schemas.microsoft.com/office/powerpoint/2010/main" val="391084379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78</a:t>
            </a:fld>
            <a:endParaRPr lang="en-US"/>
          </a:p>
        </p:txBody>
      </p:sp>
    </p:spTree>
    <p:extLst>
      <p:ext uri="{BB962C8B-B14F-4D97-AF65-F5344CB8AC3E}">
        <p14:creationId xmlns:p14="http://schemas.microsoft.com/office/powerpoint/2010/main" val="178504184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80</a:t>
            </a:fld>
            <a:endParaRPr lang="en-US"/>
          </a:p>
        </p:txBody>
      </p:sp>
    </p:spTree>
    <p:extLst>
      <p:ext uri="{BB962C8B-B14F-4D97-AF65-F5344CB8AC3E}">
        <p14:creationId xmlns:p14="http://schemas.microsoft.com/office/powerpoint/2010/main" val="159133682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81</a:t>
            </a:fld>
            <a:endParaRPr lang="en-US"/>
          </a:p>
        </p:txBody>
      </p:sp>
    </p:spTree>
    <p:extLst>
      <p:ext uri="{BB962C8B-B14F-4D97-AF65-F5344CB8AC3E}">
        <p14:creationId xmlns:p14="http://schemas.microsoft.com/office/powerpoint/2010/main" val="344452131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82</a:t>
            </a:fld>
            <a:endParaRPr lang="en-US"/>
          </a:p>
        </p:txBody>
      </p:sp>
    </p:spTree>
    <p:extLst>
      <p:ext uri="{BB962C8B-B14F-4D97-AF65-F5344CB8AC3E}">
        <p14:creationId xmlns:p14="http://schemas.microsoft.com/office/powerpoint/2010/main" val="288404029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83</a:t>
            </a:fld>
            <a:endParaRPr lang="en-US"/>
          </a:p>
        </p:txBody>
      </p:sp>
    </p:spTree>
    <p:extLst>
      <p:ext uri="{BB962C8B-B14F-4D97-AF65-F5344CB8AC3E}">
        <p14:creationId xmlns:p14="http://schemas.microsoft.com/office/powerpoint/2010/main" val="275237330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84</a:t>
            </a:fld>
            <a:endParaRPr lang="en-US"/>
          </a:p>
        </p:txBody>
      </p:sp>
    </p:spTree>
    <p:extLst>
      <p:ext uri="{BB962C8B-B14F-4D97-AF65-F5344CB8AC3E}">
        <p14:creationId xmlns:p14="http://schemas.microsoft.com/office/powerpoint/2010/main" val="107853392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86</a:t>
            </a:fld>
            <a:endParaRPr lang="en-US"/>
          </a:p>
        </p:txBody>
      </p:sp>
    </p:spTree>
    <p:extLst>
      <p:ext uri="{BB962C8B-B14F-4D97-AF65-F5344CB8AC3E}">
        <p14:creationId xmlns:p14="http://schemas.microsoft.com/office/powerpoint/2010/main" val="393383342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87</a:t>
            </a:fld>
            <a:endParaRPr lang="en-US"/>
          </a:p>
        </p:txBody>
      </p:sp>
    </p:spTree>
    <p:extLst>
      <p:ext uri="{BB962C8B-B14F-4D97-AF65-F5344CB8AC3E}">
        <p14:creationId xmlns:p14="http://schemas.microsoft.com/office/powerpoint/2010/main" val="374518274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88</a:t>
            </a:fld>
            <a:endParaRPr lang="en-US"/>
          </a:p>
        </p:txBody>
      </p:sp>
    </p:spTree>
    <p:extLst>
      <p:ext uri="{BB962C8B-B14F-4D97-AF65-F5344CB8AC3E}">
        <p14:creationId xmlns:p14="http://schemas.microsoft.com/office/powerpoint/2010/main" val="4113270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cxnSp>
        <p:nvCxnSpPr>
          <p:cNvPr id="20" name="Straight Connector 19"/>
          <p:cNvCxnSpPr>
            <a:cxnSpLocks/>
          </p:cNvCxnSpPr>
          <p:nvPr userDrawn="1"/>
        </p:nvCxnSpPr>
        <p:spPr>
          <a:xfrm>
            <a:off x="0" y="907687"/>
            <a:ext cx="12192000" cy="0"/>
          </a:xfrm>
          <a:prstGeom prst="line">
            <a:avLst/>
          </a:prstGeom>
          <a:ln w="6350">
            <a:solidFill>
              <a:srgbClr val="009ED5"/>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Rectangle 4"/>
          <p:cNvSpPr/>
          <p:nvPr userDrawn="1"/>
        </p:nvSpPr>
        <p:spPr>
          <a:xfrm>
            <a:off x="-143020" y="908482"/>
            <a:ext cx="12493611" cy="5081632"/>
          </a:xfrm>
          <a:prstGeom prst="rect">
            <a:avLst/>
          </a:prstGeom>
          <a:gradFill flip="none" rotWithShape="1">
            <a:gsLst>
              <a:gs pos="100000">
                <a:srgbClr val="29C7FF"/>
              </a:gs>
              <a:gs pos="1000">
                <a:srgbClr val="008E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lIns="45896" tIns="22948" rIns="45896" bIns="22948" rtlCol="0" anchor="ctr"/>
          <a:lstStyle/>
          <a:p>
            <a:pPr algn="ctr"/>
            <a:endParaRPr lang="en-US" sz="2167"/>
          </a:p>
        </p:txBody>
      </p:sp>
      <p:cxnSp>
        <p:nvCxnSpPr>
          <p:cNvPr id="6" name="Straight Connector 5"/>
          <p:cNvCxnSpPr>
            <a:cxnSpLocks/>
          </p:cNvCxnSpPr>
          <p:nvPr userDrawn="1"/>
        </p:nvCxnSpPr>
        <p:spPr>
          <a:xfrm>
            <a:off x="-143020" y="5990114"/>
            <a:ext cx="12493611" cy="0"/>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50000" decel="5000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fill="hold"/>
                                        <p:tgtEl>
                                          <p:spTgt spid="6"/>
                                        </p:tgtEl>
                                        <p:attrNameLst>
                                          <p:attrName>ppt_x</p:attrName>
                                        </p:attrNameLst>
                                      </p:cBhvr>
                                      <p:tavLst>
                                        <p:tav tm="0">
                                          <p:val>
                                            <p:strVal val="0-#ppt_w/2"/>
                                          </p:val>
                                        </p:tav>
                                        <p:tav tm="100000">
                                          <p:val>
                                            <p:strVal val="#ppt_x"/>
                                          </p:val>
                                        </p:tav>
                                      </p:tavLst>
                                    </p:anim>
                                    <p:anim calcmode="lin" valueType="num">
                                      <p:cBhvr additive="base">
                                        <p:cTn id="8" dur="2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accel="50000" decel="5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2000" fill="hold"/>
                                        <p:tgtEl>
                                          <p:spTgt spid="5"/>
                                        </p:tgtEl>
                                        <p:attrNameLst>
                                          <p:attrName>ppt_x</p:attrName>
                                        </p:attrNameLst>
                                      </p:cBhvr>
                                      <p:tavLst>
                                        <p:tav tm="0">
                                          <p:val>
                                            <p:strVal val="0-#ppt_w/2"/>
                                          </p:val>
                                        </p:tav>
                                        <p:tav tm="100000">
                                          <p:val>
                                            <p:strVal val="#ppt_x"/>
                                          </p:val>
                                        </p:tav>
                                      </p:tavLst>
                                    </p:anim>
                                    <p:anim calcmode="lin" valueType="num">
                                      <p:cBhvr additive="base">
                                        <p:cTn id="12" dur="2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cxnSp>
        <p:nvCxnSpPr>
          <p:cNvPr id="20" name="Straight Connector 19"/>
          <p:cNvCxnSpPr>
            <a:cxnSpLocks/>
          </p:cNvCxnSpPr>
          <p:nvPr userDrawn="1"/>
        </p:nvCxnSpPr>
        <p:spPr>
          <a:xfrm>
            <a:off x="0" y="907687"/>
            <a:ext cx="12192000" cy="0"/>
          </a:xfrm>
          <a:prstGeom prst="line">
            <a:avLst/>
          </a:prstGeom>
          <a:ln w="6350">
            <a:solidFill>
              <a:srgbClr val="009ED5"/>
            </a:solidFill>
          </a:ln>
          <a:effectLst/>
        </p:spPr>
        <p:style>
          <a:lnRef idx="2">
            <a:schemeClr val="accent1"/>
          </a:lnRef>
          <a:fillRef idx="0">
            <a:schemeClr val="accent1"/>
          </a:fillRef>
          <a:effectRef idx="1">
            <a:schemeClr val="accent1"/>
          </a:effectRef>
          <a:fontRef idx="minor">
            <a:schemeClr val="tx1"/>
          </a:fontRef>
        </p:style>
      </p:cxnSp>
      <p:grpSp>
        <p:nvGrpSpPr>
          <p:cNvPr id="3" name="Group 2">
            <a:extLst>
              <a:ext uri="{FF2B5EF4-FFF2-40B4-BE49-F238E27FC236}">
                <a16:creationId xmlns:a16="http://schemas.microsoft.com/office/drawing/2014/main" id="{4DC40A40-99BE-A4E3-D0EE-9ECACCAA72DD}"/>
              </a:ext>
            </a:extLst>
          </p:cNvPr>
          <p:cNvGrpSpPr>
            <a:grpSpLocks noGrp="1" noUngrp="1" noRot="1" noMove="1" noResize="1"/>
          </p:cNvGrpSpPr>
          <p:nvPr userDrawn="1"/>
        </p:nvGrpSpPr>
        <p:grpSpPr>
          <a:xfrm>
            <a:off x="1730919" y="1662293"/>
            <a:ext cx="8720633" cy="3533414"/>
            <a:chOff x="1631827" y="1687178"/>
            <a:chExt cx="8720633" cy="3533414"/>
          </a:xfrm>
        </p:grpSpPr>
        <p:sp>
          <p:nvSpPr>
            <p:cNvPr id="4" name="Rectangle: Rounded Corners 3">
              <a:extLst>
                <a:ext uri="{FF2B5EF4-FFF2-40B4-BE49-F238E27FC236}">
                  <a16:creationId xmlns:a16="http://schemas.microsoft.com/office/drawing/2014/main" id="{3B833D47-50BF-C490-EB7C-26977958B1AB}"/>
                </a:ext>
              </a:extLst>
            </p:cNvPr>
            <p:cNvSpPr>
              <a:spLocks noGrp="1" noRot="1" noMove="1" noResize="1" noEditPoints="1" noAdjustHandles="1" noChangeArrowheads="1" noChangeShapeType="1"/>
            </p:cNvSpPr>
            <p:nvPr userDrawn="1"/>
          </p:nvSpPr>
          <p:spPr>
            <a:xfrm>
              <a:off x="1631827" y="1687178"/>
              <a:ext cx="8720633" cy="3533414"/>
            </a:xfrm>
            <a:prstGeom prst="roundRect">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5" name="Title 1">
              <a:extLst>
                <a:ext uri="{FF2B5EF4-FFF2-40B4-BE49-F238E27FC236}">
                  <a16:creationId xmlns:a16="http://schemas.microsoft.com/office/drawing/2014/main" id="{D214DA75-FFF3-804D-BCB5-1B43512D9B7F}"/>
                </a:ext>
              </a:extLst>
            </p:cNvPr>
            <p:cNvSpPr txBox="1">
              <a:spLocks noGrp="1" noRot="1" noMove="1" noResize="1" noEditPoints="1" noAdjustHandles="1" noChangeArrowheads="1" noChangeShapeType="1"/>
            </p:cNvSpPr>
            <p:nvPr userDrawn="1"/>
          </p:nvSpPr>
          <p:spPr>
            <a:xfrm>
              <a:off x="2031844" y="2205251"/>
              <a:ext cx="7947897" cy="2542708"/>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The use of this Awareness of Safeguarding PowerPoint presentation is strictly</a:t>
              </a:r>
              <a:br>
                <a:rPr lang="en-GB" sz="2000" spc="50" dirty="0">
                  <a:latin typeface="Arial Narrow"/>
                  <a:cs typeface="Arial Narrow"/>
                </a:rPr>
              </a:br>
              <a:r>
                <a:rPr lang="en-GB" sz="2000" spc="50" dirty="0">
                  <a:latin typeface="Arial Narrow"/>
                  <a:cs typeface="Arial Narrow"/>
                </a:rPr>
                <a:t>restricted for the purpose of teaching the FAA Level 1 Award in Awareness of</a:t>
              </a:r>
              <a:br>
                <a:rPr lang="en-GB" sz="2000" spc="50" dirty="0">
                  <a:latin typeface="Arial Narrow"/>
                  <a:cs typeface="Arial Narrow"/>
                </a:rPr>
              </a:br>
              <a:r>
                <a:rPr lang="en-GB" sz="2000" spc="50" dirty="0">
                  <a:latin typeface="Arial Narrow"/>
                  <a:cs typeface="Arial Narrow"/>
                </a:rPr>
                <a:t>Safeguarding certified through Nuco Training Ltd and First Aid Awards Ltd.</a:t>
              </a:r>
            </a:p>
            <a:p>
              <a:pPr>
                <a:spcBef>
                  <a:spcPct val="0"/>
                </a:spcBef>
                <a:spcAft>
                  <a:spcPts val="1405"/>
                </a:spcAft>
              </a:pPr>
              <a:r>
                <a:rPr lang="en-GB" sz="2000" spc="50" dirty="0">
                  <a:latin typeface="Arial Narrow"/>
                  <a:cs typeface="Arial Narrow"/>
                </a:rPr>
                <a:t>First Aid Awards Ltd’s regulatory bodies have conditions that state that learners</a:t>
              </a:r>
              <a:br>
                <a:rPr lang="en-GB" sz="2000" spc="50" dirty="0">
                  <a:latin typeface="Arial Narrow"/>
                  <a:cs typeface="Arial Narrow"/>
                </a:rPr>
              </a:br>
              <a:r>
                <a:rPr lang="en-GB" sz="2000" spc="50" dirty="0">
                  <a:latin typeface="Arial Narrow"/>
                  <a:cs typeface="Arial Narrow"/>
                </a:rPr>
                <a:t>must not be misled into believing a course is regulated when this is not the case.</a:t>
              </a:r>
            </a:p>
            <a:p>
              <a:pPr>
                <a:spcBef>
                  <a:spcPct val="0"/>
                </a:spcBef>
                <a:spcAft>
                  <a:spcPts val="1405"/>
                </a:spcAft>
              </a:pPr>
              <a:r>
                <a:rPr lang="en-GB" sz="2000" spc="50" dirty="0">
                  <a:latin typeface="Arial Narrow"/>
                  <a:cs typeface="Arial Narrow"/>
                </a:rPr>
                <a:t>Copying, distribution, re-creation or any other unauthorised use of the content</a:t>
              </a:r>
              <a:br>
                <a:rPr lang="en-GB" sz="2000" spc="50" dirty="0">
                  <a:latin typeface="Arial Narrow"/>
                  <a:cs typeface="Arial Narrow"/>
                </a:rPr>
              </a:br>
              <a:r>
                <a:rPr lang="en-GB" sz="2000" spc="50" dirty="0">
                  <a:latin typeface="Arial Narrow"/>
                  <a:cs typeface="Arial Narrow"/>
                </a:rPr>
                <a:t>of this PowerPoint without the consent of Nuco Training Ltd is strictly prohibited.</a:t>
              </a:r>
              <a:endParaRPr lang="en-US" sz="2000" spc="50" dirty="0">
                <a:latin typeface="Arial Narrow"/>
                <a:cs typeface="Arial Narrow"/>
              </a:endParaRPr>
            </a:p>
          </p:txBody>
        </p:sp>
      </p:grpSp>
    </p:spTree>
    <p:extLst>
      <p:ext uri="{BB962C8B-B14F-4D97-AF65-F5344CB8AC3E}">
        <p14:creationId xmlns:p14="http://schemas.microsoft.com/office/powerpoint/2010/main" val="30233692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TextBox 24"/>
          <p:cNvSpPr txBox="1"/>
          <p:nvPr userDrawn="1"/>
        </p:nvSpPr>
        <p:spPr>
          <a:xfrm>
            <a:off x="10038710" y="351633"/>
            <a:ext cx="1685252" cy="184780"/>
          </a:xfrm>
          <a:prstGeom prst="rect">
            <a:avLst/>
          </a:prstGeom>
          <a:noFill/>
        </p:spPr>
        <p:txBody>
          <a:bodyPr wrap="square" lIns="45896" tIns="22948" rIns="45896" bIns="22948" rtlCol="0" anchor="t">
            <a:spAutoFit/>
          </a:bodyPr>
          <a:lstStyle/>
          <a:p>
            <a:pPr algn="r">
              <a:lnSpc>
                <a:spcPts val="1154"/>
              </a:lnSpc>
              <a:spcAft>
                <a:spcPts val="301"/>
              </a:spcAft>
            </a:pPr>
            <a:r>
              <a:rPr lang="en-US" sz="806" b="0" spc="25" dirty="0">
                <a:solidFill>
                  <a:schemeClr val="bg1">
                    <a:lumMod val="50000"/>
                  </a:schemeClr>
                </a:solidFill>
                <a:latin typeface="Arial Narrow"/>
                <a:cs typeface="Arial Narrow"/>
              </a:rPr>
              <a:t>01.06.2020</a:t>
            </a:r>
            <a:endParaRPr lang="en-US" sz="806" b="0" spc="50" dirty="0">
              <a:solidFill>
                <a:schemeClr val="bg1">
                  <a:lumMod val="50000"/>
                </a:schemeClr>
              </a:solidFill>
              <a:latin typeface="Arial Narrow"/>
              <a:cs typeface="Arial Narrow"/>
            </a:endParaRPr>
          </a:p>
        </p:txBody>
      </p:sp>
      <p:sp>
        <p:nvSpPr>
          <p:cNvPr id="11" name="Title 1">
            <a:extLst>
              <a:ext uri="{FF2B5EF4-FFF2-40B4-BE49-F238E27FC236}">
                <a16:creationId xmlns:a16="http://schemas.microsoft.com/office/drawing/2014/main" id="{221831AB-A0F9-4110-BE45-37F7D9387B8C}"/>
              </a:ext>
            </a:extLst>
          </p:cNvPr>
          <p:cNvSpPr txBox="1">
            <a:spLocks/>
          </p:cNvSpPr>
          <p:nvPr userDrawn="1"/>
        </p:nvSpPr>
        <p:spPr>
          <a:xfrm>
            <a:off x="2310538" y="102807"/>
            <a:ext cx="6492640" cy="1501724"/>
          </a:xfrm>
          <a:prstGeom prst="rect">
            <a:avLst/>
          </a:prstGeom>
        </p:spPr>
        <p:txBody>
          <a:bodyPr vert="horz" lIns="0" tIns="0" rIns="0" bIns="0" rtlCol="0" anchor="t" anchorCtr="0">
            <a:normAutofit/>
          </a:bodyPr>
          <a:lstStyle/>
          <a:p>
            <a:pPr marL="0" marR="0" lvl="0" indent="0" algn="l" defTabSz="544145" rtl="0" eaLnBrk="1" fontAlgn="auto" latinLnBrk="0" hangingPunct="1">
              <a:lnSpc>
                <a:spcPct val="100000"/>
              </a:lnSpc>
              <a:spcBef>
                <a:spcPct val="0"/>
              </a:spcBef>
              <a:spcAft>
                <a:spcPts val="0"/>
              </a:spcAft>
              <a:buClrTx/>
              <a:buSzTx/>
              <a:buFontTx/>
              <a:buNone/>
              <a:tabLst/>
              <a:defRPr/>
            </a:pPr>
            <a:r>
              <a:rPr kumimoji="0" lang="en-US" sz="4400" b="1" i="0" u="none" strike="noStrike" kern="1200" cap="none" spc="50" normalizeH="0" baseline="0" noProof="0" dirty="0">
                <a:ln>
                  <a:noFill/>
                </a:ln>
                <a:solidFill>
                  <a:schemeClr val="bg1">
                    <a:lumMod val="65000"/>
                  </a:schemeClr>
                </a:solidFill>
                <a:effectLst/>
                <a:uLnTx/>
                <a:uFillTx/>
                <a:latin typeface="Arial Narrow"/>
                <a:ea typeface="+mj-ea"/>
                <a:cs typeface="Arial Narrow"/>
              </a:rPr>
              <a:t>Awareness of Safeguarding </a:t>
            </a:r>
            <a:endParaRPr kumimoji="0" lang="en-US" sz="2800" b="1" i="0" u="none" strike="noStrike" kern="1200" cap="all" spc="50" normalizeH="0" baseline="0" noProof="0" dirty="0">
              <a:ln>
                <a:noFill/>
              </a:ln>
              <a:solidFill>
                <a:schemeClr val="bg1">
                  <a:lumMod val="65000"/>
                </a:schemeClr>
              </a:solidFill>
              <a:effectLst/>
              <a:uLnTx/>
              <a:uFillTx/>
              <a:latin typeface="Arial Narrow"/>
              <a:ea typeface="+mj-ea"/>
              <a:cs typeface="Arial Narrow"/>
            </a:endParaRPr>
          </a:p>
        </p:txBody>
      </p:sp>
      <p:sp>
        <p:nvSpPr>
          <p:cNvPr id="17" name="Rectangle 16">
            <a:extLst>
              <a:ext uri="{FF2B5EF4-FFF2-40B4-BE49-F238E27FC236}">
                <a16:creationId xmlns:a16="http://schemas.microsoft.com/office/drawing/2014/main" id="{84572A4E-728A-9244-B4F6-C6DFE58DA09A}"/>
              </a:ext>
            </a:extLst>
          </p:cNvPr>
          <p:cNvSpPr/>
          <p:nvPr userDrawn="1"/>
        </p:nvSpPr>
        <p:spPr>
          <a:xfrm>
            <a:off x="-114446" y="5992466"/>
            <a:ext cx="12427002" cy="874159"/>
          </a:xfrm>
          <a:prstGeom prst="rect">
            <a:avLst/>
          </a:prstGeom>
          <a:solidFill>
            <a:srgbClr val="009FE3"/>
          </a:solidFill>
          <a:ln>
            <a:noFill/>
          </a:ln>
          <a:effectLst/>
        </p:spPr>
        <p:style>
          <a:lnRef idx="1">
            <a:schemeClr val="accent1"/>
          </a:lnRef>
          <a:fillRef idx="3">
            <a:schemeClr val="accent1"/>
          </a:fillRef>
          <a:effectRef idx="2">
            <a:schemeClr val="accent1"/>
          </a:effectRef>
          <a:fontRef idx="minor">
            <a:schemeClr val="lt1"/>
          </a:fontRef>
        </p:style>
        <p:txBody>
          <a:bodyPr lIns="45896" tIns="22948" rIns="45896" bIns="22948" rtlCol="0" anchor="ctr"/>
          <a:lstStyle/>
          <a:p>
            <a:pPr algn="ctr"/>
            <a:endParaRPr lang="en-US" sz="2167" dirty="0"/>
          </a:p>
        </p:txBody>
      </p:sp>
      <p:pic>
        <p:nvPicPr>
          <p:cNvPr id="18" name="Picture 17">
            <a:extLst>
              <a:ext uri="{FF2B5EF4-FFF2-40B4-BE49-F238E27FC236}">
                <a16:creationId xmlns:a16="http://schemas.microsoft.com/office/drawing/2014/main" id="{13771455-F5CA-EE44-B275-B5B5523E7F80}"/>
              </a:ext>
            </a:extLst>
          </p:cNvPr>
          <p:cNvPicPr>
            <a:picLocks noChangeAspect="1"/>
          </p:cNvPicPr>
          <p:nvPr userDrawn="1"/>
        </p:nvPicPr>
        <p:blipFill>
          <a:blip r:embed="rId5"/>
          <a:stretch>
            <a:fillRect/>
          </a:stretch>
        </p:blipFill>
        <p:spPr>
          <a:xfrm>
            <a:off x="2310538" y="6219525"/>
            <a:ext cx="2201286" cy="448448"/>
          </a:xfrm>
          <a:prstGeom prst="rect">
            <a:avLst/>
          </a:prstGeom>
        </p:spPr>
      </p:pic>
      <p:sp>
        <p:nvSpPr>
          <p:cNvPr id="19" name="TextBox 18">
            <a:extLst>
              <a:ext uri="{FF2B5EF4-FFF2-40B4-BE49-F238E27FC236}">
                <a16:creationId xmlns:a16="http://schemas.microsoft.com/office/drawing/2014/main" id="{09431881-8832-504D-B778-6038C7B8646D}"/>
              </a:ext>
            </a:extLst>
          </p:cNvPr>
          <p:cNvSpPr txBox="1"/>
          <p:nvPr userDrawn="1"/>
        </p:nvSpPr>
        <p:spPr>
          <a:xfrm>
            <a:off x="9196084" y="6152181"/>
            <a:ext cx="1685252" cy="584953"/>
          </a:xfrm>
          <a:prstGeom prst="rect">
            <a:avLst/>
          </a:prstGeom>
          <a:noFill/>
        </p:spPr>
        <p:txBody>
          <a:bodyPr wrap="square" lIns="45896" tIns="22948" rIns="45896" bIns="22948" rtlCol="0" anchor="t">
            <a:spAutoFit/>
          </a:bodyPr>
          <a:lstStyle/>
          <a:p>
            <a:pPr>
              <a:lnSpc>
                <a:spcPts val="1154"/>
              </a:lnSpc>
              <a:spcAft>
                <a:spcPts val="301"/>
              </a:spcAft>
            </a:pPr>
            <a:r>
              <a:rPr lang="en-US" sz="1200" b="1" spc="25" dirty="0">
                <a:solidFill>
                  <a:schemeClr val="bg1"/>
                </a:solidFill>
                <a:latin typeface="Arial Narrow"/>
                <a:cs typeface="Arial Narrow"/>
              </a:rPr>
              <a:t>CONTACT:</a:t>
            </a:r>
          </a:p>
          <a:p>
            <a:pPr>
              <a:lnSpc>
                <a:spcPts val="1154"/>
              </a:lnSpc>
              <a:spcAft>
                <a:spcPts val="301"/>
              </a:spcAft>
            </a:pPr>
            <a:r>
              <a:rPr lang="en-US" sz="1200" spc="50" dirty="0">
                <a:solidFill>
                  <a:schemeClr val="bg1"/>
                </a:solidFill>
                <a:latin typeface="Arial Narrow"/>
                <a:cs typeface="Arial Narrow"/>
              </a:rPr>
              <a:t>www.nucotraining.com</a:t>
            </a:r>
          </a:p>
          <a:p>
            <a:pPr>
              <a:lnSpc>
                <a:spcPts val="1154"/>
              </a:lnSpc>
              <a:spcAft>
                <a:spcPts val="301"/>
              </a:spcAft>
            </a:pPr>
            <a:r>
              <a:rPr lang="en-US" sz="1200" spc="50" dirty="0">
                <a:solidFill>
                  <a:schemeClr val="bg1"/>
                </a:solidFill>
                <a:latin typeface="Arial Narrow"/>
                <a:cs typeface="Arial Narrow"/>
              </a:rPr>
              <a:t>03456 444999</a:t>
            </a:r>
          </a:p>
        </p:txBody>
      </p:sp>
      <p:cxnSp>
        <p:nvCxnSpPr>
          <p:cNvPr id="20" name="Straight Connector 19">
            <a:extLst>
              <a:ext uri="{FF2B5EF4-FFF2-40B4-BE49-F238E27FC236}">
                <a16:creationId xmlns:a16="http://schemas.microsoft.com/office/drawing/2014/main" id="{49967C40-8C25-A24C-A76F-1883F811A8D5}"/>
              </a:ext>
            </a:extLst>
          </p:cNvPr>
          <p:cNvCxnSpPr/>
          <p:nvPr userDrawn="1"/>
        </p:nvCxnSpPr>
        <p:spPr>
          <a:xfrm rot="5400000">
            <a:off x="8865045" y="6451592"/>
            <a:ext cx="540635" cy="800"/>
          </a:xfrm>
          <a:prstGeom prst="line">
            <a:avLst/>
          </a:prstGeom>
          <a:ln>
            <a:solidFill>
              <a:schemeClr val="bg1"/>
            </a:solidFill>
          </a:ln>
        </p:spPr>
        <p:style>
          <a:lnRef idx="1">
            <a:schemeClr val="accent3"/>
          </a:lnRef>
          <a:fillRef idx="0">
            <a:schemeClr val="accent3"/>
          </a:fillRef>
          <a:effectRef idx="0">
            <a:schemeClr val="accent3"/>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hf hdr="0" ftr="0" dt="0"/>
  <p:txStyles>
    <p:titleStyle>
      <a:lvl1pPr algn="ctr" defTabSz="544179" rtl="0" eaLnBrk="1" latinLnBrk="0" hangingPunct="1">
        <a:spcBef>
          <a:spcPct val="0"/>
        </a:spcBef>
        <a:buNone/>
        <a:defRPr sz="5240" kern="1200">
          <a:solidFill>
            <a:schemeClr val="tx1"/>
          </a:solidFill>
          <a:latin typeface="+mj-lt"/>
          <a:ea typeface="+mj-ea"/>
          <a:cs typeface="+mj-cs"/>
        </a:defRPr>
      </a:lvl1pPr>
    </p:titleStyle>
    <p:bodyStyle>
      <a:lvl1pPr marL="408134" indent="-408134" algn="l" defTabSz="544179" rtl="0" eaLnBrk="1" latinLnBrk="0" hangingPunct="1">
        <a:spcBef>
          <a:spcPct val="20000"/>
        </a:spcBef>
        <a:buFont typeface="Arial"/>
        <a:buChar char="•"/>
        <a:defRPr sz="3829" kern="1200">
          <a:solidFill>
            <a:schemeClr val="tx1"/>
          </a:solidFill>
          <a:latin typeface="+mn-lt"/>
          <a:ea typeface="+mn-ea"/>
          <a:cs typeface="+mn-cs"/>
        </a:defRPr>
      </a:lvl1pPr>
      <a:lvl2pPr marL="884290" indent="-340111" algn="l" defTabSz="544179" rtl="0" eaLnBrk="1" latinLnBrk="0" hangingPunct="1">
        <a:spcBef>
          <a:spcPct val="20000"/>
        </a:spcBef>
        <a:buFont typeface="Arial"/>
        <a:buChar char="–"/>
        <a:defRPr sz="3325" kern="1200">
          <a:solidFill>
            <a:schemeClr val="tx1"/>
          </a:solidFill>
          <a:latin typeface="+mn-lt"/>
          <a:ea typeface="+mn-ea"/>
          <a:cs typeface="+mn-cs"/>
        </a:defRPr>
      </a:lvl2pPr>
      <a:lvl3pPr marL="1360447" indent="-272089" algn="l" defTabSz="544179" rtl="0" eaLnBrk="1" latinLnBrk="0" hangingPunct="1">
        <a:spcBef>
          <a:spcPct val="20000"/>
        </a:spcBef>
        <a:buFont typeface="Arial"/>
        <a:buChar char="•"/>
        <a:defRPr sz="2872" kern="1200">
          <a:solidFill>
            <a:schemeClr val="tx1"/>
          </a:solidFill>
          <a:latin typeface="+mn-lt"/>
          <a:ea typeface="+mn-ea"/>
          <a:cs typeface="+mn-cs"/>
        </a:defRPr>
      </a:lvl3pPr>
      <a:lvl4pPr marL="1904625" indent="-272089" algn="l" defTabSz="544179" rtl="0" eaLnBrk="1" latinLnBrk="0" hangingPunct="1">
        <a:spcBef>
          <a:spcPct val="20000"/>
        </a:spcBef>
        <a:buFont typeface="Arial"/>
        <a:buChar char="–"/>
        <a:defRPr sz="2368" kern="1200">
          <a:solidFill>
            <a:schemeClr val="tx1"/>
          </a:solidFill>
          <a:latin typeface="+mn-lt"/>
          <a:ea typeface="+mn-ea"/>
          <a:cs typeface="+mn-cs"/>
        </a:defRPr>
      </a:lvl4pPr>
      <a:lvl5pPr marL="2448804" indent="-272089" algn="l" defTabSz="544179" rtl="0" eaLnBrk="1" latinLnBrk="0" hangingPunct="1">
        <a:spcBef>
          <a:spcPct val="20000"/>
        </a:spcBef>
        <a:buFont typeface="Arial"/>
        <a:buChar char="»"/>
        <a:defRPr sz="2368" kern="1200">
          <a:solidFill>
            <a:schemeClr val="tx1"/>
          </a:solidFill>
          <a:latin typeface="+mn-lt"/>
          <a:ea typeface="+mn-ea"/>
          <a:cs typeface="+mn-cs"/>
        </a:defRPr>
      </a:lvl5pPr>
      <a:lvl6pPr marL="2992983" indent="-272089" algn="l" defTabSz="544179" rtl="0" eaLnBrk="1" latinLnBrk="0" hangingPunct="1">
        <a:spcBef>
          <a:spcPct val="20000"/>
        </a:spcBef>
        <a:buFont typeface="Arial"/>
        <a:buChar char="•"/>
        <a:defRPr sz="2368" kern="1200">
          <a:solidFill>
            <a:schemeClr val="tx1"/>
          </a:solidFill>
          <a:latin typeface="+mn-lt"/>
          <a:ea typeface="+mn-ea"/>
          <a:cs typeface="+mn-cs"/>
        </a:defRPr>
      </a:lvl6pPr>
      <a:lvl7pPr marL="3537161" indent="-272089" algn="l" defTabSz="544179" rtl="0" eaLnBrk="1" latinLnBrk="0" hangingPunct="1">
        <a:spcBef>
          <a:spcPct val="20000"/>
        </a:spcBef>
        <a:buFont typeface="Arial"/>
        <a:buChar char="•"/>
        <a:defRPr sz="2368" kern="1200">
          <a:solidFill>
            <a:schemeClr val="tx1"/>
          </a:solidFill>
          <a:latin typeface="+mn-lt"/>
          <a:ea typeface="+mn-ea"/>
          <a:cs typeface="+mn-cs"/>
        </a:defRPr>
      </a:lvl7pPr>
      <a:lvl8pPr marL="4081340" indent="-272089" algn="l" defTabSz="544179" rtl="0" eaLnBrk="1" latinLnBrk="0" hangingPunct="1">
        <a:spcBef>
          <a:spcPct val="20000"/>
        </a:spcBef>
        <a:buFont typeface="Arial"/>
        <a:buChar char="•"/>
        <a:defRPr sz="2368" kern="1200">
          <a:solidFill>
            <a:schemeClr val="tx1"/>
          </a:solidFill>
          <a:latin typeface="+mn-lt"/>
          <a:ea typeface="+mn-ea"/>
          <a:cs typeface="+mn-cs"/>
        </a:defRPr>
      </a:lvl8pPr>
      <a:lvl9pPr marL="4625518" indent="-272089" algn="l" defTabSz="544179" rtl="0" eaLnBrk="1" latinLnBrk="0" hangingPunct="1">
        <a:spcBef>
          <a:spcPct val="20000"/>
        </a:spcBef>
        <a:buFont typeface="Arial"/>
        <a:buChar char="•"/>
        <a:defRPr sz="2368" kern="1200">
          <a:solidFill>
            <a:schemeClr val="tx1"/>
          </a:solidFill>
          <a:latin typeface="+mn-lt"/>
          <a:ea typeface="+mn-ea"/>
          <a:cs typeface="+mn-cs"/>
        </a:defRPr>
      </a:lvl9pPr>
    </p:bodyStyle>
    <p:otherStyle>
      <a:defPPr>
        <a:defRPr lang="en-US"/>
      </a:defPPr>
      <a:lvl1pPr marL="0" algn="l" defTabSz="544179" rtl="0" eaLnBrk="1" latinLnBrk="0" hangingPunct="1">
        <a:defRPr sz="2167" kern="1200">
          <a:solidFill>
            <a:schemeClr val="tx1"/>
          </a:solidFill>
          <a:latin typeface="+mn-lt"/>
          <a:ea typeface="+mn-ea"/>
          <a:cs typeface="+mn-cs"/>
        </a:defRPr>
      </a:lvl1pPr>
      <a:lvl2pPr marL="544179" algn="l" defTabSz="544179" rtl="0" eaLnBrk="1" latinLnBrk="0" hangingPunct="1">
        <a:defRPr sz="2167" kern="1200">
          <a:solidFill>
            <a:schemeClr val="tx1"/>
          </a:solidFill>
          <a:latin typeface="+mn-lt"/>
          <a:ea typeface="+mn-ea"/>
          <a:cs typeface="+mn-cs"/>
        </a:defRPr>
      </a:lvl2pPr>
      <a:lvl3pPr marL="1088357" algn="l" defTabSz="544179" rtl="0" eaLnBrk="1" latinLnBrk="0" hangingPunct="1">
        <a:defRPr sz="2167" kern="1200">
          <a:solidFill>
            <a:schemeClr val="tx1"/>
          </a:solidFill>
          <a:latin typeface="+mn-lt"/>
          <a:ea typeface="+mn-ea"/>
          <a:cs typeface="+mn-cs"/>
        </a:defRPr>
      </a:lvl3pPr>
      <a:lvl4pPr marL="1632536" algn="l" defTabSz="544179" rtl="0" eaLnBrk="1" latinLnBrk="0" hangingPunct="1">
        <a:defRPr sz="2167" kern="1200">
          <a:solidFill>
            <a:schemeClr val="tx1"/>
          </a:solidFill>
          <a:latin typeface="+mn-lt"/>
          <a:ea typeface="+mn-ea"/>
          <a:cs typeface="+mn-cs"/>
        </a:defRPr>
      </a:lvl4pPr>
      <a:lvl5pPr marL="2176715" algn="l" defTabSz="544179" rtl="0" eaLnBrk="1" latinLnBrk="0" hangingPunct="1">
        <a:defRPr sz="2167" kern="1200">
          <a:solidFill>
            <a:schemeClr val="tx1"/>
          </a:solidFill>
          <a:latin typeface="+mn-lt"/>
          <a:ea typeface="+mn-ea"/>
          <a:cs typeface="+mn-cs"/>
        </a:defRPr>
      </a:lvl5pPr>
      <a:lvl6pPr marL="2720893" algn="l" defTabSz="544179" rtl="0" eaLnBrk="1" latinLnBrk="0" hangingPunct="1">
        <a:defRPr sz="2167" kern="1200">
          <a:solidFill>
            <a:schemeClr val="tx1"/>
          </a:solidFill>
          <a:latin typeface="+mn-lt"/>
          <a:ea typeface="+mn-ea"/>
          <a:cs typeface="+mn-cs"/>
        </a:defRPr>
      </a:lvl6pPr>
      <a:lvl7pPr marL="3265071" algn="l" defTabSz="544179" rtl="0" eaLnBrk="1" latinLnBrk="0" hangingPunct="1">
        <a:defRPr sz="2167" kern="1200">
          <a:solidFill>
            <a:schemeClr val="tx1"/>
          </a:solidFill>
          <a:latin typeface="+mn-lt"/>
          <a:ea typeface="+mn-ea"/>
          <a:cs typeface="+mn-cs"/>
        </a:defRPr>
      </a:lvl7pPr>
      <a:lvl8pPr marL="3809250" algn="l" defTabSz="544179" rtl="0" eaLnBrk="1" latinLnBrk="0" hangingPunct="1">
        <a:defRPr sz="2167" kern="1200">
          <a:solidFill>
            <a:schemeClr val="tx1"/>
          </a:solidFill>
          <a:latin typeface="+mn-lt"/>
          <a:ea typeface="+mn-ea"/>
          <a:cs typeface="+mn-cs"/>
        </a:defRPr>
      </a:lvl8pPr>
      <a:lvl9pPr marL="4353429" algn="l" defTabSz="544179" rtl="0" eaLnBrk="1" latinLnBrk="0" hangingPunct="1">
        <a:defRPr sz="216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slide" Target="slide2.xml"/></Relationships>
</file>

<file path=ppt/slides/_rels/slide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slide" Target="slide86.xml"/><Relationship Id="rId3" Type="http://schemas.openxmlformats.org/officeDocument/2006/relationships/slide" Target="slide3.xml"/><Relationship Id="rId7" Type="http://schemas.openxmlformats.org/officeDocument/2006/relationships/slide" Target="slide65.xml"/><Relationship Id="rId12" Type="http://schemas.openxmlformats.org/officeDocument/2006/relationships/slide" Target="slide4.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slide" Target="slide35.xml"/><Relationship Id="rId11" Type="http://schemas.openxmlformats.org/officeDocument/2006/relationships/image" Target="../media/image2.png"/><Relationship Id="rId5" Type="http://schemas.openxmlformats.org/officeDocument/2006/relationships/slide" Target="slide25.xml"/><Relationship Id="rId10" Type="http://schemas.openxmlformats.org/officeDocument/2006/relationships/slide" Target="slide80.xml"/><Relationship Id="rId4" Type="http://schemas.openxmlformats.org/officeDocument/2006/relationships/slide" Target="slide8.xml"/><Relationship Id="rId9" Type="http://schemas.openxmlformats.org/officeDocument/2006/relationships/slide" Target="slide71.xml"/></Relationships>
</file>

<file path=ppt/slides/_rels/slide6.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slide" Target="slide8.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slide" Target="slide9.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slide" Target="slide10.xml"/></Relationships>
</file>

<file path=ppt/slides/_rels/slide12.xml.rels><?xml version="1.0" encoding="UTF-8" standalone="yes"?>
<Relationships xmlns="http://schemas.openxmlformats.org/package/2006/relationships"><Relationship Id="rId3" Type="http://schemas.openxmlformats.org/officeDocument/2006/relationships/slide" Target="slide11.xm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slide" Target="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slide" Target="slide13.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slide" Target="slide14.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slide" Target="slide15.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slide" Target="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slide" Target="slide1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slide" Target="slide18.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slide" Target="slide19.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slide" Target="slide20.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slide" Target="slide21.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slide" Target="slide2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slide" Target="slide23.xml"/></Relationships>
</file>

<file path=ppt/slides/_rels/slide25.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slide" Target="slide25.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slide" Target="slide26.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slide" Target="slide27.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slide" Target="slide28.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slide" Target="slide29.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slide" Target="slide30.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xml"/><Relationship Id="rId4" Type="http://schemas.openxmlformats.org/officeDocument/2006/relationships/slide" Target="slide31.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slide" Target="slide3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slide" Target="slide33.xml"/></Relationships>
</file>

<file path=ppt/slides/_rels/slide35.xml.rels><?xml version="1.0" encoding="UTF-8" standalone="yes"?>
<Relationships xmlns="http://schemas.openxmlformats.org/package/2006/relationships"><Relationship Id="rId3" Type="http://schemas.openxmlformats.org/officeDocument/2006/relationships/slide" Target="slide34.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slide" Target="slide35.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slide" Target="slide36.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slide" Target="slide37.xml"/></Relationships>
</file>

<file path=ppt/slides/_rels/slide3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3.xml"/><Relationship Id="rId1" Type="http://schemas.openxmlformats.org/officeDocument/2006/relationships/slideLayout" Target="../slideLayouts/slideLayout1.xml"/><Relationship Id="rId5" Type="http://schemas.openxmlformats.org/officeDocument/2006/relationships/slide" Target="slide38.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slide" Target="slide39.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slide" Target="slide40.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slide" Target="slide41.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slide" Target="slide42.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slide" Target="slide43.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slide" Target="slide44.xml"/></Relationships>
</file>

<file path=ppt/slides/_rels/slide4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0.xml"/><Relationship Id="rId1" Type="http://schemas.openxmlformats.org/officeDocument/2006/relationships/slideLayout" Target="../slideLayouts/slideLayout1.xml"/><Relationship Id="rId5" Type="http://schemas.openxmlformats.org/officeDocument/2006/relationships/slide" Target="slide45.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slide" Target="slide46.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slide" Target="slide47.xml"/></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3.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slide" Target="slide48.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4.xml"/><Relationship Id="rId1" Type="http://schemas.openxmlformats.org/officeDocument/2006/relationships/slideLayout" Target="../slideLayouts/slideLayout1.xml"/><Relationship Id="rId4" Type="http://schemas.openxmlformats.org/officeDocument/2006/relationships/slide" Target="slide49.xml"/></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slide" Target="slide50.xml"/></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6.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slide" Target="slide51.xml"/></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7.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slide" Target="slide52.xml"/></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8.xml"/><Relationship Id="rId1" Type="http://schemas.openxmlformats.org/officeDocument/2006/relationships/slideLayout" Target="../slideLayouts/slideLayout1.xml"/><Relationship Id="rId4" Type="http://schemas.openxmlformats.org/officeDocument/2006/relationships/slide" Target="slide53.xml"/></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9.xml"/><Relationship Id="rId1"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slide" Target="slide54.xml"/></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0.xml"/><Relationship Id="rId1" Type="http://schemas.openxmlformats.org/officeDocument/2006/relationships/slideLayout" Target="../slideLayouts/slideLayout1.xml"/><Relationship Id="rId4" Type="http://schemas.openxmlformats.org/officeDocument/2006/relationships/slide" Target="slide55.xml"/></Relationships>
</file>

<file path=ppt/slides/_rels/slide5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1.xml"/><Relationship Id="rId1" Type="http://schemas.openxmlformats.org/officeDocument/2006/relationships/slideLayout" Target="../slideLayouts/slideLayout1.xml"/><Relationship Id="rId5" Type="http://schemas.openxmlformats.org/officeDocument/2006/relationships/slide" Target="slide56.xml"/><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2.xml"/><Relationship Id="rId1" Type="http://schemas.openxmlformats.org/officeDocument/2006/relationships/slideLayout" Target="../slideLayouts/slideLayout1.xml"/><Relationship Id="rId5" Type="http://schemas.openxmlformats.org/officeDocument/2006/relationships/slide" Target="slide57.xml"/><Relationship Id="rId4" Type="http://schemas.openxmlformats.org/officeDocument/2006/relationships/image" Target="../media/image2.png"/></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3.xml"/><Relationship Id="rId1" Type="http://schemas.openxmlformats.org/officeDocument/2006/relationships/slideLayout" Target="../slideLayouts/slideLayout1.xml"/><Relationship Id="rId4" Type="http://schemas.openxmlformats.org/officeDocument/2006/relationships/slide" Target="slide58.xml"/></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4.xml"/><Relationship Id="rId1" Type="http://schemas.openxmlformats.org/officeDocument/2006/relationships/slideLayout" Target="../slideLayouts/slideLayout1.xml"/><Relationship Id="rId4" Type="http://schemas.openxmlformats.org/officeDocument/2006/relationships/slide" Target="slide59.xml"/></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5.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slide" Target="slide60.xml"/></Relationships>
</file>

<file path=ppt/slides/_rels/slide6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6.xml"/><Relationship Id="rId1" Type="http://schemas.openxmlformats.org/officeDocument/2006/relationships/slideLayout" Target="../slideLayouts/slideLayout1.xml"/><Relationship Id="rId5" Type="http://schemas.openxmlformats.org/officeDocument/2006/relationships/slide" Target="slide61.xml"/><Relationship Id="rId4" Type="http://schemas.openxmlformats.org/officeDocument/2006/relationships/image" Target="../media/image2.png"/></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7.xml"/><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slide" Target="slide62.xml"/></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8.xml"/><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slide" Target="slide63.xml"/></Relationships>
</file>

<file path=ppt/slides/_rels/slide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9.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slide" Target="slide64.xml"/></Relationships>
</file>

<file path=ppt/slides/_rels/slide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0.xml"/><Relationship Id="rId1" Type="http://schemas.openxmlformats.org/officeDocument/2006/relationships/slideLayout" Target="../slideLayouts/slideLayout1.xml"/><Relationship Id="rId4" Type="http://schemas.openxmlformats.org/officeDocument/2006/relationships/slide" Target="slide65.xml"/></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1.xml"/><Relationship Id="rId1" Type="http://schemas.openxmlformats.org/officeDocument/2006/relationships/slideLayout" Target="../slideLayouts/slideLayout1.xml"/><Relationship Id="rId4" Type="http://schemas.openxmlformats.org/officeDocument/2006/relationships/slide" Target="slide66.xml"/></Relationships>
</file>

<file path=ppt/slides/_rels/slide6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2.xml"/><Relationship Id="rId1" Type="http://schemas.openxmlformats.org/officeDocument/2006/relationships/slideLayout" Target="../slideLayouts/slideLayout1.xml"/><Relationship Id="rId5" Type="http://schemas.openxmlformats.org/officeDocument/2006/relationships/slide" Target="slide67.xml"/><Relationship Id="rId4" Type="http://schemas.openxmlformats.org/officeDocument/2006/relationships/image" Target="../media/image2.png"/></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3.xml"/><Relationship Id="rId1" Type="http://schemas.openxmlformats.org/officeDocument/2006/relationships/slideLayout" Target="../slideLayouts/slideLayout1.xml"/><Relationship Id="rId4" Type="http://schemas.openxmlformats.org/officeDocument/2006/relationships/slide" Target="slide68.xml"/></Relationships>
</file>

<file path=ppt/slides/_rels/slide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4.xml"/><Relationship Id="rId1" Type="http://schemas.openxmlformats.org/officeDocument/2006/relationships/slideLayout" Target="../slideLayouts/slideLayout1.xml"/><Relationship Id="rId4" Type="http://schemas.openxmlformats.org/officeDocument/2006/relationships/slide" Target="slide69.xml"/></Relationships>
</file>

<file path=ppt/slides/_rels/slide71.xml.rels><?xml version="1.0" encoding="UTF-8" standalone="yes"?>
<Relationships xmlns="http://schemas.openxmlformats.org/package/2006/relationships"><Relationship Id="rId3" Type="http://schemas.openxmlformats.org/officeDocument/2006/relationships/slide" Target="slide70.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7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5.xml"/><Relationship Id="rId1" Type="http://schemas.openxmlformats.org/officeDocument/2006/relationships/slideLayout" Target="../slideLayouts/slideLayout1.xml"/><Relationship Id="rId5" Type="http://schemas.openxmlformats.org/officeDocument/2006/relationships/slide" Target="slide71.xml"/><Relationship Id="rId4" Type="http://schemas.openxmlformats.org/officeDocument/2006/relationships/image" Target="../media/image2.png"/></Relationships>
</file>

<file path=ppt/slides/_rels/slide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6.xml"/><Relationship Id="rId1" Type="http://schemas.openxmlformats.org/officeDocument/2006/relationships/slideLayout" Target="../slideLayouts/slideLayout1.xml"/><Relationship Id="rId4" Type="http://schemas.openxmlformats.org/officeDocument/2006/relationships/slide" Target="slide72.xml"/></Relationships>
</file>

<file path=ppt/slides/_rels/slide7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7.xml"/><Relationship Id="rId1" Type="http://schemas.openxmlformats.org/officeDocument/2006/relationships/slideLayout" Target="../slideLayouts/slideLayout1.xml"/><Relationship Id="rId4" Type="http://schemas.openxmlformats.org/officeDocument/2006/relationships/slide" Target="slide73.xml"/></Relationships>
</file>

<file path=ppt/slides/_rels/slide7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8.xml"/><Relationship Id="rId1" Type="http://schemas.openxmlformats.org/officeDocument/2006/relationships/slideLayout" Target="../slideLayouts/slideLayout1.xml"/><Relationship Id="rId5" Type="http://schemas.openxmlformats.org/officeDocument/2006/relationships/slide" Target="slide74.xml"/><Relationship Id="rId4" Type="http://schemas.openxmlformats.org/officeDocument/2006/relationships/image" Target="../media/image2.png"/></Relationships>
</file>

<file path=ppt/slides/_rels/slide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9.xml"/><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slide" Target="slide75.xml"/></Relationships>
</file>

<file path=ppt/slides/_rels/slide7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0.xml"/><Relationship Id="rId1" Type="http://schemas.openxmlformats.org/officeDocument/2006/relationships/slideLayout" Target="../slideLayouts/slideLayout1.xml"/><Relationship Id="rId4" Type="http://schemas.openxmlformats.org/officeDocument/2006/relationships/slide" Target="slide76.xml"/></Relationships>
</file>

<file path=ppt/slides/_rels/slide7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71.xml"/><Relationship Id="rId1" Type="http://schemas.openxmlformats.org/officeDocument/2006/relationships/slideLayout" Target="../slideLayouts/slideLayout1.xml"/><Relationship Id="rId5" Type="http://schemas.openxmlformats.org/officeDocument/2006/relationships/slide" Target="slide77.xml"/><Relationship Id="rId4" Type="http://schemas.openxmlformats.org/officeDocument/2006/relationships/image" Target="../media/image2.png"/></Relationships>
</file>

<file path=ppt/slides/_rels/slide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2.xml"/><Relationship Id="rId1" Type="http://schemas.openxmlformats.org/officeDocument/2006/relationships/slideLayout" Target="../slideLayouts/slideLayout1.xml"/><Relationship Id="rId5" Type="http://schemas.openxmlformats.org/officeDocument/2006/relationships/image" Target="../media/image38.png"/><Relationship Id="rId4" Type="http://schemas.openxmlformats.org/officeDocument/2006/relationships/slide" Target="slide78.xml"/></Relationships>
</file>

<file path=ppt/slides/_rels/slide80.xml.rels><?xml version="1.0" encoding="UTF-8" standalone="yes"?>
<Relationships xmlns="http://schemas.openxmlformats.org/package/2006/relationships"><Relationship Id="rId3" Type="http://schemas.openxmlformats.org/officeDocument/2006/relationships/slide" Target="slide79.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3.xml"/><Relationship Id="rId1" Type="http://schemas.openxmlformats.org/officeDocument/2006/relationships/slideLayout" Target="../slideLayouts/slideLayout1.xml"/><Relationship Id="rId4" Type="http://schemas.openxmlformats.org/officeDocument/2006/relationships/slide" Target="slide80.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4.xml"/><Relationship Id="rId1" Type="http://schemas.openxmlformats.org/officeDocument/2006/relationships/slideLayout" Target="../slideLayouts/slideLayout1.xml"/><Relationship Id="rId4" Type="http://schemas.openxmlformats.org/officeDocument/2006/relationships/slide" Target="slide81.xml"/></Relationships>
</file>

<file path=ppt/slides/_rels/slide8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5.xml"/><Relationship Id="rId1" Type="http://schemas.openxmlformats.org/officeDocument/2006/relationships/slideLayout" Target="../slideLayouts/slideLayout1.xml"/><Relationship Id="rId5" Type="http://schemas.openxmlformats.org/officeDocument/2006/relationships/slide" Target="slide82.xml"/><Relationship Id="rId4" Type="http://schemas.openxmlformats.org/officeDocument/2006/relationships/image" Target="../media/image2.png"/></Relationships>
</file>

<file path=ppt/slides/_rels/slide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6.xml"/><Relationship Id="rId1" Type="http://schemas.openxmlformats.org/officeDocument/2006/relationships/slideLayout" Target="../slideLayouts/slideLayout1.xml"/><Relationship Id="rId4" Type="http://schemas.openxmlformats.org/officeDocument/2006/relationships/slide" Target="slide83.xml"/></Relationships>
</file>

<file path=ppt/slides/_rels/slide8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7.xml"/><Relationship Id="rId1" Type="http://schemas.openxmlformats.org/officeDocument/2006/relationships/slideLayout" Target="../slideLayouts/slideLayout1.xml"/><Relationship Id="rId4" Type="http://schemas.openxmlformats.org/officeDocument/2006/relationships/slide" Target="slide84.xml"/></Relationships>
</file>

<file path=ppt/slides/_rels/slide86.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8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8.xml"/><Relationship Id="rId1" Type="http://schemas.openxmlformats.org/officeDocument/2006/relationships/slideLayout" Target="../slideLayouts/slideLayout1.xml"/><Relationship Id="rId4" Type="http://schemas.openxmlformats.org/officeDocument/2006/relationships/slide" Target="slide86.xml"/></Relationships>
</file>

<file path=ppt/slides/_rels/slide8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9.xml"/><Relationship Id="rId1" Type="http://schemas.openxmlformats.org/officeDocument/2006/relationships/slideLayout" Target="../slideLayouts/slideLayout1.xml"/><Relationship Id="rId4" Type="http://schemas.openxmlformats.org/officeDocument/2006/relationships/slide" Target="slide87.xml"/></Relationships>
</file>

<file path=ppt/slides/_rels/slide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0.xml"/><Relationship Id="rId1" Type="http://schemas.openxmlformats.org/officeDocument/2006/relationships/slideLayout" Target="../slideLayouts/slideLayout1.xml"/><Relationship Id="rId5" Type="http://schemas.openxmlformats.org/officeDocument/2006/relationships/image" Target="../media/image42.png"/><Relationship Id="rId4" Type="http://schemas.openxmlformats.org/officeDocument/2006/relationships/slide" Target="slide8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rrow-forward.png">
            <a:hlinkClick r:id="" action="ppaction://hlinkshowjump?jump=nextslide"/>
          </p:cNvPr>
          <p:cNvPicPr>
            <a:picLocks noChangeAspect="1"/>
          </p:cNvPicPr>
          <p:nvPr/>
        </p:nvPicPr>
        <p:blipFill>
          <a:blip r:embed="rId3"/>
          <a:stretch>
            <a:fillRect/>
          </a:stretch>
        </p:blipFill>
        <p:spPr>
          <a:xfrm>
            <a:off x="11326940" y="6283248"/>
            <a:ext cx="298807" cy="316020"/>
          </a:xfrm>
          <a:prstGeom prst="rect">
            <a:avLst/>
          </a:prstGeom>
        </p:spPr>
      </p:pic>
      <p:sp>
        <p:nvSpPr>
          <p:cNvPr id="5" name="Slide Number Placeholder 11"/>
          <p:cNvSpPr txBox="1">
            <a:spLocks/>
          </p:cNvSpPr>
          <p:nvPr/>
        </p:nvSpPr>
        <p:spPr>
          <a:xfrm>
            <a:off x="8484290" y="6250021"/>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0</a:t>
            </a:fld>
            <a:endParaRPr lang="en-US" sz="141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accel="50000" decel="5000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rrow-forward.png">
            <a:hlinkClick r:id="" action="ppaction://hlinkshowjump?jump=nextslide"/>
          </p:cNvPr>
          <p:cNvPicPr>
            <a:picLocks noChangeAspect="1"/>
          </p:cNvPicPr>
          <p:nvPr/>
        </p:nvPicPr>
        <p:blipFill>
          <a:blip r:embed="rId3"/>
          <a:stretch>
            <a:fillRect/>
          </a:stretch>
        </p:blipFill>
        <p:spPr>
          <a:xfrm>
            <a:off x="11326940" y="6283248"/>
            <a:ext cx="298807" cy="316020"/>
          </a:xfrm>
          <a:prstGeom prst="rect">
            <a:avLst/>
          </a:prstGeom>
        </p:spPr>
      </p:pic>
      <p:sp>
        <p:nvSpPr>
          <p:cNvPr id="5" name="Slide Number Placeholder 11"/>
          <p:cNvSpPr txBox="1">
            <a:spLocks/>
          </p:cNvSpPr>
          <p:nvPr/>
        </p:nvSpPr>
        <p:spPr>
          <a:xfrm>
            <a:off x="8484290" y="6250021"/>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a:t>
            </a:fld>
            <a:endParaRPr lang="en-US" sz="1411" dirty="0"/>
          </a:p>
        </p:txBody>
      </p:sp>
      <p:pic>
        <p:nvPicPr>
          <p:cNvPr id="3" name="Picture 2" descr="A picture containing drawing&#10;&#10;Description automatically generated">
            <a:extLst>
              <a:ext uri="{FF2B5EF4-FFF2-40B4-BE49-F238E27FC236}">
                <a16:creationId xmlns:a16="http://schemas.microsoft.com/office/drawing/2014/main" id="{DCACD0F4-C119-4E42-959E-DBE5C8B64844}"/>
              </a:ext>
            </a:extLst>
          </p:cNvPr>
          <p:cNvPicPr>
            <a:picLocks noChangeAspect="1"/>
          </p:cNvPicPr>
          <p:nvPr/>
        </p:nvPicPr>
        <p:blipFill>
          <a:blip r:embed="rId4"/>
          <a:stretch>
            <a:fillRect/>
          </a:stretch>
        </p:blipFill>
        <p:spPr>
          <a:xfrm>
            <a:off x="2354996" y="2613622"/>
            <a:ext cx="6312349" cy="1101128"/>
          </a:xfrm>
          <a:prstGeom prst="rect">
            <a:avLst/>
          </a:prstGeom>
        </p:spPr>
      </p:pic>
    </p:spTree>
    <p:extLst>
      <p:ext uri="{BB962C8B-B14F-4D97-AF65-F5344CB8AC3E}">
        <p14:creationId xmlns:p14="http://schemas.microsoft.com/office/powerpoint/2010/main" val="3343106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par>
                          <p:cTn id="8" fill="hold">
                            <p:stCondLst>
                              <p:cond delay="2000"/>
                            </p:stCondLst>
                            <p:childTnLst>
                              <p:par>
                                <p:cTn id="9" presetID="2" presetClass="entr" presetSubtype="4" accel="50000" decel="500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10" name="Picture 9" descr="arrow-forward.png">
            <a:hlinkClick r:id="rId4"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1" name="Title 1">
            <a:extLst>
              <a:ext uri="{FF2B5EF4-FFF2-40B4-BE49-F238E27FC236}">
                <a16:creationId xmlns:a16="http://schemas.microsoft.com/office/drawing/2014/main" id="{7C149226-391E-4B4C-A198-50BCA9C4765D}"/>
              </a:ext>
            </a:extLst>
          </p:cNvPr>
          <p:cNvSpPr txBox="1">
            <a:spLocks/>
          </p:cNvSpPr>
          <p:nvPr/>
        </p:nvSpPr>
        <p:spPr>
          <a:xfrm>
            <a:off x="2280236" y="2074631"/>
            <a:ext cx="1957467" cy="489085"/>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1</a:t>
            </a:r>
          </a:p>
        </p:txBody>
      </p:sp>
      <p:pic>
        <p:nvPicPr>
          <p:cNvPr id="5" name="Picture 4" descr="A picture containing drawing, mug&#10;&#10;Description automatically generated">
            <a:extLst>
              <a:ext uri="{FF2B5EF4-FFF2-40B4-BE49-F238E27FC236}">
                <a16:creationId xmlns:a16="http://schemas.microsoft.com/office/drawing/2014/main" id="{9657206A-C9C8-484B-B4A8-3F5774FEB118}"/>
              </a:ext>
            </a:extLst>
          </p:cNvPr>
          <p:cNvPicPr>
            <a:picLocks noChangeAspect="1"/>
          </p:cNvPicPr>
          <p:nvPr/>
        </p:nvPicPr>
        <p:blipFill>
          <a:blip r:embed="rId5"/>
          <a:stretch>
            <a:fillRect/>
          </a:stretch>
        </p:blipFill>
        <p:spPr>
          <a:xfrm>
            <a:off x="2280236" y="2798755"/>
            <a:ext cx="6742833" cy="90582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0"/>
                                        <p:tgtEl>
                                          <p:spTgt spid="5"/>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11">
            <a:extLst>
              <a:ext uri="{FF2B5EF4-FFF2-40B4-BE49-F238E27FC236}">
                <a16:creationId xmlns:a16="http://schemas.microsoft.com/office/drawing/2014/main" id="{32E2CCF6-CBEE-450B-AF2A-E06B66B4BA75}"/>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a:t>
            </a:fld>
            <a:endParaRPr lang="en-US" sz="1411" dirty="0"/>
          </a:p>
        </p:txBody>
      </p:sp>
      <p:pic>
        <p:nvPicPr>
          <p:cNvPr id="20" name="Picture 19" descr="arrow-forward.png">
            <a:hlinkClick r:id="" action="ppaction://hlinkshowjump?jump=nextslide"/>
            <a:extLst>
              <a:ext uri="{FF2B5EF4-FFF2-40B4-BE49-F238E27FC236}">
                <a16:creationId xmlns:a16="http://schemas.microsoft.com/office/drawing/2014/main" id="{8587A9D5-8697-44AF-A8A7-33BB8415C5C0}"/>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21" name="Picture 20" descr="arrow-forward.png">
            <a:hlinkClick r:id="rId3" action="ppaction://hlinksldjump"/>
            <a:extLst>
              <a:ext uri="{FF2B5EF4-FFF2-40B4-BE49-F238E27FC236}">
                <a16:creationId xmlns:a16="http://schemas.microsoft.com/office/drawing/2014/main" id="{C6F3E51B-3D7D-4617-8B7D-42BFD31FC41A}"/>
              </a:ext>
            </a:extLst>
          </p:cNvPr>
          <p:cNvPicPr>
            <a:picLocks noChangeAspect="1"/>
          </p:cNvPicPr>
          <p:nvPr/>
        </p:nvPicPr>
        <p:blipFill>
          <a:blip r:embed="rId2"/>
          <a:stretch>
            <a:fillRect/>
          </a:stretch>
        </p:blipFill>
        <p:spPr>
          <a:xfrm rot="10800000">
            <a:off x="543488" y="6283248"/>
            <a:ext cx="298807" cy="316020"/>
          </a:xfrm>
          <a:prstGeom prst="rect">
            <a:avLst/>
          </a:prstGeom>
        </p:spPr>
      </p:pic>
      <p:grpSp>
        <p:nvGrpSpPr>
          <p:cNvPr id="22" name="Group 21">
            <a:extLst>
              <a:ext uri="{FF2B5EF4-FFF2-40B4-BE49-F238E27FC236}">
                <a16:creationId xmlns:a16="http://schemas.microsoft.com/office/drawing/2014/main" id="{7FA8C1CA-8673-4670-96F2-8CF4AA21568B}"/>
              </a:ext>
            </a:extLst>
          </p:cNvPr>
          <p:cNvGrpSpPr/>
          <p:nvPr/>
        </p:nvGrpSpPr>
        <p:grpSpPr>
          <a:xfrm>
            <a:off x="6825307" y="2638902"/>
            <a:ext cx="3594847" cy="1789231"/>
            <a:chOff x="7368988" y="2274833"/>
            <a:chExt cx="3594847" cy="1881290"/>
          </a:xfrm>
        </p:grpSpPr>
        <p:sp>
          <p:nvSpPr>
            <p:cNvPr id="23" name="Rectangle: Rounded Corners 22">
              <a:extLst>
                <a:ext uri="{FF2B5EF4-FFF2-40B4-BE49-F238E27FC236}">
                  <a16:creationId xmlns:a16="http://schemas.microsoft.com/office/drawing/2014/main" id="{363B0A8F-AF13-4530-A300-6D93EE1A8D4F}"/>
                </a:ext>
              </a:extLst>
            </p:cNvPr>
            <p:cNvSpPr/>
            <p:nvPr/>
          </p:nvSpPr>
          <p:spPr>
            <a:xfrm>
              <a:off x="7368988" y="2274833"/>
              <a:ext cx="3594847" cy="1881290"/>
            </a:xfrm>
            <a:prstGeom prst="roundRect">
              <a:avLst>
                <a:gd name="adj" fmla="val 7137"/>
              </a:avLst>
            </a:prstGeom>
            <a:solidFill>
              <a:schemeClr val="bg1">
                <a:lumMod val="95000"/>
              </a:schemeClr>
            </a:solidFill>
            <a:ln>
              <a:noFill/>
            </a:ln>
            <a:effectLst>
              <a:glow rad="63500">
                <a:srgbClr val="009ED5">
                  <a:alpha val="50000"/>
                </a:srgbClr>
              </a:glo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4" name="Title 1">
              <a:extLst>
                <a:ext uri="{FF2B5EF4-FFF2-40B4-BE49-F238E27FC236}">
                  <a16:creationId xmlns:a16="http://schemas.microsoft.com/office/drawing/2014/main" id="{2FEFAA64-DF58-4C42-81C0-4DD0A6F73813}"/>
                </a:ext>
              </a:extLst>
            </p:cNvPr>
            <p:cNvSpPr txBox="1">
              <a:spLocks/>
            </p:cNvSpPr>
            <p:nvPr/>
          </p:nvSpPr>
          <p:spPr>
            <a:xfrm>
              <a:off x="7667160" y="2504064"/>
              <a:ext cx="2998502" cy="1409213"/>
            </a:xfrm>
            <a:prstGeom prst="rect">
              <a:avLst/>
            </a:prstGeom>
          </p:spPr>
          <p:txBody>
            <a:bodyPr vert="horz" wrap="none" lIns="0" tIns="0" rIns="0" bIns="0" rtlCol="0" anchor="t" anchorCtr="0">
              <a:noAutofit/>
            </a:bodyPr>
            <a:lstStyle/>
            <a:p>
              <a:pPr>
                <a:spcBef>
                  <a:spcPct val="0"/>
                </a:spcBef>
              </a:pPr>
              <a:r>
                <a:rPr lang="en-GB" sz="2000" b="1" spc="50" dirty="0">
                  <a:solidFill>
                    <a:srgbClr val="009ED5"/>
                  </a:solidFill>
                  <a:latin typeface="Arial Narrow"/>
                  <a:cs typeface="Arial Narrow"/>
                </a:rPr>
                <a:t>WARNING!</a:t>
              </a:r>
              <a:br>
                <a:rPr lang="en-GB" sz="2000" b="1" spc="50" dirty="0">
                  <a:solidFill>
                    <a:srgbClr val="FF0000"/>
                  </a:solidFill>
                  <a:latin typeface="Arial Narrow"/>
                  <a:cs typeface="Arial Narrow"/>
                </a:rPr>
              </a:br>
              <a:r>
                <a:rPr lang="en-GB" sz="2000" b="1" spc="50" dirty="0">
                  <a:solidFill>
                    <a:schemeClr val="tx1">
                      <a:lumMod val="75000"/>
                      <a:lumOff val="25000"/>
                    </a:schemeClr>
                  </a:solidFill>
                  <a:latin typeface="Arial Narrow"/>
                  <a:cs typeface="Arial Narrow"/>
                </a:rPr>
                <a:t>This presentation and course</a:t>
              </a:r>
            </a:p>
            <a:p>
              <a:pPr>
                <a:spcBef>
                  <a:spcPct val="0"/>
                </a:spcBef>
              </a:pPr>
              <a:r>
                <a:rPr lang="en-GB" sz="2000" b="1" spc="50" dirty="0">
                  <a:solidFill>
                    <a:schemeClr val="tx1">
                      <a:lumMod val="75000"/>
                      <a:lumOff val="25000"/>
                    </a:schemeClr>
                  </a:solidFill>
                  <a:latin typeface="Arial Narrow"/>
                  <a:cs typeface="Arial Narrow"/>
                </a:rPr>
                <a:t>contains content that some</a:t>
              </a:r>
            </a:p>
            <a:p>
              <a:pPr>
                <a:spcBef>
                  <a:spcPct val="0"/>
                </a:spcBef>
              </a:pPr>
              <a:r>
                <a:rPr lang="en-GB" sz="2000" b="1" spc="50" dirty="0">
                  <a:solidFill>
                    <a:schemeClr val="tx1">
                      <a:lumMod val="75000"/>
                      <a:lumOff val="25000"/>
                    </a:schemeClr>
                  </a:solidFill>
                  <a:latin typeface="Arial Narrow"/>
                  <a:cs typeface="Arial Narrow"/>
                </a:rPr>
                <a:t>may find distressing.</a:t>
              </a:r>
            </a:p>
            <a:p>
              <a:pPr>
                <a:spcBef>
                  <a:spcPct val="0"/>
                </a:spcBef>
                <a:spcAft>
                  <a:spcPts val="1405"/>
                </a:spcAft>
              </a:pPr>
              <a:endParaRPr lang="en-US" sz="2000" spc="50" dirty="0">
                <a:solidFill>
                  <a:srgbClr val="000000"/>
                </a:solidFill>
                <a:latin typeface="Arial Narrow"/>
                <a:ea typeface="+mj-ea"/>
                <a:cs typeface="Arial Narrow"/>
              </a:endParaRPr>
            </a:p>
          </p:txBody>
        </p:sp>
      </p:grpSp>
      <p:sp>
        <p:nvSpPr>
          <p:cNvPr id="25" name="Title 1">
            <a:extLst>
              <a:ext uri="{FF2B5EF4-FFF2-40B4-BE49-F238E27FC236}">
                <a16:creationId xmlns:a16="http://schemas.microsoft.com/office/drawing/2014/main" id="{1CDB76C8-EE01-A642-9285-403AA8A19AA9}"/>
              </a:ext>
            </a:extLst>
          </p:cNvPr>
          <p:cNvSpPr txBox="1">
            <a:spLocks/>
          </p:cNvSpPr>
          <p:nvPr/>
        </p:nvSpPr>
        <p:spPr>
          <a:xfrm>
            <a:off x="2309914" y="1161559"/>
            <a:ext cx="2593887" cy="433258"/>
          </a:xfrm>
          <a:prstGeom prst="rect">
            <a:avLst/>
          </a:prstGeom>
        </p:spPr>
        <p:txBody>
          <a:bodyPr vert="horz" wrap="none" lIns="0" tIns="0" rIns="0" bIns="0" rtlCol="0" anchor="t" anchorCtr="0">
            <a:normAutofit/>
          </a:bodyPr>
          <a:lstStyle/>
          <a:p>
            <a:pPr lvl="0">
              <a:spcBef>
                <a:spcPct val="0"/>
              </a:spcBef>
            </a:pPr>
            <a:r>
              <a:rPr lang="en-US" sz="2800" b="1" cap="all" spc="75" dirty="0">
                <a:latin typeface="Arial Narrow"/>
                <a:ea typeface="+mj-ea"/>
                <a:cs typeface="Arial Narrow"/>
              </a:rPr>
              <a:t>HOUSEKEEPING</a:t>
            </a:r>
          </a:p>
        </p:txBody>
      </p:sp>
      <p:grpSp>
        <p:nvGrpSpPr>
          <p:cNvPr id="26" name="Group 25">
            <a:extLst>
              <a:ext uri="{FF2B5EF4-FFF2-40B4-BE49-F238E27FC236}">
                <a16:creationId xmlns:a16="http://schemas.microsoft.com/office/drawing/2014/main" id="{A0531998-94D4-2B44-A339-559D103AB940}"/>
              </a:ext>
            </a:extLst>
          </p:cNvPr>
          <p:cNvGrpSpPr/>
          <p:nvPr/>
        </p:nvGrpSpPr>
        <p:grpSpPr>
          <a:xfrm>
            <a:off x="2291333" y="1855696"/>
            <a:ext cx="3890860" cy="3175054"/>
            <a:chOff x="2291333" y="1742483"/>
            <a:chExt cx="3890860" cy="3175054"/>
          </a:xfrm>
        </p:grpSpPr>
        <p:sp>
          <p:nvSpPr>
            <p:cNvPr id="27" name="Title 1">
              <a:extLst>
                <a:ext uri="{FF2B5EF4-FFF2-40B4-BE49-F238E27FC236}">
                  <a16:creationId xmlns:a16="http://schemas.microsoft.com/office/drawing/2014/main" id="{F9970198-0427-454A-BE97-FAC1969D39A5}"/>
                </a:ext>
              </a:extLst>
            </p:cNvPr>
            <p:cNvSpPr txBox="1">
              <a:spLocks/>
            </p:cNvSpPr>
            <p:nvPr/>
          </p:nvSpPr>
          <p:spPr>
            <a:xfrm>
              <a:off x="2292040" y="1742483"/>
              <a:ext cx="3871572" cy="425591"/>
            </a:xfrm>
            <a:prstGeom prst="rect">
              <a:avLst/>
            </a:prstGeom>
          </p:spPr>
          <p:txBody>
            <a:bodyPr vert="horz" wrap="none" lIns="0" tIns="0" rIns="0" bIns="0" rtlCol="0" anchor="t" anchorCtr="0">
              <a:noAutofit/>
            </a:bodyPr>
            <a:lstStyle/>
            <a:p>
              <a:pPr>
                <a:spcBef>
                  <a:spcPct val="0"/>
                </a:spcBef>
                <a:spcAft>
                  <a:spcPts val="1405"/>
                </a:spcAft>
              </a:pPr>
              <a:r>
                <a:rPr lang="en-US" sz="3200" spc="50" dirty="0">
                  <a:solidFill>
                    <a:srgbClr val="009ED5"/>
                  </a:solidFill>
                  <a:latin typeface="Arial Narrow"/>
                  <a:cs typeface="Arial Narrow"/>
                </a:rPr>
                <a:t>•</a:t>
              </a:r>
              <a:r>
                <a:rPr lang="en-US" sz="3200" spc="50" dirty="0">
                  <a:solidFill>
                    <a:srgbClr val="000000"/>
                  </a:solidFill>
                  <a:latin typeface="Arial Narrow"/>
                  <a:ea typeface="+mj-ea"/>
                  <a:cs typeface="Arial Narrow"/>
                </a:rPr>
                <a:t> </a:t>
              </a:r>
              <a:r>
                <a:rPr lang="en-GB" sz="3200" spc="50" dirty="0">
                  <a:latin typeface="Arial Narrow"/>
                  <a:cs typeface="Arial Narrow"/>
                </a:rPr>
                <a:t>Sign in</a:t>
              </a:r>
            </a:p>
            <a:p>
              <a:pPr>
                <a:spcBef>
                  <a:spcPct val="0"/>
                </a:spcBef>
                <a:spcAft>
                  <a:spcPts val="1405"/>
                </a:spcAft>
              </a:pPr>
              <a:endParaRPr lang="en-US" sz="2800" spc="50" dirty="0">
                <a:solidFill>
                  <a:srgbClr val="000000"/>
                </a:solidFill>
                <a:latin typeface="Arial Narrow"/>
                <a:ea typeface="+mj-ea"/>
                <a:cs typeface="Arial Narrow"/>
              </a:endParaRPr>
            </a:p>
          </p:txBody>
        </p:sp>
        <p:sp>
          <p:nvSpPr>
            <p:cNvPr id="28" name="Title 1">
              <a:extLst>
                <a:ext uri="{FF2B5EF4-FFF2-40B4-BE49-F238E27FC236}">
                  <a16:creationId xmlns:a16="http://schemas.microsoft.com/office/drawing/2014/main" id="{9144546C-583A-5F47-B520-7372F336A201}"/>
                </a:ext>
              </a:extLst>
            </p:cNvPr>
            <p:cNvSpPr txBox="1">
              <a:spLocks/>
            </p:cNvSpPr>
            <p:nvPr/>
          </p:nvSpPr>
          <p:spPr>
            <a:xfrm>
              <a:off x="2292039" y="2570327"/>
              <a:ext cx="3890153" cy="488723"/>
            </a:xfrm>
            <a:prstGeom prst="rect">
              <a:avLst/>
            </a:prstGeom>
          </p:spPr>
          <p:txBody>
            <a:bodyPr vert="horz" wrap="none" lIns="0" tIns="0" rIns="0" bIns="0" rtlCol="0" anchor="t" anchorCtr="0">
              <a:noAutofit/>
            </a:bodyPr>
            <a:lstStyle/>
            <a:p>
              <a:pPr>
                <a:spcBef>
                  <a:spcPct val="0"/>
                </a:spcBef>
                <a:spcAft>
                  <a:spcPts val="1405"/>
                </a:spcAft>
              </a:pPr>
              <a:r>
                <a:rPr lang="en-US" sz="3200" spc="50" dirty="0">
                  <a:solidFill>
                    <a:srgbClr val="009ED5"/>
                  </a:solidFill>
                  <a:latin typeface="Arial Narrow"/>
                  <a:cs typeface="Arial Narrow"/>
                </a:rPr>
                <a:t>•</a:t>
              </a:r>
              <a:r>
                <a:rPr lang="en-US" sz="3200" spc="50" dirty="0">
                  <a:solidFill>
                    <a:srgbClr val="000000"/>
                  </a:solidFill>
                  <a:latin typeface="Arial Narrow"/>
                  <a:ea typeface="+mj-ea"/>
                  <a:cs typeface="Arial Narrow"/>
                </a:rPr>
                <a:t> </a:t>
              </a:r>
              <a:r>
                <a:rPr lang="en-GB" sz="3200" spc="50" dirty="0">
                  <a:latin typeface="Arial Narrow"/>
                  <a:cs typeface="Arial Narrow"/>
                </a:rPr>
                <a:t>Health &amp; Safety</a:t>
              </a:r>
              <a:endParaRPr lang="en-US" sz="2800" spc="50" dirty="0">
                <a:solidFill>
                  <a:srgbClr val="000000"/>
                </a:solidFill>
                <a:latin typeface="Arial Narrow"/>
                <a:ea typeface="+mj-ea"/>
                <a:cs typeface="Arial Narrow"/>
              </a:endParaRPr>
            </a:p>
          </p:txBody>
        </p:sp>
        <p:sp>
          <p:nvSpPr>
            <p:cNvPr id="29" name="Title 1">
              <a:extLst>
                <a:ext uri="{FF2B5EF4-FFF2-40B4-BE49-F238E27FC236}">
                  <a16:creationId xmlns:a16="http://schemas.microsoft.com/office/drawing/2014/main" id="{BDCEE498-693C-A748-B0E8-3B36B2D3BA2E}"/>
                </a:ext>
              </a:extLst>
            </p:cNvPr>
            <p:cNvSpPr txBox="1">
              <a:spLocks/>
            </p:cNvSpPr>
            <p:nvPr/>
          </p:nvSpPr>
          <p:spPr>
            <a:xfrm>
              <a:off x="2292040" y="3420305"/>
              <a:ext cx="3872277" cy="425591"/>
            </a:xfrm>
            <a:prstGeom prst="rect">
              <a:avLst/>
            </a:prstGeom>
          </p:spPr>
          <p:txBody>
            <a:bodyPr vert="horz" wrap="none" lIns="0" tIns="0" rIns="0" bIns="0" rtlCol="0" anchor="t" anchorCtr="0">
              <a:noAutofit/>
            </a:bodyPr>
            <a:lstStyle/>
            <a:p>
              <a:pPr>
                <a:spcBef>
                  <a:spcPct val="0"/>
                </a:spcBef>
                <a:spcAft>
                  <a:spcPts val="1405"/>
                </a:spcAft>
              </a:pPr>
              <a:r>
                <a:rPr lang="en-US" sz="3200" spc="50" dirty="0">
                  <a:solidFill>
                    <a:srgbClr val="009ED5"/>
                  </a:solidFill>
                  <a:latin typeface="Arial Narrow"/>
                  <a:cs typeface="Arial Narrow"/>
                </a:rPr>
                <a:t>•</a:t>
              </a:r>
              <a:r>
                <a:rPr lang="en-US" sz="3200" spc="50" dirty="0">
                  <a:solidFill>
                    <a:srgbClr val="000000"/>
                  </a:solidFill>
                  <a:latin typeface="Arial Narrow"/>
                  <a:ea typeface="+mj-ea"/>
                  <a:cs typeface="Arial Narrow"/>
                </a:rPr>
                <a:t> </a:t>
              </a:r>
              <a:r>
                <a:rPr lang="en-GB" sz="3200" spc="50" dirty="0">
                  <a:latin typeface="Arial Narrow"/>
                  <a:cs typeface="Arial Narrow"/>
                </a:rPr>
                <a:t>Facilities</a:t>
              </a:r>
            </a:p>
          </p:txBody>
        </p:sp>
        <p:cxnSp>
          <p:nvCxnSpPr>
            <p:cNvPr id="30" name="Straight Connector 29">
              <a:extLst>
                <a:ext uri="{FF2B5EF4-FFF2-40B4-BE49-F238E27FC236}">
                  <a16:creationId xmlns:a16="http://schemas.microsoft.com/office/drawing/2014/main" id="{6054A4F6-8929-F548-87CE-4C4CD5DCE765}"/>
                </a:ext>
              </a:extLst>
            </p:cNvPr>
            <p:cNvCxnSpPr>
              <a:cxnSpLocks/>
            </p:cNvCxnSpPr>
            <p:nvPr/>
          </p:nvCxnSpPr>
          <p:spPr>
            <a:xfrm>
              <a:off x="2309914" y="2385764"/>
              <a:ext cx="387227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8A3D6109-4E16-6D47-A4F4-3F28994653CA}"/>
                </a:ext>
              </a:extLst>
            </p:cNvPr>
            <p:cNvCxnSpPr>
              <a:cxnSpLocks/>
            </p:cNvCxnSpPr>
            <p:nvPr/>
          </p:nvCxnSpPr>
          <p:spPr>
            <a:xfrm>
              <a:off x="2309914" y="3258157"/>
              <a:ext cx="387227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D7E94D40-ED75-484B-8E76-1050765F2463}"/>
                </a:ext>
              </a:extLst>
            </p:cNvPr>
            <p:cNvCxnSpPr>
              <a:cxnSpLocks/>
            </p:cNvCxnSpPr>
            <p:nvPr/>
          </p:nvCxnSpPr>
          <p:spPr>
            <a:xfrm>
              <a:off x="2292040" y="4087777"/>
              <a:ext cx="389015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Title 1">
              <a:extLst>
                <a:ext uri="{FF2B5EF4-FFF2-40B4-BE49-F238E27FC236}">
                  <a16:creationId xmlns:a16="http://schemas.microsoft.com/office/drawing/2014/main" id="{CA7FCA46-D541-F447-99E9-3A2B39ACC662}"/>
                </a:ext>
              </a:extLst>
            </p:cNvPr>
            <p:cNvSpPr txBox="1">
              <a:spLocks/>
            </p:cNvSpPr>
            <p:nvPr/>
          </p:nvSpPr>
          <p:spPr>
            <a:xfrm>
              <a:off x="2291333" y="4258330"/>
              <a:ext cx="3871572" cy="425591"/>
            </a:xfrm>
            <a:prstGeom prst="rect">
              <a:avLst/>
            </a:prstGeom>
          </p:spPr>
          <p:txBody>
            <a:bodyPr vert="horz" wrap="none" lIns="0" tIns="0" rIns="0" bIns="0" rtlCol="0" anchor="t" anchorCtr="0">
              <a:noAutofit/>
            </a:bodyPr>
            <a:lstStyle/>
            <a:p>
              <a:pPr>
                <a:spcBef>
                  <a:spcPct val="0"/>
                </a:spcBef>
                <a:spcAft>
                  <a:spcPts val="1405"/>
                </a:spcAft>
              </a:pPr>
              <a:r>
                <a:rPr lang="en-US" sz="3200" spc="50" dirty="0">
                  <a:solidFill>
                    <a:srgbClr val="009ED5"/>
                  </a:solidFill>
                  <a:latin typeface="Arial Narrow"/>
                  <a:cs typeface="Arial Narrow"/>
                </a:rPr>
                <a:t>•</a:t>
              </a:r>
              <a:r>
                <a:rPr lang="en-US" sz="3200" spc="50" dirty="0">
                  <a:solidFill>
                    <a:srgbClr val="FF0000"/>
                  </a:solidFill>
                  <a:latin typeface="Arial Narrow"/>
                  <a:ea typeface="+mj-ea"/>
                  <a:cs typeface="Arial Narrow"/>
                </a:rPr>
                <a:t> </a:t>
              </a:r>
              <a:r>
                <a:rPr lang="en-US" sz="3200" spc="50" dirty="0">
                  <a:latin typeface="Arial Narrow"/>
                  <a:ea typeface="+mj-ea"/>
                  <a:cs typeface="Arial Narrow"/>
                </a:rPr>
                <a:t>Mobile phones</a:t>
              </a:r>
            </a:p>
            <a:p>
              <a:pPr>
                <a:spcBef>
                  <a:spcPct val="0"/>
                </a:spcBef>
                <a:spcAft>
                  <a:spcPts val="1405"/>
                </a:spcAft>
              </a:pPr>
              <a:endParaRPr lang="en-US" sz="2800" spc="50" dirty="0">
                <a:solidFill>
                  <a:srgbClr val="000000"/>
                </a:solidFill>
                <a:latin typeface="Arial Narrow"/>
                <a:ea typeface="+mj-ea"/>
                <a:cs typeface="Arial Narrow"/>
              </a:endParaRPr>
            </a:p>
          </p:txBody>
        </p:sp>
        <p:cxnSp>
          <p:nvCxnSpPr>
            <p:cNvPr id="34" name="Straight Connector 33">
              <a:extLst>
                <a:ext uri="{FF2B5EF4-FFF2-40B4-BE49-F238E27FC236}">
                  <a16:creationId xmlns:a16="http://schemas.microsoft.com/office/drawing/2014/main" id="{4BE5BE40-C4EB-0946-8249-B5A9F474014B}"/>
                </a:ext>
              </a:extLst>
            </p:cNvPr>
            <p:cNvCxnSpPr>
              <a:cxnSpLocks/>
            </p:cNvCxnSpPr>
            <p:nvPr/>
          </p:nvCxnSpPr>
          <p:spPr>
            <a:xfrm>
              <a:off x="2291333" y="4917537"/>
              <a:ext cx="387227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grpSp>
      <p:sp>
        <p:nvSpPr>
          <p:cNvPr id="35" name="Rectangle 34">
            <a:extLst>
              <a:ext uri="{FF2B5EF4-FFF2-40B4-BE49-F238E27FC236}">
                <a16:creationId xmlns:a16="http://schemas.microsoft.com/office/drawing/2014/main" id="{D9DDCF9F-FF5D-6040-8BDE-EA1BB1728B9A}"/>
              </a:ext>
            </a:extLst>
          </p:cNvPr>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1</a:t>
            </a:r>
            <a:endParaRPr lang="en-US" sz="2000" dirty="0">
              <a:solidFill>
                <a:schemeClr val="bg1">
                  <a:lumMod val="6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2000"/>
                                        <p:tgtEl>
                                          <p:spTgt spid="26"/>
                                        </p:tgtEl>
                                      </p:cBhvr>
                                    </p:animEffect>
                                  </p:childTnLst>
                                </p:cTn>
                              </p:par>
                            </p:childTnLst>
                          </p:cTn>
                        </p:par>
                        <p:par>
                          <p:cTn id="8" fill="hold">
                            <p:stCondLst>
                              <p:cond delay="2000"/>
                            </p:stCondLst>
                            <p:childTnLst>
                              <p:par>
                                <p:cTn id="9" presetID="2" presetClass="entr" presetSubtype="2" accel="25000" decel="25000" fill="hold" nodeType="afterEffect">
                                  <p:stCondLst>
                                    <p:cond delay="50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1000" fill="hold"/>
                                        <p:tgtEl>
                                          <p:spTgt spid="22"/>
                                        </p:tgtEl>
                                        <p:attrNameLst>
                                          <p:attrName>ppt_x</p:attrName>
                                        </p:attrNameLst>
                                      </p:cBhvr>
                                      <p:tavLst>
                                        <p:tav tm="0">
                                          <p:val>
                                            <p:strVal val="1+#ppt_w/2"/>
                                          </p:val>
                                        </p:tav>
                                        <p:tav tm="100000">
                                          <p:val>
                                            <p:strVal val="#ppt_x"/>
                                          </p:val>
                                        </p:tav>
                                      </p:tavLst>
                                    </p:anim>
                                    <p:anim calcmode="lin" valueType="num">
                                      <p:cBhvr additive="base">
                                        <p:cTn id="12" dur="1000" fill="hold"/>
                                        <p:tgtEl>
                                          <p:spTgt spid="22"/>
                                        </p:tgtEl>
                                        <p:attrNameLst>
                                          <p:attrName>ppt_y</p:attrName>
                                        </p:attrNameLst>
                                      </p:cBhvr>
                                      <p:tavLst>
                                        <p:tav tm="0">
                                          <p:val>
                                            <p:strVal val="#ppt_y"/>
                                          </p:val>
                                        </p:tav>
                                        <p:tav tm="100000">
                                          <p:val>
                                            <p:strVal val="#ppt_y"/>
                                          </p:val>
                                        </p:tav>
                                      </p:tavLst>
                                    </p:anim>
                                  </p:childTnLst>
                                </p:cTn>
                              </p:par>
                            </p:childTnLst>
                          </p:cTn>
                        </p:par>
                        <p:par>
                          <p:cTn id="13" fill="hold">
                            <p:stCondLst>
                              <p:cond delay="3500"/>
                            </p:stCondLst>
                            <p:childTnLst>
                              <p:par>
                                <p:cTn id="14" presetID="2" presetClass="entr" presetSubtype="4" accel="50000" decel="50000"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500" fill="hold"/>
                                        <p:tgtEl>
                                          <p:spTgt spid="20"/>
                                        </p:tgtEl>
                                        <p:attrNameLst>
                                          <p:attrName>ppt_x</p:attrName>
                                        </p:attrNameLst>
                                      </p:cBhvr>
                                      <p:tavLst>
                                        <p:tav tm="0">
                                          <p:val>
                                            <p:strVal val="#ppt_x"/>
                                          </p:val>
                                        </p:tav>
                                        <p:tav tm="100000">
                                          <p:val>
                                            <p:strVal val="#ppt_x"/>
                                          </p:val>
                                        </p:tav>
                                      </p:tavLst>
                                    </p:anim>
                                    <p:anim calcmode="lin" valueType="num">
                                      <p:cBhvr additive="base">
                                        <p:cTn id="17" dur="500" fill="hold"/>
                                        <p:tgtEl>
                                          <p:spTgt spid="20"/>
                                        </p:tgtEl>
                                        <p:attrNameLst>
                                          <p:attrName>ppt_y</p:attrName>
                                        </p:attrNameLst>
                                      </p:cBhvr>
                                      <p:tavLst>
                                        <p:tav tm="0">
                                          <p:val>
                                            <p:strVal val="1+#ppt_h/2"/>
                                          </p:val>
                                        </p:tav>
                                        <p:tav tm="100000">
                                          <p:val>
                                            <p:strVal val="#ppt_y"/>
                                          </p:val>
                                        </p:tav>
                                      </p:tavLst>
                                    </p:anim>
                                  </p:childTnLst>
                                </p:cTn>
                              </p:par>
                              <p:par>
                                <p:cTn id="18" presetID="2" presetClass="entr" presetSubtype="4" accel="50000" decel="50000" fill="hold" nodeType="withEffect">
                                  <p:stCondLst>
                                    <p:cond delay="0"/>
                                  </p:stCondLst>
                                  <p:childTnLst>
                                    <p:set>
                                      <p:cBhvr>
                                        <p:cTn id="19" dur="1" fill="hold">
                                          <p:stCondLst>
                                            <p:cond delay="0"/>
                                          </p:stCondLst>
                                        </p:cTn>
                                        <p:tgtEl>
                                          <p:spTgt spid="21"/>
                                        </p:tgtEl>
                                        <p:attrNameLst>
                                          <p:attrName>style.visibility</p:attrName>
                                        </p:attrNameLst>
                                      </p:cBhvr>
                                      <p:to>
                                        <p:strVal val="visible"/>
                                      </p:to>
                                    </p:set>
                                    <p:anim calcmode="lin" valueType="num">
                                      <p:cBhvr additive="base">
                                        <p:cTn id="20" dur="500" fill="hold"/>
                                        <p:tgtEl>
                                          <p:spTgt spid="21"/>
                                        </p:tgtEl>
                                        <p:attrNameLst>
                                          <p:attrName>ppt_x</p:attrName>
                                        </p:attrNameLst>
                                      </p:cBhvr>
                                      <p:tavLst>
                                        <p:tav tm="0">
                                          <p:val>
                                            <p:strVal val="#ppt_x"/>
                                          </p:val>
                                        </p:tav>
                                        <p:tav tm="100000">
                                          <p:val>
                                            <p:strVal val="#ppt_x"/>
                                          </p:val>
                                        </p:tav>
                                      </p:tavLst>
                                    </p:anim>
                                    <p:anim calcmode="lin" valueType="num">
                                      <p:cBhvr additive="base">
                                        <p:cTn id="21"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4CF8178-A588-B547-B91F-5D201A092558}"/>
              </a:ext>
            </a:extLst>
          </p:cNvPr>
          <p:cNvGrpSpPr/>
          <p:nvPr/>
        </p:nvGrpSpPr>
        <p:grpSpPr>
          <a:xfrm>
            <a:off x="1076538" y="2053039"/>
            <a:ext cx="10092816" cy="2197480"/>
            <a:chOff x="1076538" y="2053039"/>
            <a:chExt cx="10092816" cy="2197480"/>
          </a:xfrm>
        </p:grpSpPr>
        <p:sp>
          <p:nvSpPr>
            <p:cNvPr id="46" name="Title 1">
              <a:hlinkClick r:id="rId3" action="ppaction://hlinksldjump"/>
              <a:extLst>
                <a:ext uri="{FF2B5EF4-FFF2-40B4-BE49-F238E27FC236}">
                  <a16:creationId xmlns:a16="http://schemas.microsoft.com/office/drawing/2014/main" id="{7449C283-34FA-4D07-B977-F1B4A5A26105}"/>
                </a:ext>
              </a:extLst>
            </p:cNvPr>
            <p:cNvSpPr txBox="1">
              <a:spLocks/>
            </p:cNvSpPr>
            <p:nvPr/>
          </p:nvSpPr>
          <p:spPr>
            <a:xfrm>
              <a:off x="1076538" y="2053535"/>
              <a:ext cx="4760365" cy="269929"/>
            </a:xfrm>
            <a:prstGeom prst="rect">
              <a:avLst/>
            </a:prstGeom>
          </p:spPr>
          <p:txBody>
            <a:bodyPr vert="horz" wrap="none" lIns="0" tIns="0" rIns="0" bIns="0" rtlCol="0" anchor="t" anchorCtr="0">
              <a:noAutofit/>
            </a:bodyPr>
            <a:lstStyle/>
            <a:p>
              <a:pPr lvl="0">
                <a:spcBef>
                  <a:spcPct val="0"/>
                </a:spcBef>
              </a:pPr>
              <a:r>
                <a:rPr lang="en-US" sz="1800" b="1" spc="50" dirty="0">
                  <a:solidFill>
                    <a:srgbClr val="009ED5"/>
                  </a:solidFill>
                  <a:latin typeface="Arial Narrow"/>
                  <a:ea typeface="+mj-ea"/>
                  <a:cs typeface="Arial Narrow"/>
                </a:rPr>
                <a:t>Module 1 </a:t>
              </a:r>
              <a:r>
                <a:rPr lang="en-US" sz="1800" spc="50" dirty="0">
                  <a:solidFill>
                    <a:srgbClr val="000000"/>
                  </a:solidFill>
                  <a:latin typeface="Arial Narrow"/>
                  <a:cs typeface="Arial Narrow"/>
                </a:rPr>
                <a:t>–</a:t>
              </a:r>
              <a:r>
                <a:rPr lang="en-US" sz="1800" spc="50" dirty="0">
                  <a:solidFill>
                    <a:srgbClr val="000000"/>
                  </a:solidFill>
                  <a:latin typeface="Arial Narrow"/>
                  <a:ea typeface="+mj-ea"/>
                  <a:cs typeface="Arial Narrow"/>
                </a:rPr>
                <a:t> Introduction</a:t>
              </a:r>
            </a:p>
          </p:txBody>
        </p:sp>
        <p:cxnSp>
          <p:nvCxnSpPr>
            <p:cNvPr id="47" name="Straight Connector 46">
              <a:extLst>
                <a:ext uri="{FF2B5EF4-FFF2-40B4-BE49-F238E27FC236}">
                  <a16:creationId xmlns:a16="http://schemas.microsoft.com/office/drawing/2014/main" id="{5741F032-B0C4-427E-9B6B-40FC47211AB7}"/>
                </a:ext>
              </a:extLst>
            </p:cNvPr>
            <p:cNvCxnSpPr>
              <a:cxnSpLocks/>
            </p:cNvCxnSpPr>
            <p:nvPr/>
          </p:nvCxnSpPr>
          <p:spPr>
            <a:xfrm>
              <a:off x="1076538" y="2470152"/>
              <a:ext cx="476325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hlinkClick r:id="rId4" action="ppaction://hlinksldjump"/>
              <a:extLst>
                <a:ext uri="{FF2B5EF4-FFF2-40B4-BE49-F238E27FC236}">
                  <a16:creationId xmlns:a16="http://schemas.microsoft.com/office/drawing/2014/main" id="{73028D58-A3F2-4FD7-83A2-8F80F2CB9623}"/>
                </a:ext>
              </a:extLst>
            </p:cNvPr>
            <p:cNvSpPr txBox="1">
              <a:spLocks/>
            </p:cNvSpPr>
            <p:nvPr/>
          </p:nvSpPr>
          <p:spPr>
            <a:xfrm>
              <a:off x="1077260" y="2622119"/>
              <a:ext cx="4758921" cy="269929"/>
            </a:xfrm>
            <a:prstGeom prst="rect">
              <a:avLst/>
            </a:prstGeom>
          </p:spPr>
          <p:txBody>
            <a:bodyPr vert="horz" wrap="none" lIns="0" tIns="0" rIns="0" bIns="0" rtlCol="0" anchor="t" anchorCtr="0">
              <a:noAutofit/>
            </a:bodyPr>
            <a:lstStyle/>
            <a:p>
              <a:pPr lvl="0">
                <a:spcBef>
                  <a:spcPct val="0"/>
                </a:spcBef>
              </a:pPr>
              <a:r>
                <a:rPr lang="en-US" sz="1800" b="1" spc="50" dirty="0">
                  <a:solidFill>
                    <a:srgbClr val="009ED5"/>
                  </a:solidFill>
                  <a:latin typeface="Arial Narrow"/>
                  <a:cs typeface="Arial Narrow"/>
                </a:rPr>
                <a:t>Module 2 </a:t>
              </a:r>
              <a:r>
                <a:rPr lang="en-US" sz="1800" spc="50" dirty="0">
                  <a:solidFill>
                    <a:srgbClr val="000000"/>
                  </a:solidFill>
                  <a:latin typeface="Arial Narrow"/>
                  <a:cs typeface="Arial Narrow"/>
                </a:rPr>
                <a:t>– </a:t>
              </a:r>
              <a:r>
                <a:rPr lang="en-US" sz="1800" spc="50" dirty="0">
                  <a:solidFill>
                    <a:srgbClr val="000000"/>
                  </a:solidFill>
                  <a:latin typeface="Arial Narrow"/>
                  <a:ea typeface="+mj-ea"/>
                  <a:cs typeface="Arial Narrow"/>
                </a:rPr>
                <a:t>Safeguarding legislation and guidance</a:t>
              </a:r>
            </a:p>
          </p:txBody>
        </p:sp>
        <p:cxnSp>
          <p:nvCxnSpPr>
            <p:cNvPr id="49" name="Straight Connector 48">
              <a:extLst>
                <a:ext uri="{FF2B5EF4-FFF2-40B4-BE49-F238E27FC236}">
                  <a16:creationId xmlns:a16="http://schemas.microsoft.com/office/drawing/2014/main" id="{7AA5D368-41DC-498D-8190-B4F05F9F80CB}"/>
                </a:ext>
              </a:extLst>
            </p:cNvPr>
            <p:cNvCxnSpPr>
              <a:cxnSpLocks/>
            </p:cNvCxnSpPr>
            <p:nvPr/>
          </p:nvCxnSpPr>
          <p:spPr>
            <a:xfrm>
              <a:off x="1077259" y="3059787"/>
              <a:ext cx="476253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0" name="Title 1">
              <a:hlinkClick r:id="rId5" action="ppaction://hlinksldjump"/>
              <a:extLst>
                <a:ext uri="{FF2B5EF4-FFF2-40B4-BE49-F238E27FC236}">
                  <a16:creationId xmlns:a16="http://schemas.microsoft.com/office/drawing/2014/main" id="{5BE31B08-FBA1-4C87-AFC5-53CF8139CDAC}"/>
                </a:ext>
              </a:extLst>
            </p:cNvPr>
            <p:cNvSpPr txBox="1">
              <a:spLocks/>
            </p:cNvSpPr>
            <p:nvPr/>
          </p:nvSpPr>
          <p:spPr>
            <a:xfrm>
              <a:off x="1077260" y="3218157"/>
              <a:ext cx="4758921" cy="269929"/>
            </a:xfrm>
            <a:prstGeom prst="rect">
              <a:avLst/>
            </a:prstGeom>
          </p:spPr>
          <p:txBody>
            <a:bodyPr vert="horz" wrap="none" lIns="0" tIns="0" rIns="0" bIns="0" rtlCol="0" anchor="t" anchorCtr="0">
              <a:noAutofit/>
            </a:bodyPr>
            <a:lstStyle/>
            <a:p>
              <a:pPr lvl="0">
                <a:spcBef>
                  <a:spcPct val="0"/>
                </a:spcBef>
              </a:pPr>
              <a:r>
                <a:rPr lang="en-US" sz="1800" b="1" spc="50" dirty="0">
                  <a:solidFill>
                    <a:srgbClr val="009ED5"/>
                  </a:solidFill>
                  <a:latin typeface="Arial Narrow"/>
                  <a:cs typeface="Arial Narrow"/>
                </a:rPr>
                <a:t>Module 3 </a:t>
              </a:r>
              <a:r>
                <a:rPr lang="en-US" sz="1800" spc="50" dirty="0">
                  <a:solidFill>
                    <a:srgbClr val="000000"/>
                  </a:solidFill>
                  <a:latin typeface="Arial Narrow"/>
                  <a:cs typeface="Arial Narrow"/>
                </a:rPr>
                <a:t>– </a:t>
              </a:r>
              <a:r>
                <a:rPr lang="en-US" sz="1800" spc="50" dirty="0">
                  <a:solidFill>
                    <a:srgbClr val="000000"/>
                  </a:solidFill>
                  <a:latin typeface="Arial Narrow"/>
                  <a:ea typeface="+mj-ea"/>
                  <a:cs typeface="Arial Narrow"/>
                </a:rPr>
                <a:t>Roles and responsibilities</a:t>
              </a:r>
            </a:p>
          </p:txBody>
        </p:sp>
        <p:cxnSp>
          <p:nvCxnSpPr>
            <p:cNvPr id="51" name="Straight Connector 50">
              <a:extLst>
                <a:ext uri="{FF2B5EF4-FFF2-40B4-BE49-F238E27FC236}">
                  <a16:creationId xmlns:a16="http://schemas.microsoft.com/office/drawing/2014/main" id="{DF27BFAE-9852-4019-B4CF-DEC62DB3F981}"/>
                </a:ext>
              </a:extLst>
            </p:cNvPr>
            <p:cNvCxnSpPr>
              <a:cxnSpLocks/>
            </p:cNvCxnSpPr>
            <p:nvPr/>
          </p:nvCxnSpPr>
          <p:spPr>
            <a:xfrm>
              <a:off x="1077259" y="3646152"/>
              <a:ext cx="476253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2" name="Title 1">
              <a:hlinkClick r:id="rId6" action="ppaction://hlinksldjump"/>
              <a:extLst>
                <a:ext uri="{FF2B5EF4-FFF2-40B4-BE49-F238E27FC236}">
                  <a16:creationId xmlns:a16="http://schemas.microsoft.com/office/drawing/2014/main" id="{8C9FD4A1-7E14-4D66-8850-F523E51DAAB4}"/>
                </a:ext>
              </a:extLst>
            </p:cNvPr>
            <p:cNvSpPr txBox="1">
              <a:spLocks/>
            </p:cNvSpPr>
            <p:nvPr/>
          </p:nvSpPr>
          <p:spPr>
            <a:xfrm>
              <a:off x="1077260" y="3809606"/>
              <a:ext cx="4755225" cy="269929"/>
            </a:xfrm>
            <a:prstGeom prst="rect">
              <a:avLst/>
            </a:prstGeom>
          </p:spPr>
          <p:txBody>
            <a:bodyPr vert="horz" wrap="none" lIns="0" tIns="0" rIns="0" bIns="0" rtlCol="0" anchor="t" anchorCtr="0">
              <a:noAutofit/>
            </a:bodyPr>
            <a:lstStyle/>
            <a:p>
              <a:pPr lvl="0">
                <a:spcBef>
                  <a:spcPct val="0"/>
                </a:spcBef>
              </a:pPr>
              <a:r>
                <a:rPr lang="en-US" sz="1800" b="1" spc="50" dirty="0">
                  <a:solidFill>
                    <a:srgbClr val="009ED5"/>
                  </a:solidFill>
                  <a:latin typeface="Arial Narrow"/>
                  <a:cs typeface="Arial Narrow"/>
                </a:rPr>
                <a:t>Module 4 </a:t>
              </a:r>
              <a:r>
                <a:rPr lang="en-US" sz="1800" spc="50" dirty="0">
                  <a:solidFill>
                    <a:srgbClr val="000000"/>
                  </a:solidFill>
                  <a:latin typeface="Arial Narrow"/>
                  <a:cs typeface="Arial Narrow"/>
                </a:rPr>
                <a:t>– </a:t>
              </a:r>
              <a:r>
                <a:rPr lang="en-US" sz="1800" spc="50" dirty="0">
                  <a:solidFill>
                    <a:srgbClr val="000000"/>
                  </a:solidFill>
                  <a:latin typeface="Arial Narrow"/>
                  <a:ea typeface="+mj-ea"/>
                  <a:cs typeface="Arial Narrow"/>
                </a:rPr>
                <a:t>Abuse and neglect</a:t>
              </a:r>
            </a:p>
          </p:txBody>
        </p:sp>
        <p:cxnSp>
          <p:nvCxnSpPr>
            <p:cNvPr id="53" name="Straight Connector 52">
              <a:extLst>
                <a:ext uri="{FF2B5EF4-FFF2-40B4-BE49-F238E27FC236}">
                  <a16:creationId xmlns:a16="http://schemas.microsoft.com/office/drawing/2014/main" id="{7161DB22-5C2E-403D-B566-18E86CF5CE0F}"/>
                </a:ext>
              </a:extLst>
            </p:cNvPr>
            <p:cNvCxnSpPr>
              <a:cxnSpLocks/>
            </p:cNvCxnSpPr>
            <p:nvPr/>
          </p:nvCxnSpPr>
          <p:spPr>
            <a:xfrm>
              <a:off x="1077259" y="4247344"/>
              <a:ext cx="476253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4" name="Title 1">
              <a:hlinkClick r:id="rId7" action="ppaction://hlinksldjump"/>
              <a:extLst>
                <a:ext uri="{FF2B5EF4-FFF2-40B4-BE49-F238E27FC236}">
                  <a16:creationId xmlns:a16="http://schemas.microsoft.com/office/drawing/2014/main" id="{2DFE625D-83B7-447B-A962-E972CDEC5D99}"/>
                </a:ext>
              </a:extLst>
            </p:cNvPr>
            <p:cNvSpPr txBox="1">
              <a:spLocks/>
            </p:cNvSpPr>
            <p:nvPr/>
          </p:nvSpPr>
          <p:spPr>
            <a:xfrm>
              <a:off x="6414129" y="2053039"/>
              <a:ext cx="4755225" cy="269929"/>
            </a:xfrm>
            <a:prstGeom prst="rect">
              <a:avLst/>
            </a:prstGeom>
          </p:spPr>
          <p:txBody>
            <a:bodyPr vert="horz" wrap="none" lIns="0" tIns="0" rIns="0" bIns="0" rtlCol="0" anchor="t" anchorCtr="0">
              <a:noAutofit/>
            </a:bodyPr>
            <a:lstStyle/>
            <a:p>
              <a:pPr lvl="0">
                <a:spcBef>
                  <a:spcPct val="0"/>
                </a:spcBef>
              </a:pPr>
              <a:r>
                <a:rPr lang="en-US" sz="1800" b="1" spc="50" dirty="0">
                  <a:solidFill>
                    <a:srgbClr val="009ED5"/>
                  </a:solidFill>
                  <a:latin typeface="Arial Narrow"/>
                  <a:cs typeface="Arial Narrow"/>
                </a:rPr>
                <a:t>Module 5 </a:t>
              </a:r>
              <a:r>
                <a:rPr lang="en-US" sz="1800" spc="50" dirty="0">
                  <a:solidFill>
                    <a:srgbClr val="000000"/>
                  </a:solidFill>
                  <a:latin typeface="Arial Narrow"/>
                  <a:cs typeface="Arial Narrow"/>
                </a:rPr>
                <a:t>– Identifying concerns and disclosure</a:t>
              </a:r>
              <a:endParaRPr lang="en-US" sz="1800" spc="50" dirty="0">
                <a:solidFill>
                  <a:srgbClr val="000000"/>
                </a:solidFill>
                <a:latin typeface="Arial Narrow"/>
                <a:ea typeface="+mj-ea"/>
                <a:cs typeface="Arial Narrow"/>
              </a:endParaRPr>
            </a:p>
          </p:txBody>
        </p:sp>
        <p:sp>
          <p:nvSpPr>
            <p:cNvPr id="56" name="Title 1">
              <a:hlinkClick r:id="rId8" action="ppaction://hlinksldjump"/>
              <a:extLst>
                <a:ext uri="{FF2B5EF4-FFF2-40B4-BE49-F238E27FC236}">
                  <a16:creationId xmlns:a16="http://schemas.microsoft.com/office/drawing/2014/main" id="{D8B844E5-6E2D-4E7C-872C-A080AF16EBD4}"/>
                </a:ext>
              </a:extLst>
            </p:cNvPr>
            <p:cNvSpPr txBox="1">
              <a:spLocks/>
            </p:cNvSpPr>
            <p:nvPr/>
          </p:nvSpPr>
          <p:spPr>
            <a:xfrm>
              <a:off x="6414129" y="3809605"/>
              <a:ext cx="4754417" cy="269929"/>
            </a:xfrm>
            <a:prstGeom prst="rect">
              <a:avLst/>
            </a:prstGeom>
          </p:spPr>
          <p:txBody>
            <a:bodyPr vert="horz" wrap="none" lIns="0" tIns="0" rIns="0" bIns="0" rtlCol="0" anchor="t" anchorCtr="0">
              <a:noAutofit/>
            </a:bodyPr>
            <a:lstStyle/>
            <a:p>
              <a:pPr lvl="0">
                <a:spcBef>
                  <a:spcPct val="0"/>
                </a:spcBef>
              </a:pPr>
              <a:r>
                <a:rPr lang="en-US" sz="1800" b="1" spc="50" dirty="0">
                  <a:solidFill>
                    <a:srgbClr val="009ED5"/>
                  </a:solidFill>
                  <a:latin typeface="Arial Narrow"/>
                  <a:cs typeface="Arial Narrow"/>
                </a:rPr>
                <a:t>Module 8 </a:t>
              </a:r>
              <a:r>
                <a:rPr lang="en-US" sz="1800" spc="50" dirty="0">
                  <a:solidFill>
                    <a:srgbClr val="000000"/>
                  </a:solidFill>
                  <a:latin typeface="Arial Narrow"/>
                  <a:cs typeface="Arial Narrow"/>
                </a:rPr>
                <a:t>– Course closure and assessment</a:t>
              </a:r>
              <a:endParaRPr lang="en-US" sz="1800" spc="50" dirty="0">
                <a:solidFill>
                  <a:srgbClr val="000000"/>
                </a:solidFill>
                <a:latin typeface="Arial Narrow"/>
                <a:ea typeface="+mj-ea"/>
                <a:cs typeface="Arial Narrow"/>
              </a:endParaRPr>
            </a:p>
          </p:txBody>
        </p:sp>
        <p:cxnSp>
          <p:nvCxnSpPr>
            <p:cNvPr id="57" name="Straight Connector 56">
              <a:extLst>
                <a:ext uri="{FF2B5EF4-FFF2-40B4-BE49-F238E27FC236}">
                  <a16:creationId xmlns:a16="http://schemas.microsoft.com/office/drawing/2014/main" id="{98F6678A-2287-409C-8032-36EC2BCB0051}"/>
                </a:ext>
              </a:extLst>
            </p:cNvPr>
            <p:cNvCxnSpPr>
              <a:cxnSpLocks/>
            </p:cNvCxnSpPr>
            <p:nvPr/>
          </p:nvCxnSpPr>
          <p:spPr>
            <a:xfrm>
              <a:off x="6409712" y="3644010"/>
              <a:ext cx="47588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A3EFA62C-2762-4282-ABF3-DC45503C0A85}"/>
                </a:ext>
              </a:extLst>
            </p:cNvPr>
            <p:cNvCxnSpPr>
              <a:cxnSpLocks/>
            </p:cNvCxnSpPr>
            <p:nvPr/>
          </p:nvCxnSpPr>
          <p:spPr>
            <a:xfrm>
              <a:off x="6414129" y="4250519"/>
              <a:ext cx="475441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2" name="Title 1">
              <a:hlinkClick r:id="rId9" action="ppaction://hlinksldjump"/>
              <a:extLst>
                <a:ext uri="{FF2B5EF4-FFF2-40B4-BE49-F238E27FC236}">
                  <a16:creationId xmlns:a16="http://schemas.microsoft.com/office/drawing/2014/main" id="{FC0206E1-739F-450D-AA15-7571796BAFEC}"/>
                </a:ext>
              </a:extLst>
            </p:cNvPr>
            <p:cNvSpPr txBox="1">
              <a:spLocks/>
            </p:cNvSpPr>
            <p:nvPr/>
          </p:nvSpPr>
          <p:spPr>
            <a:xfrm>
              <a:off x="6403849" y="2634063"/>
              <a:ext cx="4760364" cy="269929"/>
            </a:xfrm>
            <a:prstGeom prst="rect">
              <a:avLst/>
            </a:prstGeom>
          </p:spPr>
          <p:txBody>
            <a:bodyPr vert="horz" wrap="none" lIns="0" tIns="0" rIns="0" bIns="0" rtlCol="0" anchor="t" anchorCtr="0">
              <a:noAutofit/>
            </a:bodyPr>
            <a:lstStyle/>
            <a:p>
              <a:pPr lvl="0">
                <a:spcBef>
                  <a:spcPct val="0"/>
                </a:spcBef>
              </a:pPr>
              <a:r>
                <a:rPr lang="en-US" sz="1800" b="1" spc="50" dirty="0">
                  <a:solidFill>
                    <a:srgbClr val="009ED5"/>
                  </a:solidFill>
                  <a:latin typeface="Arial Narrow"/>
                  <a:ea typeface="+mj-ea"/>
                  <a:cs typeface="Arial Narrow"/>
                </a:rPr>
                <a:t>Module 6 </a:t>
              </a:r>
              <a:r>
                <a:rPr lang="en-US" sz="1800" spc="50" dirty="0">
                  <a:solidFill>
                    <a:srgbClr val="000000"/>
                  </a:solidFill>
                  <a:latin typeface="Arial Narrow"/>
                  <a:ea typeface="+mj-ea"/>
                  <a:cs typeface="Arial Narrow"/>
                </a:rPr>
                <a:t>– Making judgements</a:t>
              </a:r>
            </a:p>
          </p:txBody>
        </p:sp>
        <p:cxnSp>
          <p:nvCxnSpPr>
            <p:cNvPr id="63" name="Straight Connector 62">
              <a:extLst>
                <a:ext uri="{FF2B5EF4-FFF2-40B4-BE49-F238E27FC236}">
                  <a16:creationId xmlns:a16="http://schemas.microsoft.com/office/drawing/2014/main" id="{C3D34268-1F0F-4CE3-A2E4-3C9E5A614BDF}"/>
                </a:ext>
              </a:extLst>
            </p:cNvPr>
            <p:cNvCxnSpPr>
              <a:cxnSpLocks/>
            </p:cNvCxnSpPr>
            <p:nvPr/>
          </p:nvCxnSpPr>
          <p:spPr>
            <a:xfrm>
              <a:off x="6405293" y="2469352"/>
              <a:ext cx="476325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4" name="Title 1">
              <a:hlinkClick r:id="rId10" action="ppaction://hlinksldjump"/>
              <a:extLst>
                <a:ext uri="{FF2B5EF4-FFF2-40B4-BE49-F238E27FC236}">
                  <a16:creationId xmlns:a16="http://schemas.microsoft.com/office/drawing/2014/main" id="{833EA219-E047-4BA4-B24B-4E2705966698}"/>
                </a:ext>
              </a:extLst>
            </p:cNvPr>
            <p:cNvSpPr txBox="1">
              <a:spLocks/>
            </p:cNvSpPr>
            <p:nvPr/>
          </p:nvSpPr>
          <p:spPr>
            <a:xfrm>
              <a:off x="6405293" y="3216233"/>
              <a:ext cx="4758920" cy="269929"/>
            </a:xfrm>
            <a:prstGeom prst="rect">
              <a:avLst/>
            </a:prstGeom>
          </p:spPr>
          <p:txBody>
            <a:bodyPr vert="horz" wrap="none" lIns="0" tIns="0" rIns="0" bIns="0" rtlCol="0" anchor="t" anchorCtr="0">
              <a:noAutofit/>
            </a:bodyPr>
            <a:lstStyle/>
            <a:p>
              <a:pPr lvl="0">
                <a:spcBef>
                  <a:spcPct val="0"/>
                </a:spcBef>
              </a:pPr>
              <a:r>
                <a:rPr lang="en-US" sz="1800" b="1" spc="50" dirty="0">
                  <a:solidFill>
                    <a:srgbClr val="009ED5"/>
                  </a:solidFill>
                  <a:latin typeface="Arial Narrow"/>
                  <a:cs typeface="Arial Narrow"/>
                </a:rPr>
                <a:t>Module 7 </a:t>
              </a:r>
              <a:r>
                <a:rPr lang="en-US" sz="1800" spc="50" dirty="0">
                  <a:solidFill>
                    <a:srgbClr val="000000"/>
                  </a:solidFill>
                  <a:latin typeface="Arial Narrow"/>
                  <a:cs typeface="Arial Narrow"/>
                </a:rPr>
                <a:t>– Reporting concerns</a:t>
              </a:r>
              <a:endParaRPr lang="en-US" sz="1800" spc="50" dirty="0">
                <a:solidFill>
                  <a:srgbClr val="000000"/>
                </a:solidFill>
                <a:latin typeface="Arial Narrow"/>
                <a:ea typeface="+mj-ea"/>
                <a:cs typeface="Arial Narrow"/>
              </a:endParaRPr>
            </a:p>
          </p:txBody>
        </p:sp>
        <p:cxnSp>
          <p:nvCxnSpPr>
            <p:cNvPr id="65" name="Straight Connector 64">
              <a:extLst>
                <a:ext uri="{FF2B5EF4-FFF2-40B4-BE49-F238E27FC236}">
                  <a16:creationId xmlns:a16="http://schemas.microsoft.com/office/drawing/2014/main" id="{10E57045-FB71-4AE0-ADFA-725610D939DC}"/>
                </a:ext>
              </a:extLst>
            </p:cNvPr>
            <p:cNvCxnSpPr>
              <a:cxnSpLocks/>
            </p:cNvCxnSpPr>
            <p:nvPr/>
          </p:nvCxnSpPr>
          <p:spPr>
            <a:xfrm>
              <a:off x="6406016" y="3055904"/>
              <a:ext cx="476253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grpSp>
      <p:sp>
        <p:nvSpPr>
          <p:cNvPr id="38" name="Slide Number Placeholder 11">
            <a:extLst>
              <a:ext uri="{FF2B5EF4-FFF2-40B4-BE49-F238E27FC236}">
                <a16:creationId xmlns:a16="http://schemas.microsoft.com/office/drawing/2014/main" id="{BE4FF6C2-A6E3-4D4A-A174-D1D0E0A729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a:t>
            </a:fld>
            <a:endParaRPr lang="en-US" sz="1411" dirty="0"/>
          </a:p>
        </p:txBody>
      </p:sp>
      <p:pic>
        <p:nvPicPr>
          <p:cNvPr id="39" name="Picture 38" descr="arrow-forward.png">
            <a:hlinkClick r:id="" action="ppaction://hlinkshowjump?jump=nextslide"/>
            <a:extLst>
              <a:ext uri="{FF2B5EF4-FFF2-40B4-BE49-F238E27FC236}">
                <a16:creationId xmlns:a16="http://schemas.microsoft.com/office/drawing/2014/main" id="{945ADB3C-67E5-4376-84EC-9A9DF77A6FC9}"/>
              </a:ext>
            </a:extLst>
          </p:cNvPr>
          <p:cNvPicPr>
            <a:picLocks noChangeAspect="1"/>
          </p:cNvPicPr>
          <p:nvPr/>
        </p:nvPicPr>
        <p:blipFill>
          <a:blip r:embed="rId11"/>
          <a:stretch>
            <a:fillRect/>
          </a:stretch>
        </p:blipFill>
        <p:spPr>
          <a:xfrm>
            <a:off x="11326940" y="6283248"/>
            <a:ext cx="298807" cy="316020"/>
          </a:xfrm>
          <a:prstGeom prst="rect">
            <a:avLst/>
          </a:prstGeom>
        </p:spPr>
      </p:pic>
      <p:pic>
        <p:nvPicPr>
          <p:cNvPr id="40" name="Picture 39" descr="arrow-forward.png">
            <a:hlinkClick r:id="rId12" action="ppaction://hlinksldjump"/>
            <a:extLst>
              <a:ext uri="{FF2B5EF4-FFF2-40B4-BE49-F238E27FC236}">
                <a16:creationId xmlns:a16="http://schemas.microsoft.com/office/drawing/2014/main" id="{31B7EB16-37C8-4579-8098-4FD4EA216620}"/>
              </a:ext>
            </a:extLst>
          </p:cNvPr>
          <p:cNvPicPr>
            <a:picLocks noChangeAspect="1"/>
          </p:cNvPicPr>
          <p:nvPr/>
        </p:nvPicPr>
        <p:blipFill>
          <a:blip r:embed="rId11"/>
          <a:stretch>
            <a:fillRect/>
          </a:stretch>
        </p:blipFill>
        <p:spPr>
          <a:xfrm rot="10800000">
            <a:off x="543488" y="6283248"/>
            <a:ext cx="298807" cy="316020"/>
          </a:xfrm>
          <a:prstGeom prst="rect">
            <a:avLst/>
          </a:prstGeom>
        </p:spPr>
      </p:pic>
      <p:sp>
        <p:nvSpPr>
          <p:cNvPr id="23" name="Title 1">
            <a:extLst>
              <a:ext uri="{FF2B5EF4-FFF2-40B4-BE49-F238E27FC236}">
                <a16:creationId xmlns:a16="http://schemas.microsoft.com/office/drawing/2014/main" id="{51C1D3A6-72D7-2448-A72C-8B2843DEB3A1}"/>
              </a:ext>
            </a:extLst>
          </p:cNvPr>
          <p:cNvSpPr txBox="1">
            <a:spLocks/>
          </p:cNvSpPr>
          <p:nvPr/>
        </p:nvSpPr>
        <p:spPr>
          <a:xfrm>
            <a:off x="1076538" y="1220625"/>
            <a:ext cx="3155221" cy="433258"/>
          </a:xfrm>
          <a:prstGeom prst="rect">
            <a:avLst/>
          </a:prstGeom>
        </p:spPr>
        <p:txBody>
          <a:bodyPr vert="horz" wrap="none" lIns="0" tIns="0" rIns="0" bIns="0" rtlCol="0" anchor="t" anchorCtr="0">
            <a:normAutofit/>
          </a:bodyPr>
          <a:lstStyle/>
          <a:p>
            <a:pPr lvl="0">
              <a:spcBef>
                <a:spcPct val="0"/>
              </a:spcBef>
            </a:pPr>
            <a:r>
              <a:rPr lang="en-US" sz="2800" b="1" cap="all" spc="75" dirty="0">
                <a:latin typeface="Arial Narrow"/>
                <a:ea typeface="+mj-ea"/>
                <a:cs typeface="Arial Narrow"/>
              </a:rPr>
              <a:t>COURSE SYLLABUS</a:t>
            </a:r>
          </a:p>
        </p:txBody>
      </p:sp>
      <p:sp>
        <p:nvSpPr>
          <p:cNvPr id="26" name="Rectangle 25">
            <a:extLst>
              <a:ext uri="{FF2B5EF4-FFF2-40B4-BE49-F238E27FC236}">
                <a16:creationId xmlns:a16="http://schemas.microsoft.com/office/drawing/2014/main" id="{49EBFF2C-5A15-504A-9875-A6A26FDDE90E}"/>
              </a:ext>
            </a:extLst>
          </p:cNvPr>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1</a:t>
            </a:r>
            <a:endParaRPr lang="en-US" sz="2000" dirty="0">
              <a:solidFill>
                <a:schemeClr val="bg1">
                  <a:lumMod val="6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par>
                          <p:cTn id="8" fill="hold">
                            <p:stCondLst>
                              <p:cond delay="2000"/>
                            </p:stCondLst>
                            <p:childTnLst>
                              <p:par>
                                <p:cTn id="9" presetID="2" presetClass="entr" presetSubtype="4" accel="50000" decel="50000" fill="hold" nodeType="afterEffect">
                                  <p:stCondLst>
                                    <p:cond delay="0"/>
                                  </p:stCondLst>
                                  <p:childTnLst>
                                    <p:set>
                                      <p:cBhvr>
                                        <p:cTn id="10" dur="1" fill="hold">
                                          <p:stCondLst>
                                            <p:cond delay="0"/>
                                          </p:stCondLst>
                                        </p:cTn>
                                        <p:tgtEl>
                                          <p:spTgt spid="39"/>
                                        </p:tgtEl>
                                        <p:attrNameLst>
                                          <p:attrName>style.visibility</p:attrName>
                                        </p:attrNameLst>
                                      </p:cBhvr>
                                      <p:to>
                                        <p:strVal val="visible"/>
                                      </p:to>
                                    </p:set>
                                    <p:anim calcmode="lin" valueType="num">
                                      <p:cBhvr additive="base">
                                        <p:cTn id="11" dur="500" fill="hold"/>
                                        <p:tgtEl>
                                          <p:spTgt spid="39"/>
                                        </p:tgtEl>
                                        <p:attrNameLst>
                                          <p:attrName>ppt_x</p:attrName>
                                        </p:attrNameLst>
                                      </p:cBhvr>
                                      <p:tavLst>
                                        <p:tav tm="0">
                                          <p:val>
                                            <p:strVal val="#ppt_x"/>
                                          </p:val>
                                        </p:tav>
                                        <p:tav tm="100000">
                                          <p:val>
                                            <p:strVal val="#ppt_x"/>
                                          </p:val>
                                        </p:tav>
                                      </p:tavLst>
                                    </p:anim>
                                    <p:anim calcmode="lin" valueType="num">
                                      <p:cBhvr additive="base">
                                        <p:cTn id="12" dur="500" fill="hold"/>
                                        <p:tgtEl>
                                          <p:spTgt spid="39"/>
                                        </p:tgtEl>
                                        <p:attrNameLst>
                                          <p:attrName>ppt_y</p:attrName>
                                        </p:attrNameLst>
                                      </p:cBhvr>
                                      <p:tavLst>
                                        <p:tav tm="0">
                                          <p:val>
                                            <p:strVal val="1+#ppt_h/2"/>
                                          </p:val>
                                        </p:tav>
                                        <p:tav tm="100000">
                                          <p:val>
                                            <p:strVal val="#ppt_y"/>
                                          </p:val>
                                        </p:tav>
                                      </p:tavLst>
                                    </p:anim>
                                  </p:childTnLst>
                                </p:cTn>
                              </p:par>
                              <p:par>
                                <p:cTn id="13" presetID="2" presetClass="entr" presetSubtype="4" accel="50000" decel="50000" fill="hold" nodeType="withEffect">
                                  <p:stCondLst>
                                    <p:cond delay="0"/>
                                  </p:stCondLst>
                                  <p:childTnLst>
                                    <p:set>
                                      <p:cBhvr>
                                        <p:cTn id="14" dur="1" fill="hold">
                                          <p:stCondLst>
                                            <p:cond delay="0"/>
                                          </p:stCondLst>
                                        </p:cTn>
                                        <p:tgtEl>
                                          <p:spTgt spid="40"/>
                                        </p:tgtEl>
                                        <p:attrNameLst>
                                          <p:attrName>style.visibility</p:attrName>
                                        </p:attrNameLst>
                                      </p:cBhvr>
                                      <p:to>
                                        <p:strVal val="visible"/>
                                      </p:to>
                                    </p:set>
                                    <p:anim calcmode="lin" valueType="num">
                                      <p:cBhvr additive="base">
                                        <p:cTn id="15" dur="500" fill="hold"/>
                                        <p:tgtEl>
                                          <p:spTgt spid="40"/>
                                        </p:tgtEl>
                                        <p:attrNameLst>
                                          <p:attrName>ppt_x</p:attrName>
                                        </p:attrNameLst>
                                      </p:cBhvr>
                                      <p:tavLst>
                                        <p:tav tm="0">
                                          <p:val>
                                            <p:strVal val="#ppt_x"/>
                                          </p:val>
                                        </p:tav>
                                        <p:tav tm="100000">
                                          <p:val>
                                            <p:strVal val="#ppt_x"/>
                                          </p:val>
                                        </p:tav>
                                      </p:tavLst>
                                    </p:anim>
                                    <p:anim calcmode="lin" valueType="num">
                                      <p:cBhvr additive="base">
                                        <p:cTn id="16"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013296" y="1218314"/>
            <a:ext cx="7591249" cy="468631"/>
          </a:xfrm>
          <a:prstGeom prst="rect">
            <a:avLst/>
          </a:prstGeom>
        </p:spPr>
        <p:txBody>
          <a:bodyPr vert="horz" wrap="none" lIns="0" tIns="0" rIns="0" bIns="0" rtlCol="0" anchor="t" anchorCtr="0">
            <a:noAutofit/>
          </a:bodyPr>
          <a:lstStyle/>
          <a:p>
            <a:pPr lvl="0">
              <a:spcBef>
                <a:spcPct val="0"/>
              </a:spcBef>
            </a:pPr>
            <a:r>
              <a:rPr lang="en-US" sz="2800" spc="10" dirty="0">
                <a:solidFill>
                  <a:schemeClr val="tx1">
                    <a:lumMod val="50000"/>
                    <a:lumOff val="50000"/>
                  </a:schemeClr>
                </a:solidFill>
                <a:latin typeface="Arial Narrow"/>
                <a:cs typeface="Arial Narrow"/>
              </a:rPr>
              <a:t>LEVEL 1 AWARD : </a:t>
            </a:r>
            <a:r>
              <a:rPr lang="en-US" sz="2800" b="1" cap="all" spc="75" dirty="0">
                <a:solidFill>
                  <a:srgbClr val="009ED5"/>
                </a:solidFill>
                <a:latin typeface="Arial Narrow"/>
                <a:cs typeface="Arial Narrow"/>
              </a:rPr>
              <a:t>AWARENESS OF SAFEGUARDING</a:t>
            </a:r>
          </a:p>
        </p:txBody>
      </p:sp>
      <p:sp>
        <p:nvSpPr>
          <p:cNvPr id="5" name="Title 1"/>
          <p:cNvSpPr txBox="1">
            <a:spLocks/>
          </p:cNvSpPr>
          <p:nvPr/>
        </p:nvSpPr>
        <p:spPr>
          <a:xfrm>
            <a:off x="2013296" y="1971135"/>
            <a:ext cx="8021019" cy="387517"/>
          </a:xfrm>
          <a:prstGeom prst="rect">
            <a:avLst/>
          </a:prstGeom>
        </p:spPr>
        <p:txBody>
          <a:bodyPr vert="horz" wrap="none" lIns="0" tIns="0" rIns="0" bIns="0" rtlCol="0" anchor="t" anchorCtr="0">
            <a:noAutofit/>
          </a:bodyPr>
          <a:lstStyle/>
          <a:p>
            <a:pPr marL="108831" indent="-230360">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Must attend and successfully complete this course within a 2-week period</a:t>
            </a:r>
            <a:endParaRPr lang="en-GB" sz="2000" spc="50" dirty="0">
              <a:latin typeface="Arial Narrow"/>
              <a:cs typeface="Arial Narrow"/>
            </a:endParaRPr>
          </a:p>
          <a:p>
            <a:pPr>
              <a:spcBef>
                <a:spcPct val="0"/>
              </a:spcBef>
              <a:spcAft>
                <a:spcPts val="1405"/>
              </a:spcAft>
            </a:pPr>
            <a:endParaRPr lang="en-US" sz="2000" spc="50" dirty="0">
              <a:solidFill>
                <a:srgbClr val="000000"/>
              </a:solidFill>
              <a:latin typeface="Arial Narrow"/>
              <a:ea typeface="+mj-ea"/>
              <a:cs typeface="Arial Narrow"/>
            </a:endParaRPr>
          </a:p>
        </p:txBody>
      </p:sp>
      <p:sp>
        <p:nvSpPr>
          <p:cNvPr id="6" name="Title 1"/>
          <p:cNvSpPr txBox="1">
            <a:spLocks/>
          </p:cNvSpPr>
          <p:nvPr/>
        </p:nvSpPr>
        <p:spPr>
          <a:xfrm>
            <a:off x="2013297" y="2620154"/>
            <a:ext cx="8021014" cy="360069"/>
          </a:xfrm>
          <a:prstGeom prst="rect">
            <a:avLst/>
          </a:prstGeom>
        </p:spPr>
        <p:txBody>
          <a:bodyPr vert="horz" wrap="none" lIns="0" tIns="0" rIns="0" bIns="0" rtlCol="0" anchor="t" anchorCtr="0">
            <a:noAutofit/>
          </a:bodyPr>
          <a:lstStyle/>
          <a:p>
            <a:pPr marL="108831" indent="-230360">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You will be able to attain the FAA Level 1 Award in Awareness of Safeguarding</a:t>
            </a:r>
            <a:endParaRPr lang="en-US" sz="2000" spc="50" dirty="0">
              <a:solidFill>
                <a:srgbClr val="000000"/>
              </a:solidFill>
              <a:latin typeface="Arial Narrow"/>
              <a:ea typeface="+mj-ea"/>
              <a:cs typeface="Arial Narrow"/>
            </a:endParaRPr>
          </a:p>
        </p:txBody>
      </p:sp>
      <p:sp>
        <p:nvSpPr>
          <p:cNvPr id="7" name="Title 1"/>
          <p:cNvSpPr txBox="1">
            <a:spLocks/>
          </p:cNvSpPr>
          <p:nvPr/>
        </p:nvSpPr>
        <p:spPr>
          <a:xfrm>
            <a:off x="2013301" y="3224353"/>
            <a:ext cx="8021010" cy="97935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The qualification does not have an expiry date, but refresher training and</a:t>
            </a:r>
            <a:br>
              <a:rPr lang="en-GB" sz="2000" spc="50" dirty="0">
                <a:latin typeface="Arial Narrow"/>
                <a:cs typeface="Arial Narrow"/>
              </a:rPr>
            </a:br>
            <a:r>
              <a:rPr lang="en-GB" sz="2000" spc="50" dirty="0">
                <a:latin typeface="Arial Narrow"/>
                <a:cs typeface="Arial Narrow"/>
              </a:rPr>
              <a:t>  keeping up-to-date with changes to policies, procedures and new legislation</a:t>
            </a:r>
            <a:br>
              <a:rPr lang="en-GB" sz="2000" spc="50" dirty="0">
                <a:latin typeface="Arial Narrow"/>
                <a:cs typeface="Arial Narrow"/>
              </a:rPr>
            </a:br>
            <a:r>
              <a:rPr lang="en-GB" sz="2000" spc="50" dirty="0">
                <a:latin typeface="Arial Narrow"/>
                <a:cs typeface="Arial Narrow"/>
              </a:rPr>
              <a:t>  through ongoing CPD is vital </a:t>
            </a:r>
            <a:endParaRPr lang="en-US" sz="2000" spc="50" dirty="0">
              <a:solidFill>
                <a:srgbClr val="000000"/>
              </a:solidFill>
              <a:latin typeface="Arial Narrow"/>
              <a:ea typeface="+mj-ea"/>
              <a:cs typeface="Arial Narrow"/>
            </a:endParaRPr>
          </a:p>
        </p:txBody>
      </p:sp>
      <p:cxnSp>
        <p:nvCxnSpPr>
          <p:cNvPr id="11" name="Straight Connector 10"/>
          <p:cNvCxnSpPr>
            <a:cxnSpLocks/>
          </p:cNvCxnSpPr>
          <p:nvPr/>
        </p:nvCxnSpPr>
        <p:spPr>
          <a:xfrm>
            <a:off x="2013296" y="2455841"/>
            <a:ext cx="80210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a:cxnSpLocks/>
          </p:cNvCxnSpPr>
          <p:nvPr/>
        </p:nvCxnSpPr>
        <p:spPr>
          <a:xfrm>
            <a:off x="2013299" y="3099420"/>
            <a:ext cx="80210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a:cxnSpLocks/>
          </p:cNvCxnSpPr>
          <p:nvPr/>
        </p:nvCxnSpPr>
        <p:spPr>
          <a:xfrm>
            <a:off x="2013301" y="4324062"/>
            <a:ext cx="802101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Rectangle 18"/>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1</a:t>
            </a:r>
            <a:endParaRPr lang="en-US" sz="2000" dirty="0">
              <a:solidFill>
                <a:schemeClr val="bg1">
                  <a:lumMod val="65000"/>
                </a:schemeClr>
              </a:solidFill>
            </a:endParaRPr>
          </a:p>
        </p:txBody>
      </p:sp>
      <p:sp>
        <p:nvSpPr>
          <p:cNvPr id="17" name="Slide Number Placeholder 11">
            <a:extLst>
              <a:ext uri="{FF2B5EF4-FFF2-40B4-BE49-F238E27FC236}">
                <a16:creationId xmlns:a16="http://schemas.microsoft.com/office/drawing/2014/main" id="{FE20EA27-4AC9-41E5-AA1A-058E812E4755}"/>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a:t>
            </a:fld>
            <a:endParaRPr lang="en-US" sz="1411" dirty="0"/>
          </a:p>
        </p:txBody>
      </p:sp>
      <p:pic>
        <p:nvPicPr>
          <p:cNvPr id="18" name="Picture 17" descr="arrow-forward.png">
            <a:hlinkClick r:id="" action="ppaction://hlinkshowjump?jump=nextslide"/>
            <a:extLst>
              <a:ext uri="{FF2B5EF4-FFF2-40B4-BE49-F238E27FC236}">
                <a16:creationId xmlns:a16="http://schemas.microsoft.com/office/drawing/2014/main" id="{9F2C5538-4082-40A4-BADF-949C37D9D19F}"/>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20" name="Picture 19" descr="arrow-forward.png">
            <a:hlinkClick r:id="rId3" action="ppaction://hlinksldjump"/>
            <a:extLst>
              <a:ext uri="{FF2B5EF4-FFF2-40B4-BE49-F238E27FC236}">
                <a16:creationId xmlns:a16="http://schemas.microsoft.com/office/drawing/2014/main" id="{6C6B50EE-D44B-4B3E-8F7E-6952AFDBD3A3}"/>
              </a:ext>
            </a:extLst>
          </p:cNvPr>
          <p:cNvPicPr>
            <a:picLocks noChangeAspect="1"/>
          </p:cNvPicPr>
          <p:nvPr/>
        </p:nvPicPr>
        <p:blipFill>
          <a:blip r:embed="rId2"/>
          <a:stretch>
            <a:fillRect/>
          </a:stretch>
        </p:blipFill>
        <p:spPr>
          <a:xfrm rot="10800000">
            <a:off x="543488" y="6283248"/>
            <a:ext cx="298807" cy="3160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par>
                          <p:cTn id="27" fill="hold">
                            <p:stCondLst>
                              <p:cond delay="500"/>
                            </p:stCondLst>
                            <p:childTnLst>
                              <p:par>
                                <p:cTn id="28" presetID="2" presetClass="entr" presetSubtype="4" accel="50000" decel="50000" fill="hold" nodeType="afterEffect">
                                  <p:stCondLst>
                                    <p:cond delay="0"/>
                                  </p:stCondLst>
                                  <p:childTnLst>
                                    <p:set>
                                      <p:cBhvr>
                                        <p:cTn id="29" dur="1" fill="hold">
                                          <p:stCondLst>
                                            <p:cond delay="0"/>
                                          </p:stCondLst>
                                        </p:cTn>
                                        <p:tgtEl>
                                          <p:spTgt spid="18"/>
                                        </p:tgtEl>
                                        <p:attrNameLst>
                                          <p:attrName>style.visibility</p:attrName>
                                        </p:attrNameLst>
                                      </p:cBhvr>
                                      <p:to>
                                        <p:strVal val="visible"/>
                                      </p:to>
                                    </p:set>
                                    <p:anim calcmode="lin" valueType="num">
                                      <p:cBhvr additive="base">
                                        <p:cTn id="30" dur="500" fill="hold"/>
                                        <p:tgtEl>
                                          <p:spTgt spid="18"/>
                                        </p:tgtEl>
                                        <p:attrNameLst>
                                          <p:attrName>ppt_x</p:attrName>
                                        </p:attrNameLst>
                                      </p:cBhvr>
                                      <p:tavLst>
                                        <p:tav tm="0">
                                          <p:val>
                                            <p:strVal val="#ppt_x"/>
                                          </p:val>
                                        </p:tav>
                                        <p:tav tm="100000">
                                          <p:val>
                                            <p:strVal val="#ppt_x"/>
                                          </p:val>
                                        </p:tav>
                                      </p:tavLst>
                                    </p:anim>
                                    <p:anim calcmode="lin" valueType="num">
                                      <p:cBhvr additive="base">
                                        <p:cTn id="31" dur="500" fill="hold"/>
                                        <p:tgtEl>
                                          <p:spTgt spid="18"/>
                                        </p:tgtEl>
                                        <p:attrNameLst>
                                          <p:attrName>ppt_y</p:attrName>
                                        </p:attrNameLst>
                                      </p:cBhvr>
                                      <p:tavLst>
                                        <p:tav tm="0">
                                          <p:val>
                                            <p:strVal val="1+#ppt_h/2"/>
                                          </p:val>
                                        </p:tav>
                                        <p:tav tm="100000">
                                          <p:val>
                                            <p:strVal val="#ppt_y"/>
                                          </p:val>
                                        </p:tav>
                                      </p:tavLst>
                                    </p:anim>
                                  </p:childTnLst>
                                </p:cTn>
                              </p:par>
                              <p:par>
                                <p:cTn id="32" presetID="2" presetClass="entr" presetSubtype="4" accel="50000" decel="50000" fill="hold" nodeType="withEffect">
                                  <p:stCondLst>
                                    <p:cond delay="0"/>
                                  </p:stCondLst>
                                  <p:childTnLst>
                                    <p:set>
                                      <p:cBhvr>
                                        <p:cTn id="33" dur="1" fill="hold">
                                          <p:stCondLst>
                                            <p:cond delay="0"/>
                                          </p:stCondLst>
                                        </p:cTn>
                                        <p:tgtEl>
                                          <p:spTgt spid="20"/>
                                        </p:tgtEl>
                                        <p:attrNameLst>
                                          <p:attrName>style.visibility</p:attrName>
                                        </p:attrNameLst>
                                      </p:cBhvr>
                                      <p:to>
                                        <p:strVal val="visible"/>
                                      </p:to>
                                    </p:set>
                                    <p:anim calcmode="lin" valueType="num">
                                      <p:cBhvr additive="base">
                                        <p:cTn id="34" dur="500" fill="hold"/>
                                        <p:tgtEl>
                                          <p:spTgt spid="20"/>
                                        </p:tgtEl>
                                        <p:attrNameLst>
                                          <p:attrName>ppt_x</p:attrName>
                                        </p:attrNameLst>
                                      </p:cBhvr>
                                      <p:tavLst>
                                        <p:tav tm="0">
                                          <p:val>
                                            <p:strVal val="#ppt_x"/>
                                          </p:val>
                                        </p:tav>
                                        <p:tav tm="100000">
                                          <p:val>
                                            <p:strVal val="#ppt_x"/>
                                          </p:val>
                                        </p:tav>
                                      </p:tavLst>
                                    </p:anim>
                                    <p:anim calcmode="lin" valueType="num">
                                      <p:cBhvr additive="base">
                                        <p:cTn id="35"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1</a:t>
            </a:r>
            <a:endParaRPr lang="en-US" sz="2000" dirty="0">
              <a:solidFill>
                <a:schemeClr val="bg1">
                  <a:lumMod val="65000"/>
                </a:schemeClr>
              </a:solidFill>
            </a:endParaRPr>
          </a:p>
        </p:txBody>
      </p:sp>
      <p:sp>
        <p:nvSpPr>
          <p:cNvPr id="17" name="Slide Number Placeholder 11">
            <a:extLst>
              <a:ext uri="{FF2B5EF4-FFF2-40B4-BE49-F238E27FC236}">
                <a16:creationId xmlns:a16="http://schemas.microsoft.com/office/drawing/2014/main" id="{FE20EA27-4AC9-41E5-AA1A-058E812E4755}"/>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a:t>
            </a:fld>
            <a:endParaRPr lang="en-US" sz="1411" dirty="0"/>
          </a:p>
        </p:txBody>
      </p:sp>
      <p:pic>
        <p:nvPicPr>
          <p:cNvPr id="18" name="Picture 17" descr="arrow-forward.png">
            <a:hlinkClick r:id="" action="ppaction://hlinkshowjump?jump=nextslide"/>
            <a:extLst>
              <a:ext uri="{FF2B5EF4-FFF2-40B4-BE49-F238E27FC236}">
                <a16:creationId xmlns:a16="http://schemas.microsoft.com/office/drawing/2014/main" id="{9F2C5538-4082-40A4-BADF-949C37D9D19F}"/>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20" name="Picture 19" descr="arrow-forward.png">
            <a:hlinkClick r:id="rId3" action="ppaction://hlinksldjump"/>
            <a:extLst>
              <a:ext uri="{FF2B5EF4-FFF2-40B4-BE49-F238E27FC236}">
                <a16:creationId xmlns:a16="http://schemas.microsoft.com/office/drawing/2014/main" id="{6C6B50EE-D44B-4B3E-8F7E-6952AFDBD3A3}"/>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33" name="Title 1">
            <a:extLst>
              <a:ext uri="{FF2B5EF4-FFF2-40B4-BE49-F238E27FC236}">
                <a16:creationId xmlns:a16="http://schemas.microsoft.com/office/drawing/2014/main" id="{3240402D-EFD4-B34D-A124-914E32C1893F}"/>
              </a:ext>
            </a:extLst>
          </p:cNvPr>
          <p:cNvSpPr txBox="1">
            <a:spLocks/>
          </p:cNvSpPr>
          <p:nvPr/>
        </p:nvSpPr>
        <p:spPr>
          <a:xfrm>
            <a:off x="2013296" y="1218314"/>
            <a:ext cx="4249281" cy="468631"/>
          </a:xfrm>
          <a:prstGeom prst="rect">
            <a:avLst/>
          </a:prstGeom>
        </p:spPr>
        <p:txBody>
          <a:bodyPr vert="horz" wrap="none" lIns="0" tIns="0" rIns="0" bIns="0" rtlCol="0" anchor="t" anchorCtr="0">
            <a:noAutofit/>
          </a:bodyPr>
          <a:lstStyle/>
          <a:p>
            <a:pPr lvl="0">
              <a:spcBef>
                <a:spcPct val="0"/>
              </a:spcBef>
            </a:pPr>
            <a:r>
              <a:rPr lang="en-US" sz="2800" b="1" spc="10" dirty="0">
                <a:latin typeface="Arial Narrow"/>
                <a:cs typeface="Arial Narrow"/>
              </a:rPr>
              <a:t>THE ASSESSMENT PROCESS</a:t>
            </a:r>
            <a:endParaRPr lang="en-US" sz="2800" b="1" cap="all" spc="75" dirty="0">
              <a:latin typeface="Arial Narrow"/>
              <a:cs typeface="Arial Narrow"/>
            </a:endParaRPr>
          </a:p>
        </p:txBody>
      </p:sp>
      <p:sp>
        <p:nvSpPr>
          <p:cNvPr id="34" name="Title 1">
            <a:extLst>
              <a:ext uri="{FF2B5EF4-FFF2-40B4-BE49-F238E27FC236}">
                <a16:creationId xmlns:a16="http://schemas.microsoft.com/office/drawing/2014/main" id="{8B31A60B-AD71-4D4B-A6BF-F47905FF81EE}"/>
              </a:ext>
            </a:extLst>
          </p:cNvPr>
          <p:cNvSpPr txBox="1">
            <a:spLocks/>
          </p:cNvSpPr>
          <p:nvPr/>
        </p:nvSpPr>
        <p:spPr>
          <a:xfrm>
            <a:off x="2013296" y="1916563"/>
            <a:ext cx="6758564" cy="373036"/>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This qualification is assessed by written assessment.</a:t>
            </a:r>
          </a:p>
        </p:txBody>
      </p:sp>
      <p:sp>
        <p:nvSpPr>
          <p:cNvPr id="35" name="Title 1">
            <a:extLst>
              <a:ext uri="{FF2B5EF4-FFF2-40B4-BE49-F238E27FC236}">
                <a16:creationId xmlns:a16="http://schemas.microsoft.com/office/drawing/2014/main" id="{CF20ED7B-FB4F-D94F-8B74-8BF555D51C22}"/>
              </a:ext>
            </a:extLst>
          </p:cNvPr>
          <p:cNvSpPr txBox="1">
            <a:spLocks/>
          </p:cNvSpPr>
          <p:nvPr/>
        </p:nvSpPr>
        <p:spPr>
          <a:xfrm>
            <a:off x="2013295" y="2446201"/>
            <a:ext cx="8119529" cy="37303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You must successfully pass the written assessment to achieve the qualification </a:t>
            </a:r>
            <a:endParaRPr lang="en-US" sz="2000" spc="50" dirty="0">
              <a:solidFill>
                <a:srgbClr val="000000"/>
              </a:solidFill>
              <a:latin typeface="Arial Narrow"/>
              <a:ea typeface="+mj-ea"/>
              <a:cs typeface="Arial Narrow"/>
            </a:endParaRPr>
          </a:p>
        </p:txBody>
      </p:sp>
      <p:sp>
        <p:nvSpPr>
          <p:cNvPr id="36" name="Title 1">
            <a:extLst>
              <a:ext uri="{FF2B5EF4-FFF2-40B4-BE49-F238E27FC236}">
                <a16:creationId xmlns:a16="http://schemas.microsoft.com/office/drawing/2014/main" id="{DCBF48F3-FAA8-8B44-8449-BAC828571E73}"/>
              </a:ext>
            </a:extLst>
          </p:cNvPr>
          <p:cNvSpPr txBox="1">
            <a:spLocks/>
          </p:cNvSpPr>
          <p:nvPr/>
        </p:nvSpPr>
        <p:spPr>
          <a:xfrm>
            <a:off x="2013295" y="3090529"/>
            <a:ext cx="8119531" cy="62837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You will complete a written assessment paper containing 22 open and multiple</a:t>
            </a:r>
            <a:br>
              <a:rPr lang="en-GB" sz="2000" spc="50" dirty="0">
                <a:latin typeface="Arial Narrow"/>
                <a:cs typeface="Arial Narrow"/>
              </a:rPr>
            </a:br>
            <a:r>
              <a:rPr lang="en-GB" sz="2000" spc="50" dirty="0">
                <a:latin typeface="Arial Narrow"/>
                <a:cs typeface="Arial Narrow"/>
              </a:rPr>
              <a:t>  choice questions, needing to achieve a minimum of 16 out of 22 to pass</a:t>
            </a:r>
            <a:endParaRPr lang="en-US" sz="2000" spc="50" dirty="0">
              <a:solidFill>
                <a:srgbClr val="000000"/>
              </a:solidFill>
              <a:latin typeface="Arial Narrow"/>
              <a:ea typeface="+mj-ea"/>
              <a:cs typeface="Arial Narrow"/>
            </a:endParaRPr>
          </a:p>
        </p:txBody>
      </p:sp>
      <p:sp>
        <p:nvSpPr>
          <p:cNvPr id="37" name="Title 1">
            <a:extLst>
              <a:ext uri="{FF2B5EF4-FFF2-40B4-BE49-F238E27FC236}">
                <a16:creationId xmlns:a16="http://schemas.microsoft.com/office/drawing/2014/main" id="{64EC6552-CE48-CE4A-920C-401CD891AE68}"/>
              </a:ext>
            </a:extLst>
          </p:cNvPr>
          <p:cNvSpPr txBox="1">
            <a:spLocks/>
          </p:cNvSpPr>
          <p:nvPr/>
        </p:nvSpPr>
        <p:spPr>
          <a:xfrm>
            <a:off x="2015184" y="4048280"/>
            <a:ext cx="8117641" cy="6128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 </a:t>
            </a:r>
            <a:r>
              <a:rPr lang="en-GB" sz="2000" spc="50" dirty="0">
                <a:latin typeface="Arial Narrow"/>
                <a:cs typeface="Arial Narrow"/>
              </a:rPr>
              <a:t>The duration of the assessment is 30 minutes and this will take place at the end</a:t>
            </a:r>
            <a:br>
              <a:rPr lang="en-GB" sz="2000" spc="50" dirty="0">
                <a:latin typeface="Arial Narrow"/>
                <a:cs typeface="Arial Narrow"/>
              </a:rPr>
            </a:br>
            <a:r>
              <a:rPr lang="en-GB" sz="2000" spc="50" dirty="0">
                <a:latin typeface="Arial Narrow"/>
                <a:cs typeface="Arial Narrow"/>
              </a:rPr>
              <a:t>  of the course</a:t>
            </a:r>
          </a:p>
        </p:txBody>
      </p:sp>
      <p:cxnSp>
        <p:nvCxnSpPr>
          <p:cNvPr id="38" name="Straight Connector 37">
            <a:extLst>
              <a:ext uri="{FF2B5EF4-FFF2-40B4-BE49-F238E27FC236}">
                <a16:creationId xmlns:a16="http://schemas.microsoft.com/office/drawing/2014/main" id="{B9DA518E-39D2-974A-82F8-D4101DAF60D0}"/>
              </a:ext>
            </a:extLst>
          </p:cNvPr>
          <p:cNvCxnSpPr>
            <a:cxnSpLocks/>
          </p:cNvCxnSpPr>
          <p:nvPr/>
        </p:nvCxnSpPr>
        <p:spPr>
          <a:xfrm>
            <a:off x="2013296" y="2905716"/>
            <a:ext cx="811953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6DDBB9F0-A664-024B-AB0B-3C119B5398B5}"/>
              </a:ext>
            </a:extLst>
          </p:cNvPr>
          <p:cNvCxnSpPr>
            <a:cxnSpLocks/>
          </p:cNvCxnSpPr>
          <p:nvPr/>
        </p:nvCxnSpPr>
        <p:spPr>
          <a:xfrm>
            <a:off x="2006889" y="3891115"/>
            <a:ext cx="812593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F4C8F1E2-38C1-184D-87C0-28D833CE0C68}"/>
              </a:ext>
            </a:extLst>
          </p:cNvPr>
          <p:cNvCxnSpPr>
            <a:cxnSpLocks/>
          </p:cNvCxnSpPr>
          <p:nvPr/>
        </p:nvCxnSpPr>
        <p:spPr>
          <a:xfrm>
            <a:off x="2015185" y="4833325"/>
            <a:ext cx="81176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297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500"/>
                                        <p:tgtEl>
                                          <p:spTgt spid="35"/>
                                        </p:tgtEl>
                                      </p:cBhvr>
                                    </p:animEffect>
                                  </p:childTnLst>
                                </p:cTn>
                              </p:par>
                              <p:par>
                                <p:cTn id="12" presetID="10" presetClass="entr" presetSubtype="0" fill="hold" nodeType="withEffect">
                                  <p:stCondLst>
                                    <p:cond delay="0"/>
                                  </p:stCondLst>
                                  <p:childTnLst>
                                    <p:set>
                                      <p:cBhvr>
                                        <p:cTn id="13" dur="1" fill="hold">
                                          <p:stCondLst>
                                            <p:cond delay="0"/>
                                          </p:stCondLst>
                                        </p:cTn>
                                        <p:tgtEl>
                                          <p:spTgt spid="38"/>
                                        </p:tgtEl>
                                        <p:attrNameLst>
                                          <p:attrName>style.visibility</p:attrName>
                                        </p:attrNameLst>
                                      </p:cBhvr>
                                      <p:to>
                                        <p:strVal val="visible"/>
                                      </p:to>
                                    </p:set>
                                    <p:animEffect transition="in" filter="fade">
                                      <p:cBhvr>
                                        <p:cTn id="14" dur="500"/>
                                        <p:tgtEl>
                                          <p:spTgt spid="38"/>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fade">
                                      <p:cBhvr>
                                        <p:cTn id="19" dur="500"/>
                                        <p:tgtEl>
                                          <p:spTgt spid="36"/>
                                        </p:tgtEl>
                                      </p:cBhvr>
                                    </p:animEffect>
                                  </p:childTnLst>
                                </p:cTn>
                              </p:par>
                              <p:par>
                                <p:cTn id="20" presetID="10" presetClass="entr" presetSubtype="0" fill="hold" nodeType="withEffect">
                                  <p:stCondLst>
                                    <p:cond delay="0"/>
                                  </p:stCondLst>
                                  <p:childTnLst>
                                    <p:set>
                                      <p:cBhvr>
                                        <p:cTn id="21" dur="1" fill="hold">
                                          <p:stCondLst>
                                            <p:cond delay="0"/>
                                          </p:stCondLst>
                                        </p:cTn>
                                        <p:tgtEl>
                                          <p:spTgt spid="39"/>
                                        </p:tgtEl>
                                        <p:attrNameLst>
                                          <p:attrName>style.visibility</p:attrName>
                                        </p:attrNameLst>
                                      </p:cBhvr>
                                      <p:to>
                                        <p:strVal val="visible"/>
                                      </p:to>
                                    </p:set>
                                    <p:animEffect transition="in" filter="fade">
                                      <p:cBhvr>
                                        <p:cTn id="22" dur="500"/>
                                        <p:tgtEl>
                                          <p:spTgt spid="3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7"/>
                                        </p:tgtEl>
                                        <p:attrNameLst>
                                          <p:attrName>style.visibility</p:attrName>
                                        </p:attrNameLst>
                                      </p:cBhvr>
                                      <p:to>
                                        <p:strVal val="visible"/>
                                      </p:to>
                                    </p:set>
                                    <p:animEffect transition="in" filter="fade">
                                      <p:cBhvr>
                                        <p:cTn id="27" dur="500"/>
                                        <p:tgtEl>
                                          <p:spTgt spid="37"/>
                                        </p:tgtEl>
                                      </p:cBhvr>
                                    </p:animEffect>
                                  </p:childTnLst>
                                </p:cTn>
                              </p:par>
                              <p:par>
                                <p:cTn id="28" presetID="10" presetClass="entr" presetSubtype="0" fill="hold" nodeType="with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fade">
                                      <p:cBhvr>
                                        <p:cTn id="30" dur="500"/>
                                        <p:tgtEl>
                                          <p:spTgt spid="40"/>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18"/>
                                        </p:tgtEl>
                                        <p:attrNameLst>
                                          <p:attrName>style.visibility</p:attrName>
                                        </p:attrNameLst>
                                      </p:cBhvr>
                                      <p:to>
                                        <p:strVal val="visible"/>
                                      </p:to>
                                    </p:set>
                                    <p:anim calcmode="lin" valueType="num">
                                      <p:cBhvr additive="base">
                                        <p:cTn id="34" dur="500" fill="hold"/>
                                        <p:tgtEl>
                                          <p:spTgt spid="18"/>
                                        </p:tgtEl>
                                        <p:attrNameLst>
                                          <p:attrName>ppt_x</p:attrName>
                                        </p:attrNameLst>
                                      </p:cBhvr>
                                      <p:tavLst>
                                        <p:tav tm="0">
                                          <p:val>
                                            <p:strVal val="#ppt_x"/>
                                          </p:val>
                                        </p:tav>
                                        <p:tav tm="100000">
                                          <p:val>
                                            <p:strVal val="#ppt_x"/>
                                          </p:val>
                                        </p:tav>
                                      </p:tavLst>
                                    </p:anim>
                                    <p:anim calcmode="lin" valueType="num">
                                      <p:cBhvr additive="base">
                                        <p:cTn id="35" dur="500" fill="hold"/>
                                        <p:tgtEl>
                                          <p:spTgt spid="1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0"/>
                                        </p:tgtEl>
                                        <p:attrNameLst>
                                          <p:attrName>style.visibility</p:attrName>
                                        </p:attrNameLst>
                                      </p:cBhvr>
                                      <p:to>
                                        <p:strVal val="visible"/>
                                      </p:to>
                                    </p:set>
                                    <p:anim calcmode="lin" valueType="num">
                                      <p:cBhvr additive="base">
                                        <p:cTn id="38" dur="500" fill="hold"/>
                                        <p:tgtEl>
                                          <p:spTgt spid="20"/>
                                        </p:tgtEl>
                                        <p:attrNameLst>
                                          <p:attrName>ppt_x</p:attrName>
                                        </p:attrNameLst>
                                      </p:cBhvr>
                                      <p:tavLst>
                                        <p:tav tm="0">
                                          <p:val>
                                            <p:strVal val="#ppt_x"/>
                                          </p:val>
                                        </p:tav>
                                        <p:tav tm="100000">
                                          <p:val>
                                            <p:strVal val="#ppt_x"/>
                                          </p:val>
                                        </p:tav>
                                      </p:tavLst>
                                    </p:anim>
                                    <p:anim calcmode="lin" valueType="num">
                                      <p:cBhvr additive="base">
                                        <p:cTn id="39"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5" grpId="0"/>
      <p:bldP spid="36" grpId="0"/>
      <p:bldP spid="3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10" name="Picture 9" descr="arrow-forward.png">
            <a:hlinkClick r:id="rId4"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2" name="Title 1">
            <a:extLst>
              <a:ext uri="{FF2B5EF4-FFF2-40B4-BE49-F238E27FC236}">
                <a16:creationId xmlns:a16="http://schemas.microsoft.com/office/drawing/2014/main" id="{37D09F7B-39B3-7D4A-BAAC-540259A3FCA4}"/>
              </a:ext>
            </a:extLst>
          </p:cNvPr>
          <p:cNvSpPr txBox="1">
            <a:spLocks/>
          </p:cNvSpPr>
          <p:nvPr/>
        </p:nvSpPr>
        <p:spPr>
          <a:xfrm>
            <a:off x="2280236" y="2026505"/>
            <a:ext cx="2623425" cy="489085"/>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2</a:t>
            </a:r>
          </a:p>
        </p:txBody>
      </p:sp>
      <p:pic>
        <p:nvPicPr>
          <p:cNvPr id="3" name="Picture 2" descr="A screenshot of a cell phone&#10;&#10;Description automatically generated">
            <a:extLst>
              <a:ext uri="{FF2B5EF4-FFF2-40B4-BE49-F238E27FC236}">
                <a16:creationId xmlns:a16="http://schemas.microsoft.com/office/drawing/2014/main" id="{75DFB401-6F6C-264E-9779-31245E7C0262}"/>
              </a:ext>
            </a:extLst>
          </p:cNvPr>
          <p:cNvPicPr>
            <a:picLocks noChangeAspect="1"/>
          </p:cNvPicPr>
          <p:nvPr/>
        </p:nvPicPr>
        <p:blipFill>
          <a:blip r:embed="rId5"/>
          <a:stretch>
            <a:fillRect/>
          </a:stretch>
        </p:blipFill>
        <p:spPr>
          <a:xfrm>
            <a:off x="2280236" y="2782098"/>
            <a:ext cx="8224734" cy="1784313"/>
          </a:xfrm>
          <a:prstGeom prst="rect">
            <a:avLst/>
          </a:prstGeom>
        </p:spPr>
      </p:pic>
    </p:spTree>
    <p:extLst>
      <p:ext uri="{BB962C8B-B14F-4D97-AF65-F5344CB8AC3E}">
        <p14:creationId xmlns:p14="http://schemas.microsoft.com/office/powerpoint/2010/main" val="2748014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146072" y="1243344"/>
            <a:ext cx="5563070" cy="407482"/>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INTRODUCTION TO SAFEGUARDING</a:t>
            </a:r>
            <a:endParaRPr lang="en-US" sz="2800" b="1" cap="all" spc="75" dirty="0">
              <a:latin typeface="Arial Narrow"/>
              <a:cs typeface="Arial Narrow"/>
            </a:endParaRPr>
          </a:p>
        </p:txBody>
      </p:sp>
      <p:sp>
        <p:nvSpPr>
          <p:cNvPr id="5" name="Title 1"/>
          <p:cNvSpPr txBox="1">
            <a:spLocks/>
          </p:cNvSpPr>
          <p:nvPr/>
        </p:nvSpPr>
        <p:spPr>
          <a:xfrm>
            <a:off x="1146074" y="1851231"/>
            <a:ext cx="9826726" cy="745659"/>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Safeguarding is a term we use to describe how we protect children and vulnerable</a:t>
            </a:r>
            <a:br>
              <a:rPr lang="en-GB" sz="2400" spc="50" dirty="0">
                <a:latin typeface="Arial Narrow"/>
                <a:cs typeface="Arial Narrow"/>
              </a:rPr>
            </a:br>
            <a:r>
              <a:rPr lang="en-GB" sz="2400" spc="50" dirty="0">
                <a:latin typeface="Arial Narrow"/>
                <a:cs typeface="Arial Narrow"/>
              </a:rPr>
              <a:t>adults from abuse or neglect.</a:t>
            </a: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31EF5CF1-0193-443A-B0E4-52808865BB59}"/>
              </a:ext>
            </a:extLst>
          </p:cNvPr>
          <p:cNvSpPr txBox="1">
            <a:spLocks/>
          </p:cNvSpPr>
          <p:nvPr/>
        </p:nvSpPr>
        <p:spPr>
          <a:xfrm>
            <a:off x="1146073" y="2804915"/>
            <a:ext cx="9826726" cy="649911"/>
          </a:xfrm>
          <a:prstGeom prst="rect">
            <a:avLst/>
          </a:prstGeom>
        </p:spPr>
        <p:txBody>
          <a:bodyPr vert="horz" wrap="none" lIns="0" tIns="0" rIns="0" bIns="0" rtlCol="0" anchor="t" anchorCtr="0">
            <a:noAutofit/>
          </a:bodyPr>
          <a:lstStyle/>
          <a:p>
            <a:pPr>
              <a:spcBef>
                <a:spcPct val="0"/>
              </a:spcBef>
            </a:pPr>
            <a:r>
              <a:rPr lang="en-US" sz="1800" spc="50" dirty="0">
                <a:solidFill>
                  <a:srgbClr val="009ED5"/>
                </a:solidFill>
                <a:latin typeface="Arial Narrow"/>
                <a:cs typeface="Arial Narrow"/>
              </a:rPr>
              <a:t>• </a:t>
            </a:r>
            <a:r>
              <a:rPr lang="en-US" sz="1800" b="1" spc="50" dirty="0">
                <a:solidFill>
                  <a:srgbClr val="009ED5"/>
                </a:solidFill>
                <a:latin typeface="Arial Narrow"/>
                <a:cs typeface="Arial Narrow"/>
              </a:rPr>
              <a:t>Definition of a child:</a:t>
            </a:r>
            <a:r>
              <a:rPr lang="en-US" sz="1800" b="1" spc="50" dirty="0">
                <a:solidFill>
                  <a:srgbClr val="FF0000"/>
                </a:solidFill>
                <a:latin typeface="Arial Narrow"/>
                <a:cs typeface="Arial Narrow"/>
              </a:rPr>
              <a:t> </a:t>
            </a:r>
            <a:r>
              <a:rPr lang="en-GB" sz="2000" spc="50" dirty="0">
                <a:latin typeface="Arial Narrow"/>
                <a:cs typeface="Arial Narrow"/>
              </a:rPr>
              <a:t>Anyone who has not reached their 18</a:t>
            </a:r>
            <a:r>
              <a:rPr lang="en-GB" sz="2000" spc="50" baseline="30000" dirty="0">
                <a:latin typeface="Arial Narrow"/>
                <a:cs typeface="Arial Narrow"/>
              </a:rPr>
              <a:t>th</a:t>
            </a:r>
            <a:r>
              <a:rPr lang="en-GB" sz="2000" spc="50" dirty="0">
                <a:latin typeface="Arial Narrow"/>
                <a:cs typeface="Arial Narrow"/>
              </a:rPr>
              <a:t> birthday. Therefore, ‘children’ means</a:t>
            </a:r>
            <a:br>
              <a:rPr lang="en-GB" sz="2000" spc="50" dirty="0">
                <a:latin typeface="Arial Narrow"/>
                <a:cs typeface="Arial Narrow"/>
              </a:rPr>
            </a:br>
            <a:r>
              <a:rPr lang="en-GB" sz="2000" spc="50" dirty="0">
                <a:latin typeface="Arial Narrow"/>
                <a:cs typeface="Arial Narrow"/>
              </a:rPr>
              <a:t>  ‘children and young people</a:t>
            </a:r>
            <a:r>
              <a:rPr lang="en-GB" sz="1800" spc="50" dirty="0">
                <a:latin typeface="Arial Narrow"/>
                <a:cs typeface="Arial Narrow"/>
              </a:rPr>
              <a:t>’</a:t>
            </a:r>
            <a:endParaRPr lang="en-US" sz="1800" spc="50" dirty="0">
              <a:latin typeface="Arial Narrow"/>
              <a:ea typeface="+mj-ea"/>
              <a:cs typeface="Arial Narrow"/>
            </a:endParaRPr>
          </a:p>
        </p:txBody>
      </p:sp>
      <p:cxnSp>
        <p:nvCxnSpPr>
          <p:cNvPr id="16" name="Straight Connector 15">
            <a:extLst>
              <a:ext uri="{FF2B5EF4-FFF2-40B4-BE49-F238E27FC236}">
                <a16:creationId xmlns:a16="http://schemas.microsoft.com/office/drawing/2014/main" id="{DC19139E-96E6-4740-8250-12C9A196EB8A}"/>
              </a:ext>
            </a:extLst>
          </p:cNvPr>
          <p:cNvCxnSpPr>
            <a:cxnSpLocks/>
          </p:cNvCxnSpPr>
          <p:nvPr/>
        </p:nvCxnSpPr>
        <p:spPr>
          <a:xfrm>
            <a:off x="1141353" y="3575177"/>
            <a:ext cx="983144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D002F79-E76E-F24B-B880-751233302880}"/>
              </a:ext>
            </a:extLst>
          </p:cNvPr>
          <p:cNvCxnSpPr>
            <a:cxnSpLocks/>
          </p:cNvCxnSpPr>
          <p:nvPr/>
        </p:nvCxnSpPr>
        <p:spPr>
          <a:xfrm>
            <a:off x="1136035" y="5216137"/>
            <a:ext cx="983676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AB389AED-AB2A-D64D-9895-6DD69A404DC5}"/>
              </a:ext>
            </a:extLst>
          </p:cNvPr>
          <p:cNvSpPr txBox="1">
            <a:spLocks/>
          </p:cNvSpPr>
          <p:nvPr/>
        </p:nvSpPr>
        <p:spPr>
          <a:xfrm>
            <a:off x="1146072" y="3766834"/>
            <a:ext cx="9826727" cy="1282251"/>
          </a:xfrm>
          <a:prstGeom prst="rect">
            <a:avLst/>
          </a:prstGeom>
        </p:spPr>
        <p:txBody>
          <a:bodyPr vert="horz" wrap="none" lIns="0" tIns="0" rIns="0" bIns="0" rtlCol="0" anchor="t" anchorCtr="0">
            <a:noAutofit/>
          </a:bodyPr>
          <a:lstStyle/>
          <a:p>
            <a:r>
              <a:rPr lang="en-US" sz="2000" spc="50" dirty="0">
                <a:solidFill>
                  <a:srgbClr val="009ED5"/>
                </a:solidFill>
                <a:latin typeface="Arial Narrow"/>
                <a:cs typeface="Arial Narrow"/>
              </a:rPr>
              <a:t>• </a:t>
            </a:r>
            <a:r>
              <a:rPr lang="en-US" sz="2000" b="1" spc="50" dirty="0">
                <a:solidFill>
                  <a:srgbClr val="009ED5"/>
                </a:solidFill>
                <a:latin typeface="Arial Narrow"/>
                <a:cs typeface="Arial Narrow"/>
              </a:rPr>
              <a:t>Definition of an adult at risk: </a:t>
            </a:r>
            <a:r>
              <a:rPr lang="en-GB" sz="2000" spc="50" dirty="0">
                <a:latin typeface="Arial Narrow" panose="020B0606020202030204" pitchFamily="34" charset="0"/>
              </a:rPr>
              <a:t>An adult at risk is any person who is aged 18 years or over and at</a:t>
            </a:r>
            <a:br>
              <a:rPr lang="en-GB" sz="2000" spc="50" dirty="0">
                <a:latin typeface="Arial Narrow" panose="020B0606020202030204" pitchFamily="34" charset="0"/>
              </a:rPr>
            </a:br>
            <a:r>
              <a:rPr lang="en-GB" sz="2000" spc="50" dirty="0">
                <a:latin typeface="Arial Narrow" panose="020B0606020202030204" pitchFamily="34" charset="0"/>
              </a:rPr>
              <a:t>  risk of abuse or neglect because of their needs for care and/or support. Where someone is over</a:t>
            </a:r>
            <a:br>
              <a:rPr lang="en-GB" sz="2000" spc="50" dirty="0">
                <a:latin typeface="Arial Narrow" panose="020B0606020202030204" pitchFamily="34" charset="0"/>
              </a:rPr>
            </a:br>
            <a:r>
              <a:rPr lang="en-GB" sz="2000" spc="50" dirty="0">
                <a:latin typeface="Arial Narrow" panose="020B0606020202030204" pitchFamily="34" charset="0"/>
              </a:rPr>
              <a:t>  18 but still receiving children’s services and a safeguarding issue is raised, the matter should be</a:t>
            </a:r>
            <a:br>
              <a:rPr lang="en-GB" sz="2000" spc="50" dirty="0">
                <a:latin typeface="Arial Narrow" panose="020B0606020202030204" pitchFamily="34" charset="0"/>
              </a:rPr>
            </a:br>
            <a:r>
              <a:rPr lang="en-GB" sz="2000" spc="50" dirty="0">
                <a:latin typeface="Arial Narrow" panose="020B0606020202030204" pitchFamily="34" charset="0"/>
              </a:rPr>
              <a:t>  dealt with as a matter of course by the adult safeguarding team</a:t>
            </a:r>
          </a:p>
        </p:txBody>
      </p:sp>
    </p:spTree>
    <p:extLst>
      <p:ext uri="{BB962C8B-B14F-4D97-AF65-F5344CB8AC3E}">
        <p14:creationId xmlns:p14="http://schemas.microsoft.com/office/powerpoint/2010/main" val="201171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par>
                                <p:cTn id="13" presetID="10" presetClass="entr" presetSubtype="0"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10" presetClass="entr" presetSubtype="0"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par>
                          <p:cTn id="24" fill="hold">
                            <p:stCondLst>
                              <p:cond delay="500"/>
                            </p:stCondLst>
                            <p:childTnLst>
                              <p:par>
                                <p:cTn id="25" presetID="2" presetClass="entr" presetSubtype="4" accel="50000" decel="50000" fill="hold" nodeType="after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accel="50000" decel="5000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5" grpId="0"/>
      <p:bldP spid="1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53472" y="1144895"/>
            <a:ext cx="5592080" cy="419938"/>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INTRODUCTION TO SAFEGUARDING</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31EF5CF1-0193-443A-B0E4-52808865BB59}"/>
              </a:ext>
            </a:extLst>
          </p:cNvPr>
          <p:cNvSpPr txBox="1">
            <a:spLocks/>
          </p:cNvSpPr>
          <p:nvPr/>
        </p:nvSpPr>
        <p:spPr>
          <a:xfrm>
            <a:off x="2253470" y="1751421"/>
            <a:ext cx="3632265" cy="678112"/>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Safeguarding children and young</a:t>
            </a:r>
            <a:br>
              <a:rPr lang="en-US" sz="2000" b="1" spc="50" dirty="0">
                <a:solidFill>
                  <a:srgbClr val="009ED5"/>
                </a:solidFill>
                <a:latin typeface="Arial Narrow"/>
                <a:cs typeface="Arial Narrow"/>
              </a:rPr>
            </a:br>
            <a:r>
              <a:rPr lang="en-US" sz="2000" b="1" spc="50" dirty="0">
                <a:solidFill>
                  <a:srgbClr val="009ED5"/>
                </a:solidFill>
                <a:latin typeface="Arial Narrow"/>
                <a:cs typeface="Arial Narrow"/>
              </a:rPr>
              <a:t>people includes:</a:t>
            </a:r>
          </a:p>
        </p:txBody>
      </p:sp>
      <p:sp>
        <p:nvSpPr>
          <p:cNvPr id="14" name="Title 1">
            <a:extLst>
              <a:ext uri="{FF2B5EF4-FFF2-40B4-BE49-F238E27FC236}">
                <a16:creationId xmlns:a16="http://schemas.microsoft.com/office/drawing/2014/main" id="{0FE024C5-31BA-4618-A819-8B0409BF2E3E}"/>
              </a:ext>
            </a:extLst>
          </p:cNvPr>
          <p:cNvSpPr txBox="1">
            <a:spLocks/>
          </p:cNvSpPr>
          <p:nvPr/>
        </p:nvSpPr>
        <p:spPr>
          <a:xfrm>
            <a:off x="2253472" y="2896875"/>
            <a:ext cx="3632266" cy="549805"/>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Preventing impairment of children’s</a:t>
            </a:r>
            <a:br>
              <a:rPr lang="en-GB" sz="1800" spc="50" dirty="0">
                <a:latin typeface="Arial Narrow"/>
                <a:cs typeface="Arial Narrow"/>
              </a:rPr>
            </a:br>
            <a:r>
              <a:rPr lang="en-GB" sz="1800" spc="50" dirty="0">
                <a:latin typeface="Arial Narrow"/>
                <a:cs typeface="Arial Narrow"/>
              </a:rPr>
              <a:t>  health or development</a:t>
            </a:r>
          </a:p>
          <a:p>
            <a:pPr>
              <a:spcBef>
                <a:spcPct val="0"/>
              </a:spcBef>
              <a:spcAft>
                <a:spcPts val="1405"/>
              </a:spcAft>
            </a:pPr>
            <a:endParaRPr lang="en-US" sz="1800" spc="50" dirty="0">
              <a:solidFill>
                <a:srgbClr val="000000"/>
              </a:solidFill>
              <a:latin typeface="Arial Narrow"/>
              <a:ea typeface="+mj-ea"/>
              <a:cs typeface="Arial Narrow"/>
            </a:endParaRPr>
          </a:p>
        </p:txBody>
      </p:sp>
      <p:sp>
        <p:nvSpPr>
          <p:cNvPr id="19" name="Title 1">
            <a:extLst>
              <a:ext uri="{FF2B5EF4-FFF2-40B4-BE49-F238E27FC236}">
                <a16:creationId xmlns:a16="http://schemas.microsoft.com/office/drawing/2014/main" id="{F46C5D90-758C-428E-B470-5EFF497CFF85}"/>
              </a:ext>
            </a:extLst>
          </p:cNvPr>
          <p:cNvSpPr txBox="1">
            <a:spLocks/>
          </p:cNvSpPr>
          <p:nvPr/>
        </p:nvSpPr>
        <p:spPr>
          <a:xfrm>
            <a:off x="2253471" y="2432718"/>
            <a:ext cx="363226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Protecting children from maltreatment</a:t>
            </a:r>
          </a:p>
        </p:txBody>
      </p:sp>
      <p:cxnSp>
        <p:nvCxnSpPr>
          <p:cNvPr id="21" name="Straight Connector 20">
            <a:extLst>
              <a:ext uri="{FF2B5EF4-FFF2-40B4-BE49-F238E27FC236}">
                <a16:creationId xmlns:a16="http://schemas.microsoft.com/office/drawing/2014/main" id="{EF5C4766-B8FC-436E-8821-F85367BBD2EC}"/>
              </a:ext>
            </a:extLst>
          </p:cNvPr>
          <p:cNvCxnSpPr>
            <a:cxnSpLocks/>
          </p:cNvCxnSpPr>
          <p:nvPr/>
        </p:nvCxnSpPr>
        <p:spPr>
          <a:xfrm>
            <a:off x="2253471" y="3534929"/>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A6E2FBE6-7E80-4724-A2D3-C5A12CB7A500}"/>
              </a:ext>
            </a:extLst>
          </p:cNvPr>
          <p:cNvCxnSpPr>
            <a:cxnSpLocks/>
          </p:cNvCxnSpPr>
          <p:nvPr/>
        </p:nvCxnSpPr>
        <p:spPr>
          <a:xfrm>
            <a:off x="2253471" y="2788162"/>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4" name="Title 1">
            <a:extLst>
              <a:ext uri="{FF2B5EF4-FFF2-40B4-BE49-F238E27FC236}">
                <a16:creationId xmlns:a16="http://schemas.microsoft.com/office/drawing/2014/main" id="{4088048F-9D84-49D5-B5DF-40E3AF01E3A7}"/>
              </a:ext>
            </a:extLst>
          </p:cNvPr>
          <p:cNvSpPr txBox="1">
            <a:spLocks/>
          </p:cNvSpPr>
          <p:nvPr/>
        </p:nvSpPr>
        <p:spPr>
          <a:xfrm>
            <a:off x="2253471" y="3630554"/>
            <a:ext cx="3632264" cy="841026"/>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Ensuring that children grow up in</a:t>
            </a:r>
            <a:br>
              <a:rPr lang="en-GB" sz="1800" spc="50" dirty="0">
                <a:latin typeface="Arial Narrow"/>
                <a:cs typeface="Arial Narrow"/>
              </a:rPr>
            </a:br>
            <a:r>
              <a:rPr lang="en-GB" sz="1800" spc="50" dirty="0">
                <a:latin typeface="Arial Narrow"/>
                <a:cs typeface="Arial Narrow"/>
              </a:rPr>
              <a:t>  circumstances consistent with the</a:t>
            </a:r>
            <a:br>
              <a:rPr lang="en-GB" sz="1800" spc="50" dirty="0">
                <a:latin typeface="Arial Narrow"/>
                <a:cs typeface="Arial Narrow"/>
              </a:rPr>
            </a:br>
            <a:r>
              <a:rPr lang="en-GB" sz="1800" spc="50" dirty="0">
                <a:latin typeface="Arial Narrow"/>
                <a:cs typeface="Arial Narrow"/>
              </a:rPr>
              <a:t>  provision of safe and effective care </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25" name="Straight Connector 24">
            <a:extLst>
              <a:ext uri="{FF2B5EF4-FFF2-40B4-BE49-F238E27FC236}">
                <a16:creationId xmlns:a16="http://schemas.microsoft.com/office/drawing/2014/main" id="{BDABC9A0-DD85-40C9-9B6C-493CE31D2134}"/>
              </a:ext>
            </a:extLst>
          </p:cNvPr>
          <p:cNvCxnSpPr>
            <a:cxnSpLocks/>
          </p:cNvCxnSpPr>
          <p:nvPr/>
        </p:nvCxnSpPr>
        <p:spPr>
          <a:xfrm>
            <a:off x="2253471" y="4559833"/>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3094DE39-2DCB-48A6-B2BC-72C716E9F78C}"/>
              </a:ext>
            </a:extLst>
          </p:cNvPr>
          <p:cNvSpPr txBox="1">
            <a:spLocks/>
          </p:cNvSpPr>
          <p:nvPr/>
        </p:nvSpPr>
        <p:spPr>
          <a:xfrm>
            <a:off x="2253470" y="4648083"/>
            <a:ext cx="3632264" cy="55682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Taking action to enable all children to</a:t>
            </a:r>
            <a:br>
              <a:rPr lang="en-GB" sz="1800" spc="50" dirty="0">
                <a:latin typeface="Arial Narrow"/>
                <a:cs typeface="Arial Narrow"/>
              </a:rPr>
            </a:br>
            <a:r>
              <a:rPr lang="en-GB" sz="1800" spc="50" dirty="0">
                <a:latin typeface="Arial Narrow"/>
                <a:cs typeface="Arial Narrow"/>
              </a:rPr>
              <a:t>  have the best outcomes</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33" name="Straight Connector 32">
            <a:extLst>
              <a:ext uri="{FF2B5EF4-FFF2-40B4-BE49-F238E27FC236}">
                <a16:creationId xmlns:a16="http://schemas.microsoft.com/office/drawing/2014/main" id="{1A77E13B-5740-448E-B323-E03AB99CE0B8}"/>
              </a:ext>
            </a:extLst>
          </p:cNvPr>
          <p:cNvCxnSpPr>
            <a:cxnSpLocks/>
          </p:cNvCxnSpPr>
          <p:nvPr/>
        </p:nvCxnSpPr>
        <p:spPr>
          <a:xfrm>
            <a:off x="2253472" y="5293166"/>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4" name="Title 1">
            <a:extLst>
              <a:ext uri="{FF2B5EF4-FFF2-40B4-BE49-F238E27FC236}">
                <a16:creationId xmlns:a16="http://schemas.microsoft.com/office/drawing/2014/main" id="{19539365-5B2D-42F4-A4EE-246F007431E1}"/>
              </a:ext>
            </a:extLst>
          </p:cNvPr>
          <p:cNvSpPr txBox="1">
            <a:spLocks/>
          </p:cNvSpPr>
          <p:nvPr/>
        </p:nvSpPr>
        <p:spPr>
          <a:xfrm>
            <a:off x="6217277" y="1751421"/>
            <a:ext cx="3621751" cy="657474"/>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Safeguarding adults at risk</a:t>
            </a:r>
            <a:br>
              <a:rPr lang="en-US" sz="2000" b="1" spc="50" dirty="0">
                <a:solidFill>
                  <a:srgbClr val="009ED5"/>
                </a:solidFill>
                <a:latin typeface="Arial Narrow"/>
                <a:cs typeface="Arial Narrow"/>
              </a:rPr>
            </a:br>
            <a:r>
              <a:rPr lang="en-US" sz="2000" b="1" spc="50" dirty="0">
                <a:solidFill>
                  <a:srgbClr val="009ED5"/>
                </a:solidFill>
                <a:latin typeface="Arial Narrow"/>
                <a:cs typeface="Arial Narrow"/>
              </a:rPr>
              <a:t>includes:</a:t>
            </a:r>
          </a:p>
        </p:txBody>
      </p:sp>
      <p:sp>
        <p:nvSpPr>
          <p:cNvPr id="37" name="Title 1">
            <a:extLst>
              <a:ext uri="{FF2B5EF4-FFF2-40B4-BE49-F238E27FC236}">
                <a16:creationId xmlns:a16="http://schemas.microsoft.com/office/drawing/2014/main" id="{51B3691C-716C-4892-982F-F9A9DC2A2677}"/>
              </a:ext>
            </a:extLst>
          </p:cNvPr>
          <p:cNvSpPr txBox="1">
            <a:spLocks/>
          </p:cNvSpPr>
          <p:nvPr/>
        </p:nvSpPr>
        <p:spPr>
          <a:xfrm>
            <a:off x="6217279" y="2432718"/>
            <a:ext cx="3621752" cy="56220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Protecting their rights to live in safety,</a:t>
            </a:r>
            <a:br>
              <a:rPr lang="en-GB" sz="1800" spc="50" dirty="0">
                <a:latin typeface="Arial Narrow"/>
                <a:cs typeface="Arial Narrow"/>
              </a:rPr>
            </a:br>
            <a:r>
              <a:rPr lang="en-GB" sz="1800" spc="50" dirty="0">
                <a:latin typeface="Arial Narrow"/>
                <a:cs typeface="Arial Narrow"/>
              </a:rPr>
              <a:t>  free from abuse and neglect</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38" name="Straight Connector 37">
            <a:extLst>
              <a:ext uri="{FF2B5EF4-FFF2-40B4-BE49-F238E27FC236}">
                <a16:creationId xmlns:a16="http://schemas.microsoft.com/office/drawing/2014/main" id="{C70ACAF0-82D7-4F68-BE68-686D284A5BBE}"/>
              </a:ext>
            </a:extLst>
          </p:cNvPr>
          <p:cNvCxnSpPr>
            <a:cxnSpLocks/>
          </p:cNvCxnSpPr>
          <p:nvPr/>
        </p:nvCxnSpPr>
        <p:spPr>
          <a:xfrm>
            <a:off x="6217278" y="3109628"/>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0" name="Title 1">
            <a:extLst>
              <a:ext uri="{FF2B5EF4-FFF2-40B4-BE49-F238E27FC236}">
                <a16:creationId xmlns:a16="http://schemas.microsoft.com/office/drawing/2014/main" id="{DCAE06F1-E740-409B-A723-44CC55AAEC38}"/>
              </a:ext>
            </a:extLst>
          </p:cNvPr>
          <p:cNvSpPr txBox="1">
            <a:spLocks/>
          </p:cNvSpPr>
          <p:nvPr/>
        </p:nvSpPr>
        <p:spPr>
          <a:xfrm>
            <a:off x="6217278" y="3192908"/>
            <a:ext cx="3621750" cy="109667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People and organisations working</a:t>
            </a:r>
            <a:br>
              <a:rPr lang="en-GB" sz="1800" spc="50" dirty="0">
                <a:latin typeface="Arial Narrow"/>
                <a:cs typeface="Arial Narrow"/>
              </a:rPr>
            </a:br>
            <a:r>
              <a:rPr lang="en-GB" sz="1800" spc="50" dirty="0">
                <a:latin typeface="Arial Narrow"/>
                <a:cs typeface="Arial Narrow"/>
              </a:rPr>
              <a:t>  together to prevent the risk of abuse</a:t>
            </a:r>
            <a:br>
              <a:rPr lang="en-GB" sz="1800" spc="50" dirty="0">
                <a:latin typeface="Arial Narrow"/>
                <a:cs typeface="Arial Narrow"/>
              </a:rPr>
            </a:br>
            <a:r>
              <a:rPr lang="en-GB" sz="1800" spc="50" dirty="0">
                <a:latin typeface="Arial Narrow"/>
                <a:cs typeface="Arial Narrow"/>
              </a:rPr>
              <a:t>  or neglect and to stop them from</a:t>
            </a:r>
            <a:br>
              <a:rPr lang="en-GB" sz="1800" spc="50" dirty="0">
                <a:latin typeface="Arial Narrow"/>
                <a:cs typeface="Arial Narrow"/>
              </a:rPr>
            </a:br>
            <a:r>
              <a:rPr lang="en-GB" sz="1800" spc="50" dirty="0">
                <a:latin typeface="Arial Narrow"/>
                <a:cs typeface="Arial Narrow"/>
              </a:rPr>
              <a:t>  happening</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41" name="Straight Connector 40">
            <a:extLst>
              <a:ext uri="{FF2B5EF4-FFF2-40B4-BE49-F238E27FC236}">
                <a16:creationId xmlns:a16="http://schemas.microsoft.com/office/drawing/2014/main" id="{57AD6E46-0554-40F5-88D8-F635FEB6AEFF}"/>
              </a:ext>
            </a:extLst>
          </p:cNvPr>
          <p:cNvCxnSpPr>
            <a:cxnSpLocks/>
          </p:cNvCxnSpPr>
          <p:nvPr/>
        </p:nvCxnSpPr>
        <p:spPr>
          <a:xfrm>
            <a:off x="6217278" y="4404296"/>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9B518DDC-0FDF-4A7C-AC88-29CC9BA407B3}"/>
              </a:ext>
            </a:extLst>
          </p:cNvPr>
          <p:cNvSpPr txBox="1">
            <a:spLocks/>
          </p:cNvSpPr>
          <p:nvPr/>
        </p:nvSpPr>
        <p:spPr>
          <a:xfrm>
            <a:off x="6217277" y="4517071"/>
            <a:ext cx="3632267" cy="836929"/>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Making sure people’s wellbeing is</a:t>
            </a:r>
            <a:br>
              <a:rPr lang="en-GB" sz="1800" spc="50" dirty="0">
                <a:latin typeface="Arial Narrow"/>
                <a:cs typeface="Arial Narrow"/>
              </a:rPr>
            </a:br>
            <a:r>
              <a:rPr lang="en-GB" sz="1800" spc="50" dirty="0">
                <a:latin typeface="Arial Narrow"/>
                <a:cs typeface="Arial Narrow"/>
              </a:rPr>
              <a:t>  promoted, taking their views, wishes,</a:t>
            </a:r>
            <a:br>
              <a:rPr lang="en-GB" sz="1800" spc="50" dirty="0">
                <a:latin typeface="Arial Narrow"/>
                <a:cs typeface="Arial Narrow"/>
              </a:rPr>
            </a:br>
            <a:r>
              <a:rPr lang="en-GB" sz="1800" spc="50" dirty="0">
                <a:latin typeface="Arial Narrow"/>
                <a:cs typeface="Arial Narrow"/>
              </a:rPr>
              <a:t>  feelings and beliefs into account</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43" name="Straight Connector 42">
            <a:extLst>
              <a:ext uri="{FF2B5EF4-FFF2-40B4-BE49-F238E27FC236}">
                <a16:creationId xmlns:a16="http://schemas.microsoft.com/office/drawing/2014/main" id="{135BF122-E426-4BD0-A6D0-AF8E892D30E1}"/>
              </a:ext>
            </a:extLst>
          </p:cNvPr>
          <p:cNvCxnSpPr>
            <a:cxnSpLocks/>
          </p:cNvCxnSpPr>
          <p:nvPr/>
        </p:nvCxnSpPr>
        <p:spPr>
          <a:xfrm>
            <a:off x="6206764" y="5468712"/>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A0272877-DF91-46B2-BEDB-9FAB65F2ADB4}"/>
              </a:ext>
            </a:extLst>
          </p:cNvPr>
          <p:cNvPicPr>
            <a:picLocks noChangeAspect="1"/>
          </p:cNvPicPr>
          <p:nvPr/>
        </p:nvPicPr>
        <p:blipFill>
          <a:blip r:embed="rId5"/>
          <a:stretch>
            <a:fillRect/>
          </a:stretch>
        </p:blipFill>
        <p:spPr>
          <a:xfrm>
            <a:off x="382261" y="1851032"/>
            <a:ext cx="1704561" cy="1135664"/>
          </a:xfrm>
          <a:prstGeom prst="roundRect">
            <a:avLst>
              <a:gd name="adj" fmla="val 8594"/>
            </a:avLst>
          </a:prstGeom>
          <a:solidFill>
            <a:srgbClr val="FFFFFF">
              <a:shade val="85000"/>
            </a:srgbClr>
          </a:solidFill>
          <a:ln>
            <a:noFill/>
          </a:ln>
          <a:effectLst/>
        </p:spPr>
      </p:pic>
      <p:pic>
        <p:nvPicPr>
          <p:cNvPr id="6" name="Picture 5">
            <a:extLst>
              <a:ext uri="{FF2B5EF4-FFF2-40B4-BE49-F238E27FC236}">
                <a16:creationId xmlns:a16="http://schemas.microsoft.com/office/drawing/2014/main" id="{D47F1622-92DE-4BCE-9536-E851FA43157E}"/>
              </a:ext>
            </a:extLst>
          </p:cNvPr>
          <p:cNvPicPr>
            <a:picLocks noChangeAspect="1"/>
          </p:cNvPicPr>
          <p:nvPr/>
        </p:nvPicPr>
        <p:blipFill>
          <a:blip r:embed="rId6"/>
          <a:stretch>
            <a:fillRect/>
          </a:stretch>
        </p:blipFill>
        <p:spPr>
          <a:xfrm>
            <a:off x="10096913" y="1823087"/>
            <a:ext cx="1704561" cy="1123835"/>
          </a:xfrm>
          <a:prstGeom prst="roundRect">
            <a:avLst>
              <a:gd name="adj" fmla="val 8594"/>
            </a:avLst>
          </a:prstGeom>
          <a:solidFill>
            <a:srgbClr val="FFFFFF">
              <a:shade val="85000"/>
            </a:srgbClr>
          </a:solidFill>
          <a:ln>
            <a:noFill/>
          </a:ln>
          <a:effectLst/>
        </p:spPr>
      </p:pic>
    </p:spTree>
    <p:extLst>
      <p:ext uri="{BB962C8B-B14F-4D97-AF65-F5344CB8AC3E}">
        <p14:creationId xmlns:p14="http://schemas.microsoft.com/office/powerpoint/2010/main" val="368703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2" presetClass="entr" presetSubtype="8" accel="25000" decel="2500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 calcmode="lin" valueType="num">
                                      <p:cBhvr additive="base">
                                        <p:cTn id="10" dur="500" fill="hold"/>
                                        <p:tgtEl>
                                          <p:spTgt spid="3"/>
                                        </p:tgtEl>
                                        <p:attrNameLst>
                                          <p:attrName>ppt_x</p:attrName>
                                        </p:attrNameLst>
                                      </p:cBhvr>
                                      <p:tavLst>
                                        <p:tav tm="0">
                                          <p:val>
                                            <p:strVal val="0-#ppt_w/2"/>
                                          </p:val>
                                        </p:tav>
                                        <p:tav tm="100000">
                                          <p:val>
                                            <p:strVal val="#ppt_x"/>
                                          </p:val>
                                        </p:tav>
                                      </p:tavLst>
                                    </p:anim>
                                    <p:anim calcmode="lin" valueType="num">
                                      <p:cBhvr additive="base">
                                        <p:cTn id="11" dur="500" fill="hold"/>
                                        <p:tgtEl>
                                          <p:spTgt spid="3"/>
                                        </p:tgtEl>
                                        <p:attrNameLst>
                                          <p:attrName>ppt_y</p:attrName>
                                        </p:attrNameLst>
                                      </p:cBhvr>
                                      <p:tavLst>
                                        <p:tav tm="0">
                                          <p:val>
                                            <p:strVal val="#ppt_y"/>
                                          </p:val>
                                        </p:tav>
                                        <p:tav tm="100000">
                                          <p:val>
                                            <p:strVal val="#ppt_y"/>
                                          </p:val>
                                        </p:tav>
                                      </p:tavLst>
                                    </p:anim>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par>
                                <p:cTn id="16" presetID="10" presetClass="entr" presetSubtype="0" fill="hold" nodeType="with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fade">
                                      <p:cBhvr>
                                        <p:cTn id="18" dur="500"/>
                                        <p:tgtEl>
                                          <p:spTgt spid="2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fade">
                                      <p:cBhvr>
                                        <p:cTn id="31" dur="500"/>
                                        <p:tgtEl>
                                          <p:spTgt spid="24"/>
                                        </p:tgtEl>
                                      </p:cBhvr>
                                    </p:animEffect>
                                  </p:childTnLst>
                                </p:cTn>
                              </p:par>
                              <p:par>
                                <p:cTn id="32" presetID="10" presetClass="entr" presetSubtype="0" fill="hold"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fade">
                                      <p:cBhvr>
                                        <p:cTn id="39" dur="500"/>
                                        <p:tgtEl>
                                          <p:spTgt spid="32"/>
                                        </p:tgtEl>
                                      </p:cBhvr>
                                    </p:animEffect>
                                  </p:childTnLst>
                                </p:cTn>
                              </p:par>
                              <p:par>
                                <p:cTn id="40" presetID="10" presetClass="entr" presetSubtype="0" fill="hold"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500"/>
                                        <p:tgtEl>
                                          <p:spTgt spid="3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500"/>
                                        <p:tgtEl>
                                          <p:spTgt spid="34"/>
                                        </p:tgtEl>
                                      </p:cBhvr>
                                    </p:animEffect>
                                  </p:childTnLst>
                                </p:cTn>
                              </p:par>
                              <p:par>
                                <p:cTn id="48" presetID="2" presetClass="entr" presetSubtype="2" accel="25000" decel="25000" fill="hold" nodeType="withEffect">
                                  <p:stCondLst>
                                    <p:cond delay="0"/>
                                  </p:stCondLst>
                                  <p:childTnLst>
                                    <p:set>
                                      <p:cBhvr>
                                        <p:cTn id="49" dur="1" fill="hold">
                                          <p:stCondLst>
                                            <p:cond delay="0"/>
                                          </p:stCondLst>
                                        </p:cTn>
                                        <p:tgtEl>
                                          <p:spTgt spid="6"/>
                                        </p:tgtEl>
                                        <p:attrNameLst>
                                          <p:attrName>style.visibility</p:attrName>
                                        </p:attrNameLst>
                                      </p:cBhvr>
                                      <p:to>
                                        <p:strVal val="visible"/>
                                      </p:to>
                                    </p:set>
                                    <p:anim calcmode="lin" valueType="num">
                                      <p:cBhvr additive="base">
                                        <p:cTn id="50" dur="500" fill="hold"/>
                                        <p:tgtEl>
                                          <p:spTgt spid="6"/>
                                        </p:tgtEl>
                                        <p:attrNameLst>
                                          <p:attrName>ppt_x</p:attrName>
                                        </p:attrNameLst>
                                      </p:cBhvr>
                                      <p:tavLst>
                                        <p:tav tm="0">
                                          <p:val>
                                            <p:strVal val="1+#ppt_w/2"/>
                                          </p:val>
                                        </p:tav>
                                        <p:tav tm="100000">
                                          <p:val>
                                            <p:strVal val="#ppt_x"/>
                                          </p:val>
                                        </p:tav>
                                      </p:tavLst>
                                    </p:anim>
                                    <p:anim calcmode="lin" valueType="num">
                                      <p:cBhvr additive="base">
                                        <p:cTn id="51" dur="500" fill="hold"/>
                                        <p:tgtEl>
                                          <p:spTgt spid="6"/>
                                        </p:tgtEl>
                                        <p:attrNameLst>
                                          <p:attrName>ppt_y</p:attrName>
                                        </p:attrNameLst>
                                      </p:cBhvr>
                                      <p:tavLst>
                                        <p:tav tm="0">
                                          <p:val>
                                            <p:strVal val="#ppt_y"/>
                                          </p:val>
                                        </p:tav>
                                        <p:tav tm="100000">
                                          <p:val>
                                            <p:strVal val="#ppt_y"/>
                                          </p:val>
                                        </p:tav>
                                      </p:tavLst>
                                    </p:anim>
                                  </p:childTnLst>
                                </p:cTn>
                              </p:par>
                            </p:childTnLst>
                          </p:cTn>
                        </p:par>
                        <p:par>
                          <p:cTn id="52" fill="hold">
                            <p:stCondLst>
                              <p:cond delay="500"/>
                            </p:stCondLst>
                            <p:childTnLst>
                              <p:par>
                                <p:cTn id="53" presetID="10" presetClass="entr" presetSubtype="0" fill="hold" grpId="0" nodeType="afterEffect">
                                  <p:stCondLst>
                                    <p:cond delay="0"/>
                                  </p:stCondLst>
                                  <p:childTnLst>
                                    <p:set>
                                      <p:cBhvr>
                                        <p:cTn id="54" dur="1" fill="hold">
                                          <p:stCondLst>
                                            <p:cond delay="0"/>
                                          </p:stCondLst>
                                        </p:cTn>
                                        <p:tgtEl>
                                          <p:spTgt spid="37"/>
                                        </p:tgtEl>
                                        <p:attrNameLst>
                                          <p:attrName>style.visibility</p:attrName>
                                        </p:attrNameLst>
                                      </p:cBhvr>
                                      <p:to>
                                        <p:strVal val="visible"/>
                                      </p:to>
                                    </p:set>
                                    <p:animEffect transition="in" filter="fade">
                                      <p:cBhvr>
                                        <p:cTn id="55" dur="500"/>
                                        <p:tgtEl>
                                          <p:spTgt spid="37"/>
                                        </p:tgtEl>
                                      </p:cBhvr>
                                    </p:animEffect>
                                  </p:childTnLst>
                                </p:cTn>
                              </p:par>
                              <p:par>
                                <p:cTn id="56" presetID="10" presetClass="entr" presetSubtype="0" fill="hold" nodeType="withEffect">
                                  <p:stCondLst>
                                    <p:cond delay="0"/>
                                  </p:stCondLst>
                                  <p:childTnLst>
                                    <p:set>
                                      <p:cBhvr>
                                        <p:cTn id="57" dur="1" fill="hold">
                                          <p:stCondLst>
                                            <p:cond delay="0"/>
                                          </p:stCondLst>
                                        </p:cTn>
                                        <p:tgtEl>
                                          <p:spTgt spid="38"/>
                                        </p:tgtEl>
                                        <p:attrNameLst>
                                          <p:attrName>style.visibility</p:attrName>
                                        </p:attrNameLst>
                                      </p:cBhvr>
                                      <p:to>
                                        <p:strVal val="visible"/>
                                      </p:to>
                                    </p:set>
                                    <p:animEffect transition="in" filter="fade">
                                      <p:cBhvr>
                                        <p:cTn id="58" dur="500"/>
                                        <p:tgtEl>
                                          <p:spTgt spid="38"/>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40"/>
                                        </p:tgtEl>
                                        <p:attrNameLst>
                                          <p:attrName>style.visibility</p:attrName>
                                        </p:attrNameLst>
                                      </p:cBhvr>
                                      <p:to>
                                        <p:strVal val="visible"/>
                                      </p:to>
                                    </p:set>
                                    <p:animEffect transition="in" filter="fade">
                                      <p:cBhvr>
                                        <p:cTn id="63" dur="500"/>
                                        <p:tgtEl>
                                          <p:spTgt spid="40"/>
                                        </p:tgtEl>
                                      </p:cBhvr>
                                    </p:animEffect>
                                  </p:childTnLst>
                                </p:cTn>
                              </p:par>
                              <p:par>
                                <p:cTn id="64" presetID="10" presetClass="entr" presetSubtype="0" fill="hold" nodeType="withEffect">
                                  <p:stCondLst>
                                    <p:cond delay="0"/>
                                  </p:stCondLst>
                                  <p:childTnLst>
                                    <p:set>
                                      <p:cBhvr>
                                        <p:cTn id="65" dur="1" fill="hold">
                                          <p:stCondLst>
                                            <p:cond delay="0"/>
                                          </p:stCondLst>
                                        </p:cTn>
                                        <p:tgtEl>
                                          <p:spTgt spid="41"/>
                                        </p:tgtEl>
                                        <p:attrNameLst>
                                          <p:attrName>style.visibility</p:attrName>
                                        </p:attrNameLst>
                                      </p:cBhvr>
                                      <p:to>
                                        <p:strVal val="visible"/>
                                      </p:to>
                                    </p:set>
                                    <p:animEffect transition="in" filter="fade">
                                      <p:cBhvr>
                                        <p:cTn id="66" dur="500"/>
                                        <p:tgtEl>
                                          <p:spTgt spid="41"/>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42"/>
                                        </p:tgtEl>
                                        <p:attrNameLst>
                                          <p:attrName>style.visibility</p:attrName>
                                        </p:attrNameLst>
                                      </p:cBhvr>
                                      <p:to>
                                        <p:strVal val="visible"/>
                                      </p:to>
                                    </p:set>
                                    <p:animEffect transition="in" filter="fade">
                                      <p:cBhvr>
                                        <p:cTn id="71" dur="500"/>
                                        <p:tgtEl>
                                          <p:spTgt spid="42"/>
                                        </p:tgtEl>
                                      </p:cBhvr>
                                    </p:animEffect>
                                  </p:childTnLst>
                                </p:cTn>
                              </p:par>
                              <p:par>
                                <p:cTn id="72" presetID="10" presetClass="entr" presetSubtype="0" fill="hold" nodeType="withEffect">
                                  <p:stCondLst>
                                    <p:cond delay="0"/>
                                  </p:stCondLst>
                                  <p:childTnLst>
                                    <p:set>
                                      <p:cBhvr>
                                        <p:cTn id="73" dur="1" fill="hold">
                                          <p:stCondLst>
                                            <p:cond delay="0"/>
                                          </p:stCondLst>
                                        </p:cTn>
                                        <p:tgtEl>
                                          <p:spTgt spid="43"/>
                                        </p:tgtEl>
                                        <p:attrNameLst>
                                          <p:attrName>style.visibility</p:attrName>
                                        </p:attrNameLst>
                                      </p:cBhvr>
                                      <p:to>
                                        <p:strVal val="visible"/>
                                      </p:to>
                                    </p:set>
                                    <p:animEffect transition="in" filter="fade">
                                      <p:cBhvr>
                                        <p:cTn id="74" dur="500"/>
                                        <p:tgtEl>
                                          <p:spTgt spid="43"/>
                                        </p:tgtEl>
                                      </p:cBhvr>
                                    </p:animEffect>
                                  </p:childTnLst>
                                </p:cTn>
                              </p:par>
                            </p:childTnLst>
                          </p:cTn>
                        </p:par>
                        <p:par>
                          <p:cTn id="75" fill="hold">
                            <p:stCondLst>
                              <p:cond delay="500"/>
                            </p:stCondLst>
                            <p:childTnLst>
                              <p:par>
                                <p:cTn id="76" presetID="2" presetClass="entr" presetSubtype="4" accel="50000" decel="50000" fill="hold" nodeType="afterEffect">
                                  <p:stCondLst>
                                    <p:cond delay="0"/>
                                  </p:stCondLst>
                                  <p:childTnLst>
                                    <p:set>
                                      <p:cBhvr>
                                        <p:cTn id="77" dur="1" fill="hold">
                                          <p:stCondLst>
                                            <p:cond delay="0"/>
                                          </p:stCondLst>
                                        </p:cTn>
                                        <p:tgtEl>
                                          <p:spTgt spid="28"/>
                                        </p:tgtEl>
                                        <p:attrNameLst>
                                          <p:attrName>style.visibility</p:attrName>
                                        </p:attrNameLst>
                                      </p:cBhvr>
                                      <p:to>
                                        <p:strVal val="visible"/>
                                      </p:to>
                                    </p:set>
                                    <p:anim calcmode="lin" valueType="num">
                                      <p:cBhvr additive="base">
                                        <p:cTn id="78" dur="500" fill="hold"/>
                                        <p:tgtEl>
                                          <p:spTgt spid="28"/>
                                        </p:tgtEl>
                                        <p:attrNameLst>
                                          <p:attrName>ppt_x</p:attrName>
                                        </p:attrNameLst>
                                      </p:cBhvr>
                                      <p:tavLst>
                                        <p:tav tm="0">
                                          <p:val>
                                            <p:strVal val="#ppt_x"/>
                                          </p:val>
                                        </p:tav>
                                        <p:tav tm="100000">
                                          <p:val>
                                            <p:strVal val="#ppt_x"/>
                                          </p:val>
                                        </p:tav>
                                      </p:tavLst>
                                    </p:anim>
                                    <p:anim calcmode="lin" valueType="num">
                                      <p:cBhvr additive="base">
                                        <p:cTn id="79" dur="500" fill="hold"/>
                                        <p:tgtEl>
                                          <p:spTgt spid="28"/>
                                        </p:tgtEl>
                                        <p:attrNameLst>
                                          <p:attrName>ppt_y</p:attrName>
                                        </p:attrNameLst>
                                      </p:cBhvr>
                                      <p:tavLst>
                                        <p:tav tm="0">
                                          <p:val>
                                            <p:strVal val="1+#ppt_h/2"/>
                                          </p:val>
                                        </p:tav>
                                        <p:tav tm="100000">
                                          <p:val>
                                            <p:strVal val="#ppt_y"/>
                                          </p:val>
                                        </p:tav>
                                      </p:tavLst>
                                    </p:anim>
                                  </p:childTnLst>
                                </p:cTn>
                              </p:par>
                              <p:par>
                                <p:cTn id="80" presetID="2" presetClass="entr" presetSubtype="4" accel="50000" decel="50000" fill="hold" nodeType="withEffect">
                                  <p:stCondLst>
                                    <p:cond delay="0"/>
                                  </p:stCondLst>
                                  <p:childTnLst>
                                    <p:set>
                                      <p:cBhvr>
                                        <p:cTn id="81" dur="1" fill="hold">
                                          <p:stCondLst>
                                            <p:cond delay="0"/>
                                          </p:stCondLst>
                                        </p:cTn>
                                        <p:tgtEl>
                                          <p:spTgt spid="29"/>
                                        </p:tgtEl>
                                        <p:attrNameLst>
                                          <p:attrName>style.visibility</p:attrName>
                                        </p:attrNameLst>
                                      </p:cBhvr>
                                      <p:to>
                                        <p:strVal val="visible"/>
                                      </p:to>
                                    </p:set>
                                    <p:anim calcmode="lin" valueType="num">
                                      <p:cBhvr additive="base">
                                        <p:cTn id="82" dur="500" fill="hold"/>
                                        <p:tgtEl>
                                          <p:spTgt spid="29"/>
                                        </p:tgtEl>
                                        <p:attrNameLst>
                                          <p:attrName>ppt_x</p:attrName>
                                        </p:attrNameLst>
                                      </p:cBhvr>
                                      <p:tavLst>
                                        <p:tav tm="0">
                                          <p:val>
                                            <p:strVal val="#ppt_x"/>
                                          </p:val>
                                        </p:tav>
                                        <p:tav tm="100000">
                                          <p:val>
                                            <p:strVal val="#ppt_x"/>
                                          </p:val>
                                        </p:tav>
                                      </p:tavLst>
                                    </p:anim>
                                    <p:anim calcmode="lin" valueType="num">
                                      <p:cBhvr additive="base">
                                        <p:cTn id="8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4" grpId="0"/>
      <p:bldP spid="19" grpId="0"/>
      <p:bldP spid="24" grpId="0"/>
      <p:bldP spid="32" grpId="0"/>
      <p:bldP spid="34" grpId="0"/>
      <p:bldP spid="37" grpId="0"/>
      <p:bldP spid="40" grpId="0"/>
      <p:bldP spid="4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397056" y="1211973"/>
            <a:ext cx="5078172"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INTRODUCTION TO SAFEGUARDING</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31EF5CF1-0193-443A-B0E4-52808865BB59}"/>
              </a:ext>
            </a:extLst>
          </p:cNvPr>
          <p:cNvSpPr txBox="1">
            <a:spLocks/>
          </p:cNvSpPr>
          <p:nvPr/>
        </p:nvSpPr>
        <p:spPr>
          <a:xfrm>
            <a:off x="1395574" y="1744220"/>
            <a:ext cx="9524064" cy="1274685"/>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There may be times when a person has care and support needs and are unable to protect</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themselves for a short, temporary period – for example, when they are in hospital under</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anaesthetic. People with care and support needs are not inherently vulnerable, but they</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may come to be at risk of abuse or neglect at any point due to:</a:t>
            </a:r>
            <a:endParaRPr lang="en-US" sz="2000" b="1" spc="50" dirty="0">
              <a:solidFill>
                <a:srgbClr val="009ED5"/>
              </a:solidFill>
              <a:latin typeface="Arial Narrow"/>
              <a:cs typeface="Arial Narrow"/>
            </a:endParaRPr>
          </a:p>
          <a:p>
            <a:pPr>
              <a:spcBef>
                <a:spcPct val="0"/>
              </a:spcBef>
              <a:spcAft>
                <a:spcPts val="1405"/>
              </a:spcAft>
            </a:pPr>
            <a:endParaRPr lang="en-US" sz="2000" b="1" spc="50" dirty="0">
              <a:solidFill>
                <a:srgbClr val="009ED5"/>
              </a:solidFill>
              <a:latin typeface="Arial Narrow"/>
              <a:cs typeface="Arial Narrow"/>
            </a:endParaRPr>
          </a:p>
        </p:txBody>
      </p:sp>
      <p:sp>
        <p:nvSpPr>
          <p:cNvPr id="19" name="Title 1">
            <a:extLst>
              <a:ext uri="{FF2B5EF4-FFF2-40B4-BE49-F238E27FC236}">
                <a16:creationId xmlns:a16="http://schemas.microsoft.com/office/drawing/2014/main" id="{F46C5D90-758C-428E-B470-5EFF497CFF85}"/>
              </a:ext>
            </a:extLst>
          </p:cNvPr>
          <p:cNvSpPr txBox="1">
            <a:spLocks/>
          </p:cNvSpPr>
          <p:nvPr/>
        </p:nvSpPr>
        <p:spPr>
          <a:xfrm>
            <a:off x="1395574" y="3255972"/>
            <a:ext cx="363226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Physical or mental ill-health</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A6E2FBE6-7E80-4724-A2D3-C5A12CB7A500}"/>
              </a:ext>
            </a:extLst>
          </p:cNvPr>
          <p:cNvCxnSpPr>
            <a:cxnSpLocks/>
          </p:cNvCxnSpPr>
          <p:nvPr/>
        </p:nvCxnSpPr>
        <p:spPr>
          <a:xfrm>
            <a:off x="1395574" y="3675214"/>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1" name="Title 1">
            <a:extLst>
              <a:ext uri="{FF2B5EF4-FFF2-40B4-BE49-F238E27FC236}">
                <a16:creationId xmlns:a16="http://schemas.microsoft.com/office/drawing/2014/main" id="{3F9B8ABC-B3BF-411C-A61C-D947CE072C0A}"/>
              </a:ext>
            </a:extLst>
          </p:cNvPr>
          <p:cNvSpPr txBox="1">
            <a:spLocks/>
          </p:cNvSpPr>
          <p:nvPr/>
        </p:nvSpPr>
        <p:spPr>
          <a:xfrm>
            <a:off x="1395576" y="3862306"/>
            <a:ext cx="363226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Disability or cognitive impairment</a:t>
            </a:r>
          </a:p>
        </p:txBody>
      </p:sp>
      <p:cxnSp>
        <p:nvCxnSpPr>
          <p:cNvPr id="36" name="Straight Connector 35">
            <a:extLst>
              <a:ext uri="{FF2B5EF4-FFF2-40B4-BE49-F238E27FC236}">
                <a16:creationId xmlns:a16="http://schemas.microsoft.com/office/drawing/2014/main" id="{E4A319DC-1166-480D-8F9D-CEEEFDF1669A}"/>
              </a:ext>
            </a:extLst>
          </p:cNvPr>
          <p:cNvCxnSpPr>
            <a:cxnSpLocks/>
          </p:cNvCxnSpPr>
          <p:nvPr/>
        </p:nvCxnSpPr>
        <p:spPr>
          <a:xfrm>
            <a:off x="1395576" y="4313447"/>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9" name="Title 1">
            <a:extLst>
              <a:ext uri="{FF2B5EF4-FFF2-40B4-BE49-F238E27FC236}">
                <a16:creationId xmlns:a16="http://schemas.microsoft.com/office/drawing/2014/main" id="{3D05CB21-AC37-44B5-9289-5A967B6EB05E}"/>
              </a:ext>
            </a:extLst>
          </p:cNvPr>
          <p:cNvSpPr txBox="1">
            <a:spLocks/>
          </p:cNvSpPr>
          <p:nvPr/>
        </p:nvSpPr>
        <p:spPr>
          <a:xfrm>
            <a:off x="8407029" y="3264518"/>
            <a:ext cx="2338449"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Getting older</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44" name="Straight Connector 43">
            <a:extLst>
              <a:ext uri="{FF2B5EF4-FFF2-40B4-BE49-F238E27FC236}">
                <a16:creationId xmlns:a16="http://schemas.microsoft.com/office/drawing/2014/main" id="{A570F177-3545-4146-879C-1851649BB448}"/>
              </a:ext>
            </a:extLst>
          </p:cNvPr>
          <p:cNvCxnSpPr>
            <a:cxnSpLocks/>
          </p:cNvCxnSpPr>
          <p:nvPr/>
        </p:nvCxnSpPr>
        <p:spPr>
          <a:xfrm>
            <a:off x="8398831" y="3678535"/>
            <a:ext cx="233844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5" name="Title 1">
            <a:extLst>
              <a:ext uri="{FF2B5EF4-FFF2-40B4-BE49-F238E27FC236}">
                <a16:creationId xmlns:a16="http://schemas.microsoft.com/office/drawing/2014/main" id="{FE50E56D-75FD-408C-8B57-234A4F3E4173}"/>
              </a:ext>
            </a:extLst>
          </p:cNvPr>
          <p:cNvSpPr txBox="1">
            <a:spLocks/>
          </p:cNvSpPr>
          <p:nvPr/>
        </p:nvSpPr>
        <p:spPr>
          <a:xfrm>
            <a:off x="5292768" y="4508710"/>
            <a:ext cx="2841140"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Not having support networks</a:t>
            </a:r>
          </a:p>
        </p:txBody>
      </p:sp>
      <p:cxnSp>
        <p:nvCxnSpPr>
          <p:cNvPr id="46" name="Straight Connector 45">
            <a:extLst>
              <a:ext uri="{FF2B5EF4-FFF2-40B4-BE49-F238E27FC236}">
                <a16:creationId xmlns:a16="http://schemas.microsoft.com/office/drawing/2014/main" id="{B9028750-72A4-4EEF-93FE-0DFBEE35D4A9}"/>
              </a:ext>
            </a:extLst>
          </p:cNvPr>
          <p:cNvCxnSpPr>
            <a:cxnSpLocks/>
          </p:cNvCxnSpPr>
          <p:nvPr/>
        </p:nvCxnSpPr>
        <p:spPr>
          <a:xfrm>
            <a:off x="5292767" y="4968397"/>
            <a:ext cx="28411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AC51D922-B08C-401D-B900-AD799248081B}"/>
              </a:ext>
            </a:extLst>
          </p:cNvPr>
          <p:cNvSpPr txBox="1">
            <a:spLocks/>
          </p:cNvSpPr>
          <p:nvPr/>
        </p:nvSpPr>
        <p:spPr>
          <a:xfrm>
            <a:off x="5292768" y="3264518"/>
            <a:ext cx="2841140"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Inappropriate accommodation</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48" name="Straight Connector 47">
            <a:extLst>
              <a:ext uri="{FF2B5EF4-FFF2-40B4-BE49-F238E27FC236}">
                <a16:creationId xmlns:a16="http://schemas.microsoft.com/office/drawing/2014/main" id="{846BC574-2BDB-4983-B7DA-8F8CC08E425A}"/>
              </a:ext>
            </a:extLst>
          </p:cNvPr>
          <p:cNvCxnSpPr>
            <a:cxnSpLocks/>
          </p:cNvCxnSpPr>
          <p:nvPr/>
        </p:nvCxnSpPr>
        <p:spPr>
          <a:xfrm>
            <a:off x="5292767" y="3680104"/>
            <a:ext cx="28411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9" name="Title 1">
            <a:extLst>
              <a:ext uri="{FF2B5EF4-FFF2-40B4-BE49-F238E27FC236}">
                <a16:creationId xmlns:a16="http://schemas.microsoft.com/office/drawing/2014/main" id="{F355ACF6-BB79-4475-8079-213A1EABD231}"/>
              </a:ext>
            </a:extLst>
          </p:cNvPr>
          <p:cNvSpPr txBox="1">
            <a:spLocks/>
          </p:cNvSpPr>
          <p:nvPr/>
        </p:nvSpPr>
        <p:spPr>
          <a:xfrm>
            <a:off x="5292768" y="3847124"/>
            <a:ext cx="2841140"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Financial circumstances</a:t>
            </a:r>
          </a:p>
        </p:txBody>
      </p:sp>
      <p:cxnSp>
        <p:nvCxnSpPr>
          <p:cNvPr id="50" name="Straight Connector 49">
            <a:extLst>
              <a:ext uri="{FF2B5EF4-FFF2-40B4-BE49-F238E27FC236}">
                <a16:creationId xmlns:a16="http://schemas.microsoft.com/office/drawing/2014/main" id="{B156D27D-6493-436E-BA2A-6397C22CBF18}"/>
              </a:ext>
            </a:extLst>
          </p:cNvPr>
          <p:cNvCxnSpPr>
            <a:cxnSpLocks/>
          </p:cNvCxnSpPr>
          <p:nvPr/>
        </p:nvCxnSpPr>
        <p:spPr>
          <a:xfrm>
            <a:off x="5292767" y="4313447"/>
            <a:ext cx="28411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1" name="Title 1">
            <a:extLst>
              <a:ext uri="{FF2B5EF4-FFF2-40B4-BE49-F238E27FC236}">
                <a16:creationId xmlns:a16="http://schemas.microsoft.com/office/drawing/2014/main" id="{6E46EB58-B8CA-4846-B748-9D057627113A}"/>
              </a:ext>
            </a:extLst>
          </p:cNvPr>
          <p:cNvSpPr txBox="1">
            <a:spLocks/>
          </p:cNvSpPr>
          <p:nvPr/>
        </p:nvSpPr>
        <p:spPr>
          <a:xfrm>
            <a:off x="8398831" y="3855512"/>
            <a:ext cx="234664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Being socially isolated</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52" name="Straight Connector 51">
            <a:extLst>
              <a:ext uri="{FF2B5EF4-FFF2-40B4-BE49-F238E27FC236}">
                <a16:creationId xmlns:a16="http://schemas.microsoft.com/office/drawing/2014/main" id="{9B67A419-01BC-4CDF-A323-43307B50A62D}"/>
              </a:ext>
            </a:extLst>
          </p:cNvPr>
          <p:cNvCxnSpPr>
            <a:cxnSpLocks/>
          </p:cNvCxnSpPr>
          <p:nvPr/>
        </p:nvCxnSpPr>
        <p:spPr>
          <a:xfrm>
            <a:off x="8398831" y="4313447"/>
            <a:ext cx="234664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4" name="Title 1">
            <a:extLst>
              <a:ext uri="{FF2B5EF4-FFF2-40B4-BE49-F238E27FC236}">
                <a16:creationId xmlns:a16="http://schemas.microsoft.com/office/drawing/2014/main" id="{3FEDCF01-AF4E-40D1-A522-767F55B93E29}"/>
              </a:ext>
            </a:extLst>
          </p:cNvPr>
          <p:cNvSpPr txBox="1">
            <a:spLocks/>
          </p:cNvSpPr>
          <p:nvPr/>
        </p:nvSpPr>
        <p:spPr>
          <a:xfrm>
            <a:off x="1395574" y="4498077"/>
            <a:ext cx="363226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Use of substances and/or alcohol</a:t>
            </a:r>
          </a:p>
        </p:txBody>
      </p:sp>
      <p:cxnSp>
        <p:nvCxnSpPr>
          <p:cNvPr id="25" name="Straight Connector 24">
            <a:extLst>
              <a:ext uri="{FF2B5EF4-FFF2-40B4-BE49-F238E27FC236}">
                <a16:creationId xmlns:a16="http://schemas.microsoft.com/office/drawing/2014/main" id="{90B16BDE-9953-45B7-8E1E-256E459B9B52}"/>
              </a:ext>
            </a:extLst>
          </p:cNvPr>
          <p:cNvCxnSpPr>
            <a:cxnSpLocks/>
          </p:cNvCxnSpPr>
          <p:nvPr/>
        </p:nvCxnSpPr>
        <p:spPr>
          <a:xfrm>
            <a:off x="1395574" y="4957764"/>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45E15B9D-B72B-410E-9441-652C25CA465E}"/>
              </a:ext>
            </a:extLst>
          </p:cNvPr>
          <p:cNvSpPr txBox="1">
            <a:spLocks/>
          </p:cNvSpPr>
          <p:nvPr/>
        </p:nvSpPr>
        <p:spPr>
          <a:xfrm>
            <a:off x="8407029" y="4495539"/>
            <a:ext cx="2338449"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Asylum seekers</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33" name="Straight Connector 32">
            <a:extLst>
              <a:ext uri="{FF2B5EF4-FFF2-40B4-BE49-F238E27FC236}">
                <a16:creationId xmlns:a16="http://schemas.microsoft.com/office/drawing/2014/main" id="{5EB616A0-3BE1-4190-A7E1-E24DCFAA2BC7}"/>
              </a:ext>
            </a:extLst>
          </p:cNvPr>
          <p:cNvCxnSpPr>
            <a:cxnSpLocks/>
          </p:cNvCxnSpPr>
          <p:nvPr/>
        </p:nvCxnSpPr>
        <p:spPr>
          <a:xfrm>
            <a:off x="8398830" y="4954424"/>
            <a:ext cx="233844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884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par>
                                <p:cTn id="13" presetID="10" presetClass="entr" presetSubtype="0" fill="hold" nodeType="with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fade">
                                      <p:cBhvr>
                                        <p:cTn id="15" dur="5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1"/>
                                        </p:tgtEl>
                                        <p:attrNameLst>
                                          <p:attrName>style.visibility</p:attrName>
                                        </p:attrNameLst>
                                      </p:cBhvr>
                                      <p:to>
                                        <p:strVal val="visible"/>
                                      </p:to>
                                    </p:set>
                                    <p:animEffect transition="in" filter="fade">
                                      <p:cBhvr>
                                        <p:cTn id="20" dur="500"/>
                                        <p:tgtEl>
                                          <p:spTgt spid="31"/>
                                        </p:tgtEl>
                                      </p:cBhvr>
                                    </p:animEffect>
                                  </p:childTnLst>
                                </p:cTn>
                              </p:par>
                              <p:par>
                                <p:cTn id="21" presetID="10" presetClass="entr" presetSubtype="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500"/>
                                        <p:tgtEl>
                                          <p:spTgt spid="36"/>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par>
                                <p:cTn id="29" presetID="10" presetClass="entr" presetSubtype="0" fill="hold" nodeType="with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7"/>
                                        </p:tgtEl>
                                        <p:attrNameLst>
                                          <p:attrName>style.visibility</p:attrName>
                                        </p:attrNameLst>
                                      </p:cBhvr>
                                      <p:to>
                                        <p:strVal val="visible"/>
                                      </p:to>
                                    </p:set>
                                    <p:animEffect transition="in" filter="fade">
                                      <p:cBhvr>
                                        <p:cTn id="36" dur="500"/>
                                        <p:tgtEl>
                                          <p:spTgt spid="47"/>
                                        </p:tgtEl>
                                      </p:cBhvr>
                                    </p:animEffect>
                                  </p:childTnLst>
                                </p:cTn>
                              </p:par>
                              <p:par>
                                <p:cTn id="37" presetID="10" presetClass="entr" presetSubtype="0" fill="hold" nodeType="withEffect">
                                  <p:stCondLst>
                                    <p:cond delay="0"/>
                                  </p:stCondLst>
                                  <p:childTnLst>
                                    <p:set>
                                      <p:cBhvr>
                                        <p:cTn id="38" dur="1" fill="hold">
                                          <p:stCondLst>
                                            <p:cond delay="0"/>
                                          </p:stCondLst>
                                        </p:cTn>
                                        <p:tgtEl>
                                          <p:spTgt spid="48"/>
                                        </p:tgtEl>
                                        <p:attrNameLst>
                                          <p:attrName>style.visibility</p:attrName>
                                        </p:attrNameLst>
                                      </p:cBhvr>
                                      <p:to>
                                        <p:strVal val="visible"/>
                                      </p:to>
                                    </p:set>
                                    <p:animEffect transition="in" filter="fade">
                                      <p:cBhvr>
                                        <p:cTn id="39" dur="500"/>
                                        <p:tgtEl>
                                          <p:spTgt spid="48"/>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9"/>
                                        </p:tgtEl>
                                        <p:attrNameLst>
                                          <p:attrName>style.visibility</p:attrName>
                                        </p:attrNameLst>
                                      </p:cBhvr>
                                      <p:to>
                                        <p:strVal val="visible"/>
                                      </p:to>
                                    </p:set>
                                    <p:animEffect transition="in" filter="fade">
                                      <p:cBhvr>
                                        <p:cTn id="44" dur="500"/>
                                        <p:tgtEl>
                                          <p:spTgt spid="49"/>
                                        </p:tgtEl>
                                      </p:cBhvr>
                                    </p:animEffect>
                                  </p:childTnLst>
                                </p:cTn>
                              </p:par>
                              <p:par>
                                <p:cTn id="45" presetID="10" presetClass="entr" presetSubtype="0" fill="hold" nodeType="withEffect">
                                  <p:stCondLst>
                                    <p:cond delay="0"/>
                                  </p:stCondLst>
                                  <p:childTnLst>
                                    <p:set>
                                      <p:cBhvr>
                                        <p:cTn id="46" dur="1" fill="hold">
                                          <p:stCondLst>
                                            <p:cond delay="0"/>
                                          </p:stCondLst>
                                        </p:cTn>
                                        <p:tgtEl>
                                          <p:spTgt spid="50"/>
                                        </p:tgtEl>
                                        <p:attrNameLst>
                                          <p:attrName>style.visibility</p:attrName>
                                        </p:attrNameLst>
                                      </p:cBhvr>
                                      <p:to>
                                        <p:strVal val="visible"/>
                                      </p:to>
                                    </p:set>
                                    <p:animEffect transition="in" filter="fade">
                                      <p:cBhvr>
                                        <p:cTn id="47" dur="500"/>
                                        <p:tgtEl>
                                          <p:spTgt spid="5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5"/>
                                        </p:tgtEl>
                                        <p:attrNameLst>
                                          <p:attrName>style.visibility</p:attrName>
                                        </p:attrNameLst>
                                      </p:cBhvr>
                                      <p:to>
                                        <p:strVal val="visible"/>
                                      </p:to>
                                    </p:set>
                                    <p:animEffect transition="in" filter="fade">
                                      <p:cBhvr>
                                        <p:cTn id="52" dur="500"/>
                                        <p:tgtEl>
                                          <p:spTgt spid="45"/>
                                        </p:tgtEl>
                                      </p:cBhvr>
                                    </p:animEffect>
                                  </p:childTnLst>
                                </p:cTn>
                              </p:par>
                              <p:par>
                                <p:cTn id="53" presetID="10" presetClass="entr" presetSubtype="0" fill="hold" nodeType="withEffect">
                                  <p:stCondLst>
                                    <p:cond delay="0"/>
                                  </p:stCondLst>
                                  <p:childTnLst>
                                    <p:set>
                                      <p:cBhvr>
                                        <p:cTn id="54" dur="1" fill="hold">
                                          <p:stCondLst>
                                            <p:cond delay="0"/>
                                          </p:stCondLst>
                                        </p:cTn>
                                        <p:tgtEl>
                                          <p:spTgt spid="46"/>
                                        </p:tgtEl>
                                        <p:attrNameLst>
                                          <p:attrName>style.visibility</p:attrName>
                                        </p:attrNameLst>
                                      </p:cBhvr>
                                      <p:to>
                                        <p:strVal val="visible"/>
                                      </p:to>
                                    </p:set>
                                    <p:animEffect transition="in" filter="fade">
                                      <p:cBhvr>
                                        <p:cTn id="55" dur="500"/>
                                        <p:tgtEl>
                                          <p:spTgt spid="46"/>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9"/>
                                        </p:tgtEl>
                                        <p:attrNameLst>
                                          <p:attrName>style.visibility</p:attrName>
                                        </p:attrNameLst>
                                      </p:cBhvr>
                                      <p:to>
                                        <p:strVal val="visible"/>
                                      </p:to>
                                    </p:set>
                                    <p:animEffect transition="in" filter="fade">
                                      <p:cBhvr>
                                        <p:cTn id="60" dur="500"/>
                                        <p:tgtEl>
                                          <p:spTgt spid="39"/>
                                        </p:tgtEl>
                                      </p:cBhvr>
                                    </p:animEffect>
                                  </p:childTnLst>
                                </p:cTn>
                              </p:par>
                              <p:par>
                                <p:cTn id="61" presetID="10" presetClass="entr" presetSubtype="0" fill="hold" nodeType="withEffect">
                                  <p:stCondLst>
                                    <p:cond delay="0"/>
                                  </p:stCondLst>
                                  <p:childTnLst>
                                    <p:set>
                                      <p:cBhvr>
                                        <p:cTn id="62" dur="1" fill="hold">
                                          <p:stCondLst>
                                            <p:cond delay="0"/>
                                          </p:stCondLst>
                                        </p:cTn>
                                        <p:tgtEl>
                                          <p:spTgt spid="44"/>
                                        </p:tgtEl>
                                        <p:attrNameLst>
                                          <p:attrName>style.visibility</p:attrName>
                                        </p:attrNameLst>
                                      </p:cBhvr>
                                      <p:to>
                                        <p:strVal val="visible"/>
                                      </p:to>
                                    </p:set>
                                    <p:animEffect transition="in" filter="fade">
                                      <p:cBhvr>
                                        <p:cTn id="63" dur="500"/>
                                        <p:tgtEl>
                                          <p:spTgt spid="44"/>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1"/>
                                        </p:tgtEl>
                                        <p:attrNameLst>
                                          <p:attrName>style.visibility</p:attrName>
                                        </p:attrNameLst>
                                      </p:cBhvr>
                                      <p:to>
                                        <p:strVal val="visible"/>
                                      </p:to>
                                    </p:set>
                                    <p:animEffect transition="in" filter="fade">
                                      <p:cBhvr>
                                        <p:cTn id="68" dur="500"/>
                                        <p:tgtEl>
                                          <p:spTgt spid="51"/>
                                        </p:tgtEl>
                                      </p:cBhvr>
                                    </p:animEffect>
                                  </p:childTnLst>
                                </p:cTn>
                              </p:par>
                              <p:par>
                                <p:cTn id="69" presetID="10" presetClass="entr" presetSubtype="0" fill="hold" nodeType="withEffect">
                                  <p:stCondLst>
                                    <p:cond delay="0"/>
                                  </p:stCondLst>
                                  <p:childTnLst>
                                    <p:set>
                                      <p:cBhvr>
                                        <p:cTn id="70" dur="1" fill="hold">
                                          <p:stCondLst>
                                            <p:cond delay="0"/>
                                          </p:stCondLst>
                                        </p:cTn>
                                        <p:tgtEl>
                                          <p:spTgt spid="52"/>
                                        </p:tgtEl>
                                        <p:attrNameLst>
                                          <p:attrName>style.visibility</p:attrName>
                                        </p:attrNameLst>
                                      </p:cBhvr>
                                      <p:to>
                                        <p:strVal val="visible"/>
                                      </p:to>
                                    </p:set>
                                    <p:animEffect transition="in" filter="fade">
                                      <p:cBhvr>
                                        <p:cTn id="71" dur="500"/>
                                        <p:tgtEl>
                                          <p:spTgt spid="52"/>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500"/>
                                        <p:tgtEl>
                                          <p:spTgt spid="32"/>
                                        </p:tgtEl>
                                      </p:cBhvr>
                                    </p:animEffect>
                                  </p:childTnLst>
                                </p:cTn>
                              </p:par>
                              <p:par>
                                <p:cTn id="77" presetID="10" presetClass="entr" presetSubtype="0" fill="hold" nodeType="withEffect">
                                  <p:stCondLst>
                                    <p:cond delay="0"/>
                                  </p:stCondLst>
                                  <p:childTnLst>
                                    <p:set>
                                      <p:cBhvr>
                                        <p:cTn id="78" dur="1" fill="hold">
                                          <p:stCondLst>
                                            <p:cond delay="0"/>
                                          </p:stCondLst>
                                        </p:cTn>
                                        <p:tgtEl>
                                          <p:spTgt spid="33"/>
                                        </p:tgtEl>
                                        <p:attrNameLst>
                                          <p:attrName>style.visibility</p:attrName>
                                        </p:attrNameLst>
                                      </p:cBhvr>
                                      <p:to>
                                        <p:strVal val="visible"/>
                                      </p:to>
                                    </p:set>
                                    <p:animEffect transition="in" filter="fade">
                                      <p:cBhvr>
                                        <p:cTn id="79" dur="500"/>
                                        <p:tgtEl>
                                          <p:spTgt spid="33"/>
                                        </p:tgtEl>
                                      </p:cBhvr>
                                    </p:animEffect>
                                  </p:childTnLst>
                                </p:cTn>
                              </p:par>
                            </p:childTnLst>
                          </p:cTn>
                        </p:par>
                        <p:par>
                          <p:cTn id="80" fill="hold">
                            <p:stCondLst>
                              <p:cond delay="500"/>
                            </p:stCondLst>
                            <p:childTnLst>
                              <p:par>
                                <p:cTn id="81" presetID="2" presetClass="entr" presetSubtype="4" accel="50000" decel="50000" fill="hold" nodeType="afterEffect">
                                  <p:stCondLst>
                                    <p:cond delay="0"/>
                                  </p:stCondLst>
                                  <p:childTnLst>
                                    <p:set>
                                      <p:cBhvr>
                                        <p:cTn id="82" dur="1" fill="hold">
                                          <p:stCondLst>
                                            <p:cond delay="0"/>
                                          </p:stCondLst>
                                        </p:cTn>
                                        <p:tgtEl>
                                          <p:spTgt spid="28"/>
                                        </p:tgtEl>
                                        <p:attrNameLst>
                                          <p:attrName>style.visibility</p:attrName>
                                        </p:attrNameLst>
                                      </p:cBhvr>
                                      <p:to>
                                        <p:strVal val="visible"/>
                                      </p:to>
                                    </p:set>
                                    <p:anim calcmode="lin" valueType="num">
                                      <p:cBhvr additive="base">
                                        <p:cTn id="83" dur="500" fill="hold"/>
                                        <p:tgtEl>
                                          <p:spTgt spid="28"/>
                                        </p:tgtEl>
                                        <p:attrNameLst>
                                          <p:attrName>ppt_x</p:attrName>
                                        </p:attrNameLst>
                                      </p:cBhvr>
                                      <p:tavLst>
                                        <p:tav tm="0">
                                          <p:val>
                                            <p:strVal val="#ppt_x"/>
                                          </p:val>
                                        </p:tav>
                                        <p:tav tm="100000">
                                          <p:val>
                                            <p:strVal val="#ppt_x"/>
                                          </p:val>
                                        </p:tav>
                                      </p:tavLst>
                                    </p:anim>
                                    <p:anim calcmode="lin" valueType="num">
                                      <p:cBhvr additive="base">
                                        <p:cTn id="84" dur="500" fill="hold"/>
                                        <p:tgtEl>
                                          <p:spTgt spid="28"/>
                                        </p:tgtEl>
                                        <p:attrNameLst>
                                          <p:attrName>ppt_y</p:attrName>
                                        </p:attrNameLst>
                                      </p:cBhvr>
                                      <p:tavLst>
                                        <p:tav tm="0">
                                          <p:val>
                                            <p:strVal val="1+#ppt_h/2"/>
                                          </p:val>
                                        </p:tav>
                                        <p:tav tm="100000">
                                          <p:val>
                                            <p:strVal val="#ppt_y"/>
                                          </p:val>
                                        </p:tav>
                                      </p:tavLst>
                                    </p:anim>
                                  </p:childTnLst>
                                </p:cTn>
                              </p:par>
                              <p:par>
                                <p:cTn id="85" presetID="2" presetClass="entr" presetSubtype="4" accel="50000" decel="50000" fill="hold" nodeType="with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9" grpId="0"/>
      <p:bldP spid="31" grpId="0"/>
      <p:bldP spid="39" grpId="0"/>
      <p:bldP spid="45" grpId="0"/>
      <p:bldP spid="47" grpId="0"/>
      <p:bldP spid="49" grpId="0"/>
      <p:bldP spid="51" grpId="0"/>
      <p:bldP spid="24" grpId="0"/>
      <p:bldP spid="3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310622" y="1175380"/>
            <a:ext cx="5589794" cy="41446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INTRODUCTION TO SAFEGUARDING</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29" name="Picture 28" descr="arrow-forward.png">
            <a:hlinkClick r:id="rId3"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31EF5CF1-0193-443A-B0E4-52808865BB59}"/>
              </a:ext>
            </a:extLst>
          </p:cNvPr>
          <p:cNvSpPr txBox="1">
            <a:spLocks/>
          </p:cNvSpPr>
          <p:nvPr/>
        </p:nvSpPr>
        <p:spPr>
          <a:xfrm>
            <a:off x="2310620" y="1748953"/>
            <a:ext cx="7856961" cy="998157"/>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What is child protection?</a:t>
            </a:r>
            <a:br>
              <a:rPr lang="en-US" sz="2400" b="1" spc="50" dirty="0">
                <a:solidFill>
                  <a:srgbClr val="009ED5"/>
                </a:solidFill>
                <a:latin typeface="Arial Narrow"/>
                <a:cs typeface="Arial Narrow"/>
              </a:rPr>
            </a:br>
            <a:r>
              <a:rPr lang="en-US" sz="2000" spc="50" dirty="0">
                <a:latin typeface="Arial Narrow"/>
                <a:cs typeface="Arial Narrow"/>
              </a:rPr>
              <a:t>A process for responding to individual children who are suffering or likely</a:t>
            </a:r>
            <a:br>
              <a:rPr lang="en-US" sz="2000" spc="50" dirty="0">
                <a:latin typeface="Arial Narrow"/>
                <a:cs typeface="Arial Narrow"/>
              </a:rPr>
            </a:br>
            <a:r>
              <a:rPr lang="en-US" sz="2000" spc="50" dirty="0">
                <a:latin typeface="Arial Narrow"/>
                <a:cs typeface="Arial Narrow"/>
              </a:rPr>
              <a:t>to suffer, significant harm as a result of abuse or neglect.</a:t>
            </a:r>
            <a:endParaRPr lang="en-US" sz="2400" spc="50" dirty="0">
              <a:latin typeface="Arial Narrow"/>
              <a:cs typeface="Arial Narrow"/>
            </a:endParaRPr>
          </a:p>
        </p:txBody>
      </p:sp>
      <p:sp>
        <p:nvSpPr>
          <p:cNvPr id="36" name="Title 1">
            <a:extLst>
              <a:ext uri="{FF2B5EF4-FFF2-40B4-BE49-F238E27FC236}">
                <a16:creationId xmlns:a16="http://schemas.microsoft.com/office/drawing/2014/main" id="{0C938F7A-C86D-4107-85A3-FE947DC9F34A}"/>
              </a:ext>
            </a:extLst>
          </p:cNvPr>
          <p:cNvSpPr txBox="1">
            <a:spLocks/>
          </p:cNvSpPr>
          <p:nvPr/>
        </p:nvSpPr>
        <p:spPr>
          <a:xfrm>
            <a:off x="2310621" y="3014400"/>
            <a:ext cx="7856960" cy="1621396"/>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What is meant by a ‘child (or adult) in need’?</a:t>
            </a:r>
            <a:br>
              <a:rPr lang="en-US" sz="2400" b="1" spc="50" dirty="0">
                <a:solidFill>
                  <a:srgbClr val="009ED5"/>
                </a:solidFill>
                <a:latin typeface="Arial Narrow"/>
                <a:cs typeface="Arial Narrow"/>
              </a:rPr>
            </a:br>
            <a:r>
              <a:rPr lang="en-US" sz="2000" spc="50" dirty="0">
                <a:latin typeface="Arial Narrow"/>
                <a:cs typeface="Arial Narrow"/>
              </a:rPr>
              <a:t>A child or adult in need are people who are unlikely to reach or maintain</a:t>
            </a:r>
            <a:br>
              <a:rPr lang="en-US" sz="2000" spc="50" dirty="0">
                <a:latin typeface="Arial Narrow"/>
                <a:cs typeface="Arial Narrow"/>
              </a:rPr>
            </a:br>
            <a:r>
              <a:rPr lang="en-US" sz="2000" spc="50" dirty="0">
                <a:latin typeface="Arial Narrow"/>
                <a:cs typeface="Arial Narrow"/>
              </a:rPr>
              <a:t>a satisfactory level of health or development, or their health and development</a:t>
            </a:r>
            <a:br>
              <a:rPr lang="en-US" sz="2000" spc="50" dirty="0">
                <a:latin typeface="Arial Narrow"/>
                <a:cs typeface="Arial Narrow"/>
              </a:rPr>
            </a:br>
            <a:r>
              <a:rPr lang="en-US" sz="2000" spc="50" dirty="0">
                <a:latin typeface="Arial Narrow"/>
                <a:cs typeface="Arial Narrow"/>
              </a:rPr>
              <a:t>will be significantly impaired, without the provision of services, plus those who</a:t>
            </a:r>
            <a:br>
              <a:rPr lang="en-US" sz="2000" spc="50" dirty="0">
                <a:latin typeface="Arial Narrow"/>
                <a:cs typeface="Arial Narrow"/>
              </a:rPr>
            </a:br>
            <a:r>
              <a:rPr lang="en-US" sz="2000" spc="50" dirty="0">
                <a:latin typeface="Arial Narrow"/>
                <a:cs typeface="Arial Narrow"/>
              </a:rPr>
              <a:t>are disabled. This can also include children who are themselves young </a:t>
            </a:r>
            <a:r>
              <a:rPr lang="en-US" sz="2000" spc="50" dirty="0" err="1">
                <a:latin typeface="Arial Narrow"/>
                <a:cs typeface="Arial Narrow"/>
              </a:rPr>
              <a:t>carers</a:t>
            </a:r>
            <a:r>
              <a:rPr lang="en-US" sz="2000" spc="50" dirty="0">
                <a:latin typeface="Arial Narrow"/>
                <a:cs typeface="Arial Narrow"/>
              </a:rPr>
              <a:t>.</a:t>
            </a:r>
            <a:br>
              <a:rPr lang="en-US" sz="2400" spc="50" dirty="0">
                <a:latin typeface="Arial Narrow"/>
                <a:cs typeface="Arial Narrow"/>
              </a:rPr>
            </a:br>
            <a:endParaRPr lang="en-US" sz="2400" spc="50" dirty="0">
              <a:latin typeface="Arial Narrow"/>
              <a:cs typeface="Arial Narrow"/>
            </a:endParaRPr>
          </a:p>
        </p:txBody>
      </p:sp>
      <p:cxnSp>
        <p:nvCxnSpPr>
          <p:cNvPr id="39" name="Straight Connector 38">
            <a:extLst>
              <a:ext uri="{FF2B5EF4-FFF2-40B4-BE49-F238E27FC236}">
                <a16:creationId xmlns:a16="http://schemas.microsoft.com/office/drawing/2014/main" id="{48FC35CB-D503-4AB4-8CBF-E58ACC6E8963}"/>
              </a:ext>
            </a:extLst>
          </p:cNvPr>
          <p:cNvCxnSpPr>
            <a:cxnSpLocks/>
          </p:cNvCxnSpPr>
          <p:nvPr/>
        </p:nvCxnSpPr>
        <p:spPr>
          <a:xfrm>
            <a:off x="2266314" y="2855285"/>
            <a:ext cx="78587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9BE64B34-D6EF-49EC-BAA2-338A399520AD}"/>
              </a:ext>
            </a:extLst>
          </p:cNvPr>
          <p:cNvCxnSpPr>
            <a:cxnSpLocks/>
          </p:cNvCxnSpPr>
          <p:nvPr/>
        </p:nvCxnSpPr>
        <p:spPr>
          <a:xfrm>
            <a:off x="2266314" y="4739288"/>
            <a:ext cx="78587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4878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39"/>
                                        </p:tgtEl>
                                        <p:attrNameLst>
                                          <p:attrName>style.visibility</p:attrName>
                                        </p:attrNameLst>
                                      </p:cBhvr>
                                      <p:to>
                                        <p:strVal val="visible"/>
                                      </p:to>
                                    </p:set>
                                    <p:animEffect transition="in" filter="fade">
                                      <p:cBhvr>
                                        <p:cTn id="10" dur="500"/>
                                        <p:tgtEl>
                                          <p:spTgt spid="3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fade">
                                      <p:cBhvr>
                                        <p:cTn id="15" dur="500"/>
                                        <p:tgtEl>
                                          <p:spTgt spid="36"/>
                                        </p:tgtEl>
                                      </p:cBhvr>
                                    </p:animEffect>
                                  </p:childTnLst>
                                </p:cTn>
                              </p:par>
                              <p:par>
                                <p:cTn id="16" presetID="10" presetClass="entr" presetSubtype="0" fill="hold" nodeType="withEffect">
                                  <p:stCondLst>
                                    <p:cond delay="0"/>
                                  </p:stCondLst>
                                  <p:childTnLst>
                                    <p:set>
                                      <p:cBhvr>
                                        <p:cTn id="17" dur="1" fill="hold">
                                          <p:stCondLst>
                                            <p:cond delay="0"/>
                                          </p:stCondLst>
                                        </p:cTn>
                                        <p:tgtEl>
                                          <p:spTgt spid="44"/>
                                        </p:tgtEl>
                                        <p:attrNameLst>
                                          <p:attrName>style.visibility</p:attrName>
                                        </p:attrNameLst>
                                      </p:cBhvr>
                                      <p:to>
                                        <p:strVal val="visible"/>
                                      </p:to>
                                    </p:set>
                                    <p:animEffect transition="in" filter="fade">
                                      <p:cBhvr>
                                        <p:cTn id="18" dur="500"/>
                                        <p:tgtEl>
                                          <p:spTgt spid="44"/>
                                        </p:tgtEl>
                                      </p:cBhvr>
                                    </p:animEffect>
                                  </p:childTnLst>
                                </p:cTn>
                              </p:par>
                            </p:childTnLst>
                          </p:cTn>
                        </p:par>
                        <p:par>
                          <p:cTn id="19" fill="hold">
                            <p:stCondLst>
                              <p:cond delay="500"/>
                            </p:stCondLst>
                            <p:childTnLst>
                              <p:par>
                                <p:cTn id="20" presetID="2" presetClass="entr" presetSubtype="4" accel="50000" decel="50000" fill="hold" nodeType="afterEffect">
                                  <p:stCondLst>
                                    <p:cond delay="0"/>
                                  </p:stCondLst>
                                  <p:childTnLst>
                                    <p:set>
                                      <p:cBhvr>
                                        <p:cTn id="21" dur="1" fill="hold">
                                          <p:stCondLst>
                                            <p:cond delay="0"/>
                                          </p:stCondLst>
                                        </p:cTn>
                                        <p:tgtEl>
                                          <p:spTgt spid="28"/>
                                        </p:tgtEl>
                                        <p:attrNameLst>
                                          <p:attrName>style.visibility</p:attrName>
                                        </p:attrNameLst>
                                      </p:cBhvr>
                                      <p:to>
                                        <p:strVal val="visible"/>
                                      </p:to>
                                    </p:set>
                                    <p:anim calcmode="lin" valueType="num">
                                      <p:cBhvr additive="base">
                                        <p:cTn id="22" dur="500" fill="hold"/>
                                        <p:tgtEl>
                                          <p:spTgt spid="28"/>
                                        </p:tgtEl>
                                        <p:attrNameLst>
                                          <p:attrName>ppt_x</p:attrName>
                                        </p:attrNameLst>
                                      </p:cBhvr>
                                      <p:tavLst>
                                        <p:tav tm="0">
                                          <p:val>
                                            <p:strVal val="#ppt_x"/>
                                          </p:val>
                                        </p:tav>
                                        <p:tav tm="100000">
                                          <p:val>
                                            <p:strVal val="#ppt_x"/>
                                          </p:val>
                                        </p:tav>
                                      </p:tavLst>
                                    </p:anim>
                                    <p:anim calcmode="lin" valueType="num">
                                      <p:cBhvr additive="base">
                                        <p:cTn id="23" dur="500" fill="hold"/>
                                        <p:tgtEl>
                                          <p:spTgt spid="28"/>
                                        </p:tgtEl>
                                        <p:attrNameLst>
                                          <p:attrName>ppt_y</p:attrName>
                                        </p:attrNameLst>
                                      </p:cBhvr>
                                      <p:tavLst>
                                        <p:tav tm="0">
                                          <p:val>
                                            <p:strVal val="1+#ppt_h/2"/>
                                          </p:val>
                                        </p:tav>
                                        <p:tav tm="100000">
                                          <p:val>
                                            <p:strVal val="#ppt_y"/>
                                          </p:val>
                                        </p:tav>
                                      </p:tavLst>
                                    </p:anim>
                                  </p:childTnLst>
                                </p:cTn>
                              </p:par>
                              <p:par>
                                <p:cTn id="24" presetID="2" presetClass="entr" presetSubtype="4" accel="50000" decel="50000" fill="hold" nodeType="with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additive="base">
                                        <p:cTn id="26" dur="500" fill="hold"/>
                                        <p:tgtEl>
                                          <p:spTgt spid="29"/>
                                        </p:tgtEl>
                                        <p:attrNameLst>
                                          <p:attrName>ppt_x</p:attrName>
                                        </p:attrNameLst>
                                      </p:cBhvr>
                                      <p:tavLst>
                                        <p:tav tm="0">
                                          <p:val>
                                            <p:strVal val="#ppt_x"/>
                                          </p:val>
                                        </p:tav>
                                        <p:tav tm="100000">
                                          <p:val>
                                            <p:strVal val="#ppt_x"/>
                                          </p:val>
                                        </p:tav>
                                      </p:tavLst>
                                    </p:anim>
                                    <p:anim calcmode="lin" valueType="num">
                                      <p:cBhvr additive="base">
                                        <p:cTn id="2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3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157311" y="1167777"/>
            <a:ext cx="5956721" cy="437443"/>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ASSESSMENT FRAMEWORK TRIANGLE</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3" name="Title 1">
            <a:extLst>
              <a:ext uri="{FF2B5EF4-FFF2-40B4-BE49-F238E27FC236}">
                <a16:creationId xmlns:a16="http://schemas.microsoft.com/office/drawing/2014/main" id="{913AEA0D-02FA-4A14-926A-F57ACD072B18}"/>
              </a:ext>
            </a:extLst>
          </p:cNvPr>
          <p:cNvSpPr txBox="1">
            <a:spLocks/>
          </p:cNvSpPr>
          <p:nvPr/>
        </p:nvSpPr>
        <p:spPr>
          <a:xfrm>
            <a:off x="1160720" y="3083618"/>
            <a:ext cx="5355990" cy="569788"/>
          </a:xfrm>
          <a:prstGeom prst="rect">
            <a:avLst/>
          </a:prstGeom>
        </p:spPr>
        <p:txBody>
          <a:bodyPr vert="horz" wrap="none" lIns="0" tIns="0" rIns="0" bIns="0" rtlCol="0" anchor="t" anchorCtr="0">
            <a:noAutofit/>
          </a:bodyPr>
          <a:lstStyle/>
          <a:p>
            <a:pPr>
              <a:spcBef>
                <a:spcPct val="0"/>
              </a:spcBef>
              <a:spcAft>
                <a:spcPts val="1405"/>
              </a:spcAft>
            </a:pPr>
            <a:r>
              <a:rPr lang="en-US" sz="1800" b="1" spc="50" dirty="0">
                <a:solidFill>
                  <a:schemeClr val="tx1">
                    <a:lumMod val="50000"/>
                    <a:lumOff val="50000"/>
                  </a:schemeClr>
                </a:solidFill>
                <a:latin typeface="Arial Narrow"/>
                <a:cs typeface="Arial Narrow"/>
              </a:rPr>
              <a:t>A good assessment is one which investigates all three</a:t>
            </a:r>
            <a:br>
              <a:rPr lang="en-US" sz="1800" b="1" spc="50" dirty="0">
                <a:solidFill>
                  <a:schemeClr val="tx1">
                    <a:lumMod val="50000"/>
                    <a:lumOff val="50000"/>
                  </a:schemeClr>
                </a:solidFill>
                <a:latin typeface="Arial Narrow"/>
                <a:cs typeface="Arial Narrow"/>
              </a:rPr>
            </a:br>
            <a:r>
              <a:rPr lang="en-US" sz="1800" b="1" spc="50" dirty="0">
                <a:solidFill>
                  <a:schemeClr val="tx1">
                    <a:lumMod val="50000"/>
                    <a:lumOff val="50000"/>
                  </a:schemeClr>
                </a:solidFill>
                <a:latin typeface="Arial Narrow"/>
                <a:cs typeface="Arial Narrow"/>
              </a:rPr>
              <a:t>areas, represented on each side of the triangle:</a:t>
            </a:r>
          </a:p>
        </p:txBody>
      </p:sp>
      <p:sp>
        <p:nvSpPr>
          <p:cNvPr id="14" name="Title 1">
            <a:extLst>
              <a:ext uri="{FF2B5EF4-FFF2-40B4-BE49-F238E27FC236}">
                <a16:creationId xmlns:a16="http://schemas.microsoft.com/office/drawing/2014/main" id="{18ABCF80-5789-4EF1-A3C0-79227CE5C75B}"/>
              </a:ext>
            </a:extLst>
          </p:cNvPr>
          <p:cNvSpPr txBox="1">
            <a:spLocks/>
          </p:cNvSpPr>
          <p:nvPr/>
        </p:nvSpPr>
        <p:spPr>
          <a:xfrm>
            <a:off x="1157315" y="1826666"/>
            <a:ext cx="5682398" cy="1177552"/>
          </a:xfrm>
          <a:prstGeom prst="rect">
            <a:avLst/>
          </a:prstGeom>
        </p:spPr>
        <p:txBody>
          <a:bodyPr vert="horz" wrap="none" lIns="0" tIns="0" rIns="0" bIns="0" rtlCol="0" anchor="t" anchorCtr="0">
            <a:noAutofit/>
          </a:bodyPr>
          <a:lstStyle/>
          <a:p>
            <a:pPr>
              <a:spcBef>
                <a:spcPct val="0"/>
              </a:spcBef>
            </a:pPr>
            <a:r>
              <a:rPr lang="en-GB" sz="1800" b="1" spc="50" dirty="0">
                <a:solidFill>
                  <a:srgbClr val="009ED5"/>
                </a:solidFill>
                <a:latin typeface="Arial Narrow"/>
                <a:cs typeface="Arial Narrow"/>
              </a:rPr>
              <a:t>This is the framework professionals who work with ‘at risk’</a:t>
            </a:r>
            <a:br>
              <a:rPr lang="en-GB" sz="1800" b="1" spc="50" dirty="0">
                <a:solidFill>
                  <a:srgbClr val="009ED5"/>
                </a:solidFill>
                <a:latin typeface="Arial Narrow"/>
                <a:cs typeface="Arial Narrow"/>
              </a:rPr>
            </a:br>
            <a:r>
              <a:rPr lang="en-GB" sz="1800" b="1" spc="50" dirty="0">
                <a:solidFill>
                  <a:srgbClr val="009ED5"/>
                </a:solidFill>
                <a:latin typeface="Arial Narrow"/>
                <a:cs typeface="Arial Narrow"/>
              </a:rPr>
              <a:t>individuals use to help them assess, understand and</a:t>
            </a:r>
            <a:br>
              <a:rPr lang="en-GB" sz="1800" b="1" spc="50" dirty="0">
                <a:solidFill>
                  <a:srgbClr val="009ED5"/>
                </a:solidFill>
                <a:latin typeface="Arial Narrow"/>
                <a:cs typeface="Arial Narrow"/>
              </a:rPr>
            </a:br>
            <a:r>
              <a:rPr lang="en-GB" sz="1800" b="1" spc="50" dirty="0">
                <a:solidFill>
                  <a:srgbClr val="009ED5"/>
                </a:solidFill>
                <a:latin typeface="Arial Narrow"/>
                <a:cs typeface="Arial Narrow"/>
              </a:rPr>
              <a:t>agree a partnership response to the individuals needs</a:t>
            </a:r>
          </a:p>
          <a:p>
            <a:pPr>
              <a:spcBef>
                <a:spcPct val="0"/>
              </a:spcBef>
            </a:pPr>
            <a:r>
              <a:rPr lang="en-GB" sz="1800" b="1" spc="50" dirty="0">
                <a:solidFill>
                  <a:srgbClr val="009ED5"/>
                </a:solidFill>
                <a:latin typeface="Arial Narrow"/>
                <a:cs typeface="Arial Narrow"/>
              </a:rPr>
              <a:t>when assessing if they are a ‘child or adult in need’.</a:t>
            </a:r>
            <a:endParaRPr lang="en-US" sz="1800" b="1" spc="50" dirty="0">
              <a:solidFill>
                <a:srgbClr val="009ED5"/>
              </a:solidFill>
              <a:latin typeface="Arial Narrow"/>
              <a:ea typeface="+mj-ea"/>
              <a:cs typeface="Arial Narrow"/>
            </a:endParaRPr>
          </a:p>
        </p:txBody>
      </p:sp>
      <p:sp>
        <p:nvSpPr>
          <p:cNvPr id="17" name="Title 1">
            <a:extLst>
              <a:ext uri="{FF2B5EF4-FFF2-40B4-BE49-F238E27FC236}">
                <a16:creationId xmlns:a16="http://schemas.microsoft.com/office/drawing/2014/main" id="{F5AB06C5-C276-4B45-85AC-43005DF45FE0}"/>
              </a:ext>
            </a:extLst>
          </p:cNvPr>
          <p:cNvSpPr txBox="1">
            <a:spLocks/>
          </p:cNvSpPr>
          <p:nvPr/>
        </p:nvSpPr>
        <p:spPr>
          <a:xfrm>
            <a:off x="1157311" y="3817779"/>
            <a:ext cx="4583504" cy="478467"/>
          </a:xfrm>
          <a:prstGeom prst="rect">
            <a:avLst/>
          </a:prstGeom>
        </p:spPr>
        <p:txBody>
          <a:bodyPr vert="horz" wrap="none" lIns="0" tIns="0" rIns="0" bIns="0" rtlCol="0" anchor="t" anchorCtr="0">
            <a:noAutofit/>
          </a:bodyPr>
          <a:lstStyle/>
          <a:p>
            <a:pPr>
              <a:spcBef>
                <a:spcPct val="0"/>
              </a:spcBef>
              <a:spcAft>
                <a:spcPts val="1405"/>
              </a:spcAft>
            </a:pPr>
            <a:r>
              <a:rPr lang="en-US" sz="1600" spc="50" dirty="0">
                <a:solidFill>
                  <a:srgbClr val="009ED5"/>
                </a:solidFill>
                <a:latin typeface="Arial Narrow"/>
                <a:ea typeface="+mj-ea"/>
                <a:cs typeface="Arial Narrow"/>
              </a:rPr>
              <a:t>•</a:t>
            </a:r>
            <a:r>
              <a:rPr lang="en-US" sz="1600" spc="50" dirty="0">
                <a:solidFill>
                  <a:srgbClr val="000000"/>
                </a:solidFill>
                <a:latin typeface="Arial Narrow"/>
                <a:ea typeface="+mj-ea"/>
                <a:cs typeface="Arial Narrow"/>
              </a:rPr>
              <a:t> </a:t>
            </a:r>
            <a:r>
              <a:rPr lang="en-GB" sz="1600" spc="50" dirty="0">
                <a:latin typeface="Arial Narrow"/>
                <a:cs typeface="Arial Narrow"/>
              </a:rPr>
              <a:t>The individuals development needs, including whether</a:t>
            </a:r>
            <a:br>
              <a:rPr lang="en-GB" sz="1600" spc="50" dirty="0">
                <a:latin typeface="Arial Narrow"/>
                <a:cs typeface="Arial Narrow"/>
              </a:rPr>
            </a:br>
            <a:r>
              <a:rPr lang="en-GB" sz="1600" spc="50" dirty="0">
                <a:latin typeface="Arial Narrow"/>
                <a:cs typeface="Arial Narrow"/>
              </a:rPr>
              <a:t>  they are suffering, or likely to suffer, significant harm</a:t>
            </a:r>
          </a:p>
          <a:p>
            <a:pPr>
              <a:spcBef>
                <a:spcPct val="0"/>
              </a:spcBef>
              <a:spcAft>
                <a:spcPts val="1405"/>
              </a:spcAft>
            </a:pPr>
            <a:endParaRPr lang="en-US" sz="1600" spc="50" dirty="0">
              <a:solidFill>
                <a:srgbClr val="000000"/>
              </a:solidFill>
              <a:latin typeface="Arial Narrow"/>
              <a:ea typeface="+mj-ea"/>
              <a:cs typeface="Arial Narrow"/>
            </a:endParaRPr>
          </a:p>
        </p:txBody>
      </p:sp>
      <p:cxnSp>
        <p:nvCxnSpPr>
          <p:cNvPr id="18" name="Straight Connector 17">
            <a:extLst>
              <a:ext uri="{FF2B5EF4-FFF2-40B4-BE49-F238E27FC236}">
                <a16:creationId xmlns:a16="http://schemas.microsoft.com/office/drawing/2014/main" id="{F3C101D2-A35D-4A7C-A025-1C3BB6F5D407}"/>
              </a:ext>
            </a:extLst>
          </p:cNvPr>
          <p:cNvCxnSpPr>
            <a:cxnSpLocks/>
          </p:cNvCxnSpPr>
          <p:nvPr/>
        </p:nvCxnSpPr>
        <p:spPr>
          <a:xfrm>
            <a:off x="1157313" y="4414668"/>
            <a:ext cx="458350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E4859998-0393-4647-BA7F-96E38D520280}"/>
              </a:ext>
            </a:extLst>
          </p:cNvPr>
          <p:cNvSpPr txBox="1">
            <a:spLocks/>
          </p:cNvSpPr>
          <p:nvPr/>
        </p:nvSpPr>
        <p:spPr>
          <a:xfrm>
            <a:off x="1157314" y="4533976"/>
            <a:ext cx="4583501" cy="263198"/>
          </a:xfrm>
          <a:prstGeom prst="rect">
            <a:avLst/>
          </a:prstGeom>
        </p:spPr>
        <p:txBody>
          <a:bodyPr vert="horz" wrap="none" lIns="0" tIns="0" rIns="0" bIns="0" rtlCol="0" anchor="t" anchorCtr="0">
            <a:noAutofit/>
          </a:bodyPr>
          <a:lstStyle/>
          <a:p>
            <a:pPr>
              <a:spcBef>
                <a:spcPct val="0"/>
              </a:spcBef>
              <a:spcAft>
                <a:spcPts val="1405"/>
              </a:spcAft>
            </a:pPr>
            <a:r>
              <a:rPr lang="en-US" sz="1600" spc="50" dirty="0">
                <a:solidFill>
                  <a:srgbClr val="009ED5"/>
                </a:solidFill>
                <a:latin typeface="Arial Narrow"/>
                <a:ea typeface="+mj-ea"/>
                <a:cs typeface="Arial Narrow"/>
              </a:rPr>
              <a:t>•</a:t>
            </a:r>
            <a:r>
              <a:rPr lang="en-US" sz="1600" spc="50" dirty="0">
                <a:solidFill>
                  <a:srgbClr val="000000"/>
                </a:solidFill>
                <a:latin typeface="Arial Narrow"/>
                <a:ea typeface="+mj-ea"/>
                <a:cs typeface="Arial Narrow"/>
              </a:rPr>
              <a:t> </a:t>
            </a:r>
            <a:r>
              <a:rPr lang="en-GB" sz="1600" spc="50" dirty="0">
                <a:latin typeface="Arial Narrow"/>
                <a:cs typeface="Arial Narrow"/>
              </a:rPr>
              <a:t>Parents’ or carers’ capacity to respond to those needs</a:t>
            </a:r>
          </a:p>
          <a:p>
            <a:pPr>
              <a:spcBef>
                <a:spcPct val="0"/>
              </a:spcBef>
              <a:spcAft>
                <a:spcPts val="1405"/>
              </a:spcAft>
            </a:pPr>
            <a:endParaRPr lang="en-US" sz="1600" spc="50" dirty="0">
              <a:solidFill>
                <a:srgbClr val="000000"/>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361AD2B3-FCF4-4239-9283-A1F0D2F92015}"/>
              </a:ext>
            </a:extLst>
          </p:cNvPr>
          <p:cNvCxnSpPr>
            <a:cxnSpLocks/>
          </p:cNvCxnSpPr>
          <p:nvPr/>
        </p:nvCxnSpPr>
        <p:spPr>
          <a:xfrm>
            <a:off x="1157312" y="4906452"/>
            <a:ext cx="458350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10141A02-73B0-4FD0-8D7B-93E056354A16}"/>
              </a:ext>
            </a:extLst>
          </p:cNvPr>
          <p:cNvSpPr txBox="1">
            <a:spLocks/>
          </p:cNvSpPr>
          <p:nvPr/>
        </p:nvSpPr>
        <p:spPr>
          <a:xfrm>
            <a:off x="1157312" y="5015727"/>
            <a:ext cx="4580098" cy="497639"/>
          </a:xfrm>
          <a:prstGeom prst="rect">
            <a:avLst/>
          </a:prstGeom>
        </p:spPr>
        <p:txBody>
          <a:bodyPr vert="horz" wrap="none" lIns="0" tIns="0" rIns="0" bIns="0" rtlCol="0" anchor="t" anchorCtr="0">
            <a:noAutofit/>
          </a:bodyPr>
          <a:lstStyle/>
          <a:p>
            <a:pPr>
              <a:spcBef>
                <a:spcPct val="0"/>
              </a:spcBef>
              <a:spcAft>
                <a:spcPts val="1405"/>
              </a:spcAft>
            </a:pPr>
            <a:r>
              <a:rPr lang="en-US" sz="1600" spc="50" dirty="0">
                <a:solidFill>
                  <a:srgbClr val="009ED5"/>
                </a:solidFill>
                <a:latin typeface="Arial Narrow"/>
                <a:ea typeface="+mj-ea"/>
                <a:cs typeface="Arial Narrow"/>
              </a:rPr>
              <a:t>•</a:t>
            </a:r>
            <a:r>
              <a:rPr lang="en-US" sz="1600" spc="50" dirty="0">
                <a:solidFill>
                  <a:srgbClr val="000000"/>
                </a:solidFill>
                <a:latin typeface="Arial Narrow"/>
                <a:ea typeface="+mj-ea"/>
                <a:cs typeface="Arial Narrow"/>
              </a:rPr>
              <a:t> </a:t>
            </a:r>
            <a:r>
              <a:rPr lang="en-GB" sz="1600" spc="50" dirty="0">
                <a:latin typeface="Arial Narrow"/>
                <a:cs typeface="Arial Narrow"/>
              </a:rPr>
              <a:t>The impact and influence of wider family, community</a:t>
            </a:r>
            <a:br>
              <a:rPr lang="en-GB" sz="1600" spc="50" dirty="0">
                <a:latin typeface="Arial Narrow"/>
                <a:cs typeface="Arial Narrow"/>
              </a:rPr>
            </a:br>
            <a:r>
              <a:rPr lang="en-GB" sz="1600" spc="50" dirty="0">
                <a:latin typeface="Arial Narrow"/>
                <a:cs typeface="Arial Narrow"/>
              </a:rPr>
              <a:t>  and environmental circumstances</a:t>
            </a:r>
          </a:p>
          <a:p>
            <a:pPr>
              <a:spcBef>
                <a:spcPct val="0"/>
              </a:spcBef>
              <a:spcAft>
                <a:spcPts val="1405"/>
              </a:spcAft>
            </a:pPr>
            <a:endParaRPr lang="en-US" sz="16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A3787B9C-9932-44D0-ADCD-31EA0B0D7F23}"/>
              </a:ext>
            </a:extLst>
          </p:cNvPr>
          <p:cNvCxnSpPr>
            <a:cxnSpLocks/>
          </p:cNvCxnSpPr>
          <p:nvPr/>
        </p:nvCxnSpPr>
        <p:spPr>
          <a:xfrm>
            <a:off x="1160717" y="5613505"/>
            <a:ext cx="45800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7" name="Picture 6">
            <a:extLst>
              <a:ext uri="{FF2B5EF4-FFF2-40B4-BE49-F238E27FC236}">
                <a16:creationId xmlns:a16="http://schemas.microsoft.com/office/drawing/2014/main" id="{AEBCEDED-95D3-498A-AAD8-8F40D70B86CD}"/>
              </a:ext>
            </a:extLst>
          </p:cNvPr>
          <p:cNvPicPr>
            <a:picLocks noChangeAspect="1"/>
          </p:cNvPicPr>
          <p:nvPr/>
        </p:nvPicPr>
        <p:blipFill>
          <a:blip r:embed="rId5"/>
          <a:stretch>
            <a:fillRect/>
          </a:stretch>
        </p:blipFill>
        <p:spPr>
          <a:xfrm>
            <a:off x="6145654" y="1383901"/>
            <a:ext cx="5480093" cy="4497362"/>
          </a:xfrm>
          <a:prstGeom prst="rect">
            <a:avLst/>
          </a:prstGeom>
        </p:spPr>
      </p:pic>
    </p:spTree>
    <p:extLst>
      <p:ext uri="{BB962C8B-B14F-4D97-AF65-F5344CB8AC3E}">
        <p14:creationId xmlns:p14="http://schemas.microsoft.com/office/powerpoint/2010/main" val="1600040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1000"/>
                                        <p:tgtEl>
                                          <p:spTgt spid="1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1000"/>
                                        <p:tgtEl>
                                          <p:spTgt spid="13"/>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nodeType="with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par>
                                <p:cTn id="29" presetID="10" presetClass="entr" presetSubtype="0" fill="hold" nodeType="with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fade">
                                      <p:cBhvr>
                                        <p:cTn id="36" dur="500"/>
                                        <p:tgtEl>
                                          <p:spTgt spid="21"/>
                                        </p:tgtEl>
                                      </p:cBhvr>
                                    </p:animEffect>
                                  </p:childTnLst>
                                </p:cTn>
                              </p:par>
                              <p:par>
                                <p:cTn id="37" presetID="10" presetClass="entr" presetSubtype="0" fill="hold" nodeType="with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500"/>
                                        <p:tgtEl>
                                          <p:spTgt spid="22"/>
                                        </p:tgtEl>
                                      </p:cBhvr>
                                    </p:animEffect>
                                  </p:childTnLst>
                                </p:cTn>
                              </p:par>
                            </p:childTnLst>
                          </p:cTn>
                        </p:par>
                        <p:par>
                          <p:cTn id="40" fill="hold">
                            <p:stCondLst>
                              <p:cond delay="500"/>
                            </p:stCondLst>
                            <p:childTnLst>
                              <p:par>
                                <p:cTn id="41" presetID="2" presetClass="entr" presetSubtype="4" accel="50000" decel="50000" fill="hold" nodeType="after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par>
                                <p:cTn id="45" presetID="2" presetClass="entr" presetSubtype="4" accel="50000" decel="50000"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7" grpId="0"/>
      <p:bldP spid="19" grpId="0"/>
      <p:bldP spid="2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296538" y="1171185"/>
            <a:ext cx="1948098" cy="450037"/>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STATISTICS</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9" name="Title 1">
            <a:extLst>
              <a:ext uri="{FF2B5EF4-FFF2-40B4-BE49-F238E27FC236}">
                <a16:creationId xmlns:a16="http://schemas.microsoft.com/office/drawing/2014/main" id="{77D84829-F188-454C-96A4-7CF0852DD173}"/>
              </a:ext>
            </a:extLst>
          </p:cNvPr>
          <p:cNvSpPr txBox="1">
            <a:spLocks/>
          </p:cNvSpPr>
          <p:nvPr/>
        </p:nvSpPr>
        <p:spPr>
          <a:xfrm>
            <a:off x="1296540" y="4030408"/>
            <a:ext cx="9695102" cy="32215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415,050 concerns of abuse were raised during 2018-2019, an increase of 5.2% on the previous year</a:t>
            </a:r>
            <a:endParaRPr lang="en-US" sz="1800" spc="50" dirty="0">
              <a:solidFill>
                <a:srgbClr val="000000"/>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5B5284C1-C666-4A3A-A377-0E327819F25A}"/>
              </a:ext>
            </a:extLst>
          </p:cNvPr>
          <p:cNvCxnSpPr>
            <a:cxnSpLocks/>
          </p:cNvCxnSpPr>
          <p:nvPr/>
        </p:nvCxnSpPr>
        <p:spPr>
          <a:xfrm>
            <a:off x="1296539" y="4445333"/>
            <a:ext cx="96951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D197C21C-05D6-478A-99C2-9AF8D52EBA78}"/>
              </a:ext>
            </a:extLst>
          </p:cNvPr>
          <p:cNvSpPr txBox="1">
            <a:spLocks/>
          </p:cNvSpPr>
          <p:nvPr/>
        </p:nvSpPr>
        <p:spPr>
          <a:xfrm>
            <a:off x="1296545" y="1805928"/>
            <a:ext cx="9695109" cy="33771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As of the 31</a:t>
            </a:r>
            <a:r>
              <a:rPr lang="en-GB" sz="1800" spc="50" baseline="30000" dirty="0">
                <a:latin typeface="Arial Narrow"/>
                <a:cs typeface="Arial Narrow"/>
              </a:rPr>
              <a:t>st</a:t>
            </a:r>
            <a:r>
              <a:rPr lang="en-GB" sz="1800" spc="50" dirty="0">
                <a:latin typeface="Arial Narrow"/>
                <a:cs typeface="Arial Narrow"/>
              </a:rPr>
              <a:t> March 2019, 52,300 children in England were subject to a child protection plan</a:t>
            </a:r>
          </a:p>
        </p:txBody>
      </p:sp>
      <p:cxnSp>
        <p:nvCxnSpPr>
          <p:cNvPr id="21" name="Straight Connector 20">
            <a:extLst>
              <a:ext uri="{FF2B5EF4-FFF2-40B4-BE49-F238E27FC236}">
                <a16:creationId xmlns:a16="http://schemas.microsoft.com/office/drawing/2014/main" id="{50F0BF02-E06D-49FD-9517-9CCA9F3E9769}"/>
              </a:ext>
            </a:extLst>
          </p:cNvPr>
          <p:cNvCxnSpPr>
            <a:cxnSpLocks/>
          </p:cNvCxnSpPr>
          <p:nvPr/>
        </p:nvCxnSpPr>
        <p:spPr>
          <a:xfrm>
            <a:off x="1296542" y="2202743"/>
            <a:ext cx="969511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6A38E020-B4C6-4E21-BCB9-B337A1EE535F}"/>
              </a:ext>
            </a:extLst>
          </p:cNvPr>
          <p:cNvSpPr txBox="1">
            <a:spLocks/>
          </p:cNvSpPr>
          <p:nvPr/>
        </p:nvSpPr>
        <p:spPr>
          <a:xfrm>
            <a:off x="1296546" y="3177657"/>
            <a:ext cx="9695103" cy="594962"/>
          </a:xfrm>
          <a:prstGeom prst="rect">
            <a:avLst/>
          </a:prstGeom>
        </p:spPr>
        <p:txBody>
          <a:bodyPr vert="horz" wrap="none" lIns="0" tIns="0" rIns="0" bIns="0" rtlCol="0" anchor="t" anchorCtr="0">
            <a:noAutofit/>
          </a:bodyPr>
          <a:lstStyle/>
          <a:p>
            <a:pPr>
              <a:spcBef>
                <a:spcPct val="0"/>
              </a:spcBef>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The Crime Survey for England and Wales (CSEW) estimate that 7.5% of adults (3.1 million people)</a:t>
            </a:r>
          </a:p>
          <a:p>
            <a:pPr>
              <a:spcBef>
                <a:spcPct val="0"/>
              </a:spcBef>
            </a:pPr>
            <a:r>
              <a:rPr lang="en-GB" sz="1800" spc="50" dirty="0">
                <a:latin typeface="Arial Narrow"/>
                <a:cs typeface="Arial Narrow"/>
              </a:rPr>
              <a:t>  experienced sexual abuse before the age of 16</a:t>
            </a:r>
          </a:p>
        </p:txBody>
      </p:sp>
      <p:cxnSp>
        <p:nvCxnSpPr>
          <p:cNvPr id="24" name="Straight Connector 23">
            <a:extLst>
              <a:ext uri="{FF2B5EF4-FFF2-40B4-BE49-F238E27FC236}">
                <a16:creationId xmlns:a16="http://schemas.microsoft.com/office/drawing/2014/main" id="{F1E8551C-2593-45DA-A6C4-2F643A5E84AD}"/>
              </a:ext>
            </a:extLst>
          </p:cNvPr>
          <p:cNvCxnSpPr>
            <a:cxnSpLocks/>
          </p:cNvCxnSpPr>
          <p:nvPr/>
        </p:nvCxnSpPr>
        <p:spPr>
          <a:xfrm>
            <a:off x="1296540" y="3879140"/>
            <a:ext cx="969511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D496044D-2964-4EA3-B4AE-A2D5294C2A09}"/>
              </a:ext>
            </a:extLst>
          </p:cNvPr>
          <p:cNvCxnSpPr>
            <a:cxnSpLocks/>
          </p:cNvCxnSpPr>
          <p:nvPr/>
        </p:nvCxnSpPr>
        <p:spPr>
          <a:xfrm>
            <a:off x="1296547" y="5346589"/>
            <a:ext cx="96951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DF70E987-FC7E-4111-9F36-513A00E66638}"/>
              </a:ext>
            </a:extLst>
          </p:cNvPr>
          <p:cNvSpPr txBox="1">
            <a:spLocks/>
          </p:cNvSpPr>
          <p:nvPr/>
        </p:nvSpPr>
        <p:spPr>
          <a:xfrm>
            <a:off x="1296541" y="2330694"/>
            <a:ext cx="9695109" cy="59990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Neglect and acts of omission are the most common forms of abuse in 2019 accounting for 31% of risks.</a:t>
            </a:r>
            <a:br>
              <a:rPr lang="en-GB" sz="1800" spc="50" dirty="0">
                <a:latin typeface="Arial Narrow"/>
                <a:cs typeface="Arial Narrow"/>
              </a:rPr>
            </a:br>
            <a:r>
              <a:rPr lang="en-GB" sz="1800" spc="50" dirty="0">
                <a:latin typeface="Arial Narrow"/>
                <a:cs typeface="Arial Narrow"/>
              </a:rPr>
              <a:t>  The most common location of the risk was at the person’s home, accounting for 45% of safeguarding cases </a:t>
            </a:r>
          </a:p>
        </p:txBody>
      </p:sp>
      <p:cxnSp>
        <p:nvCxnSpPr>
          <p:cNvPr id="18" name="Straight Connector 17">
            <a:extLst>
              <a:ext uri="{FF2B5EF4-FFF2-40B4-BE49-F238E27FC236}">
                <a16:creationId xmlns:a16="http://schemas.microsoft.com/office/drawing/2014/main" id="{CAF5A9B5-3C44-46C5-95B3-E65CE8E24F8A}"/>
              </a:ext>
            </a:extLst>
          </p:cNvPr>
          <p:cNvCxnSpPr>
            <a:cxnSpLocks/>
          </p:cNvCxnSpPr>
          <p:nvPr/>
        </p:nvCxnSpPr>
        <p:spPr>
          <a:xfrm>
            <a:off x="1296540" y="3037421"/>
            <a:ext cx="969511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6C88549F-1FBA-41AC-B2F7-72B1D3916009}"/>
              </a:ext>
            </a:extLst>
          </p:cNvPr>
          <p:cNvSpPr txBox="1">
            <a:spLocks/>
          </p:cNvSpPr>
          <p:nvPr/>
        </p:nvSpPr>
        <p:spPr>
          <a:xfrm>
            <a:off x="1296538" y="4623838"/>
            <a:ext cx="9695101" cy="546849"/>
          </a:xfrm>
          <a:prstGeom prst="rect">
            <a:avLst/>
          </a:prstGeom>
        </p:spPr>
        <p:txBody>
          <a:bodyPr vert="horz" wrap="none" lIns="0" tIns="0" rIns="0" bIns="0" rtlCol="0" anchor="t" anchorCtr="0">
            <a:noAutofit/>
          </a:bodyPr>
          <a:lstStyle/>
          <a:p>
            <a:pPr>
              <a:spcBef>
                <a:spcPct val="0"/>
              </a:spcBef>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US" sz="1800" spc="50" dirty="0">
                <a:latin typeface="Arial Narrow"/>
                <a:cs typeface="Arial Narrow"/>
              </a:rPr>
              <a:t>In 89%</a:t>
            </a:r>
            <a:r>
              <a:rPr lang="en-GB" sz="1800" spc="50" dirty="0">
                <a:latin typeface="Arial Narrow"/>
                <a:cs typeface="Arial Narrow"/>
              </a:rPr>
              <a:t> of safeguarding cases, where risk was identified, the reported outcome was that the risk was</a:t>
            </a:r>
          </a:p>
          <a:p>
            <a:pPr>
              <a:spcBef>
                <a:spcPct val="0"/>
              </a:spcBef>
            </a:pPr>
            <a:r>
              <a:rPr lang="en-GB" sz="1800" spc="50" dirty="0">
                <a:latin typeface="Arial Narrow"/>
                <a:cs typeface="Arial Narrow"/>
              </a:rPr>
              <a:t>  reduced or removed</a:t>
            </a:r>
          </a:p>
        </p:txBody>
      </p:sp>
    </p:spTree>
    <p:extLst>
      <p:ext uri="{BB962C8B-B14F-4D97-AF65-F5344CB8AC3E}">
        <p14:creationId xmlns:p14="http://schemas.microsoft.com/office/powerpoint/2010/main" val="49476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10" presetClass="entr" presetSubtype="0" fill="hold"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500"/>
                                        <p:tgtEl>
                                          <p:spTgt spid="17"/>
                                        </p:tgtEl>
                                      </p:cBhvr>
                                    </p:animEffect>
                                  </p:childTnLst>
                                </p:cTn>
                              </p:par>
                              <p:par>
                                <p:cTn id="16" presetID="10" presetClass="entr" presetSubtype="0" fill="hold"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par>
                                <p:cTn id="24" presetID="10" presetClass="entr" presetSubtype="0" fill="hold"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nodeType="with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par>
                          <p:cTn id="43" fill="hold">
                            <p:stCondLst>
                              <p:cond delay="500"/>
                            </p:stCondLst>
                            <p:childTnLst>
                              <p:par>
                                <p:cTn id="44" presetID="2" presetClass="entr" presetSubtype="4" accel="50000" decel="50000" fill="hold" nodeType="after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ppt_x"/>
                                          </p:val>
                                        </p:tav>
                                        <p:tav tm="100000">
                                          <p:val>
                                            <p:strVal val="#ppt_x"/>
                                          </p:val>
                                        </p:tav>
                                      </p:tavLst>
                                    </p:anim>
                                    <p:anim calcmode="lin" valueType="num">
                                      <p:cBhvr additive="base">
                                        <p:cTn id="47" dur="500" fill="hold"/>
                                        <p:tgtEl>
                                          <p:spTgt spid="28"/>
                                        </p:tgtEl>
                                        <p:attrNameLst>
                                          <p:attrName>ppt_y</p:attrName>
                                        </p:attrNameLst>
                                      </p:cBhvr>
                                      <p:tavLst>
                                        <p:tav tm="0">
                                          <p:val>
                                            <p:strVal val="1+#ppt_h/2"/>
                                          </p:val>
                                        </p:tav>
                                        <p:tav tm="100000">
                                          <p:val>
                                            <p:strVal val="#ppt_y"/>
                                          </p:val>
                                        </p:tav>
                                      </p:tavLst>
                                    </p:anim>
                                  </p:childTnLst>
                                </p:cTn>
                              </p:par>
                              <p:par>
                                <p:cTn id="48" presetID="2" presetClass="entr" presetSubtype="4" accel="50000" decel="50000" fill="hold" nodeType="with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ppt_x"/>
                                          </p:val>
                                        </p:tav>
                                        <p:tav tm="100000">
                                          <p:val>
                                            <p:strVal val="#ppt_x"/>
                                          </p:val>
                                        </p:tav>
                                      </p:tavLst>
                                    </p:anim>
                                    <p:anim calcmode="lin" valueType="num">
                                      <p:cBhvr additive="base">
                                        <p:cTn id="5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0" grpId="0"/>
      <p:bldP spid="23" grpId="0"/>
      <p:bldP spid="17" grpId="0"/>
      <p:bldP spid="4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1DCDC65-9A99-407E-B629-BFF8983C84F7}"/>
              </a:ext>
            </a:extLst>
          </p:cNvPr>
          <p:cNvPicPr>
            <a:picLocks noChangeAspect="1"/>
          </p:cNvPicPr>
          <p:nvPr/>
        </p:nvPicPr>
        <p:blipFill>
          <a:blip r:embed="rId3"/>
          <a:stretch>
            <a:fillRect/>
          </a:stretch>
        </p:blipFill>
        <p:spPr>
          <a:xfrm>
            <a:off x="246546" y="2209881"/>
            <a:ext cx="2891274" cy="2400866"/>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3353076" y="1183363"/>
            <a:ext cx="2122615" cy="468530"/>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LEGISLATION</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2853A01C-8D45-4440-9AA7-DA8ABF55550A}"/>
              </a:ext>
            </a:extLst>
          </p:cNvPr>
          <p:cNvSpPr txBox="1">
            <a:spLocks/>
          </p:cNvSpPr>
          <p:nvPr/>
        </p:nvSpPr>
        <p:spPr>
          <a:xfrm>
            <a:off x="3353076" y="1847663"/>
            <a:ext cx="7973864" cy="755458"/>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Over the years, several pieces of legislation have been applied to</a:t>
            </a:r>
            <a:br>
              <a:rPr lang="en-GB" sz="2400" spc="50" dirty="0">
                <a:latin typeface="Arial Narrow"/>
                <a:cs typeface="Arial Narrow"/>
              </a:rPr>
            </a:br>
            <a:r>
              <a:rPr lang="en-GB" sz="2400" spc="50" dirty="0">
                <a:latin typeface="Arial Narrow"/>
                <a:cs typeface="Arial Narrow"/>
              </a:rPr>
              <a:t>  safeguard and protect children, young people and adults at risk</a:t>
            </a:r>
            <a:endParaRPr lang="en-US" sz="2400" spc="50" dirty="0">
              <a:solidFill>
                <a:srgbClr val="000000"/>
              </a:solidFill>
              <a:latin typeface="Arial Narrow"/>
              <a:ea typeface="+mj-ea"/>
              <a:cs typeface="Arial Narrow"/>
            </a:endParaRPr>
          </a:p>
        </p:txBody>
      </p:sp>
      <p:sp>
        <p:nvSpPr>
          <p:cNvPr id="2" name="Rectangle 1">
            <a:extLst>
              <a:ext uri="{FF2B5EF4-FFF2-40B4-BE49-F238E27FC236}">
                <a16:creationId xmlns:a16="http://schemas.microsoft.com/office/drawing/2014/main" id="{C2588CF2-28FD-46F8-87F2-44C66C1EC95C}"/>
              </a:ext>
            </a:extLst>
          </p:cNvPr>
          <p:cNvSpPr/>
          <p:nvPr/>
        </p:nvSpPr>
        <p:spPr>
          <a:xfrm>
            <a:off x="3256328" y="2892086"/>
            <a:ext cx="8070612" cy="1200329"/>
          </a:xfrm>
          <a:prstGeom prst="rect">
            <a:avLst/>
          </a:prstGeom>
        </p:spPr>
        <p:txBody>
          <a:bodyPr wrap="square">
            <a:spAutoFit/>
          </a:bodyPr>
          <a:lstStyle/>
          <a:p>
            <a:r>
              <a:rPr lang="en-US" sz="2400" spc="50" dirty="0">
                <a:solidFill>
                  <a:srgbClr val="009ED5"/>
                </a:solidFill>
                <a:latin typeface="Arial Narrow"/>
                <a:cs typeface="Arial Narrow"/>
              </a:rPr>
              <a:t>• </a:t>
            </a:r>
            <a:r>
              <a:rPr lang="en-GB" sz="2400" spc="50" dirty="0">
                <a:latin typeface="Arial Narrow" panose="020B0606020202030204" pitchFamily="34" charset="0"/>
              </a:rPr>
              <a:t>England, Northern Ireland, Scotland and Wales each have their</a:t>
            </a:r>
            <a:br>
              <a:rPr lang="en-GB" sz="2400" spc="50" dirty="0">
                <a:latin typeface="Arial Narrow" panose="020B0606020202030204" pitchFamily="34" charset="0"/>
              </a:rPr>
            </a:br>
            <a:r>
              <a:rPr lang="en-GB" sz="2400" spc="50" dirty="0">
                <a:latin typeface="Arial Narrow" panose="020B0606020202030204" pitchFamily="34" charset="0"/>
              </a:rPr>
              <a:t>  own framework, setting out the duties and responsibilities of</a:t>
            </a:r>
            <a:br>
              <a:rPr lang="en-GB" sz="2400" spc="50" dirty="0">
                <a:latin typeface="Arial Narrow" panose="020B0606020202030204" pitchFamily="34" charset="0"/>
              </a:rPr>
            </a:br>
            <a:r>
              <a:rPr lang="en-GB" sz="2400" spc="50" dirty="0">
                <a:latin typeface="Arial Narrow" panose="020B0606020202030204" pitchFamily="34" charset="0"/>
              </a:rPr>
              <a:t>  organisations to keep children and adults at risk safe</a:t>
            </a:r>
          </a:p>
        </p:txBody>
      </p:sp>
      <p:sp>
        <p:nvSpPr>
          <p:cNvPr id="16" name="Rectangle 15">
            <a:extLst>
              <a:ext uri="{FF2B5EF4-FFF2-40B4-BE49-F238E27FC236}">
                <a16:creationId xmlns:a16="http://schemas.microsoft.com/office/drawing/2014/main" id="{E2F77187-852E-49DF-BE40-BD9520003438}"/>
              </a:ext>
            </a:extLst>
          </p:cNvPr>
          <p:cNvSpPr/>
          <p:nvPr/>
        </p:nvSpPr>
        <p:spPr>
          <a:xfrm>
            <a:off x="3256329" y="4362156"/>
            <a:ext cx="8070611" cy="830997"/>
          </a:xfrm>
          <a:prstGeom prst="rect">
            <a:avLst/>
          </a:prstGeom>
        </p:spPr>
        <p:txBody>
          <a:bodyPr wrap="square">
            <a:spAutoFit/>
          </a:bodyPr>
          <a:lstStyle/>
          <a:p>
            <a:r>
              <a:rPr lang="en-US" sz="2400" spc="50" dirty="0">
                <a:solidFill>
                  <a:srgbClr val="009ED5"/>
                </a:solidFill>
                <a:latin typeface="Arial Narrow"/>
                <a:cs typeface="Arial Narrow"/>
              </a:rPr>
              <a:t>• </a:t>
            </a:r>
            <a:r>
              <a:rPr lang="en-GB" sz="2400" spc="50" dirty="0">
                <a:latin typeface="Arial Narrow" panose="020B0606020202030204" pitchFamily="34" charset="0"/>
              </a:rPr>
              <a:t>Visit </a:t>
            </a:r>
            <a:r>
              <a:rPr lang="en-GB" sz="2400" b="1" spc="50" dirty="0">
                <a:solidFill>
                  <a:srgbClr val="009ED5"/>
                </a:solidFill>
                <a:latin typeface="Arial Narrow" panose="020B0606020202030204" pitchFamily="34" charset="0"/>
              </a:rPr>
              <a:t>www.gov.uk </a:t>
            </a:r>
            <a:r>
              <a:rPr lang="en-GB" sz="2400" spc="50" dirty="0">
                <a:latin typeface="Arial Narrow" panose="020B0606020202030204" pitchFamily="34" charset="0"/>
              </a:rPr>
              <a:t>for all the acts and regulations relating to</a:t>
            </a:r>
            <a:br>
              <a:rPr lang="en-GB" sz="2400" spc="50" dirty="0">
                <a:latin typeface="Arial Narrow" panose="020B0606020202030204" pitchFamily="34" charset="0"/>
              </a:rPr>
            </a:br>
            <a:r>
              <a:rPr lang="en-GB" sz="2400" spc="50" dirty="0">
                <a:latin typeface="Arial Narrow" panose="020B0606020202030204" pitchFamily="34" charset="0"/>
              </a:rPr>
              <a:t>  safeguarding children and adults </a:t>
            </a:r>
          </a:p>
        </p:txBody>
      </p:sp>
      <p:cxnSp>
        <p:nvCxnSpPr>
          <p:cNvPr id="17" name="Straight Connector 16">
            <a:extLst>
              <a:ext uri="{FF2B5EF4-FFF2-40B4-BE49-F238E27FC236}">
                <a16:creationId xmlns:a16="http://schemas.microsoft.com/office/drawing/2014/main" id="{1E6E6264-D81A-4C1B-9AB6-CF8575452E4A}"/>
              </a:ext>
            </a:extLst>
          </p:cNvPr>
          <p:cNvCxnSpPr>
            <a:cxnSpLocks/>
          </p:cNvCxnSpPr>
          <p:nvPr/>
        </p:nvCxnSpPr>
        <p:spPr>
          <a:xfrm>
            <a:off x="3353076" y="2757626"/>
            <a:ext cx="797386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AD6CBBC-6B8D-445E-8AB7-BEA418F04FA4}"/>
              </a:ext>
            </a:extLst>
          </p:cNvPr>
          <p:cNvCxnSpPr>
            <a:cxnSpLocks/>
          </p:cNvCxnSpPr>
          <p:nvPr/>
        </p:nvCxnSpPr>
        <p:spPr>
          <a:xfrm>
            <a:off x="3353076" y="4246915"/>
            <a:ext cx="797386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0257CDF2-CFE6-488A-A454-69F3A0B7D91A}"/>
              </a:ext>
            </a:extLst>
          </p:cNvPr>
          <p:cNvCxnSpPr>
            <a:cxnSpLocks/>
          </p:cNvCxnSpPr>
          <p:nvPr/>
        </p:nvCxnSpPr>
        <p:spPr>
          <a:xfrm>
            <a:off x="3353076" y="5314693"/>
            <a:ext cx="797386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889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par>
                                <p:cTn id="12" presetID="10" presetClass="entr" presetSubtype="0" fill="hold" nodeType="with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par>
                                <p:cTn id="20" presetID="10" presetClass="entr" presetSubtype="0"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9"/>
                                        </p:tgtEl>
                                        <p:attrNameLst>
                                          <p:attrName>style.visibility</p:attrName>
                                        </p:attrNameLst>
                                      </p:cBhvr>
                                      <p:to>
                                        <p:strVal val="visible"/>
                                      </p:to>
                                    </p:set>
                                    <p:anim calcmode="lin" valueType="num">
                                      <p:cBhvr additive="base">
                                        <p:cTn id="38" dur="500" fill="hold"/>
                                        <p:tgtEl>
                                          <p:spTgt spid="29"/>
                                        </p:tgtEl>
                                        <p:attrNameLst>
                                          <p:attrName>ppt_x</p:attrName>
                                        </p:attrNameLst>
                                      </p:cBhvr>
                                      <p:tavLst>
                                        <p:tav tm="0">
                                          <p:val>
                                            <p:strVal val="#ppt_x"/>
                                          </p:val>
                                        </p:tav>
                                        <p:tav tm="100000">
                                          <p:val>
                                            <p:strVal val="#ppt_x"/>
                                          </p:val>
                                        </p:tav>
                                      </p:tavLst>
                                    </p:anim>
                                    <p:anim calcmode="lin" valueType="num">
                                      <p:cBhvr additive="base">
                                        <p:cTn id="3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p:bldP spid="1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043869" y="1265173"/>
            <a:ext cx="2405387"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LEGISLATION</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2853A01C-8D45-4440-9AA7-DA8ABF55550A}"/>
              </a:ext>
            </a:extLst>
          </p:cNvPr>
          <p:cNvSpPr txBox="1">
            <a:spLocks/>
          </p:cNvSpPr>
          <p:nvPr/>
        </p:nvSpPr>
        <p:spPr>
          <a:xfrm>
            <a:off x="1043869" y="1934570"/>
            <a:ext cx="2254916" cy="400090"/>
          </a:xfrm>
          <a:prstGeom prst="rect">
            <a:avLst/>
          </a:prstGeom>
        </p:spPr>
        <p:txBody>
          <a:bodyPr vert="horz" wrap="none" lIns="0" tIns="0" rIns="0" bIns="0" rtlCol="0" anchor="t" anchorCtr="0">
            <a:noAutofit/>
          </a:bodyPr>
          <a:lstStyle/>
          <a:p>
            <a:pPr>
              <a:spcBef>
                <a:spcPct val="0"/>
              </a:spcBef>
              <a:spcAft>
                <a:spcPts val="1405"/>
              </a:spcAft>
            </a:pPr>
            <a:r>
              <a:rPr lang="en-US" sz="2400" b="1" spc="50" dirty="0">
                <a:solidFill>
                  <a:srgbClr val="009ED5"/>
                </a:solidFill>
                <a:latin typeface="Arial Narrow"/>
                <a:cs typeface="Arial Narrow"/>
              </a:rPr>
              <a:t>Children Act 1989</a:t>
            </a:r>
            <a:endParaRPr lang="en-US" sz="2400" b="1" spc="50" dirty="0">
              <a:solidFill>
                <a:srgbClr val="000000"/>
              </a:solidFill>
              <a:latin typeface="Arial Narrow"/>
              <a:ea typeface="+mj-ea"/>
              <a:cs typeface="Arial Narrow"/>
            </a:endParaRPr>
          </a:p>
        </p:txBody>
      </p:sp>
      <p:sp>
        <p:nvSpPr>
          <p:cNvPr id="2" name="Rectangle 1">
            <a:extLst>
              <a:ext uri="{FF2B5EF4-FFF2-40B4-BE49-F238E27FC236}">
                <a16:creationId xmlns:a16="http://schemas.microsoft.com/office/drawing/2014/main" id="{C2588CF2-28FD-46F8-87F2-44C66C1EC95C}"/>
              </a:ext>
            </a:extLst>
          </p:cNvPr>
          <p:cNvSpPr/>
          <p:nvPr/>
        </p:nvSpPr>
        <p:spPr>
          <a:xfrm>
            <a:off x="940693" y="2384412"/>
            <a:ext cx="10275175" cy="1015663"/>
          </a:xfrm>
          <a:prstGeom prst="rect">
            <a:avLst/>
          </a:prstGeom>
        </p:spPr>
        <p:txBody>
          <a:bodyPr wrap="square">
            <a:spAutoFit/>
          </a:bodyPr>
          <a:lstStyle/>
          <a:p>
            <a:r>
              <a:rPr lang="en-GB" sz="2000" spc="50" dirty="0">
                <a:latin typeface="Arial Narrow" panose="020B0606020202030204" pitchFamily="34" charset="0"/>
              </a:rPr>
              <a:t>The Children Act 1989 is seen as the first significant law which put in place most of the child protection structures and principles we use today. The Act allocates duties to all parties involved including local authorities, the police, parents and other agencies in the United Kingdom.</a:t>
            </a:r>
          </a:p>
        </p:txBody>
      </p:sp>
      <p:sp>
        <p:nvSpPr>
          <p:cNvPr id="12" name="Title 1">
            <a:extLst>
              <a:ext uri="{FF2B5EF4-FFF2-40B4-BE49-F238E27FC236}">
                <a16:creationId xmlns:a16="http://schemas.microsoft.com/office/drawing/2014/main" id="{920B6ABE-E1A2-B940-8AE0-6FB6A4EF98E8}"/>
              </a:ext>
            </a:extLst>
          </p:cNvPr>
          <p:cNvSpPr txBox="1">
            <a:spLocks/>
          </p:cNvSpPr>
          <p:nvPr/>
        </p:nvSpPr>
        <p:spPr>
          <a:xfrm>
            <a:off x="1043869" y="3751446"/>
            <a:ext cx="2254916" cy="400090"/>
          </a:xfrm>
          <a:prstGeom prst="rect">
            <a:avLst/>
          </a:prstGeom>
        </p:spPr>
        <p:txBody>
          <a:bodyPr vert="horz" wrap="none" lIns="0" tIns="0" rIns="0" bIns="0" rtlCol="0" anchor="t" anchorCtr="0">
            <a:noAutofit/>
          </a:bodyPr>
          <a:lstStyle/>
          <a:p>
            <a:pPr>
              <a:spcBef>
                <a:spcPct val="0"/>
              </a:spcBef>
              <a:spcAft>
                <a:spcPts val="1405"/>
              </a:spcAft>
            </a:pPr>
            <a:r>
              <a:rPr lang="en-US" sz="2400" b="1" spc="50" dirty="0">
                <a:solidFill>
                  <a:srgbClr val="009ED5"/>
                </a:solidFill>
                <a:latin typeface="Arial Narrow"/>
                <a:cs typeface="Arial Narrow"/>
              </a:rPr>
              <a:t>Children Act 2004</a:t>
            </a:r>
            <a:endParaRPr lang="en-US" sz="2400" b="1" spc="50" dirty="0">
              <a:solidFill>
                <a:srgbClr val="000000"/>
              </a:solidFill>
              <a:latin typeface="Arial Narrow"/>
              <a:ea typeface="+mj-ea"/>
              <a:cs typeface="Arial Narrow"/>
            </a:endParaRPr>
          </a:p>
        </p:txBody>
      </p:sp>
      <p:sp>
        <p:nvSpPr>
          <p:cNvPr id="13" name="Rectangle 12">
            <a:extLst>
              <a:ext uri="{FF2B5EF4-FFF2-40B4-BE49-F238E27FC236}">
                <a16:creationId xmlns:a16="http://schemas.microsoft.com/office/drawing/2014/main" id="{166166DC-3295-2449-BBF9-EBD1CFB5F54D}"/>
              </a:ext>
            </a:extLst>
          </p:cNvPr>
          <p:cNvSpPr/>
          <p:nvPr/>
        </p:nvSpPr>
        <p:spPr>
          <a:xfrm>
            <a:off x="940692" y="4213304"/>
            <a:ext cx="10275175" cy="1015663"/>
          </a:xfrm>
          <a:prstGeom prst="rect">
            <a:avLst/>
          </a:prstGeom>
        </p:spPr>
        <p:txBody>
          <a:bodyPr wrap="square">
            <a:spAutoFit/>
          </a:bodyPr>
          <a:lstStyle/>
          <a:p>
            <a:r>
              <a:rPr lang="en-GB" sz="2000" spc="50" dirty="0">
                <a:latin typeface="Arial Narrow" panose="020B0604020202020204" pitchFamily="34" charset="0"/>
                <a:cs typeface="Arial Narrow" panose="020B0604020202020204" pitchFamily="34" charset="0"/>
              </a:rPr>
              <a:t>The Children Act 2004 provides clear accountability and integration within children’s services, to enable better joint working and to secure a better focus on safeguarding children. The idea behind</a:t>
            </a:r>
            <a:br>
              <a:rPr lang="en-GB" sz="2000" spc="50" dirty="0">
                <a:latin typeface="Arial Narrow" panose="020B0604020202020204" pitchFamily="34" charset="0"/>
                <a:cs typeface="Arial Narrow" panose="020B0604020202020204" pitchFamily="34" charset="0"/>
              </a:rPr>
            </a:br>
            <a:r>
              <a:rPr lang="en-GB" sz="2000" spc="50" dirty="0">
                <a:latin typeface="Arial Narrow" panose="020B0604020202020204" pitchFamily="34" charset="0"/>
                <a:cs typeface="Arial Narrow" panose="020B0604020202020204" pitchFamily="34" charset="0"/>
              </a:rPr>
              <a:t>the Act is to promote co-ordination between organisations to improve the overall well-being of children. </a:t>
            </a:r>
          </a:p>
        </p:txBody>
      </p:sp>
    </p:spTree>
    <p:extLst>
      <p:ext uri="{BB962C8B-B14F-4D97-AF65-F5344CB8AC3E}">
        <p14:creationId xmlns:p14="http://schemas.microsoft.com/office/powerpoint/2010/main" val="2454054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childTnLst>
                                </p:cTn>
                              </p:par>
                            </p:childTnLst>
                          </p:cTn>
                        </p:par>
                        <p:par>
                          <p:cTn id="21" fill="hold">
                            <p:stCondLst>
                              <p:cond delay="1500"/>
                            </p:stCondLst>
                            <p:childTnLst>
                              <p:par>
                                <p:cTn id="22" presetID="2" presetClass="entr" presetSubtype="4" accel="50000" decel="50000" fill="hold" nodeType="after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ppt_x"/>
                                          </p:val>
                                        </p:tav>
                                        <p:tav tm="100000">
                                          <p:val>
                                            <p:strVal val="#ppt_x"/>
                                          </p:val>
                                        </p:tav>
                                      </p:tavLst>
                                    </p:anim>
                                    <p:anim calcmode="lin" valueType="num">
                                      <p:cBhvr additive="base">
                                        <p:cTn id="25" dur="500" fill="hold"/>
                                        <p:tgtEl>
                                          <p:spTgt spid="28"/>
                                        </p:tgtEl>
                                        <p:attrNameLst>
                                          <p:attrName>ppt_y</p:attrName>
                                        </p:attrNameLst>
                                      </p:cBhvr>
                                      <p:tavLst>
                                        <p:tav tm="0">
                                          <p:val>
                                            <p:strVal val="1+#ppt_h/2"/>
                                          </p:val>
                                        </p:tav>
                                        <p:tav tm="100000">
                                          <p:val>
                                            <p:strVal val="#ppt_y"/>
                                          </p:val>
                                        </p:tav>
                                      </p:tavLst>
                                    </p:anim>
                                  </p:childTnLst>
                                </p:cTn>
                              </p:par>
                              <p:par>
                                <p:cTn id="26" presetID="2" presetClass="entr" presetSubtype="4" accel="50000" decel="50000"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additive="base">
                                        <p:cTn id="28" dur="500" fill="hold"/>
                                        <p:tgtEl>
                                          <p:spTgt spid="29"/>
                                        </p:tgtEl>
                                        <p:attrNameLst>
                                          <p:attrName>ppt_x</p:attrName>
                                        </p:attrNameLst>
                                      </p:cBhvr>
                                      <p:tavLst>
                                        <p:tav tm="0">
                                          <p:val>
                                            <p:strVal val="#ppt_x"/>
                                          </p:val>
                                        </p:tav>
                                        <p:tav tm="100000">
                                          <p:val>
                                            <p:strVal val="#ppt_x"/>
                                          </p:val>
                                        </p:tav>
                                      </p:tavLst>
                                    </p:anim>
                                    <p:anim calcmode="lin" valueType="num">
                                      <p:cBhvr additive="base">
                                        <p:cTn id="2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p:bldP spid="12"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3" name="Title 1">
            <a:extLst>
              <a:ext uri="{FF2B5EF4-FFF2-40B4-BE49-F238E27FC236}">
                <a16:creationId xmlns:a16="http://schemas.microsoft.com/office/drawing/2014/main" id="{232D35FD-DB68-4482-AE85-5794F683E04C}"/>
              </a:ext>
            </a:extLst>
          </p:cNvPr>
          <p:cNvSpPr txBox="1">
            <a:spLocks/>
          </p:cNvSpPr>
          <p:nvPr/>
        </p:nvSpPr>
        <p:spPr>
          <a:xfrm>
            <a:off x="796001" y="1172611"/>
            <a:ext cx="8316189" cy="444701"/>
          </a:xfrm>
          <a:prstGeom prst="rect">
            <a:avLst/>
          </a:prstGeom>
        </p:spPr>
        <p:txBody>
          <a:bodyPr vert="horz" wrap="none" lIns="0" tIns="0" rIns="0" bIns="0" rtlCol="0" anchor="t" anchorCtr="0">
            <a:noAutofit/>
          </a:bodyPr>
          <a:lstStyle/>
          <a:p>
            <a:pPr>
              <a:spcBef>
                <a:spcPct val="0"/>
              </a:spcBef>
              <a:spcAft>
                <a:spcPts val="1405"/>
              </a:spcAft>
            </a:pPr>
            <a:r>
              <a:rPr lang="en-US" sz="2800" b="1" spc="50" dirty="0">
                <a:latin typeface="Arial Narrow"/>
                <a:cs typeface="Arial Narrow"/>
              </a:rPr>
              <a:t>Working Together to Safeguard Children </a:t>
            </a:r>
            <a:r>
              <a:rPr lang="en-US" sz="2000" b="1" spc="50" dirty="0">
                <a:latin typeface="Arial Narrow"/>
                <a:cs typeface="Arial Narrow"/>
              </a:rPr>
              <a:t>(HM Government 2018)</a:t>
            </a:r>
            <a:endParaRPr lang="en-US" sz="2800" b="1" spc="50" dirty="0">
              <a:latin typeface="Arial Narrow"/>
              <a:ea typeface="+mj-ea"/>
              <a:cs typeface="Arial Narrow"/>
            </a:endParaRPr>
          </a:p>
        </p:txBody>
      </p:sp>
      <p:sp>
        <p:nvSpPr>
          <p:cNvPr id="16" name="Title 1">
            <a:extLst>
              <a:ext uri="{FF2B5EF4-FFF2-40B4-BE49-F238E27FC236}">
                <a16:creationId xmlns:a16="http://schemas.microsoft.com/office/drawing/2014/main" id="{2BDF7ED4-6DEE-4A1A-87B0-D31DD9AAC841}"/>
              </a:ext>
            </a:extLst>
          </p:cNvPr>
          <p:cNvSpPr txBox="1">
            <a:spLocks/>
          </p:cNvSpPr>
          <p:nvPr/>
        </p:nvSpPr>
        <p:spPr>
          <a:xfrm>
            <a:off x="795996" y="1770231"/>
            <a:ext cx="10584073" cy="72820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The governments statutory, multi-agency child protection document for safeguarding</a:t>
            </a:r>
            <a:br>
              <a:rPr lang="en-GB" sz="2400" spc="50" dirty="0">
                <a:latin typeface="Arial Narrow"/>
                <a:cs typeface="Arial Narrow"/>
              </a:rPr>
            </a:br>
            <a:r>
              <a:rPr lang="en-GB" sz="2400" spc="50" dirty="0">
                <a:latin typeface="Arial Narrow"/>
                <a:cs typeface="Arial Narrow"/>
              </a:rPr>
              <a:t>  and promoting the welfare of children</a:t>
            </a:r>
            <a:endParaRPr lang="en-US" sz="2400" spc="50" dirty="0">
              <a:latin typeface="Arial Narrow"/>
              <a:ea typeface="+mj-ea"/>
              <a:cs typeface="Arial Narrow"/>
            </a:endParaRPr>
          </a:p>
        </p:txBody>
      </p:sp>
      <p:sp>
        <p:nvSpPr>
          <p:cNvPr id="19" name="Title 1">
            <a:extLst>
              <a:ext uri="{FF2B5EF4-FFF2-40B4-BE49-F238E27FC236}">
                <a16:creationId xmlns:a16="http://schemas.microsoft.com/office/drawing/2014/main" id="{1EE67972-0F52-4DE5-8A1D-948B828C6303}"/>
              </a:ext>
            </a:extLst>
          </p:cNvPr>
          <p:cNvSpPr txBox="1">
            <a:spLocks/>
          </p:cNvSpPr>
          <p:nvPr/>
        </p:nvSpPr>
        <p:spPr>
          <a:xfrm>
            <a:off x="795999" y="3512929"/>
            <a:ext cx="10584071" cy="70687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a:t>
            </a:r>
            <a:r>
              <a:rPr lang="en-US" sz="2400" spc="50" dirty="0">
                <a:latin typeface="Arial Narrow"/>
                <a:cs typeface="Arial Narrow"/>
              </a:rPr>
              <a:t> </a:t>
            </a:r>
            <a:r>
              <a:rPr lang="en-GB" sz="2400" spc="50" dirty="0">
                <a:latin typeface="Arial Narrow"/>
                <a:cs typeface="Arial Narrow"/>
              </a:rPr>
              <a:t>It sets out how organisations and individuals should work together and how practitioners</a:t>
            </a:r>
            <a:br>
              <a:rPr lang="en-GB" sz="2400" spc="50" dirty="0">
                <a:latin typeface="Arial Narrow"/>
                <a:cs typeface="Arial Narrow"/>
              </a:rPr>
            </a:br>
            <a:r>
              <a:rPr lang="en-GB" sz="2400" spc="50" dirty="0">
                <a:latin typeface="Arial Narrow"/>
                <a:cs typeface="Arial Narrow"/>
              </a:rPr>
              <a:t>  should conduct assessments for children</a:t>
            </a:r>
          </a:p>
        </p:txBody>
      </p:sp>
      <p:sp>
        <p:nvSpPr>
          <p:cNvPr id="22" name="Title 1">
            <a:extLst>
              <a:ext uri="{FF2B5EF4-FFF2-40B4-BE49-F238E27FC236}">
                <a16:creationId xmlns:a16="http://schemas.microsoft.com/office/drawing/2014/main" id="{CDE413F0-4E60-4FC3-80DB-734C47BF12A9}"/>
              </a:ext>
            </a:extLst>
          </p:cNvPr>
          <p:cNvSpPr txBox="1">
            <a:spLocks/>
          </p:cNvSpPr>
          <p:nvPr/>
        </p:nvSpPr>
        <p:spPr>
          <a:xfrm>
            <a:off x="796001" y="4559301"/>
            <a:ext cx="10584069" cy="767941"/>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a:t>
            </a:r>
            <a:r>
              <a:rPr lang="en-US" sz="2400" spc="50" dirty="0">
                <a:latin typeface="Arial Narrow"/>
                <a:cs typeface="Arial Narrow"/>
              </a:rPr>
              <a:t> </a:t>
            </a:r>
            <a:r>
              <a:rPr lang="en-GB" sz="2400" spc="50" dirty="0">
                <a:latin typeface="Arial Narrow"/>
                <a:cs typeface="Arial Narrow"/>
              </a:rPr>
              <a:t>This guidance document has a robust focus on putting children at the centre of the</a:t>
            </a:r>
            <a:br>
              <a:rPr lang="en-GB" sz="2400" spc="50" dirty="0">
                <a:latin typeface="Arial Narrow"/>
                <a:cs typeface="Arial Narrow"/>
              </a:rPr>
            </a:br>
            <a:r>
              <a:rPr lang="en-GB" sz="2400" spc="50" dirty="0">
                <a:latin typeface="Arial Narrow"/>
                <a:cs typeface="Arial Narrow"/>
              </a:rPr>
              <a:t>  safeguarding system and encourages every individual and agency to play their full part</a:t>
            </a:r>
          </a:p>
        </p:txBody>
      </p:sp>
      <p:sp>
        <p:nvSpPr>
          <p:cNvPr id="24" name="Title 1">
            <a:extLst>
              <a:ext uri="{FF2B5EF4-FFF2-40B4-BE49-F238E27FC236}">
                <a16:creationId xmlns:a16="http://schemas.microsoft.com/office/drawing/2014/main" id="{21CE5463-AB5A-4A23-AE90-DEBB02E37319}"/>
              </a:ext>
            </a:extLst>
          </p:cNvPr>
          <p:cNvSpPr txBox="1">
            <a:spLocks/>
          </p:cNvSpPr>
          <p:nvPr/>
        </p:nvSpPr>
        <p:spPr>
          <a:xfrm>
            <a:off x="795997" y="2804897"/>
            <a:ext cx="10584072" cy="409002"/>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a:t>
            </a:r>
            <a:r>
              <a:rPr lang="en-US" sz="2400" spc="50" dirty="0">
                <a:latin typeface="Arial Narrow"/>
                <a:cs typeface="Arial Narrow"/>
              </a:rPr>
              <a:t> </a:t>
            </a:r>
            <a:r>
              <a:rPr lang="en-GB" sz="2400" spc="50" dirty="0">
                <a:latin typeface="Arial Narrow"/>
                <a:cs typeface="Arial Narrow"/>
              </a:rPr>
              <a:t>Helps practitioners identify abuse and neglect and take appropriate action in response</a:t>
            </a:r>
          </a:p>
        </p:txBody>
      </p:sp>
      <p:cxnSp>
        <p:nvCxnSpPr>
          <p:cNvPr id="23" name="Straight Connector 22">
            <a:extLst>
              <a:ext uri="{FF2B5EF4-FFF2-40B4-BE49-F238E27FC236}">
                <a16:creationId xmlns:a16="http://schemas.microsoft.com/office/drawing/2014/main" id="{58FE9FB0-D225-C14F-B9CA-8E2BC9038B08}"/>
              </a:ext>
            </a:extLst>
          </p:cNvPr>
          <p:cNvCxnSpPr>
            <a:cxnSpLocks/>
          </p:cNvCxnSpPr>
          <p:nvPr/>
        </p:nvCxnSpPr>
        <p:spPr>
          <a:xfrm>
            <a:off x="795997" y="2635688"/>
            <a:ext cx="105840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2BC0B09-1546-234A-A557-EC55F9F7466F}"/>
              </a:ext>
            </a:extLst>
          </p:cNvPr>
          <p:cNvCxnSpPr>
            <a:cxnSpLocks/>
          </p:cNvCxnSpPr>
          <p:nvPr/>
        </p:nvCxnSpPr>
        <p:spPr>
          <a:xfrm>
            <a:off x="795997" y="3355246"/>
            <a:ext cx="105840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A45B29D9-49CC-084C-9C8F-B1CBDB5E6266}"/>
              </a:ext>
            </a:extLst>
          </p:cNvPr>
          <p:cNvCxnSpPr>
            <a:cxnSpLocks/>
          </p:cNvCxnSpPr>
          <p:nvPr/>
        </p:nvCxnSpPr>
        <p:spPr>
          <a:xfrm>
            <a:off x="795996" y="4410471"/>
            <a:ext cx="105840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AC06A3CA-C9FC-AD42-99A6-791BEA215712}"/>
              </a:ext>
            </a:extLst>
          </p:cNvPr>
          <p:cNvCxnSpPr>
            <a:cxnSpLocks/>
          </p:cNvCxnSpPr>
          <p:nvPr/>
        </p:nvCxnSpPr>
        <p:spPr>
          <a:xfrm>
            <a:off x="795996" y="5465696"/>
            <a:ext cx="105840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9811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fade">
                                      <p:cBhvr>
                                        <p:cTn id="15" dur="500"/>
                                        <p:tgtEl>
                                          <p:spTgt spid="24"/>
                                        </p:tgtEl>
                                      </p:cBhvr>
                                    </p:animEffect>
                                  </p:childTnLst>
                                </p:cTn>
                              </p:par>
                              <p:par>
                                <p:cTn id="16" presetID="10" presetClass="entr" presetSubtype="0" fill="hold" nodeType="withEffect">
                                  <p:stCondLst>
                                    <p:cond delay="0"/>
                                  </p:stCondLst>
                                  <p:childTnLst>
                                    <p:set>
                                      <p:cBhvr>
                                        <p:cTn id="17" dur="1" fill="hold">
                                          <p:stCondLst>
                                            <p:cond delay="0"/>
                                          </p:stCondLst>
                                        </p:cTn>
                                        <p:tgtEl>
                                          <p:spTgt spid="27"/>
                                        </p:tgtEl>
                                        <p:attrNameLst>
                                          <p:attrName>style.visibility</p:attrName>
                                        </p:attrNameLst>
                                      </p:cBhvr>
                                      <p:to>
                                        <p:strVal val="visible"/>
                                      </p:to>
                                    </p:set>
                                    <p:animEffect transition="in" filter="fade">
                                      <p:cBhvr>
                                        <p:cTn id="18" dur="500"/>
                                        <p:tgtEl>
                                          <p:spTgt spid="2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par>
                                <p:cTn id="24" presetID="10" presetClass="entr" presetSubtype="0" fill="hold" nodeType="with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fade">
                                      <p:cBhvr>
                                        <p:cTn id="26" dur="500"/>
                                        <p:tgtEl>
                                          <p:spTgt spid="3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par>
                                <p:cTn id="32" presetID="10" presetClass="entr" presetSubtype="0" fill="hold" nodeType="withEffect">
                                  <p:stCondLst>
                                    <p:cond delay="0"/>
                                  </p:stCondLst>
                                  <p:childTnLst>
                                    <p:set>
                                      <p:cBhvr>
                                        <p:cTn id="33" dur="1" fill="hold">
                                          <p:stCondLst>
                                            <p:cond delay="0"/>
                                          </p:stCondLst>
                                        </p:cTn>
                                        <p:tgtEl>
                                          <p:spTgt spid="31"/>
                                        </p:tgtEl>
                                        <p:attrNameLst>
                                          <p:attrName>style.visibility</p:attrName>
                                        </p:attrNameLst>
                                      </p:cBhvr>
                                      <p:to>
                                        <p:strVal val="visible"/>
                                      </p:to>
                                    </p:set>
                                    <p:animEffect transition="in" filter="fade">
                                      <p:cBhvr>
                                        <p:cTn id="34" dur="500"/>
                                        <p:tgtEl>
                                          <p:spTgt spid="31"/>
                                        </p:tgtEl>
                                      </p:cBhvr>
                                    </p:animEffect>
                                  </p:childTnLst>
                                </p:cTn>
                              </p:par>
                            </p:childTnLst>
                          </p:cTn>
                        </p:par>
                        <p:par>
                          <p:cTn id="35" fill="hold">
                            <p:stCondLst>
                              <p:cond delay="500"/>
                            </p:stCondLst>
                            <p:childTnLst>
                              <p:par>
                                <p:cTn id="36" presetID="2" presetClass="entr" presetSubtype="4" accel="50000" decel="50000" fill="hold" nodeType="afterEffect">
                                  <p:stCondLst>
                                    <p:cond delay="0"/>
                                  </p:stCondLst>
                                  <p:childTnLst>
                                    <p:set>
                                      <p:cBhvr>
                                        <p:cTn id="37" dur="1" fill="hold">
                                          <p:stCondLst>
                                            <p:cond delay="0"/>
                                          </p:stCondLst>
                                        </p:cTn>
                                        <p:tgtEl>
                                          <p:spTgt spid="28"/>
                                        </p:tgtEl>
                                        <p:attrNameLst>
                                          <p:attrName>style.visibility</p:attrName>
                                        </p:attrNameLst>
                                      </p:cBhvr>
                                      <p:to>
                                        <p:strVal val="visible"/>
                                      </p:to>
                                    </p:set>
                                    <p:anim calcmode="lin" valueType="num">
                                      <p:cBhvr additive="base">
                                        <p:cTn id="38" dur="500" fill="hold"/>
                                        <p:tgtEl>
                                          <p:spTgt spid="28"/>
                                        </p:tgtEl>
                                        <p:attrNameLst>
                                          <p:attrName>ppt_x</p:attrName>
                                        </p:attrNameLst>
                                      </p:cBhvr>
                                      <p:tavLst>
                                        <p:tav tm="0">
                                          <p:val>
                                            <p:strVal val="#ppt_x"/>
                                          </p:val>
                                        </p:tav>
                                        <p:tav tm="100000">
                                          <p:val>
                                            <p:strVal val="#ppt_x"/>
                                          </p:val>
                                        </p:tav>
                                      </p:tavLst>
                                    </p:anim>
                                    <p:anim calcmode="lin" valueType="num">
                                      <p:cBhvr additive="base">
                                        <p:cTn id="39" dur="500" fill="hold"/>
                                        <p:tgtEl>
                                          <p:spTgt spid="28"/>
                                        </p:tgtEl>
                                        <p:attrNameLst>
                                          <p:attrName>ppt_y</p:attrName>
                                        </p:attrNameLst>
                                      </p:cBhvr>
                                      <p:tavLst>
                                        <p:tav tm="0">
                                          <p:val>
                                            <p:strVal val="1+#ppt_h/2"/>
                                          </p:val>
                                        </p:tav>
                                        <p:tav tm="100000">
                                          <p:val>
                                            <p:strVal val="#ppt_y"/>
                                          </p:val>
                                        </p:tav>
                                      </p:tavLst>
                                    </p:anim>
                                  </p:childTnLst>
                                </p:cTn>
                              </p:par>
                              <p:par>
                                <p:cTn id="40" presetID="2" presetClass="entr" presetSubtype="4" accel="50000" decel="50000" fill="hold" nodeType="withEffect">
                                  <p:stCondLst>
                                    <p:cond delay="0"/>
                                  </p:stCondLst>
                                  <p:childTnLst>
                                    <p:set>
                                      <p:cBhvr>
                                        <p:cTn id="41" dur="1" fill="hold">
                                          <p:stCondLst>
                                            <p:cond delay="0"/>
                                          </p:stCondLst>
                                        </p:cTn>
                                        <p:tgtEl>
                                          <p:spTgt spid="29"/>
                                        </p:tgtEl>
                                        <p:attrNameLst>
                                          <p:attrName>style.visibility</p:attrName>
                                        </p:attrNameLst>
                                      </p:cBhvr>
                                      <p:to>
                                        <p:strVal val="visible"/>
                                      </p:to>
                                    </p:set>
                                    <p:anim calcmode="lin" valueType="num">
                                      <p:cBhvr additive="base">
                                        <p:cTn id="42" dur="500" fill="hold"/>
                                        <p:tgtEl>
                                          <p:spTgt spid="29"/>
                                        </p:tgtEl>
                                        <p:attrNameLst>
                                          <p:attrName>ppt_x</p:attrName>
                                        </p:attrNameLst>
                                      </p:cBhvr>
                                      <p:tavLst>
                                        <p:tav tm="0">
                                          <p:val>
                                            <p:strVal val="#ppt_x"/>
                                          </p:val>
                                        </p:tav>
                                        <p:tav tm="100000">
                                          <p:val>
                                            <p:strVal val="#ppt_x"/>
                                          </p:val>
                                        </p:tav>
                                      </p:tavLst>
                                    </p:anim>
                                    <p:anim calcmode="lin" valueType="num">
                                      <p:cBhvr additive="base">
                                        <p:cTn id="4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P spid="22" grpId="0"/>
      <p:bldP spid="2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610193" y="1293510"/>
            <a:ext cx="1979987"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LEGISLATION</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232D35FD-DB68-4482-AE85-5794F683E04C}"/>
              </a:ext>
            </a:extLst>
          </p:cNvPr>
          <p:cNvSpPr txBox="1">
            <a:spLocks/>
          </p:cNvSpPr>
          <p:nvPr/>
        </p:nvSpPr>
        <p:spPr>
          <a:xfrm>
            <a:off x="1610194" y="1842564"/>
            <a:ext cx="8725998" cy="383602"/>
          </a:xfrm>
          <a:prstGeom prst="rect">
            <a:avLst/>
          </a:prstGeom>
        </p:spPr>
        <p:txBody>
          <a:bodyPr vert="horz" wrap="none" lIns="0" tIns="0" rIns="0" bIns="0" rtlCol="0" anchor="t" anchorCtr="0">
            <a:noAutofit/>
          </a:bodyPr>
          <a:lstStyle/>
          <a:p>
            <a:pPr>
              <a:spcBef>
                <a:spcPct val="0"/>
              </a:spcBef>
              <a:spcAft>
                <a:spcPts val="1405"/>
              </a:spcAft>
            </a:pPr>
            <a:r>
              <a:rPr lang="en-US" sz="2400" b="1" spc="50" dirty="0">
                <a:solidFill>
                  <a:srgbClr val="009ED5"/>
                </a:solidFill>
                <a:latin typeface="Arial Narrow"/>
                <a:cs typeface="Arial Narrow"/>
              </a:rPr>
              <a:t>What to do if you are worried a child is being abused </a:t>
            </a:r>
            <a:r>
              <a:rPr lang="en-US" sz="1600" b="1" spc="50" dirty="0">
                <a:solidFill>
                  <a:schemeClr val="bg1">
                    <a:lumMod val="65000"/>
                  </a:schemeClr>
                </a:solidFill>
                <a:latin typeface="Arial Narrow"/>
                <a:cs typeface="Arial Narrow"/>
              </a:rPr>
              <a:t>(HM Government 2015)</a:t>
            </a:r>
            <a:endParaRPr lang="en-US" sz="2000" b="1" spc="50" dirty="0">
              <a:solidFill>
                <a:schemeClr val="bg1">
                  <a:lumMod val="65000"/>
                </a:schemeClr>
              </a:solidFill>
              <a:latin typeface="Arial Narrow"/>
              <a:ea typeface="+mj-ea"/>
              <a:cs typeface="Arial Narrow"/>
            </a:endParaRPr>
          </a:p>
        </p:txBody>
      </p:sp>
      <p:sp>
        <p:nvSpPr>
          <p:cNvPr id="16" name="Title 1">
            <a:extLst>
              <a:ext uri="{FF2B5EF4-FFF2-40B4-BE49-F238E27FC236}">
                <a16:creationId xmlns:a16="http://schemas.microsoft.com/office/drawing/2014/main" id="{2BDF7ED4-6DEE-4A1A-87B0-D31DD9AAC841}"/>
              </a:ext>
            </a:extLst>
          </p:cNvPr>
          <p:cNvSpPr txBox="1">
            <a:spLocks/>
          </p:cNvSpPr>
          <p:nvPr/>
        </p:nvSpPr>
        <p:spPr>
          <a:xfrm>
            <a:off x="1610188" y="2318777"/>
            <a:ext cx="8398795" cy="12501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Produced to help practitioners identify abuse and neglect and take appropriate</a:t>
            </a:r>
            <a:br>
              <a:rPr lang="en-GB" sz="2000" spc="50" dirty="0">
                <a:latin typeface="Arial Narrow"/>
                <a:cs typeface="Arial Narrow"/>
              </a:rPr>
            </a:br>
            <a:r>
              <a:rPr lang="en-GB" sz="2000" spc="50" dirty="0">
                <a:latin typeface="Arial Narrow"/>
                <a:cs typeface="Arial Narrow"/>
              </a:rPr>
              <a:t>  action in response. It draws on both ‘Working Together to Safeguard Children’</a:t>
            </a:r>
            <a:br>
              <a:rPr lang="en-GB" sz="2000" spc="50" dirty="0">
                <a:latin typeface="Arial Narrow"/>
                <a:cs typeface="Arial Narrow"/>
              </a:rPr>
            </a:br>
            <a:r>
              <a:rPr lang="en-GB" sz="2000" spc="50" dirty="0">
                <a:latin typeface="Arial Narrow"/>
                <a:cs typeface="Arial Narrow"/>
              </a:rPr>
              <a:t>  and the ‘Assessment Framework’ in a format which is manageable and accessible</a:t>
            </a:r>
            <a:br>
              <a:rPr lang="en-GB" sz="2000" spc="50" dirty="0">
                <a:latin typeface="Arial Narrow"/>
                <a:cs typeface="Arial Narrow"/>
              </a:rPr>
            </a:br>
            <a:r>
              <a:rPr lang="en-GB" sz="2000" spc="50" dirty="0">
                <a:latin typeface="Arial Narrow"/>
                <a:cs typeface="Arial Narrow"/>
              </a:rPr>
              <a:t>  for practitioners</a:t>
            </a:r>
            <a:endParaRPr lang="en-US" sz="2000" spc="50" dirty="0">
              <a:solidFill>
                <a:srgbClr val="000000"/>
              </a:solidFill>
              <a:latin typeface="Arial Narrow"/>
              <a:ea typeface="+mj-ea"/>
              <a:cs typeface="Arial Narrow"/>
            </a:endParaRPr>
          </a:p>
        </p:txBody>
      </p:sp>
      <p:cxnSp>
        <p:nvCxnSpPr>
          <p:cNvPr id="18" name="Straight Connector 17">
            <a:extLst>
              <a:ext uri="{FF2B5EF4-FFF2-40B4-BE49-F238E27FC236}">
                <a16:creationId xmlns:a16="http://schemas.microsoft.com/office/drawing/2014/main" id="{F2B4DF0F-2177-4202-9363-AD9747141A03}"/>
              </a:ext>
            </a:extLst>
          </p:cNvPr>
          <p:cNvCxnSpPr>
            <a:cxnSpLocks/>
          </p:cNvCxnSpPr>
          <p:nvPr/>
        </p:nvCxnSpPr>
        <p:spPr>
          <a:xfrm>
            <a:off x="1555433" y="3674637"/>
            <a:ext cx="839879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4D0DB7B1-BCD2-4CF6-9F4D-EE0E15C1EDC1}"/>
              </a:ext>
            </a:extLst>
          </p:cNvPr>
          <p:cNvSpPr txBox="1">
            <a:spLocks/>
          </p:cNvSpPr>
          <p:nvPr/>
        </p:nvSpPr>
        <p:spPr>
          <a:xfrm>
            <a:off x="1610188" y="3819417"/>
            <a:ext cx="6503665" cy="383602"/>
          </a:xfrm>
          <a:prstGeom prst="rect">
            <a:avLst/>
          </a:prstGeom>
        </p:spPr>
        <p:txBody>
          <a:bodyPr vert="horz" wrap="none" lIns="0" tIns="0" rIns="0" bIns="0" rtlCol="0" anchor="t" anchorCtr="0">
            <a:noAutofit/>
          </a:bodyPr>
          <a:lstStyle/>
          <a:p>
            <a:pPr>
              <a:spcBef>
                <a:spcPct val="0"/>
              </a:spcBef>
              <a:spcAft>
                <a:spcPts val="1405"/>
              </a:spcAft>
            </a:pPr>
            <a:r>
              <a:rPr lang="en-US" sz="2400" b="1" spc="50" dirty="0">
                <a:solidFill>
                  <a:srgbClr val="009ED5"/>
                </a:solidFill>
                <a:latin typeface="Arial Narrow"/>
                <a:cs typeface="Arial Narrow"/>
              </a:rPr>
              <a:t>Keeping children safe in education </a:t>
            </a:r>
            <a:r>
              <a:rPr lang="en-US" sz="1600" b="1" spc="50" dirty="0">
                <a:solidFill>
                  <a:schemeClr val="bg1">
                    <a:lumMod val="65000"/>
                  </a:schemeClr>
                </a:solidFill>
                <a:latin typeface="Arial Narrow"/>
                <a:cs typeface="Arial Narrow"/>
              </a:rPr>
              <a:t>(HM Government 2019)</a:t>
            </a:r>
            <a:endParaRPr lang="en-US" sz="2000" b="1" spc="50" dirty="0">
              <a:solidFill>
                <a:schemeClr val="bg1">
                  <a:lumMod val="65000"/>
                </a:schemeClr>
              </a:solidFill>
              <a:latin typeface="Arial Narrow"/>
              <a:ea typeface="+mj-ea"/>
              <a:cs typeface="Arial Narrow"/>
            </a:endParaRPr>
          </a:p>
        </p:txBody>
      </p:sp>
      <p:sp>
        <p:nvSpPr>
          <p:cNvPr id="15" name="Title 1">
            <a:extLst>
              <a:ext uri="{FF2B5EF4-FFF2-40B4-BE49-F238E27FC236}">
                <a16:creationId xmlns:a16="http://schemas.microsoft.com/office/drawing/2014/main" id="{3A36FBE7-FB7E-4980-8E1A-03FDA2197B86}"/>
              </a:ext>
            </a:extLst>
          </p:cNvPr>
          <p:cNvSpPr txBox="1">
            <a:spLocks/>
          </p:cNvSpPr>
          <p:nvPr/>
        </p:nvSpPr>
        <p:spPr>
          <a:xfrm>
            <a:off x="1610189" y="4308741"/>
            <a:ext cx="8344040" cy="608035"/>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Educational establishments must refer to this guidance when carrying out their</a:t>
            </a:r>
            <a:br>
              <a:rPr lang="en-GB" sz="2000" spc="50" dirty="0">
                <a:latin typeface="Arial Narrow"/>
                <a:cs typeface="Arial Narrow"/>
              </a:rPr>
            </a:br>
            <a:r>
              <a:rPr lang="en-GB" sz="2000" spc="50" dirty="0">
                <a:latin typeface="Arial Narrow"/>
                <a:cs typeface="Arial Narrow"/>
              </a:rPr>
              <a:t>  duties to safeguard and promote the welfare of children within their remit</a:t>
            </a:r>
            <a:endParaRPr lang="en-US" sz="2000" spc="50" dirty="0">
              <a:solidFill>
                <a:srgbClr val="000000"/>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CA8FD655-7E56-4D90-B4A0-FEA1B003D1ED}"/>
              </a:ext>
            </a:extLst>
          </p:cNvPr>
          <p:cNvCxnSpPr>
            <a:cxnSpLocks/>
          </p:cNvCxnSpPr>
          <p:nvPr/>
        </p:nvCxnSpPr>
        <p:spPr>
          <a:xfrm>
            <a:off x="1555431" y="5127521"/>
            <a:ext cx="839879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950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nodeType="with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500"/>
                                        <p:tgtEl>
                                          <p:spTgt spid="18"/>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10" presetClass="entr" presetSubtype="0" fill="hold" nodeType="with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500"/>
                                        <p:tgtEl>
                                          <p:spTgt spid="20"/>
                                        </p:tgtEl>
                                      </p:cBhvr>
                                    </p:animEffect>
                                  </p:childTnLst>
                                </p:cTn>
                              </p:par>
                            </p:childTnLst>
                          </p:cTn>
                        </p:par>
                        <p:par>
                          <p:cTn id="27" fill="hold">
                            <p:stCondLst>
                              <p:cond delay="1000"/>
                            </p:stCondLst>
                            <p:childTnLst>
                              <p:par>
                                <p:cTn id="28" presetID="2" presetClass="entr" presetSubtype="4" accel="50000" decel="50000" fill="hold" nodeType="afterEffect">
                                  <p:stCondLst>
                                    <p:cond delay="0"/>
                                  </p:stCondLst>
                                  <p:childTnLst>
                                    <p:set>
                                      <p:cBhvr>
                                        <p:cTn id="29" dur="1" fill="hold">
                                          <p:stCondLst>
                                            <p:cond delay="0"/>
                                          </p:stCondLst>
                                        </p:cTn>
                                        <p:tgtEl>
                                          <p:spTgt spid="28"/>
                                        </p:tgtEl>
                                        <p:attrNameLst>
                                          <p:attrName>style.visibility</p:attrName>
                                        </p:attrNameLst>
                                      </p:cBhvr>
                                      <p:to>
                                        <p:strVal val="visible"/>
                                      </p:to>
                                    </p:set>
                                    <p:anim calcmode="lin" valueType="num">
                                      <p:cBhvr additive="base">
                                        <p:cTn id="30" dur="500" fill="hold"/>
                                        <p:tgtEl>
                                          <p:spTgt spid="28"/>
                                        </p:tgtEl>
                                        <p:attrNameLst>
                                          <p:attrName>ppt_x</p:attrName>
                                        </p:attrNameLst>
                                      </p:cBhvr>
                                      <p:tavLst>
                                        <p:tav tm="0">
                                          <p:val>
                                            <p:strVal val="#ppt_x"/>
                                          </p:val>
                                        </p:tav>
                                        <p:tav tm="100000">
                                          <p:val>
                                            <p:strVal val="#ppt_x"/>
                                          </p:val>
                                        </p:tav>
                                      </p:tavLst>
                                    </p:anim>
                                    <p:anim calcmode="lin" valueType="num">
                                      <p:cBhvr additive="base">
                                        <p:cTn id="31" dur="500" fill="hold"/>
                                        <p:tgtEl>
                                          <p:spTgt spid="28"/>
                                        </p:tgtEl>
                                        <p:attrNameLst>
                                          <p:attrName>ppt_y</p:attrName>
                                        </p:attrNameLst>
                                      </p:cBhvr>
                                      <p:tavLst>
                                        <p:tav tm="0">
                                          <p:val>
                                            <p:strVal val="1+#ppt_h/2"/>
                                          </p:val>
                                        </p:tav>
                                        <p:tav tm="100000">
                                          <p:val>
                                            <p:strVal val="#ppt_y"/>
                                          </p:val>
                                        </p:tav>
                                      </p:tavLst>
                                    </p:anim>
                                  </p:childTnLst>
                                </p:cTn>
                              </p:par>
                              <p:par>
                                <p:cTn id="32" presetID="2" presetClass="entr" presetSubtype="4" accel="50000" decel="50000" fill="hold" nodeType="withEffect">
                                  <p:stCondLst>
                                    <p:cond delay="0"/>
                                  </p:stCondLst>
                                  <p:childTnLst>
                                    <p:set>
                                      <p:cBhvr>
                                        <p:cTn id="33" dur="1" fill="hold">
                                          <p:stCondLst>
                                            <p:cond delay="0"/>
                                          </p:stCondLst>
                                        </p:cTn>
                                        <p:tgtEl>
                                          <p:spTgt spid="29"/>
                                        </p:tgtEl>
                                        <p:attrNameLst>
                                          <p:attrName>style.visibility</p:attrName>
                                        </p:attrNameLst>
                                      </p:cBhvr>
                                      <p:to>
                                        <p:strVal val="visible"/>
                                      </p:to>
                                    </p:set>
                                    <p:anim calcmode="lin" valueType="num">
                                      <p:cBhvr additive="base">
                                        <p:cTn id="34" dur="500" fill="hold"/>
                                        <p:tgtEl>
                                          <p:spTgt spid="29"/>
                                        </p:tgtEl>
                                        <p:attrNameLst>
                                          <p:attrName>ppt_x</p:attrName>
                                        </p:attrNameLst>
                                      </p:cBhvr>
                                      <p:tavLst>
                                        <p:tav tm="0">
                                          <p:val>
                                            <p:strVal val="#ppt_x"/>
                                          </p:val>
                                        </p:tav>
                                        <p:tav tm="100000">
                                          <p:val>
                                            <p:strVal val="#ppt_x"/>
                                          </p:val>
                                        </p:tav>
                                      </p:tavLst>
                                    </p:anim>
                                    <p:anim calcmode="lin" valueType="num">
                                      <p:cBhvr additive="base">
                                        <p:cTn id="3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P spid="14" grpId="0"/>
      <p:bldP spid="1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cxnSp>
        <p:nvCxnSpPr>
          <p:cNvPr id="34" name="Straight Connector 33">
            <a:extLst>
              <a:ext uri="{FF2B5EF4-FFF2-40B4-BE49-F238E27FC236}">
                <a16:creationId xmlns:a16="http://schemas.microsoft.com/office/drawing/2014/main" id="{5C31D443-66A6-4944-9E51-B61214155A5F}"/>
              </a:ext>
            </a:extLst>
          </p:cNvPr>
          <p:cNvCxnSpPr>
            <a:cxnSpLocks/>
          </p:cNvCxnSpPr>
          <p:nvPr/>
        </p:nvCxnSpPr>
        <p:spPr>
          <a:xfrm>
            <a:off x="1628750" y="4986300"/>
            <a:ext cx="899032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7" name="Title 1">
            <a:extLst>
              <a:ext uri="{FF2B5EF4-FFF2-40B4-BE49-F238E27FC236}">
                <a16:creationId xmlns:a16="http://schemas.microsoft.com/office/drawing/2014/main" id="{BA987E26-E4D9-449D-8065-B86E9E38217A}"/>
              </a:ext>
            </a:extLst>
          </p:cNvPr>
          <p:cNvSpPr txBox="1">
            <a:spLocks/>
          </p:cNvSpPr>
          <p:nvPr/>
        </p:nvSpPr>
        <p:spPr>
          <a:xfrm>
            <a:off x="1628750" y="1809411"/>
            <a:ext cx="8990323" cy="562324"/>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latin typeface="Arial Narrow"/>
                <a:cs typeface="Arial Narrow"/>
              </a:rPr>
              <a:t> </a:t>
            </a:r>
            <a:r>
              <a:rPr lang="en-GB" sz="1800" spc="50" dirty="0">
                <a:latin typeface="Arial Narrow"/>
                <a:cs typeface="Arial Narrow"/>
              </a:rPr>
              <a:t>The Care Act is the most significant reform of social care in over 60 years, replacing most</a:t>
            </a:r>
            <a:br>
              <a:rPr lang="en-GB" sz="1800" spc="50" dirty="0">
                <a:latin typeface="Arial Narrow"/>
                <a:cs typeface="Arial Narrow"/>
              </a:rPr>
            </a:br>
            <a:r>
              <a:rPr lang="en-GB" sz="1800" spc="50" dirty="0">
                <a:latin typeface="Arial Narrow"/>
                <a:cs typeface="Arial Narrow"/>
              </a:rPr>
              <a:t>  previous law relating to carers and adults at risk being cared for</a:t>
            </a:r>
            <a:endParaRPr lang="en-US" sz="1800" spc="50" dirty="0">
              <a:latin typeface="Arial Narrow"/>
              <a:ea typeface="+mj-ea"/>
              <a:cs typeface="Arial Narrow"/>
            </a:endParaRPr>
          </a:p>
        </p:txBody>
      </p:sp>
      <p:sp>
        <p:nvSpPr>
          <p:cNvPr id="8" name="Rectangle 7">
            <a:extLst>
              <a:ext uri="{FF2B5EF4-FFF2-40B4-BE49-F238E27FC236}">
                <a16:creationId xmlns:a16="http://schemas.microsoft.com/office/drawing/2014/main" id="{271CDD52-387E-40DE-A5C2-D84519FBE694}"/>
              </a:ext>
            </a:extLst>
          </p:cNvPr>
          <p:cNvSpPr/>
          <p:nvPr/>
        </p:nvSpPr>
        <p:spPr>
          <a:xfrm>
            <a:off x="1532004" y="2548068"/>
            <a:ext cx="9074609" cy="646331"/>
          </a:xfrm>
          <a:prstGeom prst="rect">
            <a:avLst/>
          </a:prstGeom>
        </p:spPr>
        <p:txBody>
          <a:bodyPr wrap="square">
            <a:spAutoFit/>
          </a:bodyPr>
          <a:lstStyle/>
          <a:p>
            <a:r>
              <a:rPr lang="en-US" sz="1800" spc="50" dirty="0">
                <a:solidFill>
                  <a:srgbClr val="009ED5"/>
                </a:solidFill>
                <a:latin typeface="Arial Narrow"/>
                <a:cs typeface="Arial Narrow"/>
              </a:rPr>
              <a:t>•</a:t>
            </a:r>
            <a:r>
              <a:rPr lang="en-US" sz="1800" spc="50" dirty="0">
                <a:latin typeface="Arial Narrow"/>
                <a:cs typeface="Arial Narrow"/>
              </a:rPr>
              <a:t> </a:t>
            </a:r>
            <a:r>
              <a:rPr lang="en-GB" sz="1800" spc="50" dirty="0">
                <a:latin typeface="Arial Narrow" panose="020B0606020202030204" pitchFamily="34" charset="0"/>
              </a:rPr>
              <a:t>Sets out a clear legal framework for how local authorities and other parts of the health care</a:t>
            </a:r>
            <a:br>
              <a:rPr lang="en-GB" sz="1800" spc="50" dirty="0">
                <a:latin typeface="Arial Narrow" panose="020B0606020202030204" pitchFamily="34" charset="0"/>
              </a:rPr>
            </a:br>
            <a:r>
              <a:rPr lang="en-GB" sz="1800" spc="50" dirty="0">
                <a:latin typeface="Arial Narrow" panose="020B0606020202030204" pitchFamily="34" charset="0"/>
              </a:rPr>
              <a:t>  system should protect adults at risk from abuse or neglect</a:t>
            </a:r>
          </a:p>
        </p:txBody>
      </p:sp>
      <p:cxnSp>
        <p:nvCxnSpPr>
          <p:cNvPr id="9" name="Straight Connector 8">
            <a:extLst>
              <a:ext uri="{FF2B5EF4-FFF2-40B4-BE49-F238E27FC236}">
                <a16:creationId xmlns:a16="http://schemas.microsoft.com/office/drawing/2014/main" id="{40E91FF4-37DF-484A-B5B2-657D0552750A}"/>
              </a:ext>
            </a:extLst>
          </p:cNvPr>
          <p:cNvCxnSpPr>
            <a:cxnSpLocks/>
          </p:cNvCxnSpPr>
          <p:nvPr/>
        </p:nvCxnSpPr>
        <p:spPr>
          <a:xfrm>
            <a:off x="1628751" y="2459901"/>
            <a:ext cx="899032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3364B07-E628-4908-962E-C75EA1305745}"/>
              </a:ext>
            </a:extLst>
          </p:cNvPr>
          <p:cNvCxnSpPr>
            <a:cxnSpLocks/>
          </p:cNvCxnSpPr>
          <p:nvPr/>
        </p:nvCxnSpPr>
        <p:spPr>
          <a:xfrm>
            <a:off x="1619227" y="3279632"/>
            <a:ext cx="899032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0" name="Rectangle 29">
            <a:extLst>
              <a:ext uri="{FF2B5EF4-FFF2-40B4-BE49-F238E27FC236}">
                <a16:creationId xmlns:a16="http://schemas.microsoft.com/office/drawing/2014/main" id="{67B156DF-FD05-47DB-81CF-FBEFFD16AC9E}"/>
              </a:ext>
            </a:extLst>
          </p:cNvPr>
          <p:cNvSpPr/>
          <p:nvPr/>
        </p:nvSpPr>
        <p:spPr>
          <a:xfrm>
            <a:off x="1529067" y="3375819"/>
            <a:ext cx="9090007" cy="646331"/>
          </a:xfrm>
          <a:prstGeom prst="rect">
            <a:avLst/>
          </a:prstGeom>
        </p:spPr>
        <p:txBody>
          <a:bodyPr wrap="square">
            <a:spAutoFit/>
          </a:bodyPr>
          <a:lstStyle/>
          <a:p>
            <a:r>
              <a:rPr lang="en-US" sz="1800" spc="50" dirty="0">
                <a:solidFill>
                  <a:srgbClr val="009ED5"/>
                </a:solidFill>
                <a:latin typeface="Arial Narrow"/>
                <a:cs typeface="Arial Narrow"/>
              </a:rPr>
              <a:t>•</a:t>
            </a:r>
            <a:r>
              <a:rPr lang="en-US" sz="1800" spc="50" dirty="0">
                <a:latin typeface="Arial Narrow"/>
                <a:cs typeface="Arial Narrow"/>
              </a:rPr>
              <a:t> </a:t>
            </a:r>
            <a:r>
              <a:rPr lang="en-GB" sz="1800" spc="50" dirty="0">
                <a:latin typeface="Arial Narrow" panose="020B0606020202030204" pitchFamily="34" charset="0"/>
              </a:rPr>
              <a:t>This Act replaces and builds on the previous ‘No Secrets’ guidance which was introduced by the</a:t>
            </a:r>
            <a:br>
              <a:rPr lang="en-GB" sz="1800" spc="50" dirty="0">
                <a:latin typeface="Arial Narrow" panose="020B0606020202030204" pitchFamily="34" charset="0"/>
              </a:rPr>
            </a:br>
            <a:r>
              <a:rPr lang="en-GB" sz="1800" spc="50" dirty="0">
                <a:latin typeface="Arial Narrow" panose="020B0606020202030204" pitchFamily="34" charset="0"/>
              </a:rPr>
              <a:t>  government in 2000. The Care Act 2014 places safeguarding on a statutory footing</a:t>
            </a:r>
          </a:p>
        </p:txBody>
      </p:sp>
      <p:cxnSp>
        <p:nvCxnSpPr>
          <p:cNvPr id="32" name="Straight Connector 31">
            <a:extLst>
              <a:ext uri="{FF2B5EF4-FFF2-40B4-BE49-F238E27FC236}">
                <a16:creationId xmlns:a16="http://schemas.microsoft.com/office/drawing/2014/main" id="{929193CC-A59B-4DC9-B9A6-8AAFF8FD7C6E}"/>
              </a:ext>
            </a:extLst>
          </p:cNvPr>
          <p:cNvCxnSpPr>
            <a:cxnSpLocks/>
          </p:cNvCxnSpPr>
          <p:nvPr/>
        </p:nvCxnSpPr>
        <p:spPr>
          <a:xfrm>
            <a:off x="1616290" y="4116793"/>
            <a:ext cx="899032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Rectangle 32">
            <a:extLst>
              <a:ext uri="{FF2B5EF4-FFF2-40B4-BE49-F238E27FC236}">
                <a16:creationId xmlns:a16="http://schemas.microsoft.com/office/drawing/2014/main" id="{B4B092DB-7FE5-4B7E-A300-0B2D83939281}"/>
              </a:ext>
            </a:extLst>
          </p:cNvPr>
          <p:cNvSpPr/>
          <p:nvPr/>
        </p:nvSpPr>
        <p:spPr>
          <a:xfrm>
            <a:off x="1532004" y="4219355"/>
            <a:ext cx="9087070" cy="646331"/>
          </a:xfrm>
          <a:prstGeom prst="rect">
            <a:avLst/>
          </a:prstGeom>
        </p:spPr>
        <p:txBody>
          <a:bodyPr wrap="square">
            <a:spAutoFit/>
          </a:bodyPr>
          <a:lstStyle/>
          <a:p>
            <a:r>
              <a:rPr lang="en-US" sz="1800" spc="50" dirty="0">
                <a:solidFill>
                  <a:srgbClr val="009ED5"/>
                </a:solidFill>
                <a:latin typeface="Arial Narrow"/>
                <a:cs typeface="Arial Narrow"/>
              </a:rPr>
              <a:t>•</a:t>
            </a:r>
            <a:r>
              <a:rPr lang="en-US" sz="1800" spc="50" dirty="0">
                <a:latin typeface="Arial Narrow"/>
                <a:cs typeface="Arial Narrow"/>
              </a:rPr>
              <a:t> </a:t>
            </a:r>
            <a:r>
              <a:rPr lang="en-GB" sz="1800" spc="50" dirty="0">
                <a:latin typeface="Arial Narrow" panose="020B0606020202030204" pitchFamily="34" charset="0"/>
              </a:rPr>
              <a:t>The government stated that three particular concepts should underpin safeguarding adults;</a:t>
            </a:r>
            <a:br>
              <a:rPr lang="en-GB" sz="1800" spc="50" dirty="0">
                <a:latin typeface="Arial Narrow" panose="020B0606020202030204" pitchFamily="34" charset="0"/>
              </a:rPr>
            </a:br>
            <a:r>
              <a:rPr lang="en-GB" sz="1800" spc="50" dirty="0">
                <a:latin typeface="Arial Narrow" panose="020B0606020202030204" pitchFamily="34" charset="0"/>
              </a:rPr>
              <a:t>  </a:t>
            </a:r>
            <a:r>
              <a:rPr lang="en-GB" sz="1800" b="1" i="1" spc="50" dirty="0">
                <a:latin typeface="Arial Narrow" panose="020B0606020202030204" pitchFamily="34" charset="0"/>
              </a:rPr>
              <a:t>protection, justice and empowerment</a:t>
            </a:r>
            <a:r>
              <a:rPr lang="en-GB" sz="1800" spc="50" dirty="0">
                <a:latin typeface="Arial Narrow" panose="020B0606020202030204" pitchFamily="34" charset="0"/>
              </a:rPr>
              <a:t> </a:t>
            </a:r>
            <a:r>
              <a:rPr lang="en-GB" sz="1800" i="1" spc="50" dirty="0">
                <a:latin typeface="Arial Narrow" panose="020B0606020202030204" pitchFamily="34" charset="0"/>
              </a:rPr>
              <a:t>(Minister of State, 2010)</a:t>
            </a:r>
          </a:p>
        </p:txBody>
      </p:sp>
      <p:sp>
        <p:nvSpPr>
          <p:cNvPr id="36" name="Title 1">
            <a:extLst>
              <a:ext uri="{FF2B5EF4-FFF2-40B4-BE49-F238E27FC236}">
                <a16:creationId xmlns:a16="http://schemas.microsoft.com/office/drawing/2014/main" id="{EEFA06B3-4F0C-425C-A4A2-981FC41C4D5A}"/>
              </a:ext>
            </a:extLst>
          </p:cNvPr>
          <p:cNvSpPr txBox="1">
            <a:spLocks/>
          </p:cNvSpPr>
          <p:nvPr/>
        </p:nvSpPr>
        <p:spPr>
          <a:xfrm>
            <a:off x="1616289" y="1205066"/>
            <a:ext cx="3132691" cy="445021"/>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THE CARE ACT 2014</a:t>
            </a:r>
            <a:endParaRPr lang="en-US" sz="2800" b="1" cap="all" spc="75" dirty="0">
              <a:latin typeface="Arial Narrow"/>
              <a:cs typeface="Arial Narrow"/>
            </a:endParaRPr>
          </a:p>
        </p:txBody>
      </p:sp>
    </p:spTree>
    <p:extLst>
      <p:ext uri="{BB962C8B-B14F-4D97-AF65-F5344CB8AC3E}">
        <p14:creationId xmlns:p14="http://schemas.microsoft.com/office/powerpoint/2010/main" val="320388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par>
                                <p:cTn id="28" presetID="10" presetClass="entr" presetSubtype="0" fill="hold"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fade">
                                      <p:cBhvr>
                                        <p:cTn id="30" dur="500"/>
                                        <p:tgtEl>
                                          <p:spTgt spid="32"/>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3"/>
                                        </p:tgtEl>
                                        <p:attrNameLst>
                                          <p:attrName>style.visibility</p:attrName>
                                        </p:attrNameLst>
                                      </p:cBhvr>
                                      <p:to>
                                        <p:strVal val="visible"/>
                                      </p:to>
                                    </p:set>
                                    <p:animEffect transition="in" filter="fade">
                                      <p:cBhvr>
                                        <p:cTn id="35" dur="500"/>
                                        <p:tgtEl>
                                          <p:spTgt spid="33"/>
                                        </p:tgtEl>
                                      </p:cBhvr>
                                    </p:animEffect>
                                  </p:childTnLst>
                                </p:cTn>
                              </p:par>
                              <p:par>
                                <p:cTn id="36" presetID="10" presetClass="entr" presetSubtype="0" fill="hold" nodeType="withEffect">
                                  <p:stCondLst>
                                    <p:cond delay="0"/>
                                  </p:stCondLst>
                                  <p:childTnLst>
                                    <p:set>
                                      <p:cBhvr>
                                        <p:cTn id="37" dur="1" fill="hold">
                                          <p:stCondLst>
                                            <p:cond delay="0"/>
                                          </p:stCondLst>
                                        </p:cTn>
                                        <p:tgtEl>
                                          <p:spTgt spid="34"/>
                                        </p:tgtEl>
                                        <p:attrNameLst>
                                          <p:attrName>style.visibility</p:attrName>
                                        </p:attrNameLst>
                                      </p:cBhvr>
                                      <p:to>
                                        <p:strVal val="visible"/>
                                      </p:to>
                                    </p:set>
                                    <p:animEffect transition="in" filter="fade">
                                      <p:cBhvr>
                                        <p:cTn id="38" dur="500"/>
                                        <p:tgtEl>
                                          <p:spTgt spid="34"/>
                                        </p:tgtEl>
                                      </p:cBhvr>
                                    </p:animEffect>
                                  </p:childTnLst>
                                </p:cTn>
                              </p:par>
                            </p:childTnLst>
                          </p:cTn>
                        </p:par>
                        <p:par>
                          <p:cTn id="39" fill="hold">
                            <p:stCondLst>
                              <p:cond delay="500"/>
                            </p:stCondLst>
                            <p:childTnLst>
                              <p:par>
                                <p:cTn id="40" presetID="2" presetClass="entr" presetSubtype="4" accel="50000" decel="50000" fill="hold" nodeType="afterEffect">
                                  <p:stCondLst>
                                    <p:cond delay="0"/>
                                  </p:stCondLst>
                                  <p:childTnLst>
                                    <p:set>
                                      <p:cBhvr>
                                        <p:cTn id="41" dur="1" fill="hold">
                                          <p:stCondLst>
                                            <p:cond delay="0"/>
                                          </p:stCondLst>
                                        </p:cTn>
                                        <p:tgtEl>
                                          <p:spTgt spid="28"/>
                                        </p:tgtEl>
                                        <p:attrNameLst>
                                          <p:attrName>style.visibility</p:attrName>
                                        </p:attrNameLst>
                                      </p:cBhvr>
                                      <p:to>
                                        <p:strVal val="visible"/>
                                      </p:to>
                                    </p:set>
                                    <p:anim calcmode="lin" valueType="num">
                                      <p:cBhvr additive="base">
                                        <p:cTn id="42" dur="500" fill="hold"/>
                                        <p:tgtEl>
                                          <p:spTgt spid="28"/>
                                        </p:tgtEl>
                                        <p:attrNameLst>
                                          <p:attrName>ppt_x</p:attrName>
                                        </p:attrNameLst>
                                      </p:cBhvr>
                                      <p:tavLst>
                                        <p:tav tm="0">
                                          <p:val>
                                            <p:strVal val="#ppt_x"/>
                                          </p:val>
                                        </p:tav>
                                        <p:tav tm="100000">
                                          <p:val>
                                            <p:strVal val="#ppt_x"/>
                                          </p:val>
                                        </p:tav>
                                      </p:tavLst>
                                    </p:anim>
                                    <p:anim calcmode="lin" valueType="num">
                                      <p:cBhvr additive="base">
                                        <p:cTn id="43" dur="500" fill="hold"/>
                                        <p:tgtEl>
                                          <p:spTgt spid="28"/>
                                        </p:tgtEl>
                                        <p:attrNameLst>
                                          <p:attrName>ppt_y</p:attrName>
                                        </p:attrNameLst>
                                      </p:cBhvr>
                                      <p:tavLst>
                                        <p:tav tm="0">
                                          <p:val>
                                            <p:strVal val="1+#ppt_h/2"/>
                                          </p:val>
                                        </p:tav>
                                        <p:tav tm="100000">
                                          <p:val>
                                            <p:strVal val="#ppt_y"/>
                                          </p:val>
                                        </p:tav>
                                      </p:tavLst>
                                    </p:anim>
                                  </p:childTnLst>
                                </p:cTn>
                              </p:par>
                              <p:par>
                                <p:cTn id="44" presetID="2" presetClass="entr" presetSubtype="4" accel="50000" decel="5000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30" grpId="0"/>
      <p:bldP spid="33" grpId="0"/>
      <p:bldP spid="3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429170" y="1186403"/>
            <a:ext cx="2959282"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THE CARE ACT 2014</a:t>
            </a:r>
            <a:endParaRPr lang="en-US" sz="2800" b="1" cap="all" spc="75" dirty="0">
              <a:latin typeface="Arial Narrow"/>
              <a:cs typeface="Arial Narrow"/>
            </a:endParaRPr>
          </a:p>
        </p:txBody>
      </p:sp>
      <p:sp>
        <p:nvSpPr>
          <p:cNvPr id="14" name="Rectangle 13">
            <a:extLst>
              <a:ext uri="{FF2B5EF4-FFF2-40B4-BE49-F238E27FC236}">
                <a16:creationId xmlns:a16="http://schemas.microsoft.com/office/drawing/2014/main" id="{3516062C-75D3-49E7-91E4-BED5D9E2CA4F}"/>
              </a:ext>
            </a:extLst>
          </p:cNvPr>
          <p:cNvSpPr/>
          <p:nvPr/>
        </p:nvSpPr>
        <p:spPr>
          <a:xfrm>
            <a:off x="1358037" y="1639742"/>
            <a:ext cx="9070979" cy="369332"/>
          </a:xfrm>
          <a:prstGeom prst="rect">
            <a:avLst/>
          </a:prstGeom>
        </p:spPr>
        <p:txBody>
          <a:bodyPr wrap="square">
            <a:spAutoFit/>
          </a:bodyPr>
          <a:lstStyle/>
          <a:p>
            <a:r>
              <a:rPr lang="en-GB" sz="1800" b="1" spc="50" dirty="0">
                <a:solidFill>
                  <a:srgbClr val="009ED5"/>
                </a:solidFill>
                <a:latin typeface="Arial Narrow" panose="020B0606020202030204" pitchFamily="34" charset="0"/>
              </a:rPr>
              <a:t>The Care Act enshrines the following principles, which underpin all adult safeguarding work: </a:t>
            </a:r>
          </a:p>
        </p:txBody>
      </p:sp>
      <p:cxnSp>
        <p:nvCxnSpPr>
          <p:cNvPr id="15" name="Straight Connector 14">
            <a:extLst>
              <a:ext uri="{FF2B5EF4-FFF2-40B4-BE49-F238E27FC236}">
                <a16:creationId xmlns:a16="http://schemas.microsoft.com/office/drawing/2014/main" id="{9AA20811-94B8-41FB-A53C-84261A66EC78}"/>
              </a:ext>
            </a:extLst>
          </p:cNvPr>
          <p:cNvCxnSpPr>
            <a:cxnSpLocks/>
          </p:cNvCxnSpPr>
          <p:nvPr/>
        </p:nvCxnSpPr>
        <p:spPr>
          <a:xfrm>
            <a:off x="1497861" y="2476880"/>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3A26E8E7-C239-46E0-A7F6-E03E40AC5060}"/>
              </a:ext>
            </a:extLst>
          </p:cNvPr>
          <p:cNvSpPr/>
          <p:nvPr/>
        </p:nvSpPr>
        <p:spPr>
          <a:xfrm>
            <a:off x="1429170" y="2057466"/>
            <a:ext cx="8307276"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Empowerment</a:t>
            </a:r>
            <a:r>
              <a:rPr lang="en-GB" sz="1800" spc="50" dirty="0">
                <a:latin typeface="Arial Narrow" panose="020B0606020202030204" pitchFamily="34" charset="0"/>
              </a:rPr>
              <a:t> - presumption of person led decisions and informed consent</a:t>
            </a:r>
          </a:p>
        </p:txBody>
      </p:sp>
      <p:sp>
        <p:nvSpPr>
          <p:cNvPr id="17" name="Rectangle 16">
            <a:extLst>
              <a:ext uri="{FF2B5EF4-FFF2-40B4-BE49-F238E27FC236}">
                <a16:creationId xmlns:a16="http://schemas.microsoft.com/office/drawing/2014/main" id="{5FDD9B50-4AD8-4BD0-AFF6-9DDE922D2C7C}"/>
              </a:ext>
            </a:extLst>
          </p:cNvPr>
          <p:cNvSpPr/>
          <p:nvPr/>
        </p:nvSpPr>
        <p:spPr>
          <a:xfrm>
            <a:off x="1429170" y="3497604"/>
            <a:ext cx="8307275"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Protection</a:t>
            </a:r>
            <a:r>
              <a:rPr lang="en-GB" sz="1800" spc="50" dirty="0">
                <a:latin typeface="Arial Narrow" panose="020B0606020202030204" pitchFamily="34" charset="0"/>
              </a:rPr>
              <a:t> - support and representation for those in greatest need</a:t>
            </a:r>
          </a:p>
        </p:txBody>
      </p:sp>
      <p:cxnSp>
        <p:nvCxnSpPr>
          <p:cNvPr id="25" name="Straight Connector 24">
            <a:extLst>
              <a:ext uri="{FF2B5EF4-FFF2-40B4-BE49-F238E27FC236}">
                <a16:creationId xmlns:a16="http://schemas.microsoft.com/office/drawing/2014/main" id="{4A612209-0A5D-460B-B6E7-5C6BA741A993}"/>
              </a:ext>
            </a:extLst>
          </p:cNvPr>
          <p:cNvCxnSpPr>
            <a:cxnSpLocks/>
          </p:cNvCxnSpPr>
          <p:nvPr/>
        </p:nvCxnSpPr>
        <p:spPr>
          <a:xfrm>
            <a:off x="1497861" y="2961432"/>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7" name="Rectangle 26">
            <a:extLst>
              <a:ext uri="{FF2B5EF4-FFF2-40B4-BE49-F238E27FC236}">
                <a16:creationId xmlns:a16="http://schemas.microsoft.com/office/drawing/2014/main" id="{D228F2C8-C6BC-4964-A26A-D8F6FDF040AB}"/>
              </a:ext>
            </a:extLst>
          </p:cNvPr>
          <p:cNvSpPr/>
          <p:nvPr/>
        </p:nvSpPr>
        <p:spPr>
          <a:xfrm>
            <a:off x="1429170" y="2542470"/>
            <a:ext cx="8307276"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Prevention</a:t>
            </a:r>
            <a:r>
              <a:rPr lang="en-GB" sz="1800" b="1" spc="50" dirty="0">
                <a:solidFill>
                  <a:srgbClr val="009ED5"/>
                </a:solidFill>
                <a:latin typeface="Arial Narrow" panose="020B0606020202030204" pitchFamily="34" charset="0"/>
              </a:rPr>
              <a:t> </a:t>
            </a:r>
            <a:r>
              <a:rPr lang="en-GB" sz="1800" spc="50" dirty="0">
                <a:latin typeface="Arial Narrow" panose="020B0606020202030204" pitchFamily="34" charset="0"/>
              </a:rPr>
              <a:t>- it is better to take action before harm occurs</a:t>
            </a:r>
          </a:p>
        </p:txBody>
      </p:sp>
      <p:cxnSp>
        <p:nvCxnSpPr>
          <p:cNvPr id="30" name="Straight Connector 29">
            <a:extLst>
              <a:ext uri="{FF2B5EF4-FFF2-40B4-BE49-F238E27FC236}">
                <a16:creationId xmlns:a16="http://schemas.microsoft.com/office/drawing/2014/main" id="{74A9BB77-C404-479B-8FBE-35ED22E3C6AE}"/>
              </a:ext>
            </a:extLst>
          </p:cNvPr>
          <p:cNvCxnSpPr>
            <a:cxnSpLocks/>
          </p:cNvCxnSpPr>
          <p:nvPr/>
        </p:nvCxnSpPr>
        <p:spPr>
          <a:xfrm>
            <a:off x="1497861" y="3434963"/>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1" name="Rectangle 30">
            <a:extLst>
              <a:ext uri="{FF2B5EF4-FFF2-40B4-BE49-F238E27FC236}">
                <a16:creationId xmlns:a16="http://schemas.microsoft.com/office/drawing/2014/main" id="{8AB9CE21-1700-4F0B-80DA-B6A67AF357AE}"/>
              </a:ext>
            </a:extLst>
          </p:cNvPr>
          <p:cNvSpPr/>
          <p:nvPr/>
        </p:nvSpPr>
        <p:spPr>
          <a:xfrm>
            <a:off x="1429170" y="3010508"/>
            <a:ext cx="8307276"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Proportionality</a:t>
            </a:r>
            <a:r>
              <a:rPr lang="en-GB" sz="1800" spc="50" dirty="0">
                <a:latin typeface="Arial Narrow" panose="020B0606020202030204" pitchFamily="34" charset="0"/>
              </a:rPr>
              <a:t> - proportionate and least intrusive response appropriate to the risk</a:t>
            </a:r>
          </a:p>
        </p:txBody>
      </p:sp>
      <p:cxnSp>
        <p:nvCxnSpPr>
          <p:cNvPr id="32" name="Straight Connector 31">
            <a:extLst>
              <a:ext uri="{FF2B5EF4-FFF2-40B4-BE49-F238E27FC236}">
                <a16:creationId xmlns:a16="http://schemas.microsoft.com/office/drawing/2014/main" id="{69B03457-E577-4953-9377-5B00B0156C9D}"/>
              </a:ext>
            </a:extLst>
          </p:cNvPr>
          <p:cNvCxnSpPr>
            <a:cxnSpLocks/>
          </p:cNvCxnSpPr>
          <p:nvPr/>
        </p:nvCxnSpPr>
        <p:spPr>
          <a:xfrm>
            <a:off x="1497861" y="3919894"/>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Rectangle 32">
            <a:extLst>
              <a:ext uri="{FF2B5EF4-FFF2-40B4-BE49-F238E27FC236}">
                <a16:creationId xmlns:a16="http://schemas.microsoft.com/office/drawing/2014/main" id="{BB3D4636-A054-4FEF-B103-DE61BF56FC6A}"/>
              </a:ext>
            </a:extLst>
          </p:cNvPr>
          <p:cNvSpPr/>
          <p:nvPr/>
        </p:nvSpPr>
        <p:spPr>
          <a:xfrm>
            <a:off x="1402610" y="3976245"/>
            <a:ext cx="8307275"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Partnership</a:t>
            </a:r>
            <a:r>
              <a:rPr lang="en-GB" sz="1800" spc="50" dirty="0">
                <a:latin typeface="Arial Narrow" panose="020B0606020202030204" pitchFamily="34" charset="0"/>
              </a:rPr>
              <a:t> - local solutions through services working with their communities</a:t>
            </a:r>
          </a:p>
        </p:txBody>
      </p:sp>
      <p:cxnSp>
        <p:nvCxnSpPr>
          <p:cNvPr id="34" name="Straight Connector 33">
            <a:extLst>
              <a:ext uri="{FF2B5EF4-FFF2-40B4-BE49-F238E27FC236}">
                <a16:creationId xmlns:a16="http://schemas.microsoft.com/office/drawing/2014/main" id="{A05C56F1-B4B1-4F9C-84F8-AFD2B07DE7B0}"/>
              </a:ext>
            </a:extLst>
          </p:cNvPr>
          <p:cNvCxnSpPr>
            <a:cxnSpLocks/>
          </p:cNvCxnSpPr>
          <p:nvPr/>
        </p:nvCxnSpPr>
        <p:spPr>
          <a:xfrm>
            <a:off x="1497861" y="4398535"/>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6" name="Rectangle 35">
            <a:extLst>
              <a:ext uri="{FF2B5EF4-FFF2-40B4-BE49-F238E27FC236}">
                <a16:creationId xmlns:a16="http://schemas.microsoft.com/office/drawing/2014/main" id="{67DD03FE-36DB-42B3-A4B5-FB5B1FD22644}"/>
              </a:ext>
            </a:extLst>
          </p:cNvPr>
          <p:cNvSpPr/>
          <p:nvPr/>
        </p:nvSpPr>
        <p:spPr>
          <a:xfrm>
            <a:off x="1402610" y="4458320"/>
            <a:ext cx="8307276"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Accountability</a:t>
            </a:r>
            <a:r>
              <a:rPr lang="en-GB" sz="1800" b="1" spc="50" dirty="0">
                <a:solidFill>
                  <a:srgbClr val="009ED5"/>
                </a:solidFill>
                <a:latin typeface="Arial Narrow" panose="020B0606020202030204" pitchFamily="34" charset="0"/>
              </a:rPr>
              <a:t> </a:t>
            </a:r>
            <a:r>
              <a:rPr lang="en-GB" sz="1800" spc="50" dirty="0">
                <a:latin typeface="Arial Narrow" panose="020B0606020202030204" pitchFamily="34" charset="0"/>
              </a:rPr>
              <a:t>- accountability and transparency in delivering safeguarding</a:t>
            </a:r>
          </a:p>
        </p:txBody>
      </p:sp>
      <p:cxnSp>
        <p:nvCxnSpPr>
          <p:cNvPr id="37" name="Straight Connector 36">
            <a:extLst>
              <a:ext uri="{FF2B5EF4-FFF2-40B4-BE49-F238E27FC236}">
                <a16:creationId xmlns:a16="http://schemas.microsoft.com/office/drawing/2014/main" id="{63F08017-58C6-4AC7-8ED4-5DA1C2292D64}"/>
              </a:ext>
            </a:extLst>
          </p:cNvPr>
          <p:cNvCxnSpPr>
            <a:cxnSpLocks/>
          </p:cNvCxnSpPr>
          <p:nvPr/>
        </p:nvCxnSpPr>
        <p:spPr>
          <a:xfrm>
            <a:off x="1497860" y="4887436"/>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8" name="Rectangle 37">
            <a:extLst>
              <a:ext uri="{FF2B5EF4-FFF2-40B4-BE49-F238E27FC236}">
                <a16:creationId xmlns:a16="http://schemas.microsoft.com/office/drawing/2014/main" id="{C164002B-A41B-4F4B-BEB6-075DF2741906}"/>
              </a:ext>
            </a:extLst>
          </p:cNvPr>
          <p:cNvSpPr/>
          <p:nvPr/>
        </p:nvSpPr>
        <p:spPr>
          <a:xfrm>
            <a:off x="1367869" y="5048022"/>
            <a:ext cx="9070979" cy="646331"/>
          </a:xfrm>
          <a:prstGeom prst="rect">
            <a:avLst/>
          </a:prstGeom>
        </p:spPr>
        <p:txBody>
          <a:bodyPr wrap="square">
            <a:spAutoFit/>
          </a:bodyPr>
          <a:lstStyle/>
          <a:p>
            <a:r>
              <a:rPr lang="en-GB" sz="1800" b="1" spc="50" dirty="0">
                <a:solidFill>
                  <a:srgbClr val="009ED5"/>
                </a:solidFill>
                <a:latin typeface="Arial Narrow" panose="020B0606020202030204" pitchFamily="34" charset="0"/>
              </a:rPr>
              <a:t>Agencies can use the principles to benchmark existing adult safeguarding arrangements</a:t>
            </a:r>
            <a:br>
              <a:rPr lang="en-GB" sz="1800" b="1" spc="50" dirty="0">
                <a:solidFill>
                  <a:srgbClr val="009ED5"/>
                </a:solidFill>
                <a:latin typeface="Arial Narrow" panose="020B0606020202030204" pitchFamily="34" charset="0"/>
              </a:rPr>
            </a:br>
            <a:r>
              <a:rPr lang="en-GB" sz="1800" b="1" spc="50" dirty="0">
                <a:solidFill>
                  <a:srgbClr val="009ED5"/>
                </a:solidFill>
                <a:latin typeface="Arial Narrow" panose="020B0606020202030204" pitchFamily="34" charset="0"/>
              </a:rPr>
              <a:t>to see how far they support this aim and to measure further improvements.</a:t>
            </a:r>
          </a:p>
        </p:txBody>
      </p:sp>
    </p:spTree>
    <p:extLst>
      <p:ext uri="{BB962C8B-B14F-4D97-AF65-F5344CB8AC3E}">
        <p14:creationId xmlns:p14="http://schemas.microsoft.com/office/powerpoint/2010/main" val="213641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nodeType="with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500"/>
                                        <p:tgtEl>
                                          <p:spTgt spid="15"/>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500"/>
                                        <p:tgtEl>
                                          <p:spTgt spid="31"/>
                                        </p:tgtEl>
                                      </p:cBhvr>
                                    </p:animEffect>
                                  </p:childTnLst>
                                </p:cTn>
                              </p:par>
                              <p:par>
                                <p:cTn id="28" presetID="10" presetClass="entr" presetSubtype="0" fill="hold" nodeType="with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fade">
                                      <p:cBhvr>
                                        <p:cTn id="30" dur="500"/>
                                        <p:tgtEl>
                                          <p:spTgt spid="3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32"/>
                                        </p:tgtEl>
                                        <p:attrNameLst>
                                          <p:attrName>style.visibility</p:attrName>
                                        </p:attrNameLst>
                                      </p:cBhvr>
                                      <p:to>
                                        <p:strVal val="visible"/>
                                      </p:to>
                                    </p:set>
                                    <p:animEffect transition="in" filter="fade">
                                      <p:cBhvr>
                                        <p:cTn id="38" dur="500"/>
                                        <p:tgtEl>
                                          <p:spTgt spid="3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3"/>
                                        </p:tgtEl>
                                        <p:attrNameLst>
                                          <p:attrName>style.visibility</p:attrName>
                                        </p:attrNameLst>
                                      </p:cBhvr>
                                      <p:to>
                                        <p:strVal val="visible"/>
                                      </p:to>
                                    </p:set>
                                    <p:animEffect transition="in" filter="fade">
                                      <p:cBhvr>
                                        <p:cTn id="43" dur="500"/>
                                        <p:tgtEl>
                                          <p:spTgt spid="33"/>
                                        </p:tgtEl>
                                      </p:cBhvr>
                                    </p:animEffect>
                                  </p:childTnLst>
                                </p:cTn>
                              </p:par>
                              <p:par>
                                <p:cTn id="44" presetID="10" presetClass="entr" presetSubtype="0" fill="hold" nodeType="withEffect">
                                  <p:stCondLst>
                                    <p:cond delay="0"/>
                                  </p:stCondLst>
                                  <p:childTnLst>
                                    <p:set>
                                      <p:cBhvr>
                                        <p:cTn id="45" dur="1" fill="hold">
                                          <p:stCondLst>
                                            <p:cond delay="0"/>
                                          </p:stCondLst>
                                        </p:cTn>
                                        <p:tgtEl>
                                          <p:spTgt spid="34"/>
                                        </p:tgtEl>
                                        <p:attrNameLst>
                                          <p:attrName>style.visibility</p:attrName>
                                        </p:attrNameLst>
                                      </p:cBhvr>
                                      <p:to>
                                        <p:strVal val="visible"/>
                                      </p:to>
                                    </p:set>
                                    <p:animEffect transition="in" filter="fade">
                                      <p:cBhvr>
                                        <p:cTn id="46" dur="500"/>
                                        <p:tgtEl>
                                          <p:spTgt spid="3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6"/>
                                        </p:tgtEl>
                                        <p:attrNameLst>
                                          <p:attrName>style.visibility</p:attrName>
                                        </p:attrNameLst>
                                      </p:cBhvr>
                                      <p:to>
                                        <p:strVal val="visible"/>
                                      </p:to>
                                    </p:set>
                                    <p:animEffect transition="in" filter="fade">
                                      <p:cBhvr>
                                        <p:cTn id="51" dur="500"/>
                                        <p:tgtEl>
                                          <p:spTgt spid="36"/>
                                        </p:tgtEl>
                                      </p:cBhvr>
                                    </p:animEffect>
                                  </p:childTnLst>
                                </p:cTn>
                              </p:par>
                              <p:par>
                                <p:cTn id="52" presetID="10" presetClass="entr" presetSubtype="0" fill="hold" nodeType="withEffect">
                                  <p:stCondLst>
                                    <p:cond delay="0"/>
                                  </p:stCondLst>
                                  <p:childTnLst>
                                    <p:set>
                                      <p:cBhvr>
                                        <p:cTn id="53" dur="1" fill="hold">
                                          <p:stCondLst>
                                            <p:cond delay="0"/>
                                          </p:stCondLst>
                                        </p:cTn>
                                        <p:tgtEl>
                                          <p:spTgt spid="37"/>
                                        </p:tgtEl>
                                        <p:attrNameLst>
                                          <p:attrName>style.visibility</p:attrName>
                                        </p:attrNameLst>
                                      </p:cBhvr>
                                      <p:to>
                                        <p:strVal val="visible"/>
                                      </p:to>
                                    </p:set>
                                    <p:animEffect transition="in" filter="fade">
                                      <p:cBhvr>
                                        <p:cTn id="54" dur="500"/>
                                        <p:tgtEl>
                                          <p:spTgt spid="37"/>
                                        </p:tgtEl>
                                      </p:cBhvr>
                                    </p:animEffect>
                                  </p:childTnLst>
                                </p:cTn>
                              </p:par>
                            </p:childTnLst>
                          </p:cTn>
                        </p:par>
                        <p:par>
                          <p:cTn id="55" fill="hold">
                            <p:stCondLst>
                              <p:cond delay="500"/>
                            </p:stCondLst>
                            <p:childTnLst>
                              <p:par>
                                <p:cTn id="56" presetID="10" presetClass="entr" presetSubtype="0" fill="hold" grpId="0" nodeType="afterEffect">
                                  <p:stCondLst>
                                    <p:cond delay="0"/>
                                  </p:stCondLst>
                                  <p:childTnLst>
                                    <p:set>
                                      <p:cBhvr>
                                        <p:cTn id="57" dur="1" fill="hold">
                                          <p:stCondLst>
                                            <p:cond delay="0"/>
                                          </p:stCondLst>
                                        </p:cTn>
                                        <p:tgtEl>
                                          <p:spTgt spid="38"/>
                                        </p:tgtEl>
                                        <p:attrNameLst>
                                          <p:attrName>style.visibility</p:attrName>
                                        </p:attrNameLst>
                                      </p:cBhvr>
                                      <p:to>
                                        <p:strVal val="visible"/>
                                      </p:to>
                                    </p:set>
                                    <p:animEffect transition="in" filter="fade">
                                      <p:cBhvr>
                                        <p:cTn id="58" dur="1000"/>
                                        <p:tgtEl>
                                          <p:spTgt spid="38"/>
                                        </p:tgtEl>
                                      </p:cBhvr>
                                    </p:animEffect>
                                  </p:childTnLst>
                                </p:cTn>
                              </p:par>
                            </p:childTnLst>
                          </p:cTn>
                        </p:par>
                        <p:par>
                          <p:cTn id="59" fill="hold">
                            <p:stCondLst>
                              <p:cond delay="1500"/>
                            </p:stCondLst>
                            <p:childTnLst>
                              <p:par>
                                <p:cTn id="60" presetID="2" presetClass="entr" presetSubtype="4" accel="50000" decel="50000" fill="hold" nodeType="afterEffect">
                                  <p:stCondLst>
                                    <p:cond delay="0"/>
                                  </p:stCondLst>
                                  <p:childTnLst>
                                    <p:set>
                                      <p:cBhvr>
                                        <p:cTn id="61" dur="1" fill="hold">
                                          <p:stCondLst>
                                            <p:cond delay="0"/>
                                          </p:stCondLst>
                                        </p:cTn>
                                        <p:tgtEl>
                                          <p:spTgt spid="28"/>
                                        </p:tgtEl>
                                        <p:attrNameLst>
                                          <p:attrName>style.visibility</p:attrName>
                                        </p:attrNameLst>
                                      </p:cBhvr>
                                      <p:to>
                                        <p:strVal val="visible"/>
                                      </p:to>
                                    </p:set>
                                    <p:anim calcmode="lin" valueType="num">
                                      <p:cBhvr additive="base">
                                        <p:cTn id="62" dur="500" fill="hold"/>
                                        <p:tgtEl>
                                          <p:spTgt spid="28"/>
                                        </p:tgtEl>
                                        <p:attrNameLst>
                                          <p:attrName>ppt_x</p:attrName>
                                        </p:attrNameLst>
                                      </p:cBhvr>
                                      <p:tavLst>
                                        <p:tav tm="0">
                                          <p:val>
                                            <p:strVal val="#ppt_x"/>
                                          </p:val>
                                        </p:tav>
                                        <p:tav tm="100000">
                                          <p:val>
                                            <p:strVal val="#ppt_x"/>
                                          </p:val>
                                        </p:tav>
                                      </p:tavLst>
                                    </p:anim>
                                    <p:anim calcmode="lin" valueType="num">
                                      <p:cBhvr additive="base">
                                        <p:cTn id="63" dur="500" fill="hold"/>
                                        <p:tgtEl>
                                          <p:spTgt spid="28"/>
                                        </p:tgtEl>
                                        <p:attrNameLst>
                                          <p:attrName>ppt_y</p:attrName>
                                        </p:attrNameLst>
                                      </p:cBhvr>
                                      <p:tavLst>
                                        <p:tav tm="0">
                                          <p:val>
                                            <p:strVal val="1+#ppt_h/2"/>
                                          </p:val>
                                        </p:tav>
                                        <p:tav tm="100000">
                                          <p:val>
                                            <p:strVal val="#ppt_y"/>
                                          </p:val>
                                        </p:tav>
                                      </p:tavLst>
                                    </p:anim>
                                  </p:childTnLst>
                                </p:cTn>
                              </p:par>
                              <p:par>
                                <p:cTn id="64" presetID="2" presetClass="entr" presetSubtype="4" accel="50000" decel="50000" fill="hold" nodeType="withEffect">
                                  <p:stCondLst>
                                    <p:cond delay="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17" grpId="0"/>
      <p:bldP spid="27" grpId="0"/>
      <p:bldP spid="31" grpId="0"/>
      <p:bldP spid="33" grpId="0"/>
      <p:bldP spid="36" grpId="0"/>
      <p:bldP spid="3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32" name="Title 1">
            <a:extLst>
              <a:ext uri="{FF2B5EF4-FFF2-40B4-BE49-F238E27FC236}">
                <a16:creationId xmlns:a16="http://schemas.microsoft.com/office/drawing/2014/main" id="{8BF92F2C-ECC6-4069-ABDB-EF1D6AECC0F6}"/>
              </a:ext>
            </a:extLst>
          </p:cNvPr>
          <p:cNvSpPr txBox="1">
            <a:spLocks/>
          </p:cNvSpPr>
          <p:nvPr/>
        </p:nvSpPr>
        <p:spPr>
          <a:xfrm>
            <a:off x="1281539" y="1151929"/>
            <a:ext cx="5217584" cy="429555"/>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THE MENTAL CAPACITY ACT 2005</a:t>
            </a:r>
            <a:endParaRPr lang="en-US" sz="2800" b="1" cap="all" spc="75" dirty="0">
              <a:latin typeface="Arial Narrow"/>
              <a:cs typeface="Arial Narrow"/>
            </a:endParaRPr>
          </a:p>
        </p:txBody>
      </p:sp>
      <p:sp>
        <p:nvSpPr>
          <p:cNvPr id="15" name="Title 1">
            <a:extLst>
              <a:ext uri="{FF2B5EF4-FFF2-40B4-BE49-F238E27FC236}">
                <a16:creationId xmlns:a16="http://schemas.microsoft.com/office/drawing/2014/main" id="{55EA3DEB-4B3B-45CC-BFA7-6AECB01090E5}"/>
              </a:ext>
            </a:extLst>
          </p:cNvPr>
          <p:cNvSpPr txBox="1">
            <a:spLocks/>
          </p:cNvSpPr>
          <p:nvPr/>
        </p:nvSpPr>
        <p:spPr>
          <a:xfrm>
            <a:off x="1303524" y="1707675"/>
            <a:ext cx="9655080" cy="66143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When safeguarding and protecting adults at risk, it is important that you are aware of and</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understand the issues relating to consent.</a:t>
            </a:r>
          </a:p>
        </p:txBody>
      </p:sp>
      <p:sp>
        <p:nvSpPr>
          <p:cNvPr id="16" name="Title 1">
            <a:extLst>
              <a:ext uri="{FF2B5EF4-FFF2-40B4-BE49-F238E27FC236}">
                <a16:creationId xmlns:a16="http://schemas.microsoft.com/office/drawing/2014/main" id="{447D4DA2-6181-424A-8415-BD32EC7DC919}"/>
              </a:ext>
            </a:extLst>
          </p:cNvPr>
          <p:cNvSpPr txBox="1">
            <a:spLocks/>
          </p:cNvSpPr>
          <p:nvPr/>
        </p:nvSpPr>
        <p:spPr>
          <a:xfrm>
            <a:off x="1303525" y="4229553"/>
            <a:ext cx="2967283" cy="334245"/>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Dementia</a:t>
            </a:r>
            <a:endParaRPr lang="en-US" sz="1800" spc="50" dirty="0">
              <a:solidFill>
                <a:srgbClr val="000000"/>
              </a:solidFill>
              <a:latin typeface="Arial Narrow"/>
              <a:ea typeface="+mj-ea"/>
              <a:cs typeface="Arial Narrow"/>
            </a:endParaRPr>
          </a:p>
        </p:txBody>
      </p:sp>
      <p:cxnSp>
        <p:nvCxnSpPr>
          <p:cNvPr id="17" name="Straight Connector 16">
            <a:extLst>
              <a:ext uri="{FF2B5EF4-FFF2-40B4-BE49-F238E27FC236}">
                <a16:creationId xmlns:a16="http://schemas.microsoft.com/office/drawing/2014/main" id="{89CBE6D3-F323-4E99-9C81-44F8C584B593}"/>
              </a:ext>
            </a:extLst>
          </p:cNvPr>
          <p:cNvCxnSpPr>
            <a:cxnSpLocks/>
          </p:cNvCxnSpPr>
          <p:nvPr/>
        </p:nvCxnSpPr>
        <p:spPr>
          <a:xfrm>
            <a:off x="1303524" y="4595086"/>
            <a:ext cx="296728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0" name="Title 1">
            <a:extLst>
              <a:ext uri="{FF2B5EF4-FFF2-40B4-BE49-F238E27FC236}">
                <a16:creationId xmlns:a16="http://schemas.microsoft.com/office/drawing/2014/main" id="{E4A89110-449E-4433-9A6A-C39BDEFD79B2}"/>
              </a:ext>
            </a:extLst>
          </p:cNvPr>
          <p:cNvSpPr txBox="1">
            <a:spLocks/>
          </p:cNvSpPr>
          <p:nvPr/>
        </p:nvSpPr>
        <p:spPr>
          <a:xfrm>
            <a:off x="1303525" y="3515244"/>
            <a:ext cx="6200680" cy="567399"/>
          </a:xfrm>
          <a:prstGeom prst="rect">
            <a:avLst/>
          </a:prstGeom>
        </p:spPr>
        <p:txBody>
          <a:bodyPr vert="horz" wrap="none" lIns="0" tIns="0" rIns="0" bIns="0" rtlCol="0" anchor="t" anchorCtr="0">
            <a:noAutofit/>
          </a:bodyPr>
          <a:lstStyle/>
          <a:p>
            <a:pPr>
              <a:spcBef>
                <a:spcPct val="0"/>
              </a:spcBef>
              <a:spcAft>
                <a:spcPts val="1405"/>
              </a:spcAft>
            </a:pPr>
            <a:r>
              <a:rPr lang="en-US" sz="1800" b="1" spc="50" dirty="0">
                <a:solidFill>
                  <a:schemeClr val="tx1">
                    <a:lumMod val="50000"/>
                    <a:lumOff val="50000"/>
                  </a:schemeClr>
                </a:solidFill>
                <a:latin typeface="Arial Narrow"/>
                <a:ea typeface="+mj-ea"/>
                <a:cs typeface="Arial Narrow"/>
              </a:rPr>
              <a:t>Other examples of people who may lack the capacity include</a:t>
            </a:r>
            <a:br>
              <a:rPr lang="en-US" sz="1800" b="1" spc="50" dirty="0">
                <a:solidFill>
                  <a:schemeClr val="tx1">
                    <a:lumMod val="50000"/>
                    <a:lumOff val="50000"/>
                  </a:schemeClr>
                </a:solidFill>
                <a:latin typeface="Arial Narrow"/>
                <a:ea typeface="+mj-ea"/>
                <a:cs typeface="Arial Narrow"/>
              </a:rPr>
            </a:br>
            <a:r>
              <a:rPr lang="en-US" sz="1800" b="1" spc="50" dirty="0">
                <a:solidFill>
                  <a:schemeClr val="tx1">
                    <a:lumMod val="50000"/>
                    <a:lumOff val="50000"/>
                  </a:schemeClr>
                </a:solidFill>
                <a:latin typeface="Arial Narrow"/>
                <a:ea typeface="+mj-ea"/>
                <a:cs typeface="Arial Narrow"/>
              </a:rPr>
              <a:t>those with:</a:t>
            </a:r>
          </a:p>
        </p:txBody>
      </p:sp>
      <p:sp>
        <p:nvSpPr>
          <p:cNvPr id="11" name="Title 1">
            <a:extLst>
              <a:ext uri="{FF2B5EF4-FFF2-40B4-BE49-F238E27FC236}">
                <a16:creationId xmlns:a16="http://schemas.microsoft.com/office/drawing/2014/main" id="{4446614C-F82F-47C9-920B-81088E7BAAC5}"/>
              </a:ext>
            </a:extLst>
          </p:cNvPr>
          <p:cNvSpPr txBox="1">
            <a:spLocks/>
          </p:cNvSpPr>
          <p:nvPr/>
        </p:nvSpPr>
        <p:spPr>
          <a:xfrm>
            <a:off x="1303524" y="4700878"/>
            <a:ext cx="2945298" cy="32875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 severe learning disability</a:t>
            </a:r>
            <a:endParaRPr lang="en-US" sz="1800" spc="50" dirty="0">
              <a:solidFill>
                <a:srgbClr val="000000"/>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D5C3C293-1852-4B90-970F-CDFA29F4B626}"/>
              </a:ext>
            </a:extLst>
          </p:cNvPr>
          <p:cNvCxnSpPr>
            <a:cxnSpLocks/>
          </p:cNvCxnSpPr>
          <p:nvPr/>
        </p:nvCxnSpPr>
        <p:spPr>
          <a:xfrm>
            <a:off x="1325510" y="5104102"/>
            <a:ext cx="2945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571BA4EE-FFC1-4D9C-88DC-617B94E0188B}"/>
              </a:ext>
            </a:extLst>
          </p:cNvPr>
          <p:cNvSpPr txBox="1">
            <a:spLocks/>
          </p:cNvSpPr>
          <p:nvPr/>
        </p:nvSpPr>
        <p:spPr>
          <a:xfrm>
            <a:off x="1303524" y="5201011"/>
            <a:ext cx="2945298" cy="34747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 brain injury</a:t>
            </a:r>
            <a:endParaRPr lang="en-US" sz="18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B815F6F3-F753-4DB9-8F53-E657765AB1D0}"/>
              </a:ext>
            </a:extLst>
          </p:cNvPr>
          <p:cNvCxnSpPr>
            <a:cxnSpLocks/>
          </p:cNvCxnSpPr>
          <p:nvPr/>
        </p:nvCxnSpPr>
        <p:spPr>
          <a:xfrm>
            <a:off x="1325510" y="5585259"/>
            <a:ext cx="2945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2B2265AF-C857-402A-B65B-79B28BB70BAF}"/>
              </a:ext>
            </a:extLst>
          </p:cNvPr>
          <p:cNvSpPr txBox="1">
            <a:spLocks/>
          </p:cNvSpPr>
          <p:nvPr/>
        </p:nvSpPr>
        <p:spPr>
          <a:xfrm>
            <a:off x="4536921" y="4234966"/>
            <a:ext cx="2945298" cy="328829"/>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 mental health condition</a:t>
            </a:r>
            <a:endParaRPr lang="en-US" sz="1800" spc="50" dirty="0">
              <a:solidFill>
                <a:srgbClr val="000000"/>
              </a:solidFill>
              <a:latin typeface="Arial Narrow"/>
              <a:ea typeface="+mj-ea"/>
              <a:cs typeface="Arial Narrow"/>
            </a:endParaRPr>
          </a:p>
        </p:txBody>
      </p:sp>
      <p:cxnSp>
        <p:nvCxnSpPr>
          <p:cNvPr id="21" name="Straight Connector 20">
            <a:extLst>
              <a:ext uri="{FF2B5EF4-FFF2-40B4-BE49-F238E27FC236}">
                <a16:creationId xmlns:a16="http://schemas.microsoft.com/office/drawing/2014/main" id="{7098F476-05E6-4926-9301-B5D7AD28BFF7}"/>
              </a:ext>
            </a:extLst>
          </p:cNvPr>
          <p:cNvCxnSpPr>
            <a:cxnSpLocks/>
          </p:cNvCxnSpPr>
          <p:nvPr/>
        </p:nvCxnSpPr>
        <p:spPr>
          <a:xfrm>
            <a:off x="4558907" y="4591664"/>
            <a:ext cx="2945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2" name="Title 1">
            <a:extLst>
              <a:ext uri="{FF2B5EF4-FFF2-40B4-BE49-F238E27FC236}">
                <a16:creationId xmlns:a16="http://schemas.microsoft.com/office/drawing/2014/main" id="{1ADF1586-E5FF-4A62-8227-4576F5D9A10E}"/>
              </a:ext>
            </a:extLst>
          </p:cNvPr>
          <p:cNvSpPr txBox="1">
            <a:spLocks/>
          </p:cNvSpPr>
          <p:nvPr/>
        </p:nvSpPr>
        <p:spPr>
          <a:xfrm>
            <a:off x="4536920" y="4711900"/>
            <a:ext cx="2945298" cy="56739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Unresponsiveness caused by</a:t>
            </a:r>
            <a:br>
              <a:rPr lang="en-GB" sz="1800" spc="50" dirty="0">
                <a:latin typeface="Arial Narrow"/>
                <a:cs typeface="Arial Narrow"/>
              </a:rPr>
            </a:br>
            <a:r>
              <a:rPr lang="en-GB" sz="1800" spc="50" dirty="0">
                <a:latin typeface="Arial Narrow"/>
                <a:cs typeface="Arial Narrow"/>
              </a:rPr>
              <a:t>  anaesthetic or sudden accident</a:t>
            </a:r>
            <a:endParaRPr lang="en-US" sz="1800" spc="50" dirty="0">
              <a:solidFill>
                <a:srgbClr val="000000"/>
              </a:solidFill>
              <a:latin typeface="Arial Narrow"/>
              <a:ea typeface="+mj-ea"/>
              <a:cs typeface="Arial Narrow"/>
            </a:endParaRPr>
          </a:p>
        </p:txBody>
      </p:sp>
      <p:cxnSp>
        <p:nvCxnSpPr>
          <p:cNvPr id="23" name="Straight Connector 22">
            <a:extLst>
              <a:ext uri="{FF2B5EF4-FFF2-40B4-BE49-F238E27FC236}">
                <a16:creationId xmlns:a16="http://schemas.microsoft.com/office/drawing/2014/main" id="{E942098F-EAA3-453F-B8D7-58A803178FBC}"/>
              </a:ext>
            </a:extLst>
          </p:cNvPr>
          <p:cNvCxnSpPr>
            <a:cxnSpLocks/>
          </p:cNvCxnSpPr>
          <p:nvPr/>
        </p:nvCxnSpPr>
        <p:spPr>
          <a:xfrm>
            <a:off x="4558906" y="5389445"/>
            <a:ext cx="2945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4" name="Title 1">
            <a:extLst>
              <a:ext uri="{FF2B5EF4-FFF2-40B4-BE49-F238E27FC236}">
                <a16:creationId xmlns:a16="http://schemas.microsoft.com/office/drawing/2014/main" id="{6EB4BFB6-6E1F-482C-8A3F-5EE9B683D1A4}"/>
              </a:ext>
            </a:extLst>
          </p:cNvPr>
          <p:cNvSpPr txBox="1">
            <a:spLocks/>
          </p:cNvSpPr>
          <p:nvPr/>
        </p:nvSpPr>
        <p:spPr>
          <a:xfrm>
            <a:off x="1302338" y="2401383"/>
            <a:ext cx="9656266" cy="1023119"/>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The Mental Capacity Act is designed to protect and empower adults at risk who may lack</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the mental capacity to make their own decisions about their care and treatment. It is a law</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that applies to individuals aged 16 and over.</a:t>
            </a:r>
            <a:endParaRPr lang="en-US" sz="2000" b="1" spc="50" dirty="0">
              <a:solidFill>
                <a:srgbClr val="009ED5"/>
              </a:solidFill>
              <a:latin typeface="Arial Narrow"/>
              <a:ea typeface="+mj-ea"/>
              <a:cs typeface="Arial Narrow"/>
            </a:endParaRPr>
          </a:p>
        </p:txBody>
      </p:sp>
      <p:pic>
        <p:nvPicPr>
          <p:cNvPr id="3" name="Picture 2">
            <a:extLst>
              <a:ext uri="{FF2B5EF4-FFF2-40B4-BE49-F238E27FC236}">
                <a16:creationId xmlns:a16="http://schemas.microsoft.com/office/drawing/2014/main" id="{9B7CE4FD-681A-4C4E-BB70-BA0CE666317E}"/>
              </a:ext>
            </a:extLst>
          </p:cNvPr>
          <p:cNvPicPr>
            <a:picLocks noChangeAspect="1"/>
          </p:cNvPicPr>
          <p:nvPr/>
        </p:nvPicPr>
        <p:blipFill>
          <a:blip r:embed="rId5"/>
          <a:stretch>
            <a:fillRect/>
          </a:stretch>
        </p:blipFill>
        <p:spPr>
          <a:xfrm>
            <a:off x="7894832" y="3552197"/>
            <a:ext cx="3063772" cy="2041238"/>
          </a:xfrm>
          <a:prstGeom prst="roundRect">
            <a:avLst>
              <a:gd name="adj" fmla="val 8594"/>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3400656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par>
                                <p:cTn id="22" presetID="10" presetClass="entr" presetSubtype="0" fill="hold"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par>
                                <p:cTn id="25" presetID="10" presetClass="entr" presetSubtype="0"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10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par>
                                <p:cTn id="33" presetID="10" presetClass="entr" presetSubtype="0" fill="hold"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fade">
                                      <p:cBhvr>
                                        <p:cTn id="40" dur="500"/>
                                        <p:tgtEl>
                                          <p:spTgt spid="18"/>
                                        </p:tgtEl>
                                      </p:cBhvr>
                                    </p:animEffect>
                                  </p:childTnLst>
                                </p:cTn>
                              </p:par>
                              <p:par>
                                <p:cTn id="41" presetID="10" presetClass="entr" presetSubtype="0"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0"/>
                                        </p:tgtEl>
                                        <p:attrNameLst>
                                          <p:attrName>style.visibility</p:attrName>
                                        </p:attrNameLst>
                                      </p:cBhvr>
                                      <p:to>
                                        <p:strVal val="visible"/>
                                      </p:to>
                                    </p:set>
                                    <p:animEffect transition="in" filter="fade">
                                      <p:cBhvr>
                                        <p:cTn id="48" dur="500"/>
                                        <p:tgtEl>
                                          <p:spTgt spid="20"/>
                                        </p:tgtEl>
                                      </p:cBhvr>
                                    </p:animEffect>
                                  </p:childTnLst>
                                </p:cTn>
                              </p:par>
                              <p:par>
                                <p:cTn id="49" presetID="10" presetClass="entr" presetSubtype="0" fill="hold" nodeType="with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2"/>
                                        </p:tgtEl>
                                        <p:attrNameLst>
                                          <p:attrName>style.visibility</p:attrName>
                                        </p:attrNameLst>
                                      </p:cBhvr>
                                      <p:to>
                                        <p:strVal val="visible"/>
                                      </p:to>
                                    </p:set>
                                    <p:animEffect transition="in" filter="fade">
                                      <p:cBhvr>
                                        <p:cTn id="56" dur="500"/>
                                        <p:tgtEl>
                                          <p:spTgt spid="22"/>
                                        </p:tgtEl>
                                      </p:cBhvr>
                                    </p:animEffect>
                                  </p:childTnLst>
                                </p:cTn>
                              </p:par>
                              <p:par>
                                <p:cTn id="57" presetID="10" presetClass="entr" presetSubtype="0" fill="hold"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childTnLst>
                          </p:cTn>
                        </p:par>
                        <p:par>
                          <p:cTn id="60" fill="hold">
                            <p:stCondLst>
                              <p:cond delay="500"/>
                            </p:stCondLst>
                            <p:childTnLst>
                              <p:par>
                                <p:cTn id="61" presetID="2" presetClass="entr" presetSubtype="4" accel="50000" decel="50000" fill="hold" nodeType="afterEffect">
                                  <p:stCondLst>
                                    <p:cond delay="0"/>
                                  </p:stCondLst>
                                  <p:childTnLst>
                                    <p:set>
                                      <p:cBhvr>
                                        <p:cTn id="62" dur="1" fill="hold">
                                          <p:stCondLst>
                                            <p:cond delay="0"/>
                                          </p:stCondLst>
                                        </p:cTn>
                                        <p:tgtEl>
                                          <p:spTgt spid="28"/>
                                        </p:tgtEl>
                                        <p:attrNameLst>
                                          <p:attrName>style.visibility</p:attrName>
                                        </p:attrNameLst>
                                      </p:cBhvr>
                                      <p:to>
                                        <p:strVal val="visible"/>
                                      </p:to>
                                    </p:set>
                                    <p:anim calcmode="lin" valueType="num">
                                      <p:cBhvr additive="base">
                                        <p:cTn id="63" dur="500" fill="hold"/>
                                        <p:tgtEl>
                                          <p:spTgt spid="28"/>
                                        </p:tgtEl>
                                        <p:attrNameLst>
                                          <p:attrName>ppt_x</p:attrName>
                                        </p:attrNameLst>
                                      </p:cBhvr>
                                      <p:tavLst>
                                        <p:tav tm="0">
                                          <p:val>
                                            <p:strVal val="#ppt_x"/>
                                          </p:val>
                                        </p:tav>
                                        <p:tav tm="100000">
                                          <p:val>
                                            <p:strVal val="#ppt_x"/>
                                          </p:val>
                                        </p:tav>
                                      </p:tavLst>
                                    </p:anim>
                                    <p:anim calcmode="lin" valueType="num">
                                      <p:cBhvr additive="base">
                                        <p:cTn id="64" dur="500" fill="hold"/>
                                        <p:tgtEl>
                                          <p:spTgt spid="28"/>
                                        </p:tgtEl>
                                        <p:attrNameLst>
                                          <p:attrName>ppt_y</p:attrName>
                                        </p:attrNameLst>
                                      </p:cBhvr>
                                      <p:tavLst>
                                        <p:tav tm="0">
                                          <p:val>
                                            <p:strVal val="1+#ppt_h/2"/>
                                          </p:val>
                                        </p:tav>
                                        <p:tav tm="100000">
                                          <p:val>
                                            <p:strVal val="#ppt_y"/>
                                          </p:val>
                                        </p:tav>
                                      </p:tavLst>
                                    </p:anim>
                                  </p:childTnLst>
                                </p:cTn>
                              </p:par>
                              <p:par>
                                <p:cTn id="65" presetID="2" presetClass="entr" presetSubtype="4" accel="50000" decel="50000" fill="hold" nodeType="withEffect">
                                  <p:stCondLst>
                                    <p:cond delay="0"/>
                                  </p:stCondLst>
                                  <p:childTnLst>
                                    <p:set>
                                      <p:cBhvr>
                                        <p:cTn id="66" dur="1" fill="hold">
                                          <p:stCondLst>
                                            <p:cond delay="0"/>
                                          </p:stCondLst>
                                        </p:cTn>
                                        <p:tgtEl>
                                          <p:spTgt spid="29"/>
                                        </p:tgtEl>
                                        <p:attrNameLst>
                                          <p:attrName>style.visibility</p:attrName>
                                        </p:attrNameLst>
                                      </p:cBhvr>
                                      <p:to>
                                        <p:strVal val="visible"/>
                                      </p:to>
                                    </p:set>
                                    <p:anim calcmode="lin" valueType="num">
                                      <p:cBhvr additive="base">
                                        <p:cTn id="67" dur="500" fill="hold"/>
                                        <p:tgtEl>
                                          <p:spTgt spid="29"/>
                                        </p:tgtEl>
                                        <p:attrNameLst>
                                          <p:attrName>ppt_x</p:attrName>
                                        </p:attrNameLst>
                                      </p:cBhvr>
                                      <p:tavLst>
                                        <p:tav tm="0">
                                          <p:val>
                                            <p:strVal val="#ppt_x"/>
                                          </p:val>
                                        </p:tav>
                                        <p:tav tm="100000">
                                          <p:val>
                                            <p:strVal val="#ppt_x"/>
                                          </p:val>
                                        </p:tav>
                                      </p:tavLst>
                                    </p:anim>
                                    <p:anim calcmode="lin" valueType="num">
                                      <p:cBhvr additive="base">
                                        <p:cTn id="6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0" grpId="0"/>
      <p:bldP spid="11" grpId="0"/>
      <p:bldP spid="18" grpId="0"/>
      <p:bldP spid="20" grpId="0"/>
      <p:bldP spid="22" grpId="0"/>
      <p:bldP spid="2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521293" y="1218365"/>
            <a:ext cx="2133735"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LEGISLATION</a:t>
            </a:r>
            <a:endParaRPr lang="en-US" sz="2800" b="1" cap="all" spc="75" dirty="0">
              <a:latin typeface="Arial Narrow"/>
              <a:cs typeface="Arial Narrow"/>
            </a:endParaRPr>
          </a:p>
        </p:txBody>
      </p:sp>
      <p:sp>
        <p:nvSpPr>
          <p:cNvPr id="18" name="Title 1">
            <a:extLst>
              <a:ext uri="{FF2B5EF4-FFF2-40B4-BE49-F238E27FC236}">
                <a16:creationId xmlns:a16="http://schemas.microsoft.com/office/drawing/2014/main" id="{5835381B-8723-40DC-A413-FFC302DDEF23}"/>
              </a:ext>
            </a:extLst>
          </p:cNvPr>
          <p:cNvSpPr txBox="1">
            <a:spLocks/>
          </p:cNvSpPr>
          <p:nvPr/>
        </p:nvSpPr>
        <p:spPr>
          <a:xfrm>
            <a:off x="1521295" y="1790299"/>
            <a:ext cx="6111815" cy="442400"/>
          </a:xfrm>
          <a:prstGeom prst="rect">
            <a:avLst/>
          </a:prstGeom>
        </p:spPr>
        <p:txBody>
          <a:bodyPr vert="horz" wrap="none" lIns="0" tIns="0" rIns="0" bIns="0" rtlCol="0" anchor="t" anchorCtr="0">
            <a:noAutofit/>
          </a:bodyPr>
          <a:lstStyle/>
          <a:p>
            <a:pPr>
              <a:spcBef>
                <a:spcPct val="0"/>
              </a:spcBef>
              <a:spcAft>
                <a:spcPts val="1405"/>
              </a:spcAft>
            </a:pPr>
            <a:r>
              <a:rPr lang="en-US" sz="2800" b="1" spc="50" dirty="0">
                <a:solidFill>
                  <a:srgbClr val="009ED5"/>
                </a:solidFill>
                <a:latin typeface="Arial Narrow"/>
                <a:cs typeface="Arial Narrow"/>
              </a:rPr>
              <a:t>Safeguarding Vulnerable Groups Act 2006</a:t>
            </a:r>
            <a:endParaRPr lang="en-US" sz="2800" b="1" spc="50" dirty="0">
              <a:solidFill>
                <a:schemeClr val="bg1">
                  <a:lumMod val="65000"/>
                </a:schemeClr>
              </a:solidFill>
              <a:latin typeface="Arial Narrow"/>
              <a:ea typeface="+mj-ea"/>
              <a:cs typeface="Arial Narrow"/>
            </a:endParaRPr>
          </a:p>
        </p:txBody>
      </p:sp>
      <p:sp>
        <p:nvSpPr>
          <p:cNvPr id="23" name="Title 1">
            <a:extLst>
              <a:ext uri="{FF2B5EF4-FFF2-40B4-BE49-F238E27FC236}">
                <a16:creationId xmlns:a16="http://schemas.microsoft.com/office/drawing/2014/main" id="{03E65228-A7FC-4EAC-9C97-B295E1F080D9}"/>
              </a:ext>
            </a:extLst>
          </p:cNvPr>
          <p:cNvSpPr txBox="1">
            <a:spLocks/>
          </p:cNvSpPr>
          <p:nvPr/>
        </p:nvSpPr>
        <p:spPr>
          <a:xfrm>
            <a:off x="1533490" y="2346433"/>
            <a:ext cx="9108292" cy="1127998"/>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Created to help avoid harm, or risk of harm, by preventing people who are</a:t>
            </a:r>
            <a:br>
              <a:rPr lang="en-GB" sz="2400" spc="50" dirty="0">
                <a:latin typeface="Arial Narrow"/>
                <a:cs typeface="Arial Narrow"/>
              </a:rPr>
            </a:br>
            <a:r>
              <a:rPr lang="en-GB" sz="2400" spc="50" dirty="0">
                <a:latin typeface="Arial Narrow"/>
                <a:cs typeface="Arial Narrow"/>
              </a:rPr>
              <a:t>unsuitable to work with children or adults at risk from gaining access to them</a:t>
            </a:r>
            <a:br>
              <a:rPr lang="en-GB" sz="2400" spc="50" dirty="0">
                <a:latin typeface="Arial Narrow"/>
                <a:cs typeface="Arial Narrow"/>
              </a:rPr>
            </a:br>
            <a:r>
              <a:rPr lang="en-GB" sz="2400" spc="50" dirty="0">
                <a:latin typeface="Arial Narrow"/>
                <a:cs typeface="Arial Narrow"/>
              </a:rPr>
              <a:t>through their work.</a:t>
            </a:r>
            <a:endParaRPr lang="en-US" sz="2400" spc="50" dirty="0">
              <a:solidFill>
                <a:srgbClr val="000000"/>
              </a:solidFill>
              <a:latin typeface="Arial Narrow"/>
              <a:ea typeface="+mj-ea"/>
              <a:cs typeface="Arial Narrow"/>
            </a:endParaRPr>
          </a:p>
        </p:txBody>
      </p:sp>
      <p:sp>
        <p:nvSpPr>
          <p:cNvPr id="32" name="Title 1">
            <a:extLst>
              <a:ext uri="{FF2B5EF4-FFF2-40B4-BE49-F238E27FC236}">
                <a16:creationId xmlns:a16="http://schemas.microsoft.com/office/drawing/2014/main" id="{ADBF155E-8215-4E75-83CC-33A83E360066}"/>
              </a:ext>
            </a:extLst>
          </p:cNvPr>
          <p:cNvSpPr txBox="1">
            <a:spLocks/>
          </p:cNvSpPr>
          <p:nvPr/>
        </p:nvSpPr>
        <p:spPr>
          <a:xfrm>
            <a:off x="1521290" y="3802078"/>
            <a:ext cx="5482555" cy="400109"/>
          </a:xfrm>
          <a:prstGeom prst="rect">
            <a:avLst/>
          </a:prstGeom>
        </p:spPr>
        <p:txBody>
          <a:bodyPr vert="horz" wrap="none" lIns="0" tIns="0" rIns="0" bIns="0" rtlCol="0" anchor="t" anchorCtr="0">
            <a:noAutofit/>
          </a:bodyPr>
          <a:lstStyle/>
          <a:p>
            <a:pPr>
              <a:spcBef>
                <a:spcPct val="0"/>
              </a:spcBef>
              <a:spcAft>
                <a:spcPts val="1405"/>
              </a:spcAft>
            </a:pPr>
            <a:r>
              <a:rPr lang="en-US" sz="2800" b="1" spc="50" dirty="0">
                <a:solidFill>
                  <a:srgbClr val="009ED5"/>
                </a:solidFill>
                <a:latin typeface="Arial Narrow"/>
                <a:cs typeface="Arial Narrow"/>
              </a:rPr>
              <a:t>Disclosure and Barring Service (DBS)</a:t>
            </a:r>
            <a:endParaRPr lang="en-US" sz="2800" b="1" spc="50" dirty="0">
              <a:solidFill>
                <a:schemeClr val="bg1">
                  <a:lumMod val="65000"/>
                </a:schemeClr>
              </a:solidFill>
              <a:latin typeface="Arial Narrow"/>
              <a:ea typeface="+mj-ea"/>
              <a:cs typeface="Arial Narrow"/>
            </a:endParaRPr>
          </a:p>
        </p:txBody>
      </p:sp>
      <p:sp>
        <p:nvSpPr>
          <p:cNvPr id="36" name="Title 1">
            <a:extLst>
              <a:ext uri="{FF2B5EF4-FFF2-40B4-BE49-F238E27FC236}">
                <a16:creationId xmlns:a16="http://schemas.microsoft.com/office/drawing/2014/main" id="{5A0CBB9A-E014-48FD-8940-ABC8029E1D3B}"/>
              </a:ext>
            </a:extLst>
          </p:cNvPr>
          <p:cNvSpPr txBox="1">
            <a:spLocks/>
          </p:cNvSpPr>
          <p:nvPr/>
        </p:nvSpPr>
        <p:spPr>
          <a:xfrm>
            <a:off x="1533490" y="4315921"/>
            <a:ext cx="9108292" cy="1127998"/>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The DBS enables organisations in the public, private and voluntary sectors</a:t>
            </a:r>
            <a:br>
              <a:rPr lang="en-GB" sz="2400" spc="50" dirty="0">
                <a:latin typeface="Arial Narrow"/>
                <a:cs typeface="Arial Narrow"/>
              </a:rPr>
            </a:br>
            <a:r>
              <a:rPr lang="en-GB" sz="2400" spc="50" dirty="0">
                <a:latin typeface="Arial Narrow"/>
                <a:cs typeface="Arial Narrow"/>
              </a:rPr>
              <a:t>to make safer recruitment decisions by identifying candidates who may be</a:t>
            </a:r>
            <a:br>
              <a:rPr lang="en-GB" sz="2400" spc="50" dirty="0">
                <a:latin typeface="Arial Narrow"/>
                <a:cs typeface="Arial Narrow"/>
              </a:rPr>
            </a:br>
            <a:r>
              <a:rPr lang="en-GB" sz="2400" spc="50" dirty="0">
                <a:latin typeface="Arial Narrow"/>
                <a:cs typeface="Arial Narrow"/>
              </a:rPr>
              <a:t>unsuitable for certain work, especially that involve children or adults at risk.</a:t>
            </a:r>
          </a:p>
        </p:txBody>
      </p:sp>
    </p:spTree>
    <p:extLst>
      <p:ext uri="{BB962C8B-B14F-4D97-AF65-F5344CB8AC3E}">
        <p14:creationId xmlns:p14="http://schemas.microsoft.com/office/powerpoint/2010/main" val="4117234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fade">
                                      <p:cBhvr>
                                        <p:cTn id="11" dur="500"/>
                                        <p:tgtEl>
                                          <p:spTgt spid="2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2"/>
                                        </p:tgtEl>
                                        <p:attrNameLst>
                                          <p:attrName>style.visibility</p:attrName>
                                        </p:attrNameLst>
                                      </p:cBhvr>
                                      <p:to>
                                        <p:strVal val="visible"/>
                                      </p:to>
                                    </p:set>
                                    <p:animEffect transition="in" filter="fade">
                                      <p:cBhvr>
                                        <p:cTn id="16" dur="500"/>
                                        <p:tgtEl>
                                          <p:spTgt spid="32"/>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par>
                          <p:cTn id="21" fill="hold">
                            <p:stCondLst>
                              <p:cond delay="1000"/>
                            </p:stCondLst>
                            <p:childTnLst>
                              <p:par>
                                <p:cTn id="22" presetID="2" presetClass="entr" presetSubtype="4" accel="50000" decel="50000" fill="hold" nodeType="after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ppt_x"/>
                                          </p:val>
                                        </p:tav>
                                        <p:tav tm="100000">
                                          <p:val>
                                            <p:strVal val="#ppt_x"/>
                                          </p:val>
                                        </p:tav>
                                      </p:tavLst>
                                    </p:anim>
                                    <p:anim calcmode="lin" valueType="num">
                                      <p:cBhvr additive="base">
                                        <p:cTn id="25" dur="500" fill="hold"/>
                                        <p:tgtEl>
                                          <p:spTgt spid="28"/>
                                        </p:tgtEl>
                                        <p:attrNameLst>
                                          <p:attrName>ppt_y</p:attrName>
                                        </p:attrNameLst>
                                      </p:cBhvr>
                                      <p:tavLst>
                                        <p:tav tm="0">
                                          <p:val>
                                            <p:strVal val="1+#ppt_h/2"/>
                                          </p:val>
                                        </p:tav>
                                        <p:tav tm="100000">
                                          <p:val>
                                            <p:strVal val="#ppt_y"/>
                                          </p:val>
                                        </p:tav>
                                      </p:tavLst>
                                    </p:anim>
                                  </p:childTnLst>
                                </p:cTn>
                              </p:par>
                              <p:par>
                                <p:cTn id="26" presetID="2" presetClass="entr" presetSubtype="4" accel="50000" decel="50000"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additive="base">
                                        <p:cTn id="28" dur="500" fill="hold"/>
                                        <p:tgtEl>
                                          <p:spTgt spid="29"/>
                                        </p:tgtEl>
                                        <p:attrNameLst>
                                          <p:attrName>ppt_x</p:attrName>
                                        </p:attrNameLst>
                                      </p:cBhvr>
                                      <p:tavLst>
                                        <p:tav tm="0">
                                          <p:val>
                                            <p:strVal val="#ppt_x"/>
                                          </p:val>
                                        </p:tav>
                                        <p:tav tm="100000">
                                          <p:val>
                                            <p:strVal val="#ppt_x"/>
                                          </p:val>
                                        </p:tav>
                                      </p:tavLst>
                                    </p:anim>
                                    <p:anim calcmode="lin" valueType="num">
                                      <p:cBhvr additive="base">
                                        <p:cTn id="2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3" grpId="0"/>
      <p:bldP spid="32" grpId="0"/>
      <p:bldP spid="3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521294" y="1216114"/>
            <a:ext cx="3050707"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RIGHTS OF A CHILD</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062581AA-006E-1F42-96D2-E98A00DE6D79}"/>
              </a:ext>
            </a:extLst>
          </p:cNvPr>
          <p:cNvSpPr txBox="1">
            <a:spLocks/>
          </p:cNvSpPr>
          <p:nvPr/>
        </p:nvSpPr>
        <p:spPr>
          <a:xfrm>
            <a:off x="1521292" y="1749118"/>
            <a:ext cx="9648278" cy="784574"/>
          </a:xfrm>
          <a:prstGeom prst="rect">
            <a:avLst/>
          </a:prstGeom>
        </p:spPr>
        <p:txBody>
          <a:bodyPr vert="horz" wrap="none" lIns="0" tIns="0" rIns="0" bIns="0" rtlCol="0" anchor="t" anchorCtr="0">
            <a:noAutofit/>
          </a:bodyPr>
          <a:lstStyle/>
          <a:p>
            <a:r>
              <a:rPr lang="en-GB" sz="2400" b="1" spc="50" dirty="0">
                <a:solidFill>
                  <a:srgbClr val="009ED5"/>
                </a:solidFill>
                <a:latin typeface="Arial Narrow" panose="020B0604020202020204" pitchFamily="34" charset="0"/>
                <a:cs typeface="Arial Narrow" panose="020B0604020202020204" pitchFamily="34" charset="0"/>
              </a:rPr>
              <a:t>The United Nations Convention on the rights of a child state that every child</a:t>
            </a:r>
            <a:br>
              <a:rPr lang="en-GB" sz="2400" b="1" spc="50" dirty="0">
                <a:solidFill>
                  <a:srgbClr val="009ED5"/>
                </a:solidFill>
                <a:latin typeface="Arial Narrow" panose="020B0604020202020204" pitchFamily="34" charset="0"/>
                <a:cs typeface="Arial Narrow" panose="020B0604020202020204" pitchFamily="34" charset="0"/>
              </a:rPr>
            </a:br>
            <a:r>
              <a:rPr lang="en-GB" sz="2400" b="1" spc="50" dirty="0">
                <a:solidFill>
                  <a:srgbClr val="009ED5"/>
                </a:solidFill>
                <a:latin typeface="Arial Narrow" panose="020B0604020202020204" pitchFamily="34" charset="0"/>
                <a:cs typeface="Arial Narrow" panose="020B0604020202020204" pitchFamily="34" charset="0"/>
              </a:rPr>
              <a:t>has basic fundamental rights which include:</a:t>
            </a:r>
          </a:p>
        </p:txBody>
      </p:sp>
      <p:sp>
        <p:nvSpPr>
          <p:cNvPr id="12" name="Title 1">
            <a:extLst>
              <a:ext uri="{FF2B5EF4-FFF2-40B4-BE49-F238E27FC236}">
                <a16:creationId xmlns:a16="http://schemas.microsoft.com/office/drawing/2014/main" id="{3B035001-4184-D54C-8A2F-832C8E7BF2D2}"/>
              </a:ext>
            </a:extLst>
          </p:cNvPr>
          <p:cNvSpPr txBox="1">
            <a:spLocks/>
          </p:cNvSpPr>
          <p:nvPr/>
        </p:nvSpPr>
        <p:spPr>
          <a:xfrm>
            <a:off x="1521291" y="2658724"/>
            <a:ext cx="6263806"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Life, survival and development</a:t>
            </a:r>
            <a:endParaRPr lang="en-US" sz="2000" spc="50" dirty="0">
              <a:solidFill>
                <a:srgbClr val="000000"/>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6BEE7988-7D62-254D-ACAA-E9D8E7FE996D}"/>
              </a:ext>
            </a:extLst>
          </p:cNvPr>
          <p:cNvCxnSpPr>
            <a:cxnSpLocks/>
          </p:cNvCxnSpPr>
          <p:nvPr/>
        </p:nvCxnSpPr>
        <p:spPr>
          <a:xfrm>
            <a:off x="1521292" y="3103366"/>
            <a:ext cx="62638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43E4950D-5F51-9144-B98F-1BD66D117DAA}"/>
              </a:ext>
            </a:extLst>
          </p:cNvPr>
          <p:cNvSpPr txBox="1">
            <a:spLocks/>
          </p:cNvSpPr>
          <p:nvPr/>
        </p:nvSpPr>
        <p:spPr>
          <a:xfrm>
            <a:off x="1521293" y="3254783"/>
            <a:ext cx="6263803"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Protection from violence, abuse or neglect</a:t>
            </a:r>
            <a:endParaRPr lang="en-GB" sz="2000" spc="50" dirty="0">
              <a:latin typeface="Arial Narrow"/>
              <a:cs typeface="Arial Narrow"/>
            </a:endParaRPr>
          </a:p>
        </p:txBody>
      </p:sp>
      <p:cxnSp>
        <p:nvCxnSpPr>
          <p:cNvPr id="15" name="Straight Connector 14">
            <a:extLst>
              <a:ext uri="{FF2B5EF4-FFF2-40B4-BE49-F238E27FC236}">
                <a16:creationId xmlns:a16="http://schemas.microsoft.com/office/drawing/2014/main" id="{95EB5408-F4AD-DE4A-8712-835E0E5FBCF0}"/>
              </a:ext>
            </a:extLst>
          </p:cNvPr>
          <p:cNvCxnSpPr>
            <a:cxnSpLocks/>
          </p:cNvCxnSpPr>
          <p:nvPr/>
        </p:nvCxnSpPr>
        <p:spPr>
          <a:xfrm>
            <a:off x="1521294" y="3723219"/>
            <a:ext cx="626380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46D7B1FE-F23F-9743-B5D5-FA68807BB1DA}"/>
              </a:ext>
            </a:extLst>
          </p:cNvPr>
          <p:cNvSpPr txBox="1">
            <a:spLocks/>
          </p:cNvSpPr>
          <p:nvPr/>
        </p:nvSpPr>
        <p:spPr>
          <a:xfrm>
            <a:off x="1521291" y="3883826"/>
            <a:ext cx="6263802"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An education that enables children to fulfil their potential</a:t>
            </a:r>
            <a:endParaRPr lang="en-GB" sz="2000" spc="50" dirty="0">
              <a:latin typeface="Arial Narrow"/>
              <a:cs typeface="Arial Narrow"/>
            </a:endParaRPr>
          </a:p>
        </p:txBody>
      </p:sp>
      <p:cxnSp>
        <p:nvCxnSpPr>
          <p:cNvPr id="19" name="Straight Connector 18">
            <a:extLst>
              <a:ext uri="{FF2B5EF4-FFF2-40B4-BE49-F238E27FC236}">
                <a16:creationId xmlns:a16="http://schemas.microsoft.com/office/drawing/2014/main" id="{D43CF910-B30D-4E4D-8271-CA578481DCA3}"/>
              </a:ext>
            </a:extLst>
          </p:cNvPr>
          <p:cNvCxnSpPr>
            <a:cxnSpLocks/>
          </p:cNvCxnSpPr>
          <p:nvPr/>
        </p:nvCxnSpPr>
        <p:spPr>
          <a:xfrm>
            <a:off x="1521291" y="4361452"/>
            <a:ext cx="626380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F66D6FED-DA24-7A48-97D3-E91AED6A49C7}"/>
              </a:ext>
            </a:extLst>
          </p:cNvPr>
          <p:cNvSpPr txBox="1">
            <a:spLocks/>
          </p:cNvSpPr>
          <p:nvPr/>
        </p:nvSpPr>
        <p:spPr>
          <a:xfrm>
            <a:off x="1521298" y="4515755"/>
            <a:ext cx="6263802"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Be raised by, or have a relationship with, their parents</a:t>
            </a:r>
            <a:endParaRPr lang="en-GB" sz="2000" spc="50" dirty="0">
              <a:latin typeface="Arial Narrow"/>
              <a:cs typeface="Arial Narrow"/>
            </a:endParaRPr>
          </a:p>
        </p:txBody>
      </p:sp>
      <p:cxnSp>
        <p:nvCxnSpPr>
          <p:cNvPr id="21" name="Straight Connector 20">
            <a:extLst>
              <a:ext uri="{FF2B5EF4-FFF2-40B4-BE49-F238E27FC236}">
                <a16:creationId xmlns:a16="http://schemas.microsoft.com/office/drawing/2014/main" id="{810970FD-DD5A-B542-A26E-37E2E44096EA}"/>
              </a:ext>
            </a:extLst>
          </p:cNvPr>
          <p:cNvCxnSpPr>
            <a:cxnSpLocks/>
          </p:cNvCxnSpPr>
          <p:nvPr/>
        </p:nvCxnSpPr>
        <p:spPr>
          <a:xfrm>
            <a:off x="1521290" y="4999685"/>
            <a:ext cx="626381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2" name="Title 1">
            <a:extLst>
              <a:ext uri="{FF2B5EF4-FFF2-40B4-BE49-F238E27FC236}">
                <a16:creationId xmlns:a16="http://schemas.microsoft.com/office/drawing/2014/main" id="{4CCB1E98-9F14-1348-829D-55E254EE0F58}"/>
              </a:ext>
            </a:extLst>
          </p:cNvPr>
          <p:cNvSpPr txBox="1">
            <a:spLocks/>
          </p:cNvSpPr>
          <p:nvPr/>
        </p:nvSpPr>
        <p:spPr>
          <a:xfrm>
            <a:off x="1521290" y="5153556"/>
            <a:ext cx="6263802"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Express their opinions and be listened to</a:t>
            </a:r>
            <a:endParaRPr lang="en-GB" sz="2000" spc="50" dirty="0">
              <a:latin typeface="Arial Narrow"/>
              <a:cs typeface="Arial Narrow"/>
            </a:endParaRPr>
          </a:p>
        </p:txBody>
      </p:sp>
      <p:cxnSp>
        <p:nvCxnSpPr>
          <p:cNvPr id="24" name="Straight Connector 23">
            <a:extLst>
              <a:ext uri="{FF2B5EF4-FFF2-40B4-BE49-F238E27FC236}">
                <a16:creationId xmlns:a16="http://schemas.microsoft.com/office/drawing/2014/main" id="{37C0B4CF-F80E-3C47-B310-F577A3FD5EF8}"/>
              </a:ext>
            </a:extLst>
          </p:cNvPr>
          <p:cNvCxnSpPr>
            <a:cxnSpLocks/>
          </p:cNvCxnSpPr>
          <p:nvPr/>
        </p:nvCxnSpPr>
        <p:spPr>
          <a:xfrm>
            <a:off x="1521290" y="5635777"/>
            <a:ext cx="626381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708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fade">
                                      <p:cBhvr>
                                        <p:cTn id="36" dur="500"/>
                                        <p:tgtEl>
                                          <p:spTgt spid="20"/>
                                        </p:tgtEl>
                                      </p:cBhvr>
                                    </p:animEffect>
                                  </p:childTnLst>
                                </p:cTn>
                              </p:par>
                              <p:par>
                                <p:cTn id="37" presetID="10" presetClass="entr" presetSubtype="0" fill="hold" nodeType="with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fade">
                                      <p:cBhvr>
                                        <p:cTn id="44" dur="500"/>
                                        <p:tgtEl>
                                          <p:spTgt spid="22"/>
                                        </p:tgtEl>
                                      </p:cBhvr>
                                    </p:animEffect>
                                  </p:childTnLst>
                                </p:cTn>
                              </p:par>
                              <p:par>
                                <p:cTn id="45" presetID="10" presetClass="entr" presetSubtype="0" fill="hold" nodeType="with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fade">
                                      <p:cBhvr>
                                        <p:cTn id="47" dur="500"/>
                                        <p:tgtEl>
                                          <p:spTgt spid="24"/>
                                        </p:tgtEl>
                                      </p:cBhvr>
                                    </p:animEffect>
                                  </p:childTnLst>
                                </p:cTn>
                              </p:par>
                            </p:childTnLst>
                          </p:cTn>
                        </p:par>
                        <p:par>
                          <p:cTn id="48" fill="hold">
                            <p:stCondLst>
                              <p:cond delay="500"/>
                            </p:stCondLst>
                            <p:childTnLst>
                              <p:par>
                                <p:cTn id="49" presetID="2" presetClass="entr" presetSubtype="4" accel="50000" decel="50000" fill="hold" nodeType="afterEffect">
                                  <p:stCondLst>
                                    <p:cond delay="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ppt_x"/>
                                          </p:val>
                                        </p:tav>
                                        <p:tav tm="100000">
                                          <p:val>
                                            <p:strVal val="#ppt_x"/>
                                          </p:val>
                                        </p:tav>
                                      </p:tavLst>
                                    </p:anim>
                                    <p:anim calcmode="lin" valueType="num">
                                      <p:cBhvr additive="base">
                                        <p:cTn id="52" dur="500" fill="hold"/>
                                        <p:tgtEl>
                                          <p:spTgt spid="28"/>
                                        </p:tgtEl>
                                        <p:attrNameLst>
                                          <p:attrName>ppt_y</p:attrName>
                                        </p:attrNameLst>
                                      </p:cBhvr>
                                      <p:tavLst>
                                        <p:tav tm="0">
                                          <p:val>
                                            <p:strVal val="1+#ppt_h/2"/>
                                          </p:val>
                                        </p:tav>
                                        <p:tav tm="100000">
                                          <p:val>
                                            <p:strVal val="#ppt_y"/>
                                          </p:val>
                                        </p:tav>
                                      </p:tavLst>
                                    </p:anim>
                                  </p:childTnLst>
                                </p:cTn>
                              </p:par>
                              <p:par>
                                <p:cTn id="53" presetID="2" presetClass="entr" presetSubtype="4" accel="50000" decel="50000" fill="hold" nodeType="withEffect">
                                  <p:stCondLst>
                                    <p:cond delay="0"/>
                                  </p:stCondLst>
                                  <p:childTnLst>
                                    <p:set>
                                      <p:cBhvr>
                                        <p:cTn id="54" dur="1" fill="hold">
                                          <p:stCondLst>
                                            <p:cond delay="0"/>
                                          </p:stCondLst>
                                        </p:cTn>
                                        <p:tgtEl>
                                          <p:spTgt spid="29"/>
                                        </p:tgtEl>
                                        <p:attrNameLst>
                                          <p:attrName>style.visibility</p:attrName>
                                        </p:attrNameLst>
                                      </p:cBhvr>
                                      <p:to>
                                        <p:strVal val="visible"/>
                                      </p:to>
                                    </p:set>
                                    <p:anim calcmode="lin" valueType="num">
                                      <p:cBhvr additive="base">
                                        <p:cTn id="55" dur="500" fill="hold"/>
                                        <p:tgtEl>
                                          <p:spTgt spid="29"/>
                                        </p:tgtEl>
                                        <p:attrNameLst>
                                          <p:attrName>ppt_x</p:attrName>
                                        </p:attrNameLst>
                                      </p:cBhvr>
                                      <p:tavLst>
                                        <p:tav tm="0">
                                          <p:val>
                                            <p:strVal val="#ppt_x"/>
                                          </p:val>
                                        </p:tav>
                                        <p:tav tm="100000">
                                          <p:val>
                                            <p:strVal val="#ppt_x"/>
                                          </p:val>
                                        </p:tav>
                                      </p:tavLst>
                                    </p:anim>
                                    <p:anim calcmode="lin" valueType="num">
                                      <p:cBhvr additive="base">
                                        <p:cTn id="5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p:bldP spid="17" grpId="0"/>
      <p:bldP spid="20" grpId="0"/>
      <p:bldP spid="2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2270594" y="1216114"/>
            <a:ext cx="4574706"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RIGHTS OF AN ADULT AT RISK</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062581AA-006E-1F42-96D2-E98A00DE6D79}"/>
              </a:ext>
            </a:extLst>
          </p:cNvPr>
          <p:cNvSpPr txBox="1">
            <a:spLocks/>
          </p:cNvSpPr>
          <p:nvPr/>
        </p:nvSpPr>
        <p:spPr>
          <a:xfrm>
            <a:off x="2270590" y="1812633"/>
            <a:ext cx="7467201" cy="918981"/>
          </a:xfrm>
          <a:prstGeom prst="rect">
            <a:avLst/>
          </a:prstGeom>
        </p:spPr>
        <p:txBody>
          <a:bodyPr vert="horz" wrap="none" lIns="0" tIns="0" rIns="0" bIns="0" rtlCol="0" anchor="t" anchorCtr="0">
            <a:noAutofit/>
          </a:bodyPr>
          <a:lstStyle/>
          <a:p>
            <a:r>
              <a:rPr lang="en-GB" sz="2800" b="1" spc="50" dirty="0">
                <a:solidFill>
                  <a:srgbClr val="009ED5"/>
                </a:solidFill>
                <a:latin typeface="Arial Narrow" panose="020B0604020202020204" pitchFamily="34" charset="0"/>
                <a:cs typeface="Arial Narrow" panose="020B0604020202020204" pitchFamily="34" charset="0"/>
              </a:rPr>
              <a:t>The Human Rights Act 1998 provides all of us with</a:t>
            </a:r>
            <a:br>
              <a:rPr lang="en-GB" sz="2800" b="1" spc="50" dirty="0">
                <a:solidFill>
                  <a:srgbClr val="009ED5"/>
                </a:solidFill>
                <a:latin typeface="Arial Narrow" panose="020B0604020202020204" pitchFamily="34" charset="0"/>
                <a:cs typeface="Arial Narrow" panose="020B0604020202020204" pitchFamily="34" charset="0"/>
              </a:rPr>
            </a:br>
            <a:r>
              <a:rPr lang="en-GB" sz="2800" b="1" spc="50" dirty="0">
                <a:solidFill>
                  <a:srgbClr val="009ED5"/>
                </a:solidFill>
                <a:latin typeface="Arial Narrow" panose="020B0604020202020204" pitchFamily="34" charset="0"/>
                <a:cs typeface="Arial Narrow" panose="020B0604020202020204" pitchFamily="34" charset="0"/>
              </a:rPr>
              <a:t>basic rights as humans. These rights include:</a:t>
            </a:r>
          </a:p>
        </p:txBody>
      </p:sp>
      <p:sp>
        <p:nvSpPr>
          <p:cNvPr id="14" name="Title 1">
            <a:extLst>
              <a:ext uri="{FF2B5EF4-FFF2-40B4-BE49-F238E27FC236}">
                <a16:creationId xmlns:a16="http://schemas.microsoft.com/office/drawing/2014/main" id="{43E4950D-5F51-9144-B98F-1BD66D117DAA}"/>
              </a:ext>
            </a:extLst>
          </p:cNvPr>
          <p:cNvSpPr txBox="1">
            <a:spLocks/>
          </p:cNvSpPr>
          <p:nvPr/>
        </p:nvSpPr>
        <p:spPr>
          <a:xfrm>
            <a:off x="2270586" y="2957696"/>
            <a:ext cx="729250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ea typeface="+mj-ea"/>
                <a:cs typeface="Arial Narrow"/>
              </a:rPr>
              <a:t>•</a:t>
            </a:r>
            <a:r>
              <a:rPr lang="en-US" sz="2400" spc="50" dirty="0">
                <a:solidFill>
                  <a:srgbClr val="000000"/>
                </a:solidFill>
                <a:latin typeface="Arial Narrow"/>
                <a:ea typeface="+mj-ea"/>
                <a:cs typeface="Arial Narrow"/>
              </a:rPr>
              <a:t> </a:t>
            </a:r>
            <a:r>
              <a:rPr lang="en-US" sz="2400" spc="50" dirty="0">
                <a:latin typeface="Arial Narrow"/>
                <a:cs typeface="Arial Narrow"/>
              </a:rPr>
              <a:t>Your right to life</a:t>
            </a:r>
            <a:endParaRPr lang="en-GB" sz="2400" spc="50" dirty="0">
              <a:latin typeface="Arial Narrow"/>
              <a:cs typeface="Arial Narrow"/>
            </a:endParaRPr>
          </a:p>
        </p:txBody>
      </p:sp>
      <p:cxnSp>
        <p:nvCxnSpPr>
          <p:cNvPr id="15" name="Straight Connector 14">
            <a:extLst>
              <a:ext uri="{FF2B5EF4-FFF2-40B4-BE49-F238E27FC236}">
                <a16:creationId xmlns:a16="http://schemas.microsoft.com/office/drawing/2014/main" id="{95EB5408-F4AD-DE4A-8712-835E0E5FBCF0}"/>
              </a:ext>
            </a:extLst>
          </p:cNvPr>
          <p:cNvCxnSpPr>
            <a:cxnSpLocks/>
          </p:cNvCxnSpPr>
          <p:nvPr/>
        </p:nvCxnSpPr>
        <p:spPr>
          <a:xfrm>
            <a:off x="2270591" y="3462053"/>
            <a:ext cx="729250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902D70E0-05ED-0D43-8B3E-4D05208A1E5B}"/>
              </a:ext>
            </a:extLst>
          </p:cNvPr>
          <p:cNvSpPr txBox="1">
            <a:spLocks/>
          </p:cNvSpPr>
          <p:nvPr/>
        </p:nvSpPr>
        <p:spPr>
          <a:xfrm>
            <a:off x="2270586" y="3635489"/>
            <a:ext cx="729250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Your right to not be tortured or be treated in an inhuman way</a:t>
            </a:r>
          </a:p>
        </p:txBody>
      </p:sp>
      <p:cxnSp>
        <p:nvCxnSpPr>
          <p:cNvPr id="23" name="Straight Connector 22">
            <a:extLst>
              <a:ext uri="{FF2B5EF4-FFF2-40B4-BE49-F238E27FC236}">
                <a16:creationId xmlns:a16="http://schemas.microsoft.com/office/drawing/2014/main" id="{58AFF280-8A86-4243-B0A6-A6F78D42643C}"/>
              </a:ext>
            </a:extLst>
          </p:cNvPr>
          <p:cNvCxnSpPr>
            <a:cxnSpLocks/>
          </p:cNvCxnSpPr>
          <p:nvPr/>
        </p:nvCxnSpPr>
        <p:spPr>
          <a:xfrm>
            <a:off x="2270587" y="4198505"/>
            <a:ext cx="72925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C4300D61-5223-2D4D-A9CC-F51D750EC4C2}"/>
              </a:ext>
            </a:extLst>
          </p:cNvPr>
          <p:cNvSpPr txBox="1">
            <a:spLocks/>
          </p:cNvSpPr>
          <p:nvPr/>
        </p:nvSpPr>
        <p:spPr>
          <a:xfrm>
            <a:off x="2270586" y="4385725"/>
            <a:ext cx="729250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Your right to family life</a:t>
            </a:r>
          </a:p>
        </p:txBody>
      </p:sp>
      <p:cxnSp>
        <p:nvCxnSpPr>
          <p:cNvPr id="27" name="Straight Connector 26">
            <a:extLst>
              <a:ext uri="{FF2B5EF4-FFF2-40B4-BE49-F238E27FC236}">
                <a16:creationId xmlns:a16="http://schemas.microsoft.com/office/drawing/2014/main" id="{F3BD9157-0753-4F46-813F-AF5BFC771B32}"/>
              </a:ext>
            </a:extLst>
          </p:cNvPr>
          <p:cNvCxnSpPr>
            <a:cxnSpLocks/>
          </p:cNvCxnSpPr>
          <p:nvPr/>
        </p:nvCxnSpPr>
        <p:spPr>
          <a:xfrm>
            <a:off x="2270587" y="4934956"/>
            <a:ext cx="72925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3480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10" presetClass="entr" presetSubtype="0" fill="hold" nodeType="with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childTnLst>
                          </p:cTn>
                        </p:par>
                        <p:par>
                          <p:cTn id="32" fill="hold">
                            <p:stCondLst>
                              <p:cond delay="500"/>
                            </p:stCondLst>
                            <p:childTnLst>
                              <p:par>
                                <p:cTn id="33" presetID="2" presetClass="entr" presetSubtype="4" accel="50000" decel="50000" fill="hold" nodeType="after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500" fill="hold"/>
                                        <p:tgtEl>
                                          <p:spTgt spid="28"/>
                                        </p:tgtEl>
                                        <p:attrNameLst>
                                          <p:attrName>ppt_x</p:attrName>
                                        </p:attrNameLst>
                                      </p:cBhvr>
                                      <p:tavLst>
                                        <p:tav tm="0">
                                          <p:val>
                                            <p:strVal val="#ppt_x"/>
                                          </p:val>
                                        </p:tav>
                                        <p:tav tm="100000">
                                          <p:val>
                                            <p:strVal val="#ppt_x"/>
                                          </p:val>
                                        </p:tav>
                                      </p:tavLst>
                                    </p:anim>
                                    <p:anim calcmode="lin" valueType="num">
                                      <p:cBhvr additive="base">
                                        <p:cTn id="36" dur="500" fill="hold"/>
                                        <p:tgtEl>
                                          <p:spTgt spid="28"/>
                                        </p:tgtEl>
                                        <p:attrNameLst>
                                          <p:attrName>ppt_y</p:attrName>
                                        </p:attrNameLst>
                                      </p:cBhvr>
                                      <p:tavLst>
                                        <p:tav tm="0">
                                          <p:val>
                                            <p:strVal val="1+#ppt_h/2"/>
                                          </p:val>
                                        </p:tav>
                                        <p:tav tm="100000">
                                          <p:val>
                                            <p:strVal val="#ppt_y"/>
                                          </p:val>
                                        </p:tav>
                                      </p:tavLst>
                                    </p:anim>
                                  </p:childTnLst>
                                </p:cTn>
                              </p:par>
                              <p:par>
                                <p:cTn id="37" presetID="2" presetClass="entr" presetSubtype="4" accel="50000" decel="50000" fill="hold" nodeType="withEffect">
                                  <p:stCondLst>
                                    <p:cond delay="0"/>
                                  </p:stCondLst>
                                  <p:childTnLst>
                                    <p:set>
                                      <p:cBhvr>
                                        <p:cTn id="38" dur="1" fill="hold">
                                          <p:stCondLst>
                                            <p:cond delay="0"/>
                                          </p:stCondLst>
                                        </p:cTn>
                                        <p:tgtEl>
                                          <p:spTgt spid="29"/>
                                        </p:tgtEl>
                                        <p:attrNameLst>
                                          <p:attrName>style.visibility</p:attrName>
                                        </p:attrNameLst>
                                      </p:cBhvr>
                                      <p:to>
                                        <p:strVal val="visible"/>
                                      </p:to>
                                    </p:set>
                                    <p:anim calcmode="lin" valueType="num">
                                      <p:cBhvr additive="base">
                                        <p:cTn id="39" dur="500" fill="hold"/>
                                        <p:tgtEl>
                                          <p:spTgt spid="29"/>
                                        </p:tgtEl>
                                        <p:attrNameLst>
                                          <p:attrName>ppt_x</p:attrName>
                                        </p:attrNameLst>
                                      </p:cBhvr>
                                      <p:tavLst>
                                        <p:tav tm="0">
                                          <p:val>
                                            <p:strVal val="#ppt_x"/>
                                          </p:val>
                                        </p:tav>
                                        <p:tav tm="100000">
                                          <p:val>
                                            <p:strVal val="#ppt_x"/>
                                          </p:val>
                                        </p:tav>
                                      </p:tavLst>
                                    </p:anim>
                                    <p:anim calcmode="lin" valueType="num">
                                      <p:cBhvr additive="base">
                                        <p:cTn id="4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8" grpId="0"/>
      <p:bldP spid="2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24</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5A17C615-6EAD-1447-AA32-A698D5C2B84B}"/>
              </a:ext>
            </a:extLst>
          </p:cNvPr>
          <p:cNvSpPr txBox="1">
            <a:spLocks/>
          </p:cNvSpPr>
          <p:nvPr/>
        </p:nvSpPr>
        <p:spPr>
          <a:xfrm>
            <a:off x="2280236" y="2259689"/>
            <a:ext cx="2623425" cy="489085"/>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3</a:t>
            </a:r>
          </a:p>
        </p:txBody>
      </p:sp>
      <p:pic>
        <p:nvPicPr>
          <p:cNvPr id="3" name="Picture 2">
            <a:extLst>
              <a:ext uri="{FF2B5EF4-FFF2-40B4-BE49-F238E27FC236}">
                <a16:creationId xmlns:a16="http://schemas.microsoft.com/office/drawing/2014/main" id="{C281023F-E4DB-ED48-BF1C-E27F9E12CC14}"/>
              </a:ext>
            </a:extLst>
          </p:cNvPr>
          <p:cNvPicPr>
            <a:picLocks noChangeAspect="1"/>
          </p:cNvPicPr>
          <p:nvPr/>
        </p:nvPicPr>
        <p:blipFill>
          <a:blip r:embed="rId4"/>
          <a:stretch>
            <a:fillRect/>
          </a:stretch>
        </p:blipFill>
        <p:spPr>
          <a:xfrm>
            <a:off x="2280236" y="3088744"/>
            <a:ext cx="8136774" cy="680512"/>
          </a:xfrm>
          <a:prstGeom prst="rect">
            <a:avLst/>
          </a:prstGeom>
        </p:spPr>
      </p:pic>
    </p:spTree>
    <p:extLst>
      <p:ext uri="{BB962C8B-B14F-4D97-AF65-F5344CB8AC3E}">
        <p14:creationId xmlns:p14="http://schemas.microsoft.com/office/powerpoint/2010/main" val="23416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par>
                          <p:cTn id="8" fill="hold">
                            <p:stCondLst>
                              <p:cond delay="2000"/>
                            </p:stCondLst>
                            <p:childTnLst>
                              <p:par>
                                <p:cTn id="9" presetID="2" presetClass="entr" presetSubtype="4" accel="50000" decel="5000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accel="50000" decel="5000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45E6AF5-BD8E-4160-AE5E-046595088629}"/>
              </a:ext>
            </a:extLst>
          </p:cNvPr>
          <p:cNvSpPr txBox="1">
            <a:spLocks/>
          </p:cNvSpPr>
          <p:nvPr/>
        </p:nvSpPr>
        <p:spPr>
          <a:xfrm>
            <a:off x="772051" y="1764669"/>
            <a:ext cx="5599252" cy="1940062"/>
          </a:xfrm>
          <a:prstGeom prst="rect">
            <a:avLst/>
          </a:prstGeom>
        </p:spPr>
        <p:txBody>
          <a:bodyPr vert="horz" wrap="none" lIns="0" tIns="0" rIns="0" bIns="0" rtlCol="0" anchor="t" anchorCtr="0">
            <a:noAutofit/>
          </a:bodyPr>
          <a:lstStyle/>
          <a:p>
            <a:pPr>
              <a:spcBef>
                <a:spcPct val="0"/>
              </a:spcBef>
            </a:pPr>
            <a:r>
              <a:rPr lang="en-GB" sz="2400" b="1" spc="50" dirty="0">
                <a:solidFill>
                  <a:srgbClr val="009ED5"/>
                </a:solidFill>
                <a:latin typeface="Arial Narrow"/>
                <a:cs typeface="Arial Narrow"/>
              </a:rPr>
              <a:t>Government agencies have a significant</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involvement in safeguarding and promoting</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the welfare of individuals. This is led by</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three key bodies who make up the local</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safeguarding partnership:</a:t>
            </a:r>
            <a:endParaRPr lang="en-US" sz="2400" b="1" spc="50" dirty="0">
              <a:solidFill>
                <a:srgbClr val="009ED5"/>
              </a:solidFill>
              <a:latin typeface="Arial Narrow"/>
              <a:ea typeface="+mj-ea"/>
              <a:cs typeface="Arial Narrow"/>
            </a:endParaRPr>
          </a:p>
        </p:txBody>
      </p:sp>
      <p:sp>
        <p:nvSpPr>
          <p:cNvPr id="18" name="Title 1">
            <a:extLst>
              <a:ext uri="{FF2B5EF4-FFF2-40B4-BE49-F238E27FC236}">
                <a16:creationId xmlns:a16="http://schemas.microsoft.com/office/drawing/2014/main" id="{7A37CE00-5D35-403B-A4C5-8638E69FCE12}"/>
              </a:ext>
            </a:extLst>
          </p:cNvPr>
          <p:cNvSpPr txBox="1">
            <a:spLocks/>
          </p:cNvSpPr>
          <p:nvPr/>
        </p:nvSpPr>
        <p:spPr>
          <a:xfrm>
            <a:off x="772051" y="1175642"/>
            <a:ext cx="4369513" cy="440709"/>
          </a:xfrm>
          <a:prstGeom prst="rect">
            <a:avLst/>
          </a:prstGeom>
        </p:spPr>
        <p:txBody>
          <a:bodyPr vert="horz" wrap="none" lIns="0" tIns="0" rIns="0" bIns="0" rtlCol="0" anchor="t" anchorCtr="0">
            <a:noAutofit/>
          </a:bodyPr>
          <a:lstStyle/>
          <a:p>
            <a:pPr>
              <a:spcBef>
                <a:spcPct val="0"/>
              </a:spcBef>
              <a:spcAft>
                <a:spcPts val="1405"/>
              </a:spcAft>
            </a:pPr>
            <a:r>
              <a:rPr lang="en-GB" sz="2800" b="1" spc="50" dirty="0">
                <a:latin typeface="Arial Narrow"/>
                <a:cs typeface="Arial Narrow"/>
              </a:rPr>
              <a:t>SAFEGUARDING PARTNERS</a:t>
            </a:r>
            <a:endParaRPr lang="en-US" sz="2800" b="1" spc="50" dirty="0">
              <a:latin typeface="Arial Narrow"/>
              <a:cs typeface="Arial Narrow"/>
            </a:endParaRPr>
          </a:p>
        </p:txBody>
      </p:sp>
      <p:sp>
        <p:nvSpPr>
          <p:cNvPr id="14" name="Title 1">
            <a:extLst>
              <a:ext uri="{FF2B5EF4-FFF2-40B4-BE49-F238E27FC236}">
                <a16:creationId xmlns:a16="http://schemas.microsoft.com/office/drawing/2014/main" id="{7FF77466-73F8-EF46-87F8-D8746BD735DB}"/>
              </a:ext>
            </a:extLst>
          </p:cNvPr>
          <p:cNvSpPr txBox="1">
            <a:spLocks/>
          </p:cNvSpPr>
          <p:nvPr/>
        </p:nvSpPr>
        <p:spPr>
          <a:xfrm>
            <a:off x="772051" y="3814397"/>
            <a:ext cx="421623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Local authorities</a:t>
            </a:r>
          </a:p>
          <a:p>
            <a:pPr>
              <a:spcBef>
                <a:spcPct val="0"/>
              </a:spcBef>
              <a:spcAft>
                <a:spcPts val="1405"/>
              </a:spcAft>
            </a:pPr>
            <a:endParaRPr lang="en-US" sz="2000" spc="50" dirty="0">
              <a:solidFill>
                <a:srgbClr val="000000"/>
              </a:solidFill>
              <a:latin typeface="Arial Narrow"/>
              <a:ea typeface="+mj-ea"/>
              <a:cs typeface="Arial Narrow"/>
            </a:endParaRPr>
          </a:p>
        </p:txBody>
      </p:sp>
      <p:cxnSp>
        <p:nvCxnSpPr>
          <p:cNvPr id="16" name="Straight Connector 15">
            <a:extLst>
              <a:ext uri="{FF2B5EF4-FFF2-40B4-BE49-F238E27FC236}">
                <a16:creationId xmlns:a16="http://schemas.microsoft.com/office/drawing/2014/main" id="{536E11FD-6BC0-894B-8B99-AEBC5C464D8C}"/>
              </a:ext>
            </a:extLst>
          </p:cNvPr>
          <p:cNvCxnSpPr>
            <a:cxnSpLocks/>
          </p:cNvCxnSpPr>
          <p:nvPr/>
        </p:nvCxnSpPr>
        <p:spPr>
          <a:xfrm>
            <a:off x="772051" y="4271739"/>
            <a:ext cx="42162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C8143194-EF6D-5949-90B9-081984C380B5}"/>
              </a:ext>
            </a:extLst>
          </p:cNvPr>
          <p:cNvSpPr txBox="1">
            <a:spLocks/>
          </p:cNvSpPr>
          <p:nvPr/>
        </p:nvSpPr>
        <p:spPr>
          <a:xfrm>
            <a:off x="772053" y="4446131"/>
            <a:ext cx="4216236"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Chief officers of police</a:t>
            </a:r>
          </a:p>
        </p:txBody>
      </p:sp>
      <p:cxnSp>
        <p:nvCxnSpPr>
          <p:cNvPr id="19" name="Straight Connector 18">
            <a:extLst>
              <a:ext uri="{FF2B5EF4-FFF2-40B4-BE49-F238E27FC236}">
                <a16:creationId xmlns:a16="http://schemas.microsoft.com/office/drawing/2014/main" id="{06770695-87EC-FB49-B2AB-92ED7EF55528}"/>
              </a:ext>
            </a:extLst>
          </p:cNvPr>
          <p:cNvCxnSpPr>
            <a:cxnSpLocks/>
          </p:cNvCxnSpPr>
          <p:nvPr/>
        </p:nvCxnSpPr>
        <p:spPr>
          <a:xfrm>
            <a:off x="772053" y="4909972"/>
            <a:ext cx="421623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706EB66C-E4CD-DB49-992C-8DE29A1B6FA6}"/>
              </a:ext>
            </a:extLst>
          </p:cNvPr>
          <p:cNvSpPr txBox="1">
            <a:spLocks/>
          </p:cNvSpPr>
          <p:nvPr/>
        </p:nvSpPr>
        <p:spPr>
          <a:xfrm>
            <a:off x="772051" y="5094602"/>
            <a:ext cx="421623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Clinical commissioning groups (Health)</a:t>
            </a:r>
          </a:p>
        </p:txBody>
      </p:sp>
      <p:cxnSp>
        <p:nvCxnSpPr>
          <p:cNvPr id="21" name="Straight Connector 20">
            <a:extLst>
              <a:ext uri="{FF2B5EF4-FFF2-40B4-BE49-F238E27FC236}">
                <a16:creationId xmlns:a16="http://schemas.microsoft.com/office/drawing/2014/main" id="{2A4C1EE9-E5EF-DA4F-8661-7DB6CB308B6C}"/>
              </a:ext>
            </a:extLst>
          </p:cNvPr>
          <p:cNvCxnSpPr>
            <a:cxnSpLocks/>
          </p:cNvCxnSpPr>
          <p:nvPr/>
        </p:nvCxnSpPr>
        <p:spPr>
          <a:xfrm>
            <a:off x="772051" y="5592389"/>
            <a:ext cx="42162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3" name="Picture 2" descr="A person wearing a uniform&#10;&#10;Description automatically generated">
            <a:extLst>
              <a:ext uri="{FF2B5EF4-FFF2-40B4-BE49-F238E27FC236}">
                <a16:creationId xmlns:a16="http://schemas.microsoft.com/office/drawing/2014/main" id="{C4EF6BF1-DD40-934C-84D9-3B4700C73C86}"/>
              </a:ext>
            </a:extLst>
          </p:cNvPr>
          <p:cNvPicPr>
            <a:picLocks noChangeAspect="1"/>
          </p:cNvPicPr>
          <p:nvPr/>
        </p:nvPicPr>
        <p:blipFill>
          <a:blip r:embed="rId5"/>
          <a:stretch>
            <a:fillRect/>
          </a:stretch>
        </p:blipFill>
        <p:spPr>
          <a:xfrm>
            <a:off x="6722174" y="1820996"/>
            <a:ext cx="4532633" cy="3685068"/>
          </a:xfrm>
          <a:prstGeom prst="roundRect">
            <a:avLst>
              <a:gd name="adj" fmla="val 4592"/>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4126371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par>
                                <p:cTn id="25" presetID="10" presetClass="entr" presetSubtype="0" fill="hold"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par>
                                <p:cTn id="33" presetID="10" presetClass="entr" presetSubtype="0" fill="hold"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par>
                          <p:cTn id="36" fill="hold">
                            <p:stCondLst>
                              <p:cond delay="500"/>
                            </p:stCondLst>
                            <p:childTnLst>
                              <p:par>
                                <p:cTn id="37" presetID="2" presetClass="entr" presetSubtype="4" accel="50000" decel="50000" fill="hold" nodeType="afterEffect">
                                  <p:stCondLst>
                                    <p:cond delay="0"/>
                                  </p:stCondLst>
                                  <p:childTnLst>
                                    <p:set>
                                      <p:cBhvr>
                                        <p:cTn id="38" dur="1" fill="hold">
                                          <p:stCondLst>
                                            <p:cond delay="0"/>
                                          </p:stCondLst>
                                        </p:cTn>
                                        <p:tgtEl>
                                          <p:spTgt spid="28"/>
                                        </p:tgtEl>
                                        <p:attrNameLst>
                                          <p:attrName>style.visibility</p:attrName>
                                        </p:attrNameLst>
                                      </p:cBhvr>
                                      <p:to>
                                        <p:strVal val="visible"/>
                                      </p:to>
                                    </p:set>
                                    <p:anim calcmode="lin" valueType="num">
                                      <p:cBhvr additive="base">
                                        <p:cTn id="39" dur="500" fill="hold"/>
                                        <p:tgtEl>
                                          <p:spTgt spid="28"/>
                                        </p:tgtEl>
                                        <p:attrNameLst>
                                          <p:attrName>ppt_x</p:attrName>
                                        </p:attrNameLst>
                                      </p:cBhvr>
                                      <p:tavLst>
                                        <p:tav tm="0">
                                          <p:val>
                                            <p:strVal val="#ppt_x"/>
                                          </p:val>
                                        </p:tav>
                                        <p:tav tm="100000">
                                          <p:val>
                                            <p:strVal val="#ppt_x"/>
                                          </p:val>
                                        </p:tav>
                                      </p:tavLst>
                                    </p:anim>
                                    <p:anim calcmode="lin" valueType="num">
                                      <p:cBhvr additive="base">
                                        <p:cTn id="40" dur="500" fill="hold"/>
                                        <p:tgtEl>
                                          <p:spTgt spid="28"/>
                                        </p:tgtEl>
                                        <p:attrNameLst>
                                          <p:attrName>ppt_y</p:attrName>
                                        </p:attrNameLst>
                                      </p:cBhvr>
                                      <p:tavLst>
                                        <p:tav tm="0">
                                          <p:val>
                                            <p:strVal val="1+#ppt_h/2"/>
                                          </p:val>
                                        </p:tav>
                                        <p:tav tm="100000">
                                          <p:val>
                                            <p:strVal val="#ppt_y"/>
                                          </p:val>
                                        </p:tav>
                                      </p:tavLst>
                                    </p:anim>
                                  </p:childTnLst>
                                </p:cTn>
                              </p:par>
                              <p:par>
                                <p:cTn id="41" presetID="2" presetClass="entr" presetSubtype="4" accel="50000" decel="50000" fill="hold" nodeType="withEffect">
                                  <p:stCondLst>
                                    <p:cond delay="0"/>
                                  </p:stCondLst>
                                  <p:childTnLst>
                                    <p:set>
                                      <p:cBhvr>
                                        <p:cTn id="42" dur="1" fill="hold">
                                          <p:stCondLst>
                                            <p:cond delay="0"/>
                                          </p:stCondLst>
                                        </p:cTn>
                                        <p:tgtEl>
                                          <p:spTgt spid="29"/>
                                        </p:tgtEl>
                                        <p:attrNameLst>
                                          <p:attrName>style.visibility</p:attrName>
                                        </p:attrNameLst>
                                      </p:cBhvr>
                                      <p:to>
                                        <p:strVal val="visible"/>
                                      </p:to>
                                    </p:set>
                                    <p:anim calcmode="lin" valueType="num">
                                      <p:cBhvr additive="base">
                                        <p:cTn id="43" dur="500" fill="hold"/>
                                        <p:tgtEl>
                                          <p:spTgt spid="29"/>
                                        </p:tgtEl>
                                        <p:attrNameLst>
                                          <p:attrName>ppt_x</p:attrName>
                                        </p:attrNameLst>
                                      </p:cBhvr>
                                      <p:tavLst>
                                        <p:tav tm="0">
                                          <p:val>
                                            <p:strVal val="#ppt_x"/>
                                          </p:val>
                                        </p:tav>
                                        <p:tav tm="100000">
                                          <p:val>
                                            <p:strVal val="#ppt_x"/>
                                          </p:val>
                                        </p:tav>
                                      </p:tavLst>
                                    </p:anim>
                                    <p:anim calcmode="lin" valueType="num">
                                      <p:cBhvr additive="base">
                                        <p:cTn id="4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p:bldP spid="17" grpId="0"/>
      <p:bldP spid="2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45E6AF5-BD8E-4160-AE5E-046595088629}"/>
              </a:ext>
            </a:extLst>
          </p:cNvPr>
          <p:cNvSpPr txBox="1">
            <a:spLocks/>
          </p:cNvSpPr>
          <p:nvPr/>
        </p:nvSpPr>
        <p:spPr>
          <a:xfrm>
            <a:off x="1726487" y="1885441"/>
            <a:ext cx="8979613" cy="784574"/>
          </a:xfrm>
          <a:prstGeom prst="rect">
            <a:avLst/>
          </a:prstGeom>
        </p:spPr>
        <p:txBody>
          <a:bodyPr vert="horz" wrap="none" lIns="0" tIns="0" rIns="0" bIns="0" rtlCol="0" anchor="t" anchorCtr="0">
            <a:noAutofit/>
          </a:bodyPr>
          <a:lstStyle/>
          <a:p>
            <a:pPr>
              <a:spcBef>
                <a:spcPct val="0"/>
              </a:spcBef>
            </a:pPr>
            <a:r>
              <a:rPr lang="en-GB" sz="2400" b="1" spc="50" dirty="0">
                <a:solidFill>
                  <a:srgbClr val="009ED5"/>
                </a:solidFill>
                <a:latin typeface="Arial Narrow"/>
                <a:cs typeface="Arial Narrow"/>
              </a:rPr>
              <a:t>Other agencies should be included, but their active engagement is best</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agreed locally in a mutually meaningful way. These could include:</a:t>
            </a:r>
            <a:endParaRPr lang="en-US" sz="2400" b="1" spc="50" dirty="0">
              <a:solidFill>
                <a:srgbClr val="009ED5"/>
              </a:solidFill>
              <a:latin typeface="Arial Narrow"/>
              <a:cs typeface="Arial Narrow"/>
            </a:endParaRPr>
          </a:p>
        </p:txBody>
      </p:sp>
      <p:sp>
        <p:nvSpPr>
          <p:cNvPr id="18" name="Title 1">
            <a:extLst>
              <a:ext uri="{FF2B5EF4-FFF2-40B4-BE49-F238E27FC236}">
                <a16:creationId xmlns:a16="http://schemas.microsoft.com/office/drawing/2014/main" id="{7A37CE00-5D35-403B-A4C5-8638E69FCE12}"/>
              </a:ext>
            </a:extLst>
          </p:cNvPr>
          <p:cNvSpPr txBox="1">
            <a:spLocks/>
          </p:cNvSpPr>
          <p:nvPr/>
        </p:nvSpPr>
        <p:spPr>
          <a:xfrm>
            <a:off x="1726487" y="1242811"/>
            <a:ext cx="2794713" cy="440709"/>
          </a:xfrm>
          <a:prstGeom prst="rect">
            <a:avLst/>
          </a:prstGeom>
        </p:spPr>
        <p:txBody>
          <a:bodyPr vert="horz" wrap="none" lIns="0" tIns="0" rIns="0" bIns="0" rtlCol="0" anchor="t" anchorCtr="0">
            <a:noAutofit/>
          </a:bodyPr>
          <a:lstStyle/>
          <a:p>
            <a:pPr>
              <a:spcBef>
                <a:spcPct val="0"/>
              </a:spcBef>
              <a:spcAft>
                <a:spcPts val="1405"/>
              </a:spcAft>
            </a:pPr>
            <a:r>
              <a:rPr lang="en-GB" sz="2800" b="1" spc="50" dirty="0">
                <a:latin typeface="Arial Narrow"/>
                <a:cs typeface="Arial Narrow"/>
              </a:rPr>
              <a:t>OTHER AGENCIES</a:t>
            </a:r>
            <a:endParaRPr lang="en-US" sz="2800" b="1" spc="50" dirty="0">
              <a:latin typeface="Arial Narrow"/>
              <a:ea typeface="+mj-ea"/>
              <a:cs typeface="Arial Narrow"/>
            </a:endParaRPr>
          </a:p>
        </p:txBody>
      </p:sp>
      <p:sp>
        <p:nvSpPr>
          <p:cNvPr id="14" name="Title 1">
            <a:extLst>
              <a:ext uri="{FF2B5EF4-FFF2-40B4-BE49-F238E27FC236}">
                <a16:creationId xmlns:a16="http://schemas.microsoft.com/office/drawing/2014/main" id="{7FF77466-73F8-EF46-87F8-D8746BD735DB}"/>
              </a:ext>
            </a:extLst>
          </p:cNvPr>
          <p:cNvSpPr txBox="1">
            <a:spLocks/>
          </p:cNvSpPr>
          <p:nvPr/>
        </p:nvSpPr>
        <p:spPr>
          <a:xfrm>
            <a:off x="1726486" y="2850347"/>
            <a:ext cx="4521913"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Education including independent settings</a:t>
            </a:r>
            <a:endParaRPr lang="en-US" sz="2000" spc="50" dirty="0">
              <a:solidFill>
                <a:srgbClr val="000000"/>
              </a:solidFill>
              <a:latin typeface="Arial Narrow"/>
              <a:ea typeface="+mj-ea"/>
              <a:cs typeface="Arial Narrow"/>
            </a:endParaRPr>
          </a:p>
        </p:txBody>
      </p:sp>
      <p:cxnSp>
        <p:nvCxnSpPr>
          <p:cNvPr id="16" name="Straight Connector 15">
            <a:extLst>
              <a:ext uri="{FF2B5EF4-FFF2-40B4-BE49-F238E27FC236}">
                <a16:creationId xmlns:a16="http://schemas.microsoft.com/office/drawing/2014/main" id="{536E11FD-6BC0-894B-8B99-AEBC5C464D8C}"/>
              </a:ext>
            </a:extLst>
          </p:cNvPr>
          <p:cNvCxnSpPr>
            <a:cxnSpLocks/>
          </p:cNvCxnSpPr>
          <p:nvPr/>
        </p:nvCxnSpPr>
        <p:spPr>
          <a:xfrm>
            <a:off x="1726487" y="3294989"/>
            <a:ext cx="45219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C8143194-EF6D-5949-90B9-081984C380B5}"/>
              </a:ext>
            </a:extLst>
          </p:cNvPr>
          <p:cNvSpPr txBox="1">
            <a:spLocks/>
          </p:cNvSpPr>
          <p:nvPr/>
        </p:nvSpPr>
        <p:spPr>
          <a:xfrm>
            <a:off x="1726489" y="3469381"/>
            <a:ext cx="4521910"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The probation and rehabilitation teams</a:t>
            </a:r>
            <a:endParaRPr lang="en-GB" sz="2000" spc="50" dirty="0">
              <a:latin typeface="Arial Narrow"/>
              <a:cs typeface="Arial Narrow"/>
            </a:endParaRPr>
          </a:p>
        </p:txBody>
      </p:sp>
      <p:cxnSp>
        <p:nvCxnSpPr>
          <p:cNvPr id="19" name="Straight Connector 18">
            <a:extLst>
              <a:ext uri="{FF2B5EF4-FFF2-40B4-BE49-F238E27FC236}">
                <a16:creationId xmlns:a16="http://schemas.microsoft.com/office/drawing/2014/main" id="{06770695-87EC-FB49-B2AB-92ED7EF55528}"/>
              </a:ext>
            </a:extLst>
          </p:cNvPr>
          <p:cNvCxnSpPr>
            <a:cxnSpLocks/>
          </p:cNvCxnSpPr>
          <p:nvPr/>
        </p:nvCxnSpPr>
        <p:spPr>
          <a:xfrm>
            <a:off x="1726489" y="3933222"/>
            <a:ext cx="452191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706EB66C-E4CD-DB49-992C-8DE29A1B6FA6}"/>
              </a:ext>
            </a:extLst>
          </p:cNvPr>
          <p:cNvSpPr txBox="1">
            <a:spLocks/>
          </p:cNvSpPr>
          <p:nvPr/>
        </p:nvSpPr>
        <p:spPr>
          <a:xfrm>
            <a:off x="1726486" y="4092452"/>
            <a:ext cx="4521909"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The fire service</a:t>
            </a:r>
            <a:endParaRPr lang="en-GB" sz="2000" spc="50" dirty="0">
              <a:latin typeface="Arial Narrow"/>
              <a:cs typeface="Arial Narrow"/>
            </a:endParaRPr>
          </a:p>
        </p:txBody>
      </p:sp>
      <p:cxnSp>
        <p:nvCxnSpPr>
          <p:cNvPr id="21" name="Straight Connector 20">
            <a:extLst>
              <a:ext uri="{FF2B5EF4-FFF2-40B4-BE49-F238E27FC236}">
                <a16:creationId xmlns:a16="http://schemas.microsoft.com/office/drawing/2014/main" id="{2A4C1EE9-E5EF-DA4F-8661-7DB6CB308B6C}"/>
              </a:ext>
            </a:extLst>
          </p:cNvPr>
          <p:cNvCxnSpPr>
            <a:cxnSpLocks/>
          </p:cNvCxnSpPr>
          <p:nvPr/>
        </p:nvCxnSpPr>
        <p:spPr>
          <a:xfrm>
            <a:off x="1726487" y="4552139"/>
            <a:ext cx="45219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4021C624-BDD2-A24F-A411-D53D5CF5718E}"/>
              </a:ext>
            </a:extLst>
          </p:cNvPr>
          <p:cNvSpPr txBox="1">
            <a:spLocks/>
          </p:cNvSpPr>
          <p:nvPr/>
        </p:nvSpPr>
        <p:spPr>
          <a:xfrm>
            <a:off x="1726487" y="4719346"/>
            <a:ext cx="452190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Community, sports, faith and charity groups</a:t>
            </a:r>
            <a:endParaRPr lang="en-GB" sz="2000" spc="50" dirty="0">
              <a:latin typeface="Arial Narrow"/>
              <a:cs typeface="Arial Narrow"/>
            </a:endParaRPr>
          </a:p>
        </p:txBody>
      </p:sp>
      <p:cxnSp>
        <p:nvCxnSpPr>
          <p:cNvPr id="33" name="Straight Connector 32">
            <a:extLst>
              <a:ext uri="{FF2B5EF4-FFF2-40B4-BE49-F238E27FC236}">
                <a16:creationId xmlns:a16="http://schemas.microsoft.com/office/drawing/2014/main" id="{D694992D-96AF-934C-A8A3-3BFB5F0FBBA5}"/>
              </a:ext>
            </a:extLst>
          </p:cNvPr>
          <p:cNvCxnSpPr>
            <a:cxnSpLocks/>
          </p:cNvCxnSpPr>
          <p:nvPr/>
        </p:nvCxnSpPr>
        <p:spPr>
          <a:xfrm>
            <a:off x="1726487" y="5204433"/>
            <a:ext cx="45219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100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fade">
                                      <p:cBhvr>
                                        <p:cTn id="28" dur="500"/>
                                        <p:tgtEl>
                                          <p:spTgt spid="20"/>
                                        </p:tgtEl>
                                      </p:cBhvr>
                                    </p:animEffect>
                                  </p:childTnLst>
                                </p:cTn>
                              </p:par>
                              <p:par>
                                <p:cTn id="29" presetID="10" presetClass="entr" presetSubtype="0" fill="hold"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par>
                                <p:cTn id="37" presetID="10" presetClass="entr" presetSubtype="0" fill="hold" nodeType="withEffect">
                                  <p:stCondLst>
                                    <p:cond delay="0"/>
                                  </p:stCondLst>
                                  <p:childTnLst>
                                    <p:set>
                                      <p:cBhvr>
                                        <p:cTn id="38" dur="1" fill="hold">
                                          <p:stCondLst>
                                            <p:cond delay="0"/>
                                          </p:stCondLst>
                                        </p:cTn>
                                        <p:tgtEl>
                                          <p:spTgt spid="33"/>
                                        </p:tgtEl>
                                        <p:attrNameLst>
                                          <p:attrName>style.visibility</p:attrName>
                                        </p:attrNameLst>
                                      </p:cBhvr>
                                      <p:to>
                                        <p:strVal val="visible"/>
                                      </p:to>
                                    </p:set>
                                    <p:animEffect transition="in" filter="fade">
                                      <p:cBhvr>
                                        <p:cTn id="39" dur="500"/>
                                        <p:tgtEl>
                                          <p:spTgt spid="33"/>
                                        </p:tgtEl>
                                      </p:cBhvr>
                                    </p:animEffect>
                                  </p:childTnLst>
                                </p:cTn>
                              </p:par>
                            </p:childTnLst>
                          </p:cTn>
                        </p:par>
                        <p:par>
                          <p:cTn id="40" fill="hold">
                            <p:stCondLst>
                              <p:cond delay="500"/>
                            </p:stCondLst>
                            <p:childTnLst>
                              <p:par>
                                <p:cTn id="41" presetID="2" presetClass="entr" presetSubtype="4" accel="50000" decel="50000" fill="hold" nodeType="after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par>
                                <p:cTn id="45" presetID="2" presetClass="entr" presetSubtype="4" accel="50000" decel="50000"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p:bldP spid="17" grpId="0"/>
      <p:bldP spid="20" grpId="0"/>
      <p:bldP spid="3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22" name="Title 1">
            <a:extLst>
              <a:ext uri="{FF2B5EF4-FFF2-40B4-BE49-F238E27FC236}">
                <a16:creationId xmlns:a16="http://schemas.microsoft.com/office/drawing/2014/main" id="{D68EA294-895F-4B4C-9270-D4F0D63CF904}"/>
              </a:ext>
            </a:extLst>
          </p:cNvPr>
          <p:cNvSpPr txBox="1">
            <a:spLocks/>
          </p:cNvSpPr>
          <p:nvPr/>
        </p:nvSpPr>
        <p:spPr>
          <a:xfrm>
            <a:off x="2129011" y="1204204"/>
            <a:ext cx="4762363" cy="423261"/>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Safeguarding PARTNERSHIP</a:t>
            </a:r>
            <a:endParaRPr lang="en-US" sz="2800" b="1" cap="all" spc="75" dirty="0">
              <a:latin typeface="Arial Narrow"/>
              <a:cs typeface="Arial Narrow"/>
            </a:endParaRPr>
          </a:p>
        </p:txBody>
      </p:sp>
      <p:sp>
        <p:nvSpPr>
          <p:cNvPr id="24" name="Title 1">
            <a:extLst>
              <a:ext uri="{FF2B5EF4-FFF2-40B4-BE49-F238E27FC236}">
                <a16:creationId xmlns:a16="http://schemas.microsoft.com/office/drawing/2014/main" id="{DAE48A0B-AB39-4F83-A8B3-BD724D136530}"/>
              </a:ext>
            </a:extLst>
          </p:cNvPr>
          <p:cNvSpPr txBox="1">
            <a:spLocks/>
          </p:cNvSpPr>
          <p:nvPr/>
        </p:nvSpPr>
        <p:spPr>
          <a:xfrm>
            <a:off x="2139569" y="2340959"/>
            <a:ext cx="7886855"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Involve relevant agencies in the area</a:t>
            </a:r>
          </a:p>
        </p:txBody>
      </p:sp>
      <p:cxnSp>
        <p:nvCxnSpPr>
          <p:cNvPr id="25" name="Straight Connector 24">
            <a:extLst>
              <a:ext uri="{FF2B5EF4-FFF2-40B4-BE49-F238E27FC236}">
                <a16:creationId xmlns:a16="http://schemas.microsoft.com/office/drawing/2014/main" id="{7C9023A8-ADB7-4743-A93B-7A5762EDD074}"/>
              </a:ext>
            </a:extLst>
          </p:cNvPr>
          <p:cNvCxnSpPr>
            <a:cxnSpLocks/>
          </p:cNvCxnSpPr>
          <p:nvPr/>
        </p:nvCxnSpPr>
        <p:spPr>
          <a:xfrm>
            <a:off x="2129013" y="2763929"/>
            <a:ext cx="7876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0" name="Title 1">
            <a:extLst>
              <a:ext uri="{FF2B5EF4-FFF2-40B4-BE49-F238E27FC236}">
                <a16:creationId xmlns:a16="http://schemas.microsoft.com/office/drawing/2014/main" id="{4DF16137-6E7E-4C54-BCDC-8314C445D868}"/>
              </a:ext>
            </a:extLst>
          </p:cNvPr>
          <p:cNvSpPr txBox="1">
            <a:spLocks/>
          </p:cNvSpPr>
          <p:nvPr/>
        </p:nvSpPr>
        <p:spPr>
          <a:xfrm>
            <a:off x="2129011" y="2930004"/>
            <a:ext cx="7865746"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Identify and supervise the review of serious safeguarding cases</a:t>
            </a:r>
          </a:p>
        </p:txBody>
      </p:sp>
      <p:cxnSp>
        <p:nvCxnSpPr>
          <p:cNvPr id="31" name="Straight Connector 30">
            <a:extLst>
              <a:ext uri="{FF2B5EF4-FFF2-40B4-BE49-F238E27FC236}">
                <a16:creationId xmlns:a16="http://schemas.microsoft.com/office/drawing/2014/main" id="{7AEC3882-1CF1-4344-86AF-0962580E59DC}"/>
              </a:ext>
            </a:extLst>
          </p:cNvPr>
          <p:cNvCxnSpPr>
            <a:cxnSpLocks/>
          </p:cNvCxnSpPr>
          <p:nvPr/>
        </p:nvCxnSpPr>
        <p:spPr>
          <a:xfrm>
            <a:off x="2129012" y="3398178"/>
            <a:ext cx="788685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8" name="Title 1">
            <a:extLst>
              <a:ext uri="{FF2B5EF4-FFF2-40B4-BE49-F238E27FC236}">
                <a16:creationId xmlns:a16="http://schemas.microsoft.com/office/drawing/2014/main" id="{0E1B5CFA-02CD-4FCE-8055-9B45B10405FF}"/>
              </a:ext>
            </a:extLst>
          </p:cNvPr>
          <p:cNvSpPr txBox="1">
            <a:spLocks/>
          </p:cNvSpPr>
          <p:nvPr/>
        </p:nvSpPr>
        <p:spPr>
          <a:xfrm>
            <a:off x="2129012" y="1795534"/>
            <a:ext cx="7897412" cy="390456"/>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The key responsibilities of the safeguarding partnership are to:</a:t>
            </a:r>
          </a:p>
        </p:txBody>
      </p:sp>
      <p:sp>
        <p:nvSpPr>
          <p:cNvPr id="40" name="Title 1">
            <a:extLst>
              <a:ext uri="{FF2B5EF4-FFF2-40B4-BE49-F238E27FC236}">
                <a16:creationId xmlns:a16="http://schemas.microsoft.com/office/drawing/2014/main" id="{91321E3E-0BA5-4CD5-AFDC-361E72293F6D}"/>
              </a:ext>
            </a:extLst>
          </p:cNvPr>
          <p:cNvSpPr txBox="1">
            <a:spLocks/>
          </p:cNvSpPr>
          <p:nvPr/>
        </p:nvSpPr>
        <p:spPr>
          <a:xfrm>
            <a:off x="2129012" y="3553373"/>
            <a:ext cx="7886857"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Publish local safeguarding arrangements</a:t>
            </a:r>
          </a:p>
        </p:txBody>
      </p:sp>
      <p:cxnSp>
        <p:nvCxnSpPr>
          <p:cNvPr id="41" name="Straight Connector 40">
            <a:extLst>
              <a:ext uri="{FF2B5EF4-FFF2-40B4-BE49-F238E27FC236}">
                <a16:creationId xmlns:a16="http://schemas.microsoft.com/office/drawing/2014/main" id="{16AEFC1A-9AA4-48A5-9ADC-A57AFC045AE9}"/>
              </a:ext>
            </a:extLst>
          </p:cNvPr>
          <p:cNvCxnSpPr>
            <a:cxnSpLocks/>
          </p:cNvCxnSpPr>
          <p:nvPr/>
        </p:nvCxnSpPr>
        <p:spPr>
          <a:xfrm>
            <a:off x="2129011" y="4033139"/>
            <a:ext cx="788685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E81D6A34-4CCF-4B67-8113-87694E84B050}"/>
              </a:ext>
            </a:extLst>
          </p:cNvPr>
          <p:cNvSpPr txBox="1">
            <a:spLocks/>
          </p:cNvSpPr>
          <p:nvPr/>
        </p:nvSpPr>
        <p:spPr>
          <a:xfrm>
            <a:off x="2129011" y="4185155"/>
            <a:ext cx="7886857"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Arrange for independent scrutiny of their arrangements</a:t>
            </a:r>
          </a:p>
        </p:txBody>
      </p:sp>
      <p:cxnSp>
        <p:nvCxnSpPr>
          <p:cNvPr id="18" name="Straight Connector 17">
            <a:extLst>
              <a:ext uri="{FF2B5EF4-FFF2-40B4-BE49-F238E27FC236}">
                <a16:creationId xmlns:a16="http://schemas.microsoft.com/office/drawing/2014/main" id="{F83F0FA0-1860-4665-B79B-689C1C3E13EE}"/>
              </a:ext>
            </a:extLst>
          </p:cNvPr>
          <p:cNvCxnSpPr>
            <a:cxnSpLocks/>
          </p:cNvCxnSpPr>
          <p:nvPr/>
        </p:nvCxnSpPr>
        <p:spPr>
          <a:xfrm>
            <a:off x="2129014" y="4667071"/>
            <a:ext cx="788685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E25BEECC-4AAC-4DC6-9454-5DF75D38FE14}"/>
              </a:ext>
            </a:extLst>
          </p:cNvPr>
          <p:cNvSpPr txBox="1">
            <a:spLocks/>
          </p:cNvSpPr>
          <p:nvPr/>
        </p:nvSpPr>
        <p:spPr>
          <a:xfrm>
            <a:off x="2129011" y="4826653"/>
            <a:ext cx="7865744"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Publish annual review reports on their safeguarding activities</a:t>
            </a:r>
          </a:p>
        </p:txBody>
      </p:sp>
      <p:cxnSp>
        <p:nvCxnSpPr>
          <p:cNvPr id="20" name="Straight Connector 19">
            <a:extLst>
              <a:ext uri="{FF2B5EF4-FFF2-40B4-BE49-F238E27FC236}">
                <a16:creationId xmlns:a16="http://schemas.microsoft.com/office/drawing/2014/main" id="{748BE7B4-8CAB-3143-BA90-8B2D091116F6}"/>
              </a:ext>
            </a:extLst>
          </p:cNvPr>
          <p:cNvCxnSpPr>
            <a:cxnSpLocks/>
          </p:cNvCxnSpPr>
          <p:nvPr/>
        </p:nvCxnSpPr>
        <p:spPr>
          <a:xfrm>
            <a:off x="2129011" y="5297937"/>
            <a:ext cx="787630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266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1000"/>
                                        <p:tgtEl>
                                          <p:spTgt spid="38"/>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fade">
                                      <p:cBhvr>
                                        <p:cTn id="11" dur="500"/>
                                        <p:tgtEl>
                                          <p:spTgt spid="24"/>
                                        </p:tgtEl>
                                      </p:cBhvr>
                                    </p:animEffect>
                                  </p:childTnLst>
                                </p:cTn>
                              </p:par>
                              <p:par>
                                <p:cTn id="12" presetID="10" presetClass="entr" presetSubtype="0" fill="hold" nodeType="with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fade">
                                      <p:cBhvr>
                                        <p:cTn id="14" dur="500"/>
                                        <p:tgtEl>
                                          <p:spTgt spid="25"/>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fade">
                                      <p:cBhvr>
                                        <p:cTn id="19" dur="500"/>
                                        <p:tgtEl>
                                          <p:spTgt spid="30"/>
                                        </p:tgtEl>
                                      </p:cBhvr>
                                    </p:animEffect>
                                  </p:childTnLst>
                                </p:cTn>
                              </p:par>
                              <p:par>
                                <p:cTn id="20" presetID="10" presetClass="entr" presetSubtype="0" fill="hold" nodeType="withEffect">
                                  <p:stCondLst>
                                    <p:cond delay="0"/>
                                  </p:stCondLst>
                                  <p:childTnLst>
                                    <p:set>
                                      <p:cBhvr>
                                        <p:cTn id="21" dur="1" fill="hold">
                                          <p:stCondLst>
                                            <p:cond delay="0"/>
                                          </p:stCondLst>
                                        </p:cTn>
                                        <p:tgtEl>
                                          <p:spTgt spid="31"/>
                                        </p:tgtEl>
                                        <p:attrNameLst>
                                          <p:attrName>style.visibility</p:attrName>
                                        </p:attrNameLst>
                                      </p:cBhvr>
                                      <p:to>
                                        <p:strVal val="visible"/>
                                      </p:to>
                                    </p:set>
                                    <p:animEffect transition="in" filter="fade">
                                      <p:cBhvr>
                                        <p:cTn id="22" dur="500"/>
                                        <p:tgtEl>
                                          <p:spTgt spid="3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fade">
                                      <p:cBhvr>
                                        <p:cTn id="27" dur="500"/>
                                        <p:tgtEl>
                                          <p:spTgt spid="40"/>
                                        </p:tgtEl>
                                      </p:cBhvr>
                                    </p:animEffect>
                                  </p:childTnLst>
                                </p:cTn>
                              </p:par>
                              <p:par>
                                <p:cTn id="28" presetID="10" presetClass="entr" presetSubtype="0" fill="hold" nodeType="withEffect">
                                  <p:stCondLst>
                                    <p:cond delay="0"/>
                                  </p:stCondLst>
                                  <p:childTnLst>
                                    <p:set>
                                      <p:cBhvr>
                                        <p:cTn id="29" dur="1" fill="hold">
                                          <p:stCondLst>
                                            <p:cond delay="0"/>
                                          </p:stCondLst>
                                        </p:cTn>
                                        <p:tgtEl>
                                          <p:spTgt spid="41"/>
                                        </p:tgtEl>
                                        <p:attrNameLst>
                                          <p:attrName>style.visibility</p:attrName>
                                        </p:attrNameLst>
                                      </p:cBhvr>
                                      <p:to>
                                        <p:strVal val="visible"/>
                                      </p:to>
                                    </p:set>
                                    <p:animEffect transition="in" filter="fade">
                                      <p:cBhvr>
                                        <p:cTn id="30" dur="500"/>
                                        <p:tgtEl>
                                          <p:spTgt spid="4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par>
                                <p:cTn id="44" presetID="10" presetClass="entr" presetSubtype="0" fill="hold" nodeType="withEffect">
                                  <p:stCondLst>
                                    <p:cond delay="0"/>
                                  </p:stCondLst>
                                  <p:childTnLst>
                                    <p:set>
                                      <p:cBhvr>
                                        <p:cTn id="45" dur="1" fill="hold">
                                          <p:stCondLst>
                                            <p:cond delay="0"/>
                                          </p:stCondLst>
                                        </p:cTn>
                                        <p:tgtEl>
                                          <p:spTgt spid="20"/>
                                        </p:tgtEl>
                                        <p:attrNameLst>
                                          <p:attrName>style.visibility</p:attrName>
                                        </p:attrNameLst>
                                      </p:cBhvr>
                                      <p:to>
                                        <p:strVal val="visible"/>
                                      </p:to>
                                    </p:set>
                                    <p:animEffect transition="in" filter="fade">
                                      <p:cBhvr>
                                        <p:cTn id="46" dur="500"/>
                                        <p:tgtEl>
                                          <p:spTgt spid="20"/>
                                        </p:tgtEl>
                                      </p:cBhvr>
                                    </p:animEffect>
                                  </p:childTnLst>
                                </p:cTn>
                              </p:par>
                            </p:childTnLst>
                          </p:cTn>
                        </p:par>
                        <p:par>
                          <p:cTn id="47" fill="hold">
                            <p:stCondLst>
                              <p:cond delay="500"/>
                            </p:stCondLst>
                            <p:childTnLst>
                              <p:par>
                                <p:cTn id="48" presetID="2" presetClass="entr" presetSubtype="4" accel="50000" decel="50000" fill="hold" nodeType="afterEffect">
                                  <p:stCondLst>
                                    <p:cond delay="0"/>
                                  </p:stCondLst>
                                  <p:childTnLst>
                                    <p:set>
                                      <p:cBhvr>
                                        <p:cTn id="49" dur="1" fill="hold">
                                          <p:stCondLst>
                                            <p:cond delay="0"/>
                                          </p:stCondLst>
                                        </p:cTn>
                                        <p:tgtEl>
                                          <p:spTgt spid="28"/>
                                        </p:tgtEl>
                                        <p:attrNameLst>
                                          <p:attrName>style.visibility</p:attrName>
                                        </p:attrNameLst>
                                      </p:cBhvr>
                                      <p:to>
                                        <p:strVal val="visible"/>
                                      </p:to>
                                    </p:set>
                                    <p:anim calcmode="lin" valueType="num">
                                      <p:cBhvr additive="base">
                                        <p:cTn id="50" dur="500" fill="hold"/>
                                        <p:tgtEl>
                                          <p:spTgt spid="28"/>
                                        </p:tgtEl>
                                        <p:attrNameLst>
                                          <p:attrName>ppt_x</p:attrName>
                                        </p:attrNameLst>
                                      </p:cBhvr>
                                      <p:tavLst>
                                        <p:tav tm="0">
                                          <p:val>
                                            <p:strVal val="#ppt_x"/>
                                          </p:val>
                                        </p:tav>
                                        <p:tav tm="100000">
                                          <p:val>
                                            <p:strVal val="#ppt_x"/>
                                          </p:val>
                                        </p:tav>
                                      </p:tavLst>
                                    </p:anim>
                                    <p:anim calcmode="lin" valueType="num">
                                      <p:cBhvr additive="base">
                                        <p:cTn id="51" dur="500" fill="hold"/>
                                        <p:tgtEl>
                                          <p:spTgt spid="28"/>
                                        </p:tgtEl>
                                        <p:attrNameLst>
                                          <p:attrName>ppt_y</p:attrName>
                                        </p:attrNameLst>
                                      </p:cBhvr>
                                      <p:tavLst>
                                        <p:tav tm="0">
                                          <p:val>
                                            <p:strVal val="1+#ppt_h/2"/>
                                          </p:val>
                                        </p:tav>
                                        <p:tav tm="100000">
                                          <p:val>
                                            <p:strVal val="#ppt_y"/>
                                          </p:val>
                                        </p:tav>
                                      </p:tavLst>
                                    </p:anim>
                                  </p:childTnLst>
                                </p:cTn>
                              </p:par>
                              <p:par>
                                <p:cTn id="52" presetID="2" presetClass="entr" presetSubtype="4" accel="50000" decel="50000" fill="hold" nodeType="withEffect">
                                  <p:stCondLst>
                                    <p:cond delay="0"/>
                                  </p:stCondLst>
                                  <p:childTnLst>
                                    <p:set>
                                      <p:cBhvr>
                                        <p:cTn id="53" dur="1" fill="hold">
                                          <p:stCondLst>
                                            <p:cond delay="0"/>
                                          </p:stCondLst>
                                        </p:cTn>
                                        <p:tgtEl>
                                          <p:spTgt spid="29"/>
                                        </p:tgtEl>
                                        <p:attrNameLst>
                                          <p:attrName>style.visibility</p:attrName>
                                        </p:attrNameLst>
                                      </p:cBhvr>
                                      <p:to>
                                        <p:strVal val="visible"/>
                                      </p:to>
                                    </p:set>
                                    <p:anim calcmode="lin" valueType="num">
                                      <p:cBhvr additive="base">
                                        <p:cTn id="54" dur="500" fill="hold"/>
                                        <p:tgtEl>
                                          <p:spTgt spid="29"/>
                                        </p:tgtEl>
                                        <p:attrNameLst>
                                          <p:attrName>ppt_x</p:attrName>
                                        </p:attrNameLst>
                                      </p:cBhvr>
                                      <p:tavLst>
                                        <p:tav tm="0">
                                          <p:val>
                                            <p:strVal val="#ppt_x"/>
                                          </p:val>
                                        </p:tav>
                                        <p:tav tm="100000">
                                          <p:val>
                                            <p:strVal val="#ppt_x"/>
                                          </p:val>
                                        </p:tav>
                                      </p:tavLst>
                                    </p:anim>
                                    <p:anim calcmode="lin" valueType="num">
                                      <p:cBhvr additive="base">
                                        <p:cTn id="5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30" grpId="0"/>
      <p:bldP spid="38" grpId="0"/>
      <p:bldP spid="40" grpId="0"/>
      <p:bldP spid="17" grpId="0"/>
      <p:bldP spid="1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486568" y="1218365"/>
            <a:ext cx="4867933"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ROLES AND RESPONSIBILITIES</a:t>
            </a:r>
            <a:endParaRPr lang="en-US" sz="2800" b="1" cap="all" spc="75" dirty="0">
              <a:latin typeface="Arial Narrow"/>
              <a:cs typeface="Arial Narrow"/>
            </a:endParaRPr>
          </a:p>
        </p:txBody>
      </p:sp>
      <p:sp>
        <p:nvSpPr>
          <p:cNvPr id="18" name="Title 1">
            <a:extLst>
              <a:ext uri="{FF2B5EF4-FFF2-40B4-BE49-F238E27FC236}">
                <a16:creationId xmlns:a16="http://schemas.microsoft.com/office/drawing/2014/main" id="{5835381B-8723-40DC-A413-FFC302DDEF23}"/>
              </a:ext>
            </a:extLst>
          </p:cNvPr>
          <p:cNvSpPr txBox="1">
            <a:spLocks/>
          </p:cNvSpPr>
          <p:nvPr/>
        </p:nvSpPr>
        <p:spPr>
          <a:xfrm>
            <a:off x="1486570" y="1837896"/>
            <a:ext cx="6245318" cy="442400"/>
          </a:xfrm>
          <a:prstGeom prst="rect">
            <a:avLst/>
          </a:prstGeom>
        </p:spPr>
        <p:txBody>
          <a:bodyPr vert="horz" wrap="none" lIns="0" tIns="0" rIns="0" bIns="0" rtlCol="0" anchor="t" anchorCtr="0">
            <a:noAutofit/>
          </a:bodyPr>
          <a:lstStyle/>
          <a:p>
            <a:pPr>
              <a:spcBef>
                <a:spcPct val="0"/>
              </a:spcBef>
              <a:spcAft>
                <a:spcPts val="1405"/>
              </a:spcAft>
            </a:pPr>
            <a:r>
              <a:rPr lang="en-GB" sz="2800" b="1" spc="50" dirty="0">
                <a:solidFill>
                  <a:srgbClr val="009ED5"/>
                </a:solidFill>
                <a:latin typeface="Arial Narrow"/>
                <a:cs typeface="Arial Narrow"/>
              </a:rPr>
              <a:t>Local Authority Designated Officer (LADO)</a:t>
            </a:r>
            <a:endParaRPr lang="en-US" sz="2800" b="1" spc="50" dirty="0">
              <a:solidFill>
                <a:srgbClr val="009ED5"/>
              </a:solidFill>
              <a:latin typeface="Arial Narrow"/>
              <a:ea typeface="+mj-ea"/>
              <a:cs typeface="Arial Narrow"/>
            </a:endParaRPr>
          </a:p>
        </p:txBody>
      </p:sp>
      <p:sp>
        <p:nvSpPr>
          <p:cNvPr id="23" name="Title 1">
            <a:extLst>
              <a:ext uri="{FF2B5EF4-FFF2-40B4-BE49-F238E27FC236}">
                <a16:creationId xmlns:a16="http://schemas.microsoft.com/office/drawing/2014/main" id="{03E65228-A7FC-4EAC-9C97-B295E1F080D9}"/>
              </a:ext>
            </a:extLst>
          </p:cNvPr>
          <p:cNvSpPr txBox="1">
            <a:spLocks/>
          </p:cNvSpPr>
          <p:nvPr/>
        </p:nvSpPr>
        <p:spPr>
          <a:xfrm>
            <a:off x="1498765" y="2394030"/>
            <a:ext cx="9108292" cy="747270"/>
          </a:xfrm>
          <a:prstGeom prst="rect">
            <a:avLst/>
          </a:prstGeom>
        </p:spPr>
        <p:txBody>
          <a:bodyPr vert="horz" wrap="none" lIns="0" tIns="0" rIns="0" bIns="0" rtlCol="0" anchor="t" anchorCtr="0">
            <a:noAutofit/>
          </a:bodyPr>
          <a:lstStyle/>
          <a:p>
            <a:pPr>
              <a:spcBef>
                <a:spcPct val="0"/>
              </a:spcBef>
              <a:spcAft>
                <a:spcPts val="1405"/>
              </a:spcAft>
            </a:pPr>
            <a:r>
              <a:rPr lang="en-GB" sz="2200" spc="50" dirty="0">
                <a:latin typeface="Arial Narrow"/>
                <a:cs typeface="Arial Narrow"/>
              </a:rPr>
              <a:t>The LADO is employed within social care services with the specific role to examine</a:t>
            </a:r>
            <a:br>
              <a:rPr lang="en-GB" sz="2200" spc="50" dirty="0">
                <a:latin typeface="Arial Narrow"/>
                <a:cs typeface="Arial Narrow"/>
              </a:rPr>
            </a:br>
            <a:r>
              <a:rPr lang="en-GB" sz="2200" spc="50" dirty="0">
                <a:latin typeface="Arial Narrow"/>
                <a:cs typeface="Arial Narrow"/>
              </a:rPr>
              <a:t>allegations made against volunteers or staff who work with children.</a:t>
            </a:r>
            <a:endParaRPr lang="en-US" sz="2200" spc="50" dirty="0">
              <a:solidFill>
                <a:srgbClr val="000000"/>
              </a:solidFill>
              <a:latin typeface="Arial Narrow"/>
              <a:cs typeface="Arial Narrow"/>
            </a:endParaRPr>
          </a:p>
        </p:txBody>
      </p:sp>
      <p:sp>
        <p:nvSpPr>
          <p:cNvPr id="32" name="Title 1">
            <a:extLst>
              <a:ext uri="{FF2B5EF4-FFF2-40B4-BE49-F238E27FC236}">
                <a16:creationId xmlns:a16="http://schemas.microsoft.com/office/drawing/2014/main" id="{ADBF155E-8215-4E75-83CC-33A83E360066}"/>
              </a:ext>
            </a:extLst>
          </p:cNvPr>
          <p:cNvSpPr txBox="1">
            <a:spLocks/>
          </p:cNvSpPr>
          <p:nvPr/>
        </p:nvSpPr>
        <p:spPr>
          <a:xfrm>
            <a:off x="1498765" y="3437529"/>
            <a:ext cx="5482555" cy="400109"/>
          </a:xfrm>
          <a:prstGeom prst="rect">
            <a:avLst/>
          </a:prstGeom>
        </p:spPr>
        <p:txBody>
          <a:bodyPr vert="horz" wrap="none" lIns="0" tIns="0" rIns="0" bIns="0" rtlCol="0" anchor="t" anchorCtr="0">
            <a:noAutofit/>
          </a:bodyPr>
          <a:lstStyle/>
          <a:p>
            <a:pPr>
              <a:spcBef>
                <a:spcPct val="0"/>
              </a:spcBef>
              <a:spcAft>
                <a:spcPts val="1405"/>
              </a:spcAft>
            </a:pPr>
            <a:r>
              <a:rPr lang="en-GB" sz="2800" b="1" spc="50" dirty="0">
                <a:solidFill>
                  <a:srgbClr val="009ED5"/>
                </a:solidFill>
                <a:latin typeface="Arial Narrow"/>
                <a:cs typeface="Arial Narrow"/>
              </a:rPr>
              <a:t>Care Quality Commission (CQC)</a:t>
            </a:r>
            <a:endParaRPr lang="en-US" sz="2800" b="1" spc="50" dirty="0">
              <a:solidFill>
                <a:srgbClr val="009ED5"/>
              </a:solidFill>
              <a:latin typeface="Arial Narrow"/>
              <a:ea typeface="+mj-ea"/>
              <a:cs typeface="Arial Narrow"/>
            </a:endParaRPr>
          </a:p>
        </p:txBody>
      </p:sp>
      <p:sp>
        <p:nvSpPr>
          <p:cNvPr id="36" name="Title 1">
            <a:extLst>
              <a:ext uri="{FF2B5EF4-FFF2-40B4-BE49-F238E27FC236}">
                <a16:creationId xmlns:a16="http://schemas.microsoft.com/office/drawing/2014/main" id="{5A0CBB9A-E014-48FD-8940-ABC8029E1D3B}"/>
              </a:ext>
            </a:extLst>
          </p:cNvPr>
          <p:cNvSpPr txBox="1">
            <a:spLocks/>
          </p:cNvSpPr>
          <p:nvPr/>
        </p:nvSpPr>
        <p:spPr>
          <a:xfrm>
            <a:off x="1510965" y="3951372"/>
            <a:ext cx="9108292" cy="719066"/>
          </a:xfrm>
          <a:prstGeom prst="rect">
            <a:avLst/>
          </a:prstGeom>
        </p:spPr>
        <p:txBody>
          <a:bodyPr vert="horz" wrap="none" lIns="0" tIns="0" rIns="0" bIns="0" rtlCol="0" anchor="t" anchorCtr="0">
            <a:noAutofit/>
          </a:bodyPr>
          <a:lstStyle/>
          <a:p>
            <a:pPr>
              <a:spcBef>
                <a:spcPct val="0"/>
              </a:spcBef>
              <a:spcAft>
                <a:spcPts val="1405"/>
              </a:spcAft>
            </a:pPr>
            <a:r>
              <a:rPr lang="en-GB" sz="2200" spc="50" dirty="0">
                <a:latin typeface="Arial Narrow"/>
                <a:cs typeface="Arial Narrow"/>
              </a:rPr>
              <a:t>CQC ensures that health and social care services provide people with safe, effective,</a:t>
            </a:r>
            <a:br>
              <a:rPr lang="en-GB" sz="2200" spc="50" dirty="0">
                <a:latin typeface="Arial Narrow"/>
                <a:cs typeface="Arial Narrow"/>
              </a:rPr>
            </a:br>
            <a:r>
              <a:rPr lang="en-GB" sz="2200" spc="50" dirty="0">
                <a:latin typeface="Arial Narrow"/>
                <a:cs typeface="Arial Narrow"/>
              </a:rPr>
              <a:t>compassionate, high-quality care and encourage care services to improve.</a:t>
            </a:r>
          </a:p>
        </p:txBody>
      </p:sp>
    </p:spTree>
    <p:extLst>
      <p:ext uri="{BB962C8B-B14F-4D97-AF65-F5344CB8AC3E}">
        <p14:creationId xmlns:p14="http://schemas.microsoft.com/office/powerpoint/2010/main" val="2468444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fade">
                                      <p:cBhvr>
                                        <p:cTn id="11" dur="500"/>
                                        <p:tgtEl>
                                          <p:spTgt spid="2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2"/>
                                        </p:tgtEl>
                                        <p:attrNameLst>
                                          <p:attrName>style.visibility</p:attrName>
                                        </p:attrNameLst>
                                      </p:cBhvr>
                                      <p:to>
                                        <p:strVal val="visible"/>
                                      </p:to>
                                    </p:set>
                                    <p:animEffect transition="in" filter="fade">
                                      <p:cBhvr>
                                        <p:cTn id="16" dur="500"/>
                                        <p:tgtEl>
                                          <p:spTgt spid="32"/>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par>
                          <p:cTn id="21" fill="hold">
                            <p:stCondLst>
                              <p:cond delay="1000"/>
                            </p:stCondLst>
                            <p:childTnLst>
                              <p:par>
                                <p:cTn id="22" presetID="2" presetClass="entr" presetSubtype="4" accel="50000" decel="50000" fill="hold" nodeType="after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ppt_x"/>
                                          </p:val>
                                        </p:tav>
                                        <p:tav tm="100000">
                                          <p:val>
                                            <p:strVal val="#ppt_x"/>
                                          </p:val>
                                        </p:tav>
                                      </p:tavLst>
                                    </p:anim>
                                    <p:anim calcmode="lin" valueType="num">
                                      <p:cBhvr additive="base">
                                        <p:cTn id="25" dur="500" fill="hold"/>
                                        <p:tgtEl>
                                          <p:spTgt spid="28"/>
                                        </p:tgtEl>
                                        <p:attrNameLst>
                                          <p:attrName>ppt_y</p:attrName>
                                        </p:attrNameLst>
                                      </p:cBhvr>
                                      <p:tavLst>
                                        <p:tav tm="0">
                                          <p:val>
                                            <p:strVal val="1+#ppt_h/2"/>
                                          </p:val>
                                        </p:tav>
                                        <p:tav tm="100000">
                                          <p:val>
                                            <p:strVal val="#ppt_y"/>
                                          </p:val>
                                        </p:tav>
                                      </p:tavLst>
                                    </p:anim>
                                  </p:childTnLst>
                                </p:cTn>
                              </p:par>
                              <p:par>
                                <p:cTn id="26" presetID="2" presetClass="entr" presetSubtype="4" accel="50000" decel="50000"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additive="base">
                                        <p:cTn id="28" dur="500" fill="hold"/>
                                        <p:tgtEl>
                                          <p:spTgt spid="29"/>
                                        </p:tgtEl>
                                        <p:attrNameLst>
                                          <p:attrName>ppt_x</p:attrName>
                                        </p:attrNameLst>
                                      </p:cBhvr>
                                      <p:tavLst>
                                        <p:tav tm="0">
                                          <p:val>
                                            <p:strVal val="#ppt_x"/>
                                          </p:val>
                                        </p:tav>
                                        <p:tav tm="100000">
                                          <p:val>
                                            <p:strVal val="#ppt_x"/>
                                          </p:val>
                                        </p:tav>
                                      </p:tavLst>
                                    </p:anim>
                                    <p:anim calcmode="lin" valueType="num">
                                      <p:cBhvr additive="base">
                                        <p:cTn id="2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3" grpId="0"/>
      <p:bldP spid="32" grpId="0"/>
      <p:bldP spid="3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25" name="Title 1">
            <a:extLst>
              <a:ext uri="{FF2B5EF4-FFF2-40B4-BE49-F238E27FC236}">
                <a16:creationId xmlns:a16="http://schemas.microsoft.com/office/drawing/2014/main" id="{746037F5-4417-49DE-9D1C-EEE7799B497C}"/>
              </a:ext>
            </a:extLst>
          </p:cNvPr>
          <p:cNvSpPr txBox="1">
            <a:spLocks/>
          </p:cNvSpPr>
          <p:nvPr/>
        </p:nvSpPr>
        <p:spPr>
          <a:xfrm>
            <a:off x="1322849" y="1146992"/>
            <a:ext cx="3862608" cy="457558"/>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SOCIAL CARE SERVICES</a:t>
            </a:r>
            <a:endParaRPr lang="en-US" sz="2800" b="1" cap="all" spc="75" dirty="0">
              <a:latin typeface="Arial Narrow"/>
              <a:cs typeface="Arial Narrow"/>
            </a:endParaRPr>
          </a:p>
        </p:txBody>
      </p:sp>
      <p:sp>
        <p:nvSpPr>
          <p:cNvPr id="30" name="Title 1">
            <a:extLst>
              <a:ext uri="{FF2B5EF4-FFF2-40B4-BE49-F238E27FC236}">
                <a16:creationId xmlns:a16="http://schemas.microsoft.com/office/drawing/2014/main" id="{C4983BEC-E80D-4612-9770-2D82B5BBF93D}"/>
              </a:ext>
            </a:extLst>
          </p:cNvPr>
          <p:cNvSpPr txBox="1">
            <a:spLocks/>
          </p:cNvSpPr>
          <p:nvPr/>
        </p:nvSpPr>
        <p:spPr>
          <a:xfrm>
            <a:off x="1322850" y="1757419"/>
            <a:ext cx="9699184" cy="756401"/>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Local authority social care services support families and safeguard children,</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young people and adults at risk who may be at risk of abuse and neglect.</a:t>
            </a:r>
            <a:endParaRPr lang="en-GB" sz="2000" b="1" spc="50" dirty="0">
              <a:solidFill>
                <a:srgbClr val="009ED5"/>
              </a:solidFill>
              <a:latin typeface="Arial Narrow"/>
              <a:cs typeface="Arial Narrow"/>
            </a:endParaRPr>
          </a:p>
        </p:txBody>
      </p:sp>
      <p:sp>
        <p:nvSpPr>
          <p:cNvPr id="31" name="Title 1">
            <a:extLst>
              <a:ext uri="{FF2B5EF4-FFF2-40B4-BE49-F238E27FC236}">
                <a16:creationId xmlns:a16="http://schemas.microsoft.com/office/drawing/2014/main" id="{D2E6D03C-ED36-440E-B2A8-D0777BA08212}"/>
              </a:ext>
            </a:extLst>
          </p:cNvPr>
          <p:cNvSpPr txBox="1">
            <a:spLocks/>
          </p:cNvSpPr>
          <p:nvPr/>
        </p:nvSpPr>
        <p:spPr>
          <a:xfrm>
            <a:off x="1322850" y="2762951"/>
            <a:ext cx="4024654" cy="38188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chemeClr val="tx1">
                    <a:lumMod val="50000"/>
                    <a:lumOff val="50000"/>
                  </a:schemeClr>
                </a:solidFill>
                <a:latin typeface="Arial Narrow"/>
                <a:cs typeface="Arial Narrow"/>
              </a:rPr>
              <a:t> </a:t>
            </a:r>
            <a:r>
              <a:rPr lang="en-GB" sz="2000" b="1" spc="50" dirty="0">
                <a:solidFill>
                  <a:schemeClr val="tx1">
                    <a:lumMod val="50000"/>
                    <a:lumOff val="50000"/>
                  </a:schemeClr>
                </a:solidFill>
                <a:latin typeface="Arial Narrow"/>
                <a:cs typeface="Arial Narrow"/>
              </a:rPr>
              <a:t>Children, young people and families</a:t>
            </a:r>
          </a:p>
        </p:txBody>
      </p:sp>
      <p:sp>
        <p:nvSpPr>
          <p:cNvPr id="36" name="Title 1">
            <a:extLst>
              <a:ext uri="{FF2B5EF4-FFF2-40B4-BE49-F238E27FC236}">
                <a16:creationId xmlns:a16="http://schemas.microsoft.com/office/drawing/2014/main" id="{AE690C60-C362-45A4-9204-2513B310208D}"/>
              </a:ext>
            </a:extLst>
          </p:cNvPr>
          <p:cNvSpPr txBox="1">
            <a:spLocks/>
          </p:cNvSpPr>
          <p:nvPr/>
        </p:nvSpPr>
        <p:spPr>
          <a:xfrm>
            <a:off x="1322849" y="4371652"/>
            <a:ext cx="1716951" cy="38188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 </a:t>
            </a:r>
            <a:r>
              <a:rPr lang="en-GB" sz="2000" b="1" spc="50" dirty="0">
                <a:solidFill>
                  <a:schemeClr val="tx1">
                    <a:lumMod val="50000"/>
                    <a:lumOff val="50000"/>
                  </a:schemeClr>
                </a:solidFill>
                <a:latin typeface="Arial Narrow"/>
                <a:cs typeface="Arial Narrow"/>
              </a:rPr>
              <a:t>Adults at risk</a:t>
            </a:r>
          </a:p>
        </p:txBody>
      </p:sp>
      <p:sp>
        <p:nvSpPr>
          <p:cNvPr id="37" name="Title 1">
            <a:extLst>
              <a:ext uri="{FF2B5EF4-FFF2-40B4-BE49-F238E27FC236}">
                <a16:creationId xmlns:a16="http://schemas.microsoft.com/office/drawing/2014/main" id="{DFC0C6C4-74FC-44B2-A362-F423E290FF3B}"/>
              </a:ext>
            </a:extLst>
          </p:cNvPr>
          <p:cNvSpPr txBox="1">
            <a:spLocks/>
          </p:cNvSpPr>
          <p:nvPr/>
        </p:nvSpPr>
        <p:spPr>
          <a:xfrm>
            <a:off x="1322849" y="3181958"/>
            <a:ext cx="9699185" cy="882688"/>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This include preventative family support and child protection services, child placement, fostering, adoption,</a:t>
            </a:r>
            <a:br>
              <a:rPr lang="en-GB" sz="1800" spc="50" dirty="0">
                <a:latin typeface="Arial Narrow"/>
                <a:cs typeface="Arial Narrow"/>
              </a:rPr>
            </a:br>
            <a:r>
              <a:rPr lang="en-GB" sz="1800" spc="50" dirty="0">
                <a:latin typeface="Arial Narrow"/>
                <a:cs typeface="Arial Narrow"/>
              </a:rPr>
              <a:t>working with young offenders, children and young people who have learning or physical disabilities as well</a:t>
            </a:r>
            <a:br>
              <a:rPr lang="en-GB" sz="1800" spc="50" dirty="0">
                <a:latin typeface="Arial Narrow"/>
                <a:cs typeface="Arial Narrow"/>
              </a:rPr>
            </a:br>
            <a:r>
              <a:rPr lang="en-GB" sz="1800" spc="50" dirty="0">
                <a:latin typeface="Arial Narrow"/>
                <a:cs typeface="Arial Narrow"/>
              </a:rPr>
              <a:t>as support for families and carers.</a:t>
            </a:r>
            <a:endParaRPr lang="en-US" sz="1800" spc="50" dirty="0">
              <a:solidFill>
                <a:srgbClr val="000000"/>
              </a:solidFill>
              <a:latin typeface="Arial Narrow"/>
              <a:ea typeface="+mj-ea"/>
              <a:cs typeface="Arial Narrow"/>
            </a:endParaRPr>
          </a:p>
        </p:txBody>
      </p:sp>
      <p:sp>
        <p:nvSpPr>
          <p:cNvPr id="38" name="Title 1">
            <a:extLst>
              <a:ext uri="{FF2B5EF4-FFF2-40B4-BE49-F238E27FC236}">
                <a16:creationId xmlns:a16="http://schemas.microsoft.com/office/drawing/2014/main" id="{0B631A71-2085-445D-BE8E-4DC0318CCF5C}"/>
              </a:ext>
            </a:extLst>
          </p:cNvPr>
          <p:cNvSpPr txBox="1">
            <a:spLocks/>
          </p:cNvSpPr>
          <p:nvPr/>
        </p:nvSpPr>
        <p:spPr>
          <a:xfrm>
            <a:off x="1322849" y="4733405"/>
            <a:ext cx="9699184" cy="882688"/>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This includes support for the elderly, people with mental health problems, learning or physical disabilities,</a:t>
            </a:r>
            <a:br>
              <a:rPr lang="en-GB" sz="1800" spc="50" dirty="0">
                <a:latin typeface="Arial Narrow"/>
                <a:cs typeface="Arial Narrow"/>
              </a:rPr>
            </a:br>
            <a:r>
              <a:rPr lang="en-GB" sz="1800" spc="50" dirty="0">
                <a:latin typeface="Arial Narrow"/>
                <a:cs typeface="Arial Narrow"/>
              </a:rPr>
              <a:t>those with alcohol or substance misuse problems, the homeless, prevention of abuse or neglect, domestic</a:t>
            </a:r>
            <a:br>
              <a:rPr lang="en-GB" sz="1800" spc="50" dirty="0">
                <a:latin typeface="Arial Narrow"/>
                <a:cs typeface="Arial Narrow"/>
              </a:rPr>
            </a:br>
            <a:r>
              <a:rPr lang="en-GB" sz="1800" spc="50" dirty="0">
                <a:latin typeface="Arial Narrow"/>
                <a:cs typeface="Arial Narrow"/>
              </a:rPr>
              <a:t>abuse and associated support for families and carers.</a:t>
            </a:r>
            <a:endParaRPr lang="en-US" sz="1800" spc="50" dirty="0">
              <a:solidFill>
                <a:srgbClr val="000000"/>
              </a:solidFill>
              <a:latin typeface="Arial Narrow"/>
              <a:ea typeface="+mj-ea"/>
              <a:cs typeface="Arial Narrow"/>
            </a:endParaRPr>
          </a:p>
        </p:txBody>
      </p:sp>
    </p:spTree>
    <p:extLst>
      <p:ext uri="{BB962C8B-B14F-4D97-AF65-F5344CB8AC3E}">
        <p14:creationId xmlns:p14="http://schemas.microsoft.com/office/powerpoint/2010/main" val="3220396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10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500"/>
                                        <p:tgtEl>
                                          <p:spTgt spid="31"/>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7"/>
                                        </p:tgtEl>
                                        <p:attrNameLst>
                                          <p:attrName>style.visibility</p:attrName>
                                        </p:attrNameLst>
                                      </p:cBhvr>
                                      <p:to>
                                        <p:strVal val="visible"/>
                                      </p:to>
                                    </p:set>
                                    <p:animEffect transition="in" filter="fade">
                                      <p:cBhvr>
                                        <p:cTn id="16" dur="500"/>
                                        <p:tgtEl>
                                          <p:spTgt spid="3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6"/>
                                        </p:tgtEl>
                                        <p:attrNameLst>
                                          <p:attrName>style.visibility</p:attrName>
                                        </p:attrNameLst>
                                      </p:cBhvr>
                                      <p:to>
                                        <p:strVal val="visible"/>
                                      </p:to>
                                    </p:set>
                                    <p:animEffect transition="in" filter="fade">
                                      <p:cBhvr>
                                        <p:cTn id="21" dur="500"/>
                                        <p:tgtEl>
                                          <p:spTgt spid="36"/>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500"/>
                                        <p:tgtEl>
                                          <p:spTgt spid="38"/>
                                        </p:tgtEl>
                                      </p:cBhvr>
                                    </p:animEffect>
                                  </p:childTnLst>
                                </p:cTn>
                              </p:par>
                            </p:childTnLst>
                          </p:cTn>
                        </p:par>
                        <p:par>
                          <p:cTn id="26" fill="hold">
                            <p:stCondLst>
                              <p:cond delay="1000"/>
                            </p:stCondLst>
                            <p:childTnLst>
                              <p:par>
                                <p:cTn id="27" presetID="2" presetClass="entr" presetSubtype="4" accel="50000" decel="50000" fill="hold" nodeType="afterEffect">
                                  <p:stCondLst>
                                    <p:cond delay="0"/>
                                  </p:stCondLst>
                                  <p:childTnLst>
                                    <p:set>
                                      <p:cBhvr>
                                        <p:cTn id="28" dur="1" fill="hold">
                                          <p:stCondLst>
                                            <p:cond delay="0"/>
                                          </p:stCondLst>
                                        </p:cTn>
                                        <p:tgtEl>
                                          <p:spTgt spid="28"/>
                                        </p:tgtEl>
                                        <p:attrNameLst>
                                          <p:attrName>style.visibility</p:attrName>
                                        </p:attrNameLst>
                                      </p:cBhvr>
                                      <p:to>
                                        <p:strVal val="visible"/>
                                      </p:to>
                                    </p:set>
                                    <p:anim calcmode="lin" valueType="num">
                                      <p:cBhvr additive="base">
                                        <p:cTn id="29" dur="500" fill="hold"/>
                                        <p:tgtEl>
                                          <p:spTgt spid="28"/>
                                        </p:tgtEl>
                                        <p:attrNameLst>
                                          <p:attrName>ppt_x</p:attrName>
                                        </p:attrNameLst>
                                      </p:cBhvr>
                                      <p:tavLst>
                                        <p:tav tm="0">
                                          <p:val>
                                            <p:strVal val="#ppt_x"/>
                                          </p:val>
                                        </p:tav>
                                        <p:tav tm="100000">
                                          <p:val>
                                            <p:strVal val="#ppt_x"/>
                                          </p:val>
                                        </p:tav>
                                      </p:tavLst>
                                    </p:anim>
                                    <p:anim calcmode="lin" valueType="num">
                                      <p:cBhvr additive="base">
                                        <p:cTn id="30" dur="500" fill="hold"/>
                                        <p:tgtEl>
                                          <p:spTgt spid="28"/>
                                        </p:tgtEl>
                                        <p:attrNameLst>
                                          <p:attrName>ppt_y</p:attrName>
                                        </p:attrNameLst>
                                      </p:cBhvr>
                                      <p:tavLst>
                                        <p:tav tm="0">
                                          <p:val>
                                            <p:strVal val="1+#ppt_h/2"/>
                                          </p:val>
                                        </p:tav>
                                        <p:tav tm="100000">
                                          <p:val>
                                            <p:strVal val="#ppt_y"/>
                                          </p:val>
                                        </p:tav>
                                      </p:tavLst>
                                    </p:anim>
                                  </p:childTnLst>
                                </p:cTn>
                              </p:par>
                              <p:par>
                                <p:cTn id="31" presetID="2" presetClass="entr" presetSubtype="4" accel="50000" decel="50000" fill="hold" nodeType="withEffect">
                                  <p:stCondLst>
                                    <p:cond delay="0"/>
                                  </p:stCondLst>
                                  <p:childTnLst>
                                    <p:set>
                                      <p:cBhvr>
                                        <p:cTn id="32" dur="1" fill="hold">
                                          <p:stCondLst>
                                            <p:cond delay="0"/>
                                          </p:stCondLst>
                                        </p:cTn>
                                        <p:tgtEl>
                                          <p:spTgt spid="29"/>
                                        </p:tgtEl>
                                        <p:attrNameLst>
                                          <p:attrName>style.visibility</p:attrName>
                                        </p:attrNameLst>
                                      </p:cBhvr>
                                      <p:to>
                                        <p:strVal val="visible"/>
                                      </p:to>
                                    </p:set>
                                    <p:anim calcmode="lin" valueType="num">
                                      <p:cBhvr additive="base">
                                        <p:cTn id="33" dur="500" fill="hold"/>
                                        <p:tgtEl>
                                          <p:spTgt spid="29"/>
                                        </p:tgtEl>
                                        <p:attrNameLst>
                                          <p:attrName>ppt_x</p:attrName>
                                        </p:attrNameLst>
                                      </p:cBhvr>
                                      <p:tavLst>
                                        <p:tav tm="0">
                                          <p:val>
                                            <p:strVal val="#ppt_x"/>
                                          </p:val>
                                        </p:tav>
                                        <p:tav tm="100000">
                                          <p:val>
                                            <p:strVal val="#ppt_x"/>
                                          </p:val>
                                        </p:tav>
                                      </p:tavLst>
                                    </p:anim>
                                    <p:anim calcmode="lin" valueType="num">
                                      <p:cBhvr additive="base">
                                        <p:cTn id="3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1" grpId="0"/>
      <p:bldP spid="36" grpId="0"/>
      <p:bldP spid="37" grpId="0"/>
      <p:bldP spid="3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25" name="Title 1">
            <a:extLst>
              <a:ext uri="{FF2B5EF4-FFF2-40B4-BE49-F238E27FC236}">
                <a16:creationId xmlns:a16="http://schemas.microsoft.com/office/drawing/2014/main" id="{746037F5-4417-49DE-9D1C-EEE7799B497C}"/>
              </a:ext>
            </a:extLst>
          </p:cNvPr>
          <p:cNvSpPr txBox="1">
            <a:spLocks/>
          </p:cNvSpPr>
          <p:nvPr/>
        </p:nvSpPr>
        <p:spPr>
          <a:xfrm>
            <a:off x="2272696" y="1164980"/>
            <a:ext cx="6466190" cy="490463"/>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MASH </a:t>
            </a:r>
            <a:r>
              <a:rPr lang="en-GB" sz="2400" b="1" cap="all" spc="75" dirty="0">
                <a:latin typeface="Arial Narrow"/>
                <a:cs typeface="Arial Narrow"/>
              </a:rPr>
              <a:t>(MULTI-AGENCY SAFEGUARDING HUB)</a:t>
            </a:r>
            <a:endParaRPr lang="en-US" sz="2800" b="1" cap="all" spc="75" dirty="0">
              <a:latin typeface="Arial Narrow"/>
              <a:cs typeface="Arial Narrow"/>
            </a:endParaRPr>
          </a:p>
        </p:txBody>
      </p:sp>
      <p:sp>
        <p:nvSpPr>
          <p:cNvPr id="30" name="Title 1">
            <a:extLst>
              <a:ext uri="{FF2B5EF4-FFF2-40B4-BE49-F238E27FC236}">
                <a16:creationId xmlns:a16="http://schemas.microsoft.com/office/drawing/2014/main" id="{C4983BEC-E80D-4612-9770-2D82B5BBF93D}"/>
              </a:ext>
            </a:extLst>
          </p:cNvPr>
          <p:cNvSpPr txBox="1">
            <a:spLocks/>
          </p:cNvSpPr>
          <p:nvPr/>
        </p:nvSpPr>
        <p:spPr>
          <a:xfrm>
            <a:off x="2272698" y="1846363"/>
            <a:ext cx="8017196" cy="1174630"/>
          </a:xfrm>
          <a:prstGeom prst="rect">
            <a:avLst/>
          </a:prstGeom>
        </p:spPr>
        <p:txBody>
          <a:bodyPr vert="horz" wrap="none" lIns="0" tIns="0" rIns="0" bIns="0" rtlCol="0" anchor="t" anchorCtr="0">
            <a:noAutofit/>
          </a:bodyPr>
          <a:lstStyle/>
          <a:p>
            <a:pPr>
              <a:spcBef>
                <a:spcPct val="0"/>
              </a:spcBef>
            </a:pPr>
            <a:r>
              <a:rPr lang="en-GB" sz="2400" spc="50" dirty="0">
                <a:latin typeface="Arial Narrow"/>
                <a:cs typeface="Arial Narrow"/>
              </a:rPr>
              <a:t>Several high-profile safeguarding cases have highlighted the tragic</a:t>
            </a:r>
            <a:br>
              <a:rPr lang="en-GB" sz="2400" spc="50" dirty="0">
                <a:latin typeface="Arial Narrow"/>
                <a:cs typeface="Arial Narrow"/>
              </a:rPr>
            </a:br>
            <a:r>
              <a:rPr lang="en-GB" sz="2400" spc="50" dirty="0">
                <a:latin typeface="Arial Narrow"/>
                <a:cs typeface="Arial Narrow"/>
              </a:rPr>
              <a:t>consequences which can result when information indicating risk is</a:t>
            </a:r>
            <a:br>
              <a:rPr lang="en-GB" sz="2400" spc="50" dirty="0">
                <a:latin typeface="Arial Narrow"/>
                <a:cs typeface="Arial Narrow"/>
              </a:rPr>
            </a:br>
            <a:r>
              <a:rPr lang="en-GB" sz="2400" spc="50" dirty="0">
                <a:latin typeface="Arial Narrow"/>
                <a:cs typeface="Arial Narrow"/>
              </a:rPr>
              <a:t>held by one agency, and not appropriately shared with others.</a:t>
            </a:r>
          </a:p>
        </p:txBody>
      </p:sp>
      <p:sp>
        <p:nvSpPr>
          <p:cNvPr id="21" name="Title 1">
            <a:extLst>
              <a:ext uri="{FF2B5EF4-FFF2-40B4-BE49-F238E27FC236}">
                <a16:creationId xmlns:a16="http://schemas.microsoft.com/office/drawing/2014/main" id="{6BDC19C3-982A-8641-8941-54F0A39C5695}"/>
              </a:ext>
            </a:extLst>
          </p:cNvPr>
          <p:cNvSpPr txBox="1">
            <a:spLocks/>
          </p:cNvSpPr>
          <p:nvPr/>
        </p:nvSpPr>
        <p:spPr>
          <a:xfrm>
            <a:off x="2272697" y="3211913"/>
            <a:ext cx="7913025" cy="717691"/>
          </a:xfrm>
          <a:prstGeom prst="rect">
            <a:avLst/>
          </a:prstGeom>
        </p:spPr>
        <p:txBody>
          <a:bodyPr vert="horz" wrap="none" lIns="0" tIns="0" rIns="0" bIns="0" rtlCol="0" anchor="t" anchorCtr="0">
            <a:noAutofit/>
          </a:bodyPr>
          <a:lstStyle/>
          <a:p>
            <a:pPr>
              <a:spcBef>
                <a:spcPct val="0"/>
              </a:spcBef>
            </a:pPr>
            <a:r>
              <a:rPr lang="en-GB" sz="2400" spc="50" dirty="0">
                <a:latin typeface="Arial Narrow"/>
                <a:cs typeface="Arial Narrow"/>
              </a:rPr>
              <a:t>In light of this, many areas have established a safeguarding hub</a:t>
            </a:r>
            <a:br>
              <a:rPr lang="en-GB" sz="2400" spc="50" dirty="0">
                <a:latin typeface="Arial Narrow"/>
                <a:cs typeface="Arial Narrow"/>
              </a:rPr>
            </a:br>
            <a:r>
              <a:rPr lang="en-GB" sz="2400" spc="50" dirty="0">
                <a:latin typeface="Arial Narrow"/>
                <a:cs typeface="Arial Narrow"/>
              </a:rPr>
              <a:t>to reduce the chances of cases slipping through the system.</a:t>
            </a:r>
          </a:p>
        </p:txBody>
      </p:sp>
      <p:sp>
        <p:nvSpPr>
          <p:cNvPr id="22" name="Title 1">
            <a:extLst>
              <a:ext uri="{FF2B5EF4-FFF2-40B4-BE49-F238E27FC236}">
                <a16:creationId xmlns:a16="http://schemas.microsoft.com/office/drawing/2014/main" id="{DE093C28-4024-B34D-AD1C-8EBD9D69C510}"/>
              </a:ext>
            </a:extLst>
          </p:cNvPr>
          <p:cNvSpPr txBox="1">
            <a:spLocks/>
          </p:cNvSpPr>
          <p:nvPr/>
        </p:nvSpPr>
        <p:spPr>
          <a:xfrm>
            <a:off x="2272696" y="4220262"/>
            <a:ext cx="7676493" cy="1174630"/>
          </a:xfrm>
          <a:prstGeom prst="rect">
            <a:avLst/>
          </a:prstGeom>
        </p:spPr>
        <p:txBody>
          <a:bodyPr vert="horz" wrap="none" lIns="0" tIns="0" rIns="0" bIns="0" rtlCol="0" anchor="t" anchorCtr="0">
            <a:noAutofit/>
          </a:bodyPr>
          <a:lstStyle/>
          <a:p>
            <a:pPr>
              <a:spcBef>
                <a:spcPct val="0"/>
              </a:spcBef>
            </a:pPr>
            <a:r>
              <a:rPr lang="en-GB" sz="2400" spc="50" dirty="0">
                <a:latin typeface="Arial Narrow"/>
                <a:cs typeface="Arial Narrow"/>
              </a:rPr>
              <a:t>Safeguarding hubs are supported by all relevant safeguarding</a:t>
            </a:r>
            <a:br>
              <a:rPr lang="en-GB" sz="2400" spc="50" dirty="0">
                <a:latin typeface="Arial Narrow"/>
                <a:cs typeface="Arial Narrow"/>
              </a:rPr>
            </a:br>
            <a:r>
              <a:rPr lang="en-GB" sz="2400" spc="50" dirty="0">
                <a:latin typeface="Arial Narrow"/>
                <a:cs typeface="Arial Narrow"/>
              </a:rPr>
              <a:t>provision and agencies, enabling real time information sharing,</a:t>
            </a:r>
            <a:br>
              <a:rPr lang="en-GB" sz="2400" spc="50" dirty="0">
                <a:latin typeface="Arial Narrow"/>
                <a:cs typeface="Arial Narrow"/>
              </a:rPr>
            </a:br>
            <a:r>
              <a:rPr lang="en-GB" sz="2400" spc="50" dirty="0">
                <a:latin typeface="Arial Narrow"/>
                <a:cs typeface="Arial Narrow"/>
              </a:rPr>
              <a:t>decision making and communication.</a:t>
            </a:r>
          </a:p>
        </p:txBody>
      </p:sp>
    </p:spTree>
    <p:extLst>
      <p:ext uri="{BB962C8B-B14F-4D97-AF65-F5344CB8AC3E}">
        <p14:creationId xmlns:p14="http://schemas.microsoft.com/office/powerpoint/2010/main" val="177562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10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1000"/>
                                        <p:tgtEl>
                                          <p:spTgt spid="22"/>
                                        </p:tgtEl>
                                      </p:cBhvr>
                                    </p:animEffect>
                                  </p:childTnLst>
                                </p:cTn>
                              </p:par>
                            </p:childTnLst>
                          </p:cTn>
                        </p:par>
                        <p:par>
                          <p:cTn id="18" fill="hold">
                            <p:stCondLst>
                              <p:cond delay="1000"/>
                            </p:stCondLst>
                            <p:childTnLst>
                              <p:par>
                                <p:cTn id="19" presetID="2" presetClass="entr" presetSubtype="4" accel="50000" decel="50000"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 calcmode="lin" valueType="num">
                                      <p:cBhvr additive="base">
                                        <p:cTn id="21" dur="500" fill="hold"/>
                                        <p:tgtEl>
                                          <p:spTgt spid="28"/>
                                        </p:tgtEl>
                                        <p:attrNameLst>
                                          <p:attrName>ppt_x</p:attrName>
                                        </p:attrNameLst>
                                      </p:cBhvr>
                                      <p:tavLst>
                                        <p:tav tm="0">
                                          <p:val>
                                            <p:strVal val="#ppt_x"/>
                                          </p:val>
                                        </p:tav>
                                        <p:tav tm="100000">
                                          <p:val>
                                            <p:strVal val="#ppt_x"/>
                                          </p:val>
                                        </p:tav>
                                      </p:tavLst>
                                    </p:anim>
                                    <p:anim calcmode="lin" valueType="num">
                                      <p:cBhvr additive="base">
                                        <p:cTn id="22" dur="500" fill="hold"/>
                                        <p:tgtEl>
                                          <p:spTgt spid="28"/>
                                        </p:tgtEl>
                                        <p:attrNameLst>
                                          <p:attrName>ppt_y</p:attrName>
                                        </p:attrNameLst>
                                      </p:cBhvr>
                                      <p:tavLst>
                                        <p:tav tm="0">
                                          <p:val>
                                            <p:strVal val="1+#ppt_h/2"/>
                                          </p:val>
                                        </p:tav>
                                        <p:tav tm="100000">
                                          <p:val>
                                            <p:strVal val="#ppt_y"/>
                                          </p:val>
                                        </p:tav>
                                      </p:tavLst>
                                    </p:anim>
                                  </p:childTnLst>
                                </p:cTn>
                              </p:par>
                              <p:par>
                                <p:cTn id="23" presetID="2" presetClass="entr" presetSubtype="4" accel="50000" decel="5000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500" fill="hold"/>
                                        <p:tgtEl>
                                          <p:spTgt spid="29"/>
                                        </p:tgtEl>
                                        <p:attrNameLst>
                                          <p:attrName>ppt_x</p:attrName>
                                        </p:attrNameLst>
                                      </p:cBhvr>
                                      <p:tavLst>
                                        <p:tav tm="0">
                                          <p:val>
                                            <p:strVal val="#ppt_x"/>
                                          </p:val>
                                        </p:tav>
                                        <p:tav tm="100000">
                                          <p:val>
                                            <p:strVal val="#ppt_x"/>
                                          </p:val>
                                        </p:tav>
                                      </p:tavLst>
                                    </p:anim>
                                    <p:anim calcmode="lin" valueType="num">
                                      <p:cBhvr additive="base">
                                        <p:cTn id="2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21" grpId="0"/>
      <p:bldP spid="2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2" name="Title 1">
            <a:extLst>
              <a:ext uri="{FF2B5EF4-FFF2-40B4-BE49-F238E27FC236}">
                <a16:creationId xmlns:a16="http://schemas.microsoft.com/office/drawing/2014/main" id="{24FFECD5-E6A0-46B2-A1D4-F9EB2B1400CD}"/>
              </a:ext>
            </a:extLst>
          </p:cNvPr>
          <p:cNvSpPr txBox="1">
            <a:spLocks/>
          </p:cNvSpPr>
          <p:nvPr/>
        </p:nvSpPr>
        <p:spPr>
          <a:xfrm>
            <a:off x="1296191" y="2398354"/>
            <a:ext cx="5058310"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More accurate assessment of risk and need</a:t>
            </a:r>
          </a:p>
        </p:txBody>
      </p:sp>
      <p:cxnSp>
        <p:nvCxnSpPr>
          <p:cNvPr id="13" name="Straight Connector 12">
            <a:extLst>
              <a:ext uri="{FF2B5EF4-FFF2-40B4-BE49-F238E27FC236}">
                <a16:creationId xmlns:a16="http://schemas.microsoft.com/office/drawing/2014/main" id="{81348098-FF19-42BD-B6B1-92FB28D081FA}"/>
              </a:ext>
            </a:extLst>
          </p:cNvPr>
          <p:cNvCxnSpPr>
            <a:cxnSpLocks/>
          </p:cNvCxnSpPr>
          <p:nvPr/>
        </p:nvCxnSpPr>
        <p:spPr>
          <a:xfrm>
            <a:off x="1285197" y="2833794"/>
            <a:ext cx="506930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C73E5F98-7EB8-46B5-9BED-88467620DF10}"/>
              </a:ext>
            </a:extLst>
          </p:cNvPr>
          <p:cNvSpPr txBox="1">
            <a:spLocks/>
          </p:cNvSpPr>
          <p:nvPr/>
        </p:nvSpPr>
        <p:spPr>
          <a:xfrm>
            <a:off x="1296191" y="1837379"/>
            <a:ext cx="4722644" cy="457465"/>
          </a:xfrm>
          <a:prstGeom prst="rect">
            <a:avLst/>
          </a:prstGeom>
        </p:spPr>
        <p:txBody>
          <a:bodyPr vert="horz" wrap="none" lIns="0" tIns="0" rIns="0" bIns="0" rtlCol="0" anchor="t" anchorCtr="0">
            <a:noAutofit/>
          </a:bodyPr>
          <a:lstStyle/>
          <a:p>
            <a:pPr>
              <a:spcBef>
                <a:spcPct val="0"/>
              </a:spcBef>
              <a:spcAft>
                <a:spcPts val="1405"/>
              </a:spcAft>
            </a:pPr>
            <a:r>
              <a:rPr lang="en-GB" sz="2800" b="1" spc="50" dirty="0">
                <a:solidFill>
                  <a:srgbClr val="009ED5"/>
                </a:solidFill>
                <a:latin typeface="Arial Narrow"/>
                <a:cs typeface="Arial Narrow"/>
              </a:rPr>
              <a:t>What are the benefits of MASH?</a:t>
            </a:r>
          </a:p>
        </p:txBody>
      </p:sp>
      <p:sp>
        <p:nvSpPr>
          <p:cNvPr id="15" name="Title 1">
            <a:extLst>
              <a:ext uri="{FF2B5EF4-FFF2-40B4-BE49-F238E27FC236}">
                <a16:creationId xmlns:a16="http://schemas.microsoft.com/office/drawing/2014/main" id="{E0466B66-549E-43CF-9ABC-C6E0EE7217CC}"/>
              </a:ext>
            </a:extLst>
          </p:cNvPr>
          <p:cNvSpPr txBox="1">
            <a:spLocks/>
          </p:cNvSpPr>
          <p:nvPr/>
        </p:nvSpPr>
        <p:spPr>
          <a:xfrm>
            <a:off x="1296191" y="2968564"/>
            <a:ext cx="5058310"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More thorough and driven management of cases</a:t>
            </a:r>
          </a:p>
        </p:txBody>
      </p:sp>
      <p:cxnSp>
        <p:nvCxnSpPr>
          <p:cNvPr id="16" name="Straight Connector 15">
            <a:extLst>
              <a:ext uri="{FF2B5EF4-FFF2-40B4-BE49-F238E27FC236}">
                <a16:creationId xmlns:a16="http://schemas.microsoft.com/office/drawing/2014/main" id="{505DBFF5-6DF8-4CA6-A6C1-2E78F65B1359}"/>
              </a:ext>
            </a:extLst>
          </p:cNvPr>
          <p:cNvCxnSpPr>
            <a:cxnSpLocks/>
          </p:cNvCxnSpPr>
          <p:nvPr/>
        </p:nvCxnSpPr>
        <p:spPr>
          <a:xfrm>
            <a:off x="1285197" y="3415579"/>
            <a:ext cx="506930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999AB37F-E309-4160-A88C-C6FC17DCC3D6}"/>
              </a:ext>
            </a:extLst>
          </p:cNvPr>
          <p:cNvSpPr txBox="1">
            <a:spLocks/>
          </p:cNvSpPr>
          <p:nvPr/>
        </p:nvSpPr>
        <p:spPr>
          <a:xfrm>
            <a:off x="1296190" y="3551656"/>
            <a:ext cx="5058311"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Better understanding between professions </a:t>
            </a:r>
          </a:p>
        </p:txBody>
      </p:sp>
      <p:cxnSp>
        <p:nvCxnSpPr>
          <p:cNvPr id="18" name="Straight Connector 17">
            <a:extLst>
              <a:ext uri="{FF2B5EF4-FFF2-40B4-BE49-F238E27FC236}">
                <a16:creationId xmlns:a16="http://schemas.microsoft.com/office/drawing/2014/main" id="{DB7CB83A-15EB-4BAE-A14E-01E792648D8B}"/>
              </a:ext>
            </a:extLst>
          </p:cNvPr>
          <p:cNvCxnSpPr>
            <a:cxnSpLocks/>
          </p:cNvCxnSpPr>
          <p:nvPr/>
        </p:nvCxnSpPr>
        <p:spPr>
          <a:xfrm>
            <a:off x="1285197" y="4010246"/>
            <a:ext cx="506930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01E75B6A-1369-4D64-901F-2DE55473C1DE}"/>
              </a:ext>
            </a:extLst>
          </p:cNvPr>
          <p:cNvSpPr txBox="1">
            <a:spLocks/>
          </p:cNvSpPr>
          <p:nvPr/>
        </p:nvSpPr>
        <p:spPr>
          <a:xfrm>
            <a:off x="1296191" y="4133441"/>
            <a:ext cx="5058310"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Greater efficiencies in processes and resources</a:t>
            </a:r>
          </a:p>
        </p:txBody>
      </p:sp>
      <p:cxnSp>
        <p:nvCxnSpPr>
          <p:cNvPr id="20" name="Straight Connector 19">
            <a:extLst>
              <a:ext uri="{FF2B5EF4-FFF2-40B4-BE49-F238E27FC236}">
                <a16:creationId xmlns:a16="http://schemas.microsoft.com/office/drawing/2014/main" id="{97765835-80B7-4EA8-AA4F-9586EB0E9482}"/>
              </a:ext>
            </a:extLst>
          </p:cNvPr>
          <p:cNvCxnSpPr>
            <a:cxnSpLocks/>
          </p:cNvCxnSpPr>
          <p:nvPr/>
        </p:nvCxnSpPr>
        <p:spPr>
          <a:xfrm>
            <a:off x="1285197" y="4603606"/>
            <a:ext cx="506930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grpSp>
        <p:nvGrpSpPr>
          <p:cNvPr id="7" name="Group 6">
            <a:extLst>
              <a:ext uri="{FF2B5EF4-FFF2-40B4-BE49-F238E27FC236}">
                <a16:creationId xmlns:a16="http://schemas.microsoft.com/office/drawing/2014/main" id="{9BF9464D-9056-40BE-9D71-4EA3168A2346}"/>
              </a:ext>
            </a:extLst>
          </p:cNvPr>
          <p:cNvGrpSpPr/>
          <p:nvPr/>
        </p:nvGrpSpPr>
        <p:grpSpPr>
          <a:xfrm>
            <a:off x="6877382" y="2112107"/>
            <a:ext cx="4029421" cy="2606943"/>
            <a:chOff x="6559446" y="3535205"/>
            <a:chExt cx="4029421" cy="1635186"/>
          </a:xfrm>
        </p:grpSpPr>
        <p:sp>
          <p:nvSpPr>
            <p:cNvPr id="27" name="Rectangle: Rounded Corners 26">
              <a:extLst>
                <a:ext uri="{FF2B5EF4-FFF2-40B4-BE49-F238E27FC236}">
                  <a16:creationId xmlns:a16="http://schemas.microsoft.com/office/drawing/2014/main" id="{5ABFEB47-F870-4281-A11A-B1DB2169A0B8}"/>
                </a:ext>
              </a:extLst>
            </p:cNvPr>
            <p:cNvSpPr/>
            <p:nvPr/>
          </p:nvSpPr>
          <p:spPr>
            <a:xfrm>
              <a:off x="6559446" y="3535205"/>
              <a:ext cx="4029421" cy="1635186"/>
            </a:xfrm>
            <a:prstGeom prst="roundRect">
              <a:avLst>
                <a:gd name="adj" fmla="val 4379"/>
              </a:avLst>
            </a:prstGeom>
            <a:solidFill>
              <a:srgbClr val="009ED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2" name="Title 1">
              <a:extLst>
                <a:ext uri="{FF2B5EF4-FFF2-40B4-BE49-F238E27FC236}">
                  <a16:creationId xmlns:a16="http://schemas.microsoft.com/office/drawing/2014/main" id="{DC33C6A1-84D8-42B7-AA75-1A15B85369DF}"/>
                </a:ext>
              </a:extLst>
            </p:cNvPr>
            <p:cNvSpPr txBox="1">
              <a:spLocks/>
            </p:cNvSpPr>
            <p:nvPr/>
          </p:nvSpPr>
          <p:spPr>
            <a:xfrm>
              <a:off x="6846013" y="3664155"/>
              <a:ext cx="3521470" cy="1405332"/>
            </a:xfrm>
            <a:prstGeom prst="rect">
              <a:avLst/>
            </a:prstGeom>
          </p:spPr>
          <p:txBody>
            <a:bodyPr vert="horz" wrap="none" lIns="0" tIns="0" rIns="0" bIns="0" rtlCol="0" anchor="t" anchorCtr="0">
              <a:noAutofit/>
            </a:bodyPr>
            <a:lstStyle/>
            <a:p>
              <a:pPr>
                <a:spcBef>
                  <a:spcPct val="0"/>
                </a:spcBef>
                <a:spcAft>
                  <a:spcPts val="1405"/>
                </a:spcAft>
              </a:pPr>
              <a:r>
                <a:rPr lang="en-GB" sz="1800" spc="50" dirty="0">
                  <a:solidFill>
                    <a:schemeClr val="bg1"/>
                  </a:solidFill>
                  <a:latin typeface="Arial Narrow"/>
                  <a:cs typeface="Arial Narrow"/>
                </a:rPr>
                <a:t>Whilst certain factors (for example</a:t>
              </a:r>
              <a:br>
                <a:rPr lang="en-GB" sz="1800" spc="50" dirty="0">
                  <a:solidFill>
                    <a:schemeClr val="bg1"/>
                  </a:solidFill>
                  <a:latin typeface="Arial Narrow"/>
                  <a:cs typeface="Arial Narrow"/>
                </a:rPr>
              </a:br>
              <a:r>
                <a:rPr lang="en-GB" sz="1800" spc="50" dirty="0">
                  <a:solidFill>
                    <a:schemeClr val="bg1"/>
                  </a:solidFill>
                  <a:latin typeface="Arial Narrow"/>
                  <a:cs typeface="Arial Narrow"/>
                </a:rPr>
                <a:t>co-location) are cited as key success</a:t>
              </a:r>
              <a:br>
                <a:rPr lang="en-GB" sz="1800" spc="50" dirty="0">
                  <a:solidFill>
                    <a:schemeClr val="bg1"/>
                  </a:solidFill>
                  <a:latin typeface="Arial Narrow"/>
                  <a:cs typeface="Arial Narrow"/>
                </a:rPr>
              </a:br>
              <a:r>
                <a:rPr lang="en-GB" sz="1800" spc="50" dirty="0">
                  <a:solidFill>
                    <a:schemeClr val="bg1"/>
                  </a:solidFill>
                  <a:latin typeface="Arial Narrow"/>
                  <a:cs typeface="Arial Narrow"/>
                </a:rPr>
                <a:t>factors by many areas, Government is</a:t>
              </a:r>
              <a:br>
                <a:rPr lang="en-GB" sz="1800" spc="50" dirty="0">
                  <a:solidFill>
                    <a:schemeClr val="bg1"/>
                  </a:solidFill>
                  <a:latin typeface="Arial Narrow"/>
                  <a:cs typeface="Arial Narrow"/>
                </a:rPr>
              </a:br>
              <a:r>
                <a:rPr lang="en-GB" sz="1800" spc="50" dirty="0">
                  <a:solidFill>
                    <a:schemeClr val="bg1"/>
                  </a:solidFill>
                  <a:latin typeface="Arial Narrow"/>
                  <a:cs typeface="Arial Narrow"/>
                </a:rPr>
                <a:t>clear that good safeguarding practice</a:t>
              </a:r>
              <a:br>
                <a:rPr lang="en-GB" sz="1800" spc="50" dirty="0">
                  <a:solidFill>
                    <a:schemeClr val="bg1"/>
                  </a:solidFill>
                  <a:latin typeface="Arial Narrow"/>
                  <a:cs typeface="Arial Narrow"/>
                </a:rPr>
              </a:br>
              <a:r>
                <a:rPr lang="en-GB" sz="1800" spc="50" dirty="0">
                  <a:solidFill>
                    <a:schemeClr val="bg1"/>
                  </a:solidFill>
                  <a:latin typeface="Arial Narrow"/>
                  <a:cs typeface="Arial Narrow"/>
                </a:rPr>
                <a:t>can take many forms, and different</a:t>
              </a:r>
              <a:br>
                <a:rPr lang="en-GB" sz="1800" spc="50" dirty="0">
                  <a:solidFill>
                    <a:schemeClr val="bg1"/>
                  </a:solidFill>
                  <a:latin typeface="Arial Narrow"/>
                  <a:cs typeface="Arial Narrow"/>
                </a:rPr>
              </a:br>
              <a:r>
                <a:rPr lang="en-GB" sz="1800" spc="50" dirty="0">
                  <a:solidFill>
                    <a:schemeClr val="bg1"/>
                  </a:solidFill>
                  <a:latin typeface="Arial Narrow"/>
                  <a:cs typeface="Arial Narrow"/>
                </a:rPr>
                <a:t>areas will seek their own innovative</a:t>
              </a:r>
              <a:br>
                <a:rPr lang="en-GB" sz="1800" spc="50" dirty="0">
                  <a:solidFill>
                    <a:schemeClr val="bg1"/>
                  </a:solidFill>
                  <a:latin typeface="Arial Narrow"/>
                  <a:cs typeface="Arial Narrow"/>
                </a:rPr>
              </a:br>
              <a:r>
                <a:rPr lang="en-GB" sz="1800" spc="50" dirty="0">
                  <a:solidFill>
                    <a:schemeClr val="bg1"/>
                  </a:solidFill>
                  <a:latin typeface="Arial Narrow"/>
                  <a:cs typeface="Arial Narrow"/>
                </a:rPr>
                <a:t>solutions in overcoming any barriers</a:t>
              </a:r>
              <a:br>
                <a:rPr lang="en-GB" sz="1800" spc="50" dirty="0">
                  <a:solidFill>
                    <a:schemeClr val="bg1"/>
                  </a:solidFill>
                  <a:latin typeface="Arial Narrow"/>
                  <a:cs typeface="Arial Narrow"/>
                </a:rPr>
              </a:br>
              <a:r>
                <a:rPr lang="en-GB" sz="1800" spc="50" dirty="0">
                  <a:solidFill>
                    <a:schemeClr val="bg1"/>
                  </a:solidFill>
                  <a:latin typeface="Arial Narrow"/>
                  <a:cs typeface="Arial Narrow"/>
                </a:rPr>
                <a:t>to successful multi-agency working.</a:t>
              </a:r>
              <a:endParaRPr lang="en-GB" sz="1800" b="1" spc="50" dirty="0">
                <a:solidFill>
                  <a:schemeClr val="bg1"/>
                </a:solidFill>
                <a:latin typeface="Arial Narrow"/>
                <a:cs typeface="Arial Narrow"/>
              </a:endParaRPr>
            </a:p>
          </p:txBody>
        </p:sp>
      </p:grpSp>
      <p:sp>
        <p:nvSpPr>
          <p:cNvPr id="24" name="Title 1">
            <a:extLst>
              <a:ext uri="{FF2B5EF4-FFF2-40B4-BE49-F238E27FC236}">
                <a16:creationId xmlns:a16="http://schemas.microsoft.com/office/drawing/2014/main" id="{72491DD7-87D0-F84B-8893-EC550D9E0B40}"/>
              </a:ext>
            </a:extLst>
          </p:cNvPr>
          <p:cNvSpPr txBox="1">
            <a:spLocks/>
          </p:cNvSpPr>
          <p:nvPr/>
        </p:nvSpPr>
        <p:spPr>
          <a:xfrm>
            <a:off x="1265698" y="1180363"/>
            <a:ext cx="6176824" cy="490463"/>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MASH </a:t>
            </a:r>
            <a:r>
              <a:rPr lang="en-GB" sz="2400" b="1" cap="all" spc="75" dirty="0">
                <a:latin typeface="Arial Narrow"/>
                <a:cs typeface="Arial Narrow"/>
              </a:rPr>
              <a:t>(MULTI-AGENCY SAFEGUARDING HUB)</a:t>
            </a:r>
            <a:endParaRPr lang="en-US" sz="2800" b="1" cap="all" spc="75" dirty="0">
              <a:latin typeface="Arial Narrow"/>
              <a:cs typeface="Arial Narrow"/>
            </a:endParaRPr>
          </a:p>
        </p:txBody>
      </p:sp>
    </p:spTree>
    <p:extLst>
      <p:ext uri="{BB962C8B-B14F-4D97-AF65-F5344CB8AC3E}">
        <p14:creationId xmlns:p14="http://schemas.microsoft.com/office/powerpoint/2010/main" val="344811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500"/>
                                        <p:tgtEl>
                                          <p:spTgt spid="15"/>
                                        </p:tgtEl>
                                      </p:cBhvr>
                                    </p:animEffect>
                                  </p:childTnLst>
                                </p:cTn>
                              </p:par>
                              <p:par>
                                <p:cTn id="21" presetID="10"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nodeType="with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fade">
                                      <p:cBhvr>
                                        <p:cTn id="36" dur="500"/>
                                        <p:tgtEl>
                                          <p:spTgt spid="19"/>
                                        </p:tgtEl>
                                      </p:cBhvr>
                                    </p:animEffect>
                                  </p:childTnLst>
                                </p:cTn>
                              </p:par>
                              <p:par>
                                <p:cTn id="37" presetID="10" presetClass="entr" presetSubtype="0" fill="hold" nodeType="with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2" accel="50000" decel="50000" fill="hold" nodeType="clickEffect">
                                  <p:stCondLst>
                                    <p:cond delay="0"/>
                                  </p:stCondLst>
                                  <p:childTnLst>
                                    <p:set>
                                      <p:cBhvr>
                                        <p:cTn id="43" dur="1" fill="hold">
                                          <p:stCondLst>
                                            <p:cond delay="0"/>
                                          </p:stCondLst>
                                        </p:cTn>
                                        <p:tgtEl>
                                          <p:spTgt spid="7"/>
                                        </p:tgtEl>
                                        <p:attrNameLst>
                                          <p:attrName>style.visibility</p:attrName>
                                        </p:attrNameLst>
                                      </p:cBhvr>
                                      <p:to>
                                        <p:strVal val="visible"/>
                                      </p:to>
                                    </p:set>
                                    <p:anim calcmode="lin" valueType="num">
                                      <p:cBhvr additive="base">
                                        <p:cTn id="44" dur="1000" fill="hold"/>
                                        <p:tgtEl>
                                          <p:spTgt spid="7"/>
                                        </p:tgtEl>
                                        <p:attrNameLst>
                                          <p:attrName>ppt_x</p:attrName>
                                        </p:attrNameLst>
                                      </p:cBhvr>
                                      <p:tavLst>
                                        <p:tav tm="0">
                                          <p:val>
                                            <p:strVal val="1+#ppt_w/2"/>
                                          </p:val>
                                        </p:tav>
                                        <p:tav tm="100000">
                                          <p:val>
                                            <p:strVal val="#ppt_x"/>
                                          </p:val>
                                        </p:tav>
                                      </p:tavLst>
                                    </p:anim>
                                    <p:anim calcmode="lin" valueType="num">
                                      <p:cBhvr additive="base">
                                        <p:cTn id="45" dur="1000" fill="hold"/>
                                        <p:tgtEl>
                                          <p:spTgt spid="7"/>
                                        </p:tgtEl>
                                        <p:attrNameLst>
                                          <p:attrName>ppt_y</p:attrName>
                                        </p:attrNameLst>
                                      </p:cBhvr>
                                      <p:tavLst>
                                        <p:tav tm="0">
                                          <p:val>
                                            <p:strVal val="#ppt_y"/>
                                          </p:val>
                                        </p:tav>
                                        <p:tav tm="100000">
                                          <p:val>
                                            <p:strVal val="#ppt_y"/>
                                          </p:val>
                                        </p:tav>
                                      </p:tavLst>
                                    </p:anim>
                                  </p:childTnLst>
                                </p:cTn>
                              </p:par>
                            </p:childTnLst>
                          </p:cTn>
                        </p:par>
                        <p:par>
                          <p:cTn id="46" fill="hold">
                            <p:stCondLst>
                              <p:cond delay="1000"/>
                            </p:stCondLst>
                            <p:childTnLst>
                              <p:par>
                                <p:cTn id="47" presetID="2" presetClass="entr" presetSubtype="4" accel="50000" decel="50000" fill="hold" nodeType="afterEffect">
                                  <p:stCondLst>
                                    <p:cond delay="0"/>
                                  </p:stCondLst>
                                  <p:childTnLst>
                                    <p:set>
                                      <p:cBhvr>
                                        <p:cTn id="48" dur="1" fill="hold">
                                          <p:stCondLst>
                                            <p:cond delay="0"/>
                                          </p:stCondLst>
                                        </p:cTn>
                                        <p:tgtEl>
                                          <p:spTgt spid="28"/>
                                        </p:tgtEl>
                                        <p:attrNameLst>
                                          <p:attrName>style.visibility</p:attrName>
                                        </p:attrNameLst>
                                      </p:cBhvr>
                                      <p:to>
                                        <p:strVal val="visible"/>
                                      </p:to>
                                    </p:set>
                                    <p:anim calcmode="lin" valueType="num">
                                      <p:cBhvr additive="base">
                                        <p:cTn id="49" dur="500" fill="hold"/>
                                        <p:tgtEl>
                                          <p:spTgt spid="28"/>
                                        </p:tgtEl>
                                        <p:attrNameLst>
                                          <p:attrName>ppt_x</p:attrName>
                                        </p:attrNameLst>
                                      </p:cBhvr>
                                      <p:tavLst>
                                        <p:tav tm="0">
                                          <p:val>
                                            <p:strVal val="#ppt_x"/>
                                          </p:val>
                                        </p:tav>
                                        <p:tav tm="100000">
                                          <p:val>
                                            <p:strVal val="#ppt_x"/>
                                          </p:val>
                                        </p:tav>
                                      </p:tavLst>
                                    </p:anim>
                                    <p:anim calcmode="lin" valueType="num">
                                      <p:cBhvr additive="base">
                                        <p:cTn id="50" dur="500" fill="hold"/>
                                        <p:tgtEl>
                                          <p:spTgt spid="28"/>
                                        </p:tgtEl>
                                        <p:attrNameLst>
                                          <p:attrName>ppt_y</p:attrName>
                                        </p:attrNameLst>
                                      </p:cBhvr>
                                      <p:tavLst>
                                        <p:tav tm="0">
                                          <p:val>
                                            <p:strVal val="1+#ppt_h/2"/>
                                          </p:val>
                                        </p:tav>
                                        <p:tav tm="100000">
                                          <p:val>
                                            <p:strVal val="#ppt_y"/>
                                          </p:val>
                                        </p:tav>
                                      </p:tavLst>
                                    </p:anim>
                                  </p:childTnLst>
                                </p:cTn>
                              </p:par>
                              <p:par>
                                <p:cTn id="51" presetID="2" presetClass="entr" presetSubtype="4" accel="50000" decel="50000" fill="hold" nodeType="withEffect">
                                  <p:stCondLst>
                                    <p:cond delay="0"/>
                                  </p:stCondLst>
                                  <p:childTnLst>
                                    <p:set>
                                      <p:cBhvr>
                                        <p:cTn id="52" dur="1" fill="hold">
                                          <p:stCondLst>
                                            <p:cond delay="0"/>
                                          </p:stCondLst>
                                        </p:cTn>
                                        <p:tgtEl>
                                          <p:spTgt spid="29"/>
                                        </p:tgtEl>
                                        <p:attrNameLst>
                                          <p:attrName>style.visibility</p:attrName>
                                        </p:attrNameLst>
                                      </p:cBhvr>
                                      <p:to>
                                        <p:strVal val="visible"/>
                                      </p:to>
                                    </p:set>
                                    <p:anim calcmode="lin" valueType="num">
                                      <p:cBhvr additive="base">
                                        <p:cTn id="53" dur="500" fill="hold"/>
                                        <p:tgtEl>
                                          <p:spTgt spid="29"/>
                                        </p:tgtEl>
                                        <p:attrNameLst>
                                          <p:attrName>ppt_x</p:attrName>
                                        </p:attrNameLst>
                                      </p:cBhvr>
                                      <p:tavLst>
                                        <p:tav tm="0">
                                          <p:val>
                                            <p:strVal val="#ppt_x"/>
                                          </p:val>
                                        </p:tav>
                                        <p:tav tm="100000">
                                          <p:val>
                                            <p:strVal val="#ppt_x"/>
                                          </p:val>
                                        </p:tav>
                                      </p:tavLst>
                                    </p:anim>
                                    <p:anim calcmode="lin" valueType="num">
                                      <p:cBhvr additive="base">
                                        <p:cTn id="5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5" grpId="0"/>
      <p:bldP spid="17" grpId="0"/>
      <p:bldP spid="1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25" name="Title 1">
            <a:extLst>
              <a:ext uri="{FF2B5EF4-FFF2-40B4-BE49-F238E27FC236}">
                <a16:creationId xmlns:a16="http://schemas.microsoft.com/office/drawing/2014/main" id="{746037F5-4417-49DE-9D1C-EEE7799B497C}"/>
              </a:ext>
            </a:extLst>
          </p:cNvPr>
          <p:cNvSpPr txBox="1">
            <a:spLocks/>
          </p:cNvSpPr>
          <p:nvPr/>
        </p:nvSpPr>
        <p:spPr>
          <a:xfrm>
            <a:off x="842296" y="1153963"/>
            <a:ext cx="3799152" cy="444575"/>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SAFEGUARDING POLICY</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65DD9FF1-5047-454C-9AAD-A0A7AC090DF6}"/>
              </a:ext>
            </a:extLst>
          </p:cNvPr>
          <p:cNvSpPr txBox="1">
            <a:spLocks/>
          </p:cNvSpPr>
          <p:nvPr/>
        </p:nvSpPr>
        <p:spPr>
          <a:xfrm>
            <a:off x="831304" y="1761459"/>
            <a:ext cx="8463168" cy="716409"/>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A safeguarding policy is a statement defining what an organisation</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will do to ensure the safety of children and/or adults at risk.</a:t>
            </a:r>
            <a:br>
              <a:rPr lang="en-GB" sz="2000" b="1" spc="50" dirty="0">
                <a:solidFill>
                  <a:srgbClr val="009ED5"/>
                </a:solidFill>
                <a:latin typeface="Arial Narrow"/>
                <a:cs typeface="Arial Narrow"/>
              </a:rPr>
            </a:br>
            <a:endParaRPr lang="en-GB" sz="2000" b="1" spc="50" dirty="0">
              <a:solidFill>
                <a:srgbClr val="009ED5"/>
              </a:solidFill>
              <a:latin typeface="Arial Narrow"/>
              <a:cs typeface="Arial Narrow"/>
            </a:endParaRPr>
          </a:p>
        </p:txBody>
      </p:sp>
      <p:sp>
        <p:nvSpPr>
          <p:cNvPr id="12" name="Title 1">
            <a:extLst>
              <a:ext uri="{FF2B5EF4-FFF2-40B4-BE49-F238E27FC236}">
                <a16:creationId xmlns:a16="http://schemas.microsoft.com/office/drawing/2014/main" id="{6D843C28-2706-41A3-A4DC-AAF05C3E8C78}"/>
              </a:ext>
            </a:extLst>
          </p:cNvPr>
          <p:cNvSpPr txBox="1">
            <a:spLocks/>
          </p:cNvSpPr>
          <p:nvPr/>
        </p:nvSpPr>
        <p:spPr>
          <a:xfrm>
            <a:off x="842296" y="2658607"/>
            <a:ext cx="4536089" cy="381888"/>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chemeClr val="tx1">
                    <a:lumMod val="50000"/>
                    <a:lumOff val="50000"/>
                  </a:schemeClr>
                </a:solidFill>
                <a:latin typeface="Arial Narrow"/>
                <a:cs typeface="Arial Narrow"/>
              </a:rPr>
              <a:t>A safeguarding policy may include:</a:t>
            </a:r>
          </a:p>
        </p:txBody>
      </p:sp>
      <p:sp>
        <p:nvSpPr>
          <p:cNvPr id="14" name="Title 1">
            <a:extLst>
              <a:ext uri="{FF2B5EF4-FFF2-40B4-BE49-F238E27FC236}">
                <a16:creationId xmlns:a16="http://schemas.microsoft.com/office/drawing/2014/main" id="{DAAA0F58-6C64-4DEE-AD40-3785C11C0817}"/>
              </a:ext>
            </a:extLst>
          </p:cNvPr>
          <p:cNvSpPr txBox="1">
            <a:spLocks/>
          </p:cNvSpPr>
          <p:nvPr/>
        </p:nvSpPr>
        <p:spPr>
          <a:xfrm>
            <a:off x="842297" y="3144989"/>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Aims and objectives</a:t>
            </a:r>
            <a:endParaRPr lang="en-US" sz="18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770CAC3D-3780-474C-BC28-EE1695DA76C0}"/>
              </a:ext>
            </a:extLst>
          </p:cNvPr>
          <p:cNvCxnSpPr>
            <a:cxnSpLocks/>
          </p:cNvCxnSpPr>
          <p:nvPr/>
        </p:nvCxnSpPr>
        <p:spPr>
          <a:xfrm>
            <a:off x="831303" y="3522097"/>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Title 1">
            <a:extLst>
              <a:ext uri="{FF2B5EF4-FFF2-40B4-BE49-F238E27FC236}">
                <a16:creationId xmlns:a16="http://schemas.microsoft.com/office/drawing/2014/main" id="{6FF28F59-0B08-49AB-A074-52C72D3F8231}"/>
              </a:ext>
            </a:extLst>
          </p:cNvPr>
          <p:cNvSpPr txBox="1">
            <a:spLocks/>
          </p:cNvSpPr>
          <p:nvPr/>
        </p:nvSpPr>
        <p:spPr>
          <a:xfrm>
            <a:off x="842296" y="3634564"/>
            <a:ext cx="4225309"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Definitions</a:t>
            </a:r>
            <a:endParaRPr lang="en-US" sz="1800" spc="50" dirty="0">
              <a:solidFill>
                <a:srgbClr val="000000"/>
              </a:solidFill>
              <a:latin typeface="Arial Narrow"/>
              <a:ea typeface="+mj-ea"/>
              <a:cs typeface="Arial Narrow"/>
            </a:endParaRPr>
          </a:p>
        </p:txBody>
      </p:sp>
      <p:cxnSp>
        <p:nvCxnSpPr>
          <p:cNvPr id="17" name="Straight Connector 16">
            <a:extLst>
              <a:ext uri="{FF2B5EF4-FFF2-40B4-BE49-F238E27FC236}">
                <a16:creationId xmlns:a16="http://schemas.microsoft.com/office/drawing/2014/main" id="{8A03AE23-016E-4A06-9185-66BE910904F5}"/>
              </a:ext>
            </a:extLst>
          </p:cNvPr>
          <p:cNvCxnSpPr>
            <a:cxnSpLocks/>
          </p:cNvCxnSpPr>
          <p:nvPr/>
        </p:nvCxnSpPr>
        <p:spPr>
          <a:xfrm>
            <a:off x="842296" y="4020405"/>
            <a:ext cx="42143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15CA2846-E96C-49A1-8ED9-47977E7F8F9A}"/>
              </a:ext>
            </a:extLst>
          </p:cNvPr>
          <p:cNvSpPr txBox="1">
            <a:spLocks/>
          </p:cNvSpPr>
          <p:nvPr/>
        </p:nvSpPr>
        <p:spPr>
          <a:xfrm>
            <a:off x="846140" y="4132255"/>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Legal framework to support the policy</a:t>
            </a:r>
            <a:endParaRPr lang="en-US" sz="18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4FAD2ED7-082B-4451-95B6-59136F731F04}"/>
              </a:ext>
            </a:extLst>
          </p:cNvPr>
          <p:cNvCxnSpPr>
            <a:cxnSpLocks/>
          </p:cNvCxnSpPr>
          <p:nvPr/>
        </p:nvCxnSpPr>
        <p:spPr>
          <a:xfrm>
            <a:off x="835146" y="4520938"/>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7" name="Title 1">
            <a:extLst>
              <a:ext uri="{FF2B5EF4-FFF2-40B4-BE49-F238E27FC236}">
                <a16:creationId xmlns:a16="http://schemas.microsoft.com/office/drawing/2014/main" id="{8A734177-AB99-44A0-B26E-BB4306B132CD}"/>
              </a:ext>
            </a:extLst>
          </p:cNvPr>
          <p:cNvSpPr txBox="1">
            <a:spLocks/>
          </p:cNvSpPr>
          <p:nvPr/>
        </p:nvSpPr>
        <p:spPr>
          <a:xfrm>
            <a:off x="846139" y="4635912"/>
            <a:ext cx="4225309"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Organisational responsibilities</a:t>
            </a:r>
            <a:endParaRPr lang="en-US" sz="1800" spc="50" dirty="0">
              <a:solidFill>
                <a:srgbClr val="000000"/>
              </a:solidFill>
              <a:latin typeface="Arial Narrow"/>
              <a:ea typeface="+mj-ea"/>
              <a:cs typeface="Arial Narrow"/>
            </a:endParaRPr>
          </a:p>
        </p:txBody>
      </p:sp>
      <p:cxnSp>
        <p:nvCxnSpPr>
          <p:cNvPr id="32" name="Straight Connector 31">
            <a:extLst>
              <a:ext uri="{FF2B5EF4-FFF2-40B4-BE49-F238E27FC236}">
                <a16:creationId xmlns:a16="http://schemas.microsoft.com/office/drawing/2014/main" id="{D63B8BCA-42C2-4AF9-8C05-9236E2CBDBC9}"/>
              </a:ext>
            </a:extLst>
          </p:cNvPr>
          <p:cNvCxnSpPr>
            <a:cxnSpLocks/>
          </p:cNvCxnSpPr>
          <p:nvPr/>
        </p:nvCxnSpPr>
        <p:spPr>
          <a:xfrm>
            <a:off x="846139" y="5031278"/>
            <a:ext cx="42143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Title 1">
            <a:extLst>
              <a:ext uri="{FF2B5EF4-FFF2-40B4-BE49-F238E27FC236}">
                <a16:creationId xmlns:a16="http://schemas.microsoft.com/office/drawing/2014/main" id="{1BFD1DD4-15C5-49C6-8040-2E12C181F454}"/>
              </a:ext>
            </a:extLst>
          </p:cNvPr>
          <p:cNvSpPr txBox="1">
            <a:spLocks/>
          </p:cNvSpPr>
          <p:nvPr/>
        </p:nvSpPr>
        <p:spPr>
          <a:xfrm>
            <a:off x="846141" y="5157384"/>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Arrangements for implementation</a:t>
            </a:r>
            <a:endParaRPr lang="en-US" sz="1800" spc="50" dirty="0">
              <a:solidFill>
                <a:srgbClr val="000000"/>
              </a:solidFill>
              <a:latin typeface="Arial Narrow"/>
              <a:ea typeface="+mj-ea"/>
              <a:cs typeface="Arial Narrow"/>
            </a:endParaRPr>
          </a:p>
        </p:txBody>
      </p:sp>
      <p:cxnSp>
        <p:nvCxnSpPr>
          <p:cNvPr id="34" name="Straight Connector 33">
            <a:extLst>
              <a:ext uri="{FF2B5EF4-FFF2-40B4-BE49-F238E27FC236}">
                <a16:creationId xmlns:a16="http://schemas.microsoft.com/office/drawing/2014/main" id="{B3D59644-B652-4F8C-B200-599118104628}"/>
              </a:ext>
            </a:extLst>
          </p:cNvPr>
          <p:cNvCxnSpPr>
            <a:cxnSpLocks/>
          </p:cNvCxnSpPr>
          <p:nvPr/>
        </p:nvCxnSpPr>
        <p:spPr>
          <a:xfrm>
            <a:off x="835147" y="5567746"/>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67D847BF-B231-4CAE-AE18-A1A9C37DF173}"/>
              </a:ext>
            </a:extLst>
          </p:cNvPr>
          <p:cNvSpPr txBox="1">
            <a:spLocks/>
          </p:cNvSpPr>
          <p:nvPr/>
        </p:nvSpPr>
        <p:spPr>
          <a:xfrm>
            <a:off x="5209011" y="3126276"/>
            <a:ext cx="4225309"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Other workplace related policies</a:t>
            </a:r>
            <a:endParaRPr lang="en-US" sz="1800" spc="50" dirty="0">
              <a:solidFill>
                <a:srgbClr val="000000"/>
              </a:solidFill>
              <a:latin typeface="Arial Narrow"/>
              <a:ea typeface="+mj-ea"/>
              <a:cs typeface="Arial Narrow"/>
            </a:endParaRPr>
          </a:p>
        </p:txBody>
      </p:sp>
      <p:cxnSp>
        <p:nvCxnSpPr>
          <p:cNvPr id="43" name="Straight Connector 42">
            <a:extLst>
              <a:ext uri="{FF2B5EF4-FFF2-40B4-BE49-F238E27FC236}">
                <a16:creationId xmlns:a16="http://schemas.microsoft.com/office/drawing/2014/main" id="{47AA3730-101D-4379-AAD1-59F59C011C6C}"/>
              </a:ext>
            </a:extLst>
          </p:cNvPr>
          <p:cNvCxnSpPr>
            <a:cxnSpLocks/>
          </p:cNvCxnSpPr>
          <p:nvPr/>
        </p:nvCxnSpPr>
        <p:spPr>
          <a:xfrm>
            <a:off x="5209011" y="3510067"/>
            <a:ext cx="42143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A3F8255C-A937-43BB-8109-3DDF87039B79}"/>
              </a:ext>
            </a:extLst>
          </p:cNvPr>
          <p:cNvSpPr txBox="1">
            <a:spLocks/>
          </p:cNvSpPr>
          <p:nvPr/>
        </p:nvSpPr>
        <p:spPr>
          <a:xfrm>
            <a:off x="5212855" y="3621917"/>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Equality statement</a:t>
            </a:r>
            <a:endParaRPr lang="en-US" sz="1800" spc="50" dirty="0">
              <a:solidFill>
                <a:srgbClr val="000000"/>
              </a:solidFill>
              <a:latin typeface="Arial Narrow"/>
              <a:ea typeface="+mj-ea"/>
              <a:cs typeface="Arial Narrow"/>
            </a:endParaRPr>
          </a:p>
        </p:txBody>
      </p:sp>
      <p:cxnSp>
        <p:nvCxnSpPr>
          <p:cNvPr id="45" name="Straight Connector 44">
            <a:extLst>
              <a:ext uri="{FF2B5EF4-FFF2-40B4-BE49-F238E27FC236}">
                <a16:creationId xmlns:a16="http://schemas.microsoft.com/office/drawing/2014/main" id="{1F7785B9-CBC4-4566-AFCC-ED2E54911355}"/>
              </a:ext>
            </a:extLst>
          </p:cNvPr>
          <p:cNvCxnSpPr>
            <a:cxnSpLocks/>
          </p:cNvCxnSpPr>
          <p:nvPr/>
        </p:nvCxnSpPr>
        <p:spPr>
          <a:xfrm>
            <a:off x="5201861" y="4010600"/>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6" name="Title 1">
            <a:extLst>
              <a:ext uri="{FF2B5EF4-FFF2-40B4-BE49-F238E27FC236}">
                <a16:creationId xmlns:a16="http://schemas.microsoft.com/office/drawing/2014/main" id="{EB3A6D63-B9EA-4ECB-9633-21DDA8DFB77B}"/>
              </a:ext>
            </a:extLst>
          </p:cNvPr>
          <p:cNvSpPr txBox="1">
            <a:spLocks/>
          </p:cNvSpPr>
          <p:nvPr/>
        </p:nvSpPr>
        <p:spPr>
          <a:xfrm>
            <a:off x="5212854" y="4127624"/>
            <a:ext cx="4225309"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Staff training requirements</a:t>
            </a:r>
            <a:endParaRPr lang="en-US" sz="1800" spc="50" dirty="0">
              <a:solidFill>
                <a:srgbClr val="000000"/>
              </a:solidFill>
              <a:latin typeface="Arial Narrow"/>
              <a:ea typeface="+mj-ea"/>
              <a:cs typeface="Arial Narrow"/>
            </a:endParaRPr>
          </a:p>
        </p:txBody>
      </p:sp>
      <p:cxnSp>
        <p:nvCxnSpPr>
          <p:cNvPr id="47" name="Straight Connector 46">
            <a:extLst>
              <a:ext uri="{FF2B5EF4-FFF2-40B4-BE49-F238E27FC236}">
                <a16:creationId xmlns:a16="http://schemas.microsoft.com/office/drawing/2014/main" id="{6FAD91CF-A7C8-406B-B193-E83E2993A5F8}"/>
              </a:ext>
            </a:extLst>
          </p:cNvPr>
          <p:cNvCxnSpPr>
            <a:cxnSpLocks/>
          </p:cNvCxnSpPr>
          <p:nvPr/>
        </p:nvCxnSpPr>
        <p:spPr>
          <a:xfrm>
            <a:off x="5212854" y="4520940"/>
            <a:ext cx="42143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extLst>
              <a:ext uri="{FF2B5EF4-FFF2-40B4-BE49-F238E27FC236}">
                <a16:creationId xmlns:a16="http://schemas.microsoft.com/office/drawing/2014/main" id="{E13E765E-F1A8-410E-BE12-260874F0B0CF}"/>
              </a:ext>
            </a:extLst>
          </p:cNvPr>
          <p:cNvSpPr txBox="1">
            <a:spLocks/>
          </p:cNvSpPr>
          <p:nvPr/>
        </p:nvSpPr>
        <p:spPr>
          <a:xfrm>
            <a:off x="5212855" y="5155573"/>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Review dates and authorising signatories</a:t>
            </a:r>
            <a:endParaRPr lang="en-US" sz="1800" spc="50" dirty="0">
              <a:solidFill>
                <a:srgbClr val="000000"/>
              </a:solidFill>
              <a:latin typeface="Arial Narrow"/>
              <a:ea typeface="+mj-ea"/>
              <a:cs typeface="Arial Narrow"/>
            </a:endParaRPr>
          </a:p>
        </p:txBody>
      </p:sp>
      <p:cxnSp>
        <p:nvCxnSpPr>
          <p:cNvPr id="49" name="Straight Connector 48">
            <a:extLst>
              <a:ext uri="{FF2B5EF4-FFF2-40B4-BE49-F238E27FC236}">
                <a16:creationId xmlns:a16="http://schemas.microsoft.com/office/drawing/2014/main" id="{3AB1B1AB-E197-400F-AB26-196E44C55721}"/>
              </a:ext>
            </a:extLst>
          </p:cNvPr>
          <p:cNvCxnSpPr>
            <a:cxnSpLocks/>
          </p:cNvCxnSpPr>
          <p:nvPr/>
        </p:nvCxnSpPr>
        <p:spPr>
          <a:xfrm>
            <a:off x="5201862" y="5028833"/>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1" name="Title 1">
            <a:extLst>
              <a:ext uri="{FF2B5EF4-FFF2-40B4-BE49-F238E27FC236}">
                <a16:creationId xmlns:a16="http://schemas.microsoft.com/office/drawing/2014/main" id="{95D80E0F-79A7-42D5-98C3-0F19BD6C96E0}"/>
              </a:ext>
            </a:extLst>
          </p:cNvPr>
          <p:cNvSpPr txBox="1">
            <a:spLocks/>
          </p:cNvSpPr>
          <p:nvPr/>
        </p:nvSpPr>
        <p:spPr>
          <a:xfrm>
            <a:off x="5212855" y="4632684"/>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Procedures for reporting</a:t>
            </a:r>
            <a:endParaRPr lang="en-US" sz="1800" spc="50" dirty="0">
              <a:solidFill>
                <a:srgbClr val="000000"/>
              </a:solidFill>
              <a:latin typeface="Arial Narrow"/>
              <a:ea typeface="+mj-ea"/>
              <a:cs typeface="Arial Narrow"/>
            </a:endParaRPr>
          </a:p>
        </p:txBody>
      </p:sp>
      <p:cxnSp>
        <p:nvCxnSpPr>
          <p:cNvPr id="52" name="Straight Connector 51">
            <a:extLst>
              <a:ext uri="{FF2B5EF4-FFF2-40B4-BE49-F238E27FC236}">
                <a16:creationId xmlns:a16="http://schemas.microsoft.com/office/drawing/2014/main" id="{8942F28A-504B-4215-9112-ABD674AC00B4}"/>
              </a:ext>
            </a:extLst>
          </p:cNvPr>
          <p:cNvCxnSpPr>
            <a:cxnSpLocks/>
          </p:cNvCxnSpPr>
          <p:nvPr/>
        </p:nvCxnSpPr>
        <p:spPr>
          <a:xfrm>
            <a:off x="5187024" y="5570172"/>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5" name="Picture 4">
            <a:extLst>
              <a:ext uri="{FF2B5EF4-FFF2-40B4-BE49-F238E27FC236}">
                <a16:creationId xmlns:a16="http://schemas.microsoft.com/office/drawing/2014/main" id="{7B860D34-54EA-4B05-BAE8-31692F775734}"/>
              </a:ext>
            </a:extLst>
          </p:cNvPr>
          <p:cNvPicPr>
            <a:picLocks noChangeAspect="1"/>
          </p:cNvPicPr>
          <p:nvPr/>
        </p:nvPicPr>
        <p:blipFill>
          <a:blip r:embed="rId5"/>
          <a:stretch>
            <a:fillRect/>
          </a:stretch>
        </p:blipFill>
        <p:spPr>
          <a:xfrm>
            <a:off x="9757789" y="2193570"/>
            <a:ext cx="2552044" cy="2714401"/>
          </a:xfrm>
          <a:prstGeom prst="roundRect">
            <a:avLst>
              <a:gd name="adj" fmla="val 3742"/>
            </a:avLst>
          </a:prstGeom>
          <a:solidFill>
            <a:srgbClr val="FFFFFF">
              <a:shade val="85000"/>
            </a:srgbClr>
          </a:solidFill>
          <a:ln>
            <a:noFill/>
          </a:ln>
          <a:effectLst>
            <a:glow rad="63500">
              <a:srgbClr val="009ED5">
                <a:alpha val="30000"/>
              </a:srgbClr>
            </a:glow>
          </a:effectLst>
        </p:spPr>
      </p:pic>
    </p:spTree>
    <p:extLst>
      <p:ext uri="{BB962C8B-B14F-4D97-AF65-F5344CB8AC3E}">
        <p14:creationId xmlns:p14="http://schemas.microsoft.com/office/powerpoint/2010/main" val="284780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par>
                                <p:cTn id="28" presetID="10" presetClass="entr" presetSubtype="0" fill="hold" nodeType="with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nodeType="with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fade">
                                      <p:cBhvr>
                                        <p:cTn id="43" dur="500"/>
                                        <p:tgtEl>
                                          <p:spTgt spid="27"/>
                                        </p:tgtEl>
                                      </p:cBhvr>
                                    </p:animEffect>
                                  </p:childTnLst>
                                </p:cTn>
                              </p:par>
                              <p:par>
                                <p:cTn id="44" presetID="10" presetClass="entr" presetSubtype="0" fill="hold" nodeType="withEffect">
                                  <p:stCondLst>
                                    <p:cond delay="0"/>
                                  </p:stCondLst>
                                  <p:childTnLst>
                                    <p:set>
                                      <p:cBhvr>
                                        <p:cTn id="45" dur="1" fill="hold">
                                          <p:stCondLst>
                                            <p:cond delay="0"/>
                                          </p:stCondLst>
                                        </p:cTn>
                                        <p:tgtEl>
                                          <p:spTgt spid="32"/>
                                        </p:tgtEl>
                                        <p:attrNameLst>
                                          <p:attrName>style.visibility</p:attrName>
                                        </p:attrNameLst>
                                      </p:cBhvr>
                                      <p:to>
                                        <p:strVal val="visible"/>
                                      </p:to>
                                    </p:set>
                                    <p:animEffect transition="in" filter="fade">
                                      <p:cBhvr>
                                        <p:cTn id="46" dur="500"/>
                                        <p:tgtEl>
                                          <p:spTgt spid="32"/>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3"/>
                                        </p:tgtEl>
                                        <p:attrNameLst>
                                          <p:attrName>style.visibility</p:attrName>
                                        </p:attrNameLst>
                                      </p:cBhvr>
                                      <p:to>
                                        <p:strVal val="visible"/>
                                      </p:to>
                                    </p:set>
                                    <p:animEffect transition="in" filter="fade">
                                      <p:cBhvr>
                                        <p:cTn id="51" dur="500"/>
                                        <p:tgtEl>
                                          <p:spTgt spid="33"/>
                                        </p:tgtEl>
                                      </p:cBhvr>
                                    </p:animEffect>
                                  </p:childTnLst>
                                </p:cTn>
                              </p:par>
                              <p:par>
                                <p:cTn id="52" presetID="10" presetClass="entr" presetSubtype="0" fill="hold" nodeType="withEffect">
                                  <p:stCondLst>
                                    <p:cond delay="0"/>
                                  </p:stCondLst>
                                  <p:childTnLst>
                                    <p:set>
                                      <p:cBhvr>
                                        <p:cTn id="53" dur="1" fill="hold">
                                          <p:stCondLst>
                                            <p:cond delay="0"/>
                                          </p:stCondLst>
                                        </p:cTn>
                                        <p:tgtEl>
                                          <p:spTgt spid="34"/>
                                        </p:tgtEl>
                                        <p:attrNameLst>
                                          <p:attrName>style.visibility</p:attrName>
                                        </p:attrNameLst>
                                      </p:cBhvr>
                                      <p:to>
                                        <p:strVal val="visible"/>
                                      </p:to>
                                    </p:set>
                                    <p:animEffect transition="in" filter="fade">
                                      <p:cBhvr>
                                        <p:cTn id="54" dur="500"/>
                                        <p:tgtEl>
                                          <p:spTgt spid="34"/>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2"/>
                                        </p:tgtEl>
                                        <p:attrNameLst>
                                          <p:attrName>style.visibility</p:attrName>
                                        </p:attrNameLst>
                                      </p:cBhvr>
                                      <p:to>
                                        <p:strVal val="visible"/>
                                      </p:to>
                                    </p:set>
                                    <p:animEffect transition="in" filter="fade">
                                      <p:cBhvr>
                                        <p:cTn id="59" dur="500"/>
                                        <p:tgtEl>
                                          <p:spTgt spid="42"/>
                                        </p:tgtEl>
                                      </p:cBhvr>
                                    </p:animEffect>
                                  </p:childTnLst>
                                </p:cTn>
                              </p:par>
                              <p:par>
                                <p:cTn id="60" presetID="10" presetClass="entr" presetSubtype="0" fill="hold" nodeType="withEffect">
                                  <p:stCondLst>
                                    <p:cond delay="0"/>
                                  </p:stCondLst>
                                  <p:childTnLst>
                                    <p:set>
                                      <p:cBhvr>
                                        <p:cTn id="61" dur="1" fill="hold">
                                          <p:stCondLst>
                                            <p:cond delay="0"/>
                                          </p:stCondLst>
                                        </p:cTn>
                                        <p:tgtEl>
                                          <p:spTgt spid="43"/>
                                        </p:tgtEl>
                                        <p:attrNameLst>
                                          <p:attrName>style.visibility</p:attrName>
                                        </p:attrNameLst>
                                      </p:cBhvr>
                                      <p:to>
                                        <p:strVal val="visible"/>
                                      </p:to>
                                    </p:set>
                                    <p:animEffect transition="in" filter="fade">
                                      <p:cBhvr>
                                        <p:cTn id="62" dur="500"/>
                                        <p:tgtEl>
                                          <p:spTgt spid="43"/>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4"/>
                                        </p:tgtEl>
                                        <p:attrNameLst>
                                          <p:attrName>style.visibility</p:attrName>
                                        </p:attrNameLst>
                                      </p:cBhvr>
                                      <p:to>
                                        <p:strVal val="visible"/>
                                      </p:to>
                                    </p:set>
                                    <p:animEffect transition="in" filter="fade">
                                      <p:cBhvr>
                                        <p:cTn id="67" dur="500"/>
                                        <p:tgtEl>
                                          <p:spTgt spid="44"/>
                                        </p:tgtEl>
                                      </p:cBhvr>
                                    </p:animEffect>
                                  </p:childTnLst>
                                </p:cTn>
                              </p:par>
                              <p:par>
                                <p:cTn id="68" presetID="10" presetClass="entr" presetSubtype="0" fill="hold" nodeType="withEffect">
                                  <p:stCondLst>
                                    <p:cond delay="0"/>
                                  </p:stCondLst>
                                  <p:childTnLst>
                                    <p:set>
                                      <p:cBhvr>
                                        <p:cTn id="69" dur="1" fill="hold">
                                          <p:stCondLst>
                                            <p:cond delay="0"/>
                                          </p:stCondLst>
                                        </p:cTn>
                                        <p:tgtEl>
                                          <p:spTgt spid="45"/>
                                        </p:tgtEl>
                                        <p:attrNameLst>
                                          <p:attrName>style.visibility</p:attrName>
                                        </p:attrNameLst>
                                      </p:cBhvr>
                                      <p:to>
                                        <p:strVal val="visible"/>
                                      </p:to>
                                    </p:set>
                                    <p:animEffect transition="in" filter="fade">
                                      <p:cBhvr>
                                        <p:cTn id="70" dur="500"/>
                                        <p:tgtEl>
                                          <p:spTgt spid="45"/>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46"/>
                                        </p:tgtEl>
                                        <p:attrNameLst>
                                          <p:attrName>style.visibility</p:attrName>
                                        </p:attrNameLst>
                                      </p:cBhvr>
                                      <p:to>
                                        <p:strVal val="visible"/>
                                      </p:to>
                                    </p:set>
                                    <p:animEffect transition="in" filter="fade">
                                      <p:cBhvr>
                                        <p:cTn id="75" dur="500"/>
                                        <p:tgtEl>
                                          <p:spTgt spid="46"/>
                                        </p:tgtEl>
                                      </p:cBhvr>
                                    </p:animEffect>
                                  </p:childTnLst>
                                </p:cTn>
                              </p:par>
                              <p:par>
                                <p:cTn id="76" presetID="10" presetClass="entr" presetSubtype="0" fill="hold" nodeType="withEffect">
                                  <p:stCondLst>
                                    <p:cond delay="0"/>
                                  </p:stCondLst>
                                  <p:childTnLst>
                                    <p:set>
                                      <p:cBhvr>
                                        <p:cTn id="77" dur="1" fill="hold">
                                          <p:stCondLst>
                                            <p:cond delay="0"/>
                                          </p:stCondLst>
                                        </p:cTn>
                                        <p:tgtEl>
                                          <p:spTgt spid="47"/>
                                        </p:tgtEl>
                                        <p:attrNameLst>
                                          <p:attrName>style.visibility</p:attrName>
                                        </p:attrNameLst>
                                      </p:cBhvr>
                                      <p:to>
                                        <p:strVal val="visible"/>
                                      </p:to>
                                    </p:set>
                                    <p:animEffect transition="in" filter="fade">
                                      <p:cBhvr>
                                        <p:cTn id="78" dur="500"/>
                                        <p:tgtEl>
                                          <p:spTgt spid="47"/>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51"/>
                                        </p:tgtEl>
                                        <p:attrNameLst>
                                          <p:attrName>style.visibility</p:attrName>
                                        </p:attrNameLst>
                                      </p:cBhvr>
                                      <p:to>
                                        <p:strVal val="visible"/>
                                      </p:to>
                                    </p:set>
                                    <p:animEffect transition="in" filter="fade">
                                      <p:cBhvr>
                                        <p:cTn id="83" dur="500"/>
                                        <p:tgtEl>
                                          <p:spTgt spid="51"/>
                                        </p:tgtEl>
                                      </p:cBhvr>
                                    </p:animEffect>
                                  </p:childTnLst>
                                </p:cTn>
                              </p:par>
                              <p:par>
                                <p:cTn id="84" presetID="10" presetClass="entr" presetSubtype="0" fill="hold" nodeType="withEffect">
                                  <p:stCondLst>
                                    <p:cond delay="0"/>
                                  </p:stCondLst>
                                  <p:childTnLst>
                                    <p:set>
                                      <p:cBhvr>
                                        <p:cTn id="85" dur="1" fill="hold">
                                          <p:stCondLst>
                                            <p:cond delay="0"/>
                                          </p:stCondLst>
                                        </p:cTn>
                                        <p:tgtEl>
                                          <p:spTgt spid="49"/>
                                        </p:tgtEl>
                                        <p:attrNameLst>
                                          <p:attrName>style.visibility</p:attrName>
                                        </p:attrNameLst>
                                      </p:cBhvr>
                                      <p:to>
                                        <p:strVal val="visible"/>
                                      </p:to>
                                    </p:set>
                                    <p:animEffect transition="in" filter="fade">
                                      <p:cBhvr>
                                        <p:cTn id="86" dur="500"/>
                                        <p:tgtEl>
                                          <p:spTgt spid="49"/>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grpId="0" nodeType="clickEffect">
                                  <p:stCondLst>
                                    <p:cond delay="0"/>
                                  </p:stCondLst>
                                  <p:childTnLst>
                                    <p:set>
                                      <p:cBhvr>
                                        <p:cTn id="90" dur="1" fill="hold">
                                          <p:stCondLst>
                                            <p:cond delay="0"/>
                                          </p:stCondLst>
                                        </p:cTn>
                                        <p:tgtEl>
                                          <p:spTgt spid="48"/>
                                        </p:tgtEl>
                                        <p:attrNameLst>
                                          <p:attrName>style.visibility</p:attrName>
                                        </p:attrNameLst>
                                      </p:cBhvr>
                                      <p:to>
                                        <p:strVal val="visible"/>
                                      </p:to>
                                    </p:set>
                                    <p:animEffect transition="in" filter="fade">
                                      <p:cBhvr>
                                        <p:cTn id="91" dur="500"/>
                                        <p:tgtEl>
                                          <p:spTgt spid="48"/>
                                        </p:tgtEl>
                                      </p:cBhvr>
                                    </p:animEffect>
                                  </p:childTnLst>
                                </p:cTn>
                              </p:par>
                              <p:par>
                                <p:cTn id="92" presetID="10" presetClass="entr" presetSubtype="0" fill="hold" nodeType="withEffect">
                                  <p:stCondLst>
                                    <p:cond delay="0"/>
                                  </p:stCondLst>
                                  <p:childTnLst>
                                    <p:set>
                                      <p:cBhvr>
                                        <p:cTn id="93" dur="1" fill="hold">
                                          <p:stCondLst>
                                            <p:cond delay="0"/>
                                          </p:stCondLst>
                                        </p:cTn>
                                        <p:tgtEl>
                                          <p:spTgt spid="52"/>
                                        </p:tgtEl>
                                        <p:attrNameLst>
                                          <p:attrName>style.visibility</p:attrName>
                                        </p:attrNameLst>
                                      </p:cBhvr>
                                      <p:to>
                                        <p:strVal val="visible"/>
                                      </p:to>
                                    </p:set>
                                    <p:animEffect transition="in" filter="fade">
                                      <p:cBhvr>
                                        <p:cTn id="94" dur="500"/>
                                        <p:tgtEl>
                                          <p:spTgt spid="52"/>
                                        </p:tgtEl>
                                      </p:cBhvr>
                                    </p:animEffect>
                                  </p:childTnLst>
                                </p:cTn>
                              </p:par>
                            </p:childTnLst>
                          </p:cTn>
                        </p:par>
                        <p:par>
                          <p:cTn id="95" fill="hold">
                            <p:stCondLst>
                              <p:cond delay="500"/>
                            </p:stCondLst>
                            <p:childTnLst>
                              <p:par>
                                <p:cTn id="96" presetID="2" presetClass="entr" presetSubtype="4" accel="50000" decel="50000" fill="hold" nodeType="afterEffect">
                                  <p:stCondLst>
                                    <p:cond delay="0"/>
                                  </p:stCondLst>
                                  <p:childTnLst>
                                    <p:set>
                                      <p:cBhvr>
                                        <p:cTn id="97" dur="1" fill="hold">
                                          <p:stCondLst>
                                            <p:cond delay="0"/>
                                          </p:stCondLst>
                                        </p:cTn>
                                        <p:tgtEl>
                                          <p:spTgt spid="28"/>
                                        </p:tgtEl>
                                        <p:attrNameLst>
                                          <p:attrName>style.visibility</p:attrName>
                                        </p:attrNameLst>
                                      </p:cBhvr>
                                      <p:to>
                                        <p:strVal val="visible"/>
                                      </p:to>
                                    </p:set>
                                    <p:anim calcmode="lin" valueType="num">
                                      <p:cBhvr additive="base">
                                        <p:cTn id="98" dur="500" fill="hold"/>
                                        <p:tgtEl>
                                          <p:spTgt spid="28"/>
                                        </p:tgtEl>
                                        <p:attrNameLst>
                                          <p:attrName>ppt_x</p:attrName>
                                        </p:attrNameLst>
                                      </p:cBhvr>
                                      <p:tavLst>
                                        <p:tav tm="0">
                                          <p:val>
                                            <p:strVal val="#ppt_x"/>
                                          </p:val>
                                        </p:tav>
                                        <p:tav tm="100000">
                                          <p:val>
                                            <p:strVal val="#ppt_x"/>
                                          </p:val>
                                        </p:tav>
                                      </p:tavLst>
                                    </p:anim>
                                    <p:anim calcmode="lin" valueType="num">
                                      <p:cBhvr additive="base">
                                        <p:cTn id="99" dur="500" fill="hold"/>
                                        <p:tgtEl>
                                          <p:spTgt spid="28"/>
                                        </p:tgtEl>
                                        <p:attrNameLst>
                                          <p:attrName>ppt_y</p:attrName>
                                        </p:attrNameLst>
                                      </p:cBhvr>
                                      <p:tavLst>
                                        <p:tav tm="0">
                                          <p:val>
                                            <p:strVal val="1+#ppt_h/2"/>
                                          </p:val>
                                        </p:tav>
                                        <p:tav tm="100000">
                                          <p:val>
                                            <p:strVal val="#ppt_y"/>
                                          </p:val>
                                        </p:tav>
                                      </p:tavLst>
                                    </p:anim>
                                  </p:childTnLst>
                                </p:cTn>
                              </p:par>
                              <p:par>
                                <p:cTn id="100" presetID="2" presetClass="entr" presetSubtype="4" accel="50000" decel="50000" fill="hold" nodeType="withEffect">
                                  <p:stCondLst>
                                    <p:cond delay="0"/>
                                  </p:stCondLst>
                                  <p:childTnLst>
                                    <p:set>
                                      <p:cBhvr>
                                        <p:cTn id="101" dur="1" fill="hold">
                                          <p:stCondLst>
                                            <p:cond delay="0"/>
                                          </p:stCondLst>
                                        </p:cTn>
                                        <p:tgtEl>
                                          <p:spTgt spid="29"/>
                                        </p:tgtEl>
                                        <p:attrNameLst>
                                          <p:attrName>style.visibility</p:attrName>
                                        </p:attrNameLst>
                                      </p:cBhvr>
                                      <p:to>
                                        <p:strVal val="visible"/>
                                      </p:to>
                                    </p:set>
                                    <p:anim calcmode="lin" valueType="num">
                                      <p:cBhvr additive="base">
                                        <p:cTn id="102" dur="500" fill="hold"/>
                                        <p:tgtEl>
                                          <p:spTgt spid="29"/>
                                        </p:tgtEl>
                                        <p:attrNameLst>
                                          <p:attrName>ppt_x</p:attrName>
                                        </p:attrNameLst>
                                      </p:cBhvr>
                                      <p:tavLst>
                                        <p:tav tm="0">
                                          <p:val>
                                            <p:strVal val="#ppt_x"/>
                                          </p:val>
                                        </p:tav>
                                        <p:tav tm="100000">
                                          <p:val>
                                            <p:strVal val="#ppt_x"/>
                                          </p:val>
                                        </p:tav>
                                      </p:tavLst>
                                    </p:anim>
                                    <p:anim calcmode="lin" valueType="num">
                                      <p:cBhvr additive="base">
                                        <p:cTn id="10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p:bldP spid="16" grpId="0"/>
      <p:bldP spid="23" grpId="0"/>
      <p:bldP spid="27" grpId="0"/>
      <p:bldP spid="33" grpId="0"/>
      <p:bldP spid="42" grpId="0"/>
      <p:bldP spid="44" grpId="0"/>
      <p:bldP spid="46" grpId="0"/>
      <p:bldP spid="48" grpId="0"/>
      <p:bldP spid="5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C1486A64-7BE0-6D45-B34F-155162D2CB2E}"/>
              </a:ext>
            </a:extLst>
          </p:cNvPr>
          <p:cNvSpPr txBox="1">
            <a:spLocks/>
          </p:cNvSpPr>
          <p:nvPr/>
        </p:nvSpPr>
        <p:spPr>
          <a:xfrm>
            <a:off x="1065088" y="1152128"/>
            <a:ext cx="3650868" cy="427820"/>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Safeguarding LEAD</a:t>
            </a:r>
            <a:endParaRPr lang="en-US" sz="2800" b="1" cap="all" spc="75" dirty="0">
              <a:latin typeface="Arial Narrow"/>
              <a:cs typeface="Arial Narrow"/>
            </a:endParaRPr>
          </a:p>
        </p:txBody>
      </p:sp>
      <p:sp>
        <p:nvSpPr>
          <p:cNvPr id="16" name="Title 1">
            <a:extLst>
              <a:ext uri="{FF2B5EF4-FFF2-40B4-BE49-F238E27FC236}">
                <a16:creationId xmlns:a16="http://schemas.microsoft.com/office/drawing/2014/main" id="{B7769A44-5A1C-584D-AC00-20773BC20BF5}"/>
              </a:ext>
            </a:extLst>
          </p:cNvPr>
          <p:cNvSpPr txBox="1">
            <a:spLocks/>
          </p:cNvSpPr>
          <p:nvPr/>
        </p:nvSpPr>
        <p:spPr>
          <a:xfrm>
            <a:off x="1065088" y="1738931"/>
            <a:ext cx="6750175" cy="427821"/>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The role of the Safeguarding Lead in an organisation</a:t>
            </a:r>
            <a:br>
              <a:rPr lang="en-GB" sz="2000" b="1" spc="50" dirty="0">
                <a:solidFill>
                  <a:srgbClr val="009ED5"/>
                </a:solidFill>
                <a:latin typeface="Arial Narrow"/>
                <a:cs typeface="Arial Narrow"/>
              </a:rPr>
            </a:br>
            <a:endParaRPr lang="en-GB" sz="2000" b="1" spc="50" dirty="0">
              <a:solidFill>
                <a:srgbClr val="009ED5"/>
              </a:solidFill>
              <a:latin typeface="Arial Narrow"/>
              <a:cs typeface="Arial Narrow"/>
            </a:endParaRPr>
          </a:p>
        </p:txBody>
      </p:sp>
      <p:sp>
        <p:nvSpPr>
          <p:cNvPr id="17" name="Title 1">
            <a:extLst>
              <a:ext uri="{FF2B5EF4-FFF2-40B4-BE49-F238E27FC236}">
                <a16:creationId xmlns:a16="http://schemas.microsoft.com/office/drawing/2014/main" id="{FA65900F-DC42-7A4E-8D65-31E27C64501C}"/>
              </a:ext>
            </a:extLst>
          </p:cNvPr>
          <p:cNvSpPr txBox="1">
            <a:spLocks/>
          </p:cNvSpPr>
          <p:nvPr/>
        </p:nvSpPr>
        <p:spPr>
          <a:xfrm>
            <a:off x="1054583" y="2270341"/>
            <a:ext cx="10028517"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 a central point of contact in the organisation for safeguarding vulnerable individuals</a:t>
            </a:r>
          </a:p>
        </p:txBody>
      </p:sp>
      <p:cxnSp>
        <p:nvCxnSpPr>
          <p:cNvPr id="18" name="Straight Connector 17">
            <a:extLst>
              <a:ext uri="{FF2B5EF4-FFF2-40B4-BE49-F238E27FC236}">
                <a16:creationId xmlns:a16="http://schemas.microsoft.com/office/drawing/2014/main" id="{37DAE649-6664-A14C-908F-1F0E642DA178}"/>
              </a:ext>
            </a:extLst>
          </p:cNvPr>
          <p:cNvCxnSpPr>
            <a:cxnSpLocks/>
          </p:cNvCxnSpPr>
          <p:nvPr/>
        </p:nvCxnSpPr>
        <p:spPr>
          <a:xfrm>
            <a:off x="1054584" y="2712217"/>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401C6456-5EEB-3740-BB41-7F65C0350D9B}"/>
              </a:ext>
            </a:extLst>
          </p:cNvPr>
          <p:cNvSpPr txBox="1">
            <a:spLocks/>
          </p:cNvSpPr>
          <p:nvPr/>
        </p:nvSpPr>
        <p:spPr>
          <a:xfrm>
            <a:off x="1054583" y="2873078"/>
            <a:ext cx="10028518"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Seek support and advice from other professionals</a:t>
            </a:r>
          </a:p>
        </p:txBody>
      </p:sp>
      <p:cxnSp>
        <p:nvCxnSpPr>
          <p:cNvPr id="20" name="Straight Connector 19">
            <a:extLst>
              <a:ext uri="{FF2B5EF4-FFF2-40B4-BE49-F238E27FC236}">
                <a16:creationId xmlns:a16="http://schemas.microsoft.com/office/drawing/2014/main" id="{B3BA3584-0FBD-A944-8828-4745BC71F3B5}"/>
              </a:ext>
            </a:extLst>
          </p:cNvPr>
          <p:cNvCxnSpPr>
            <a:cxnSpLocks/>
          </p:cNvCxnSpPr>
          <p:nvPr/>
        </p:nvCxnSpPr>
        <p:spPr>
          <a:xfrm>
            <a:off x="1054584" y="3337526"/>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6879B2AC-34B0-324C-980A-8BA698A045EB}"/>
              </a:ext>
            </a:extLst>
          </p:cNvPr>
          <p:cNvSpPr txBox="1">
            <a:spLocks/>
          </p:cNvSpPr>
          <p:nvPr/>
        </p:nvSpPr>
        <p:spPr>
          <a:xfrm>
            <a:off x="1054584" y="3509960"/>
            <a:ext cx="10028518"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Being alert to the signs and indicators of abuse and neglect and to refer any concerns appropriately</a:t>
            </a:r>
            <a:br>
              <a:rPr lang="en-GB" sz="2000" spc="50" dirty="0">
                <a:latin typeface="Arial Narrow"/>
                <a:cs typeface="Arial Narrow"/>
              </a:rPr>
            </a:br>
            <a:endParaRPr lang="en-GB" sz="2000" spc="50" dirty="0">
              <a:latin typeface="Arial Narrow"/>
              <a:cs typeface="Arial Narrow"/>
            </a:endParaRPr>
          </a:p>
        </p:txBody>
      </p:sp>
      <p:cxnSp>
        <p:nvCxnSpPr>
          <p:cNvPr id="27" name="Straight Connector 26">
            <a:extLst>
              <a:ext uri="{FF2B5EF4-FFF2-40B4-BE49-F238E27FC236}">
                <a16:creationId xmlns:a16="http://schemas.microsoft.com/office/drawing/2014/main" id="{9E97689F-B140-C840-9C5D-0CC1AAC9A726}"/>
              </a:ext>
            </a:extLst>
          </p:cNvPr>
          <p:cNvCxnSpPr>
            <a:cxnSpLocks/>
          </p:cNvCxnSpPr>
          <p:nvPr/>
        </p:nvCxnSpPr>
        <p:spPr>
          <a:xfrm>
            <a:off x="1054584" y="3987209"/>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2E2BF872-638F-E74C-B485-64DBC445A6E2}"/>
              </a:ext>
            </a:extLst>
          </p:cNvPr>
          <p:cNvSpPr txBox="1">
            <a:spLocks/>
          </p:cNvSpPr>
          <p:nvPr/>
        </p:nvSpPr>
        <p:spPr>
          <a:xfrm>
            <a:off x="1054580" y="4136315"/>
            <a:ext cx="10028518"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Keeping records safe and compliant in line with the Data Protection Act</a:t>
            </a:r>
          </a:p>
        </p:txBody>
      </p:sp>
      <p:cxnSp>
        <p:nvCxnSpPr>
          <p:cNvPr id="33" name="Straight Connector 32">
            <a:extLst>
              <a:ext uri="{FF2B5EF4-FFF2-40B4-BE49-F238E27FC236}">
                <a16:creationId xmlns:a16="http://schemas.microsoft.com/office/drawing/2014/main" id="{7D16EB5F-20C2-A543-8FA4-0FF99414775C}"/>
              </a:ext>
            </a:extLst>
          </p:cNvPr>
          <p:cNvCxnSpPr>
            <a:cxnSpLocks/>
          </p:cNvCxnSpPr>
          <p:nvPr/>
        </p:nvCxnSpPr>
        <p:spPr>
          <a:xfrm>
            <a:off x="1054581" y="4609953"/>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4" name="Title 1">
            <a:extLst>
              <a:ext uri="{FF2B5EF4-FFF2-40B4-BE49-F238E27FC236}">
                <a16:creationId xmlns:a16="http://schemas.microsoft.com/office/drawing/2014/main" id="{A37083C1-A444-6D45-ACFD-8A1E7805A806}"/>
              </a:ext>
            </a:extLst>
          </p:cNvPr>
          <p:cNvSpPr txBox="1">
            <a:spLocks/>
          </p:cNvSpPr>
          <p:nvPr/>
        </p:nvSpPr>
        <p:spPr>
          <a:xfrm>
            <a:off x="1054581" y="4782387"/>
            <a:ext cx="10028518"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Promoting welfare and safeguarding related policies and procedures</a:t>
            </a:r>
            <a:br>
              <a:rPr lang="en-GB" sz="2000" spc="50" dirty="0">
                <a:latin typeface="Arial Narrow"/>
                <a:cs typeface="Arial Narrow"/>
              </a:rPr>
            </a:br>
            <a:endParaRPr lang="en-GB" sz="2000" spc="50" dirty="0">
              <a:latin typeface="Arial Narrow"/>
              <a:cs typeface="Arial Narrow"/>
            </a:endParaRPr>
          </a:p>
        </p:txBody>
      </p:sp>
      <p:cxnSp>
        <p:nvCxnSpPr>
          <p:cNvPr id="36" name="Straight Connector 35">
            <a:extLst>
              <a:ext uri="{FF2B5EF4-FFF2-40B4-BE49-F238E27FC236}">
                <a16:creationId xmlns:a16="http://schemas.microsoft.com/office/drawing/2014/main" id="{ED72DAE4-68A8-474A-9575-C8294F727E95}"/>
              </a:ext>
            </a:extLst>
          </p:cNvPr>
          <p:cNvCxnSpPr>
            <a:cxnSpLocks/>
          </p:cNvCxnSpPr>
          <p:nvPr/>
        </p:nvCxnSpPr>
        <p:spPr>
          <a:xfrm>
            <a:off x="1054581" y="5259636"/>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565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childTnLst>
                                </p:cTn>
                              </p:par>
                            </p:childTnLst>
                          </p:cTn>
                        </p:par>
                        <p:par>
                          <p:cTn id="8" fill="hold">
                            <p:stCondLst>
                              <p:cond delay="1500"/>
                            </p:stCondLst>
                            <p:childTnLst>
                              <p:par>
                                <p:cTn id="9" presetID="10" presetClass="entr" presetSubtype="0" fill="hold" grpId="0"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500"/>
                                        <p:tgtEl>
                                          <p:spTgt spid="17"/>
                                        </p:tgtEl>
                                      </p:cBhvr>
                                    </p:animEffect>
                                  </p:childTnLst>
                                </p:cTn>
                              </p:par>
                              <p:par>
                                <p:cTn id="12" presetID="10" presetClass="entr" presetSubtype="0" fill="hold" nodeType="with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500"/>
                                        <p:tgtEl>
                                          <p:spTgt spid="18"/>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childTnLst>
                                </p:cTn>
                              </p:par>
                              <p:par>
                                <p:cTn id="20" presetID="10" presetClass="entr" presetSubtype="0" fill="hold"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par>
                                <p:cTn id="28" presetID="10" presetClass="entr" presetSubtype="0" fill="hold" nodeType="with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fade">
                                      <p:cBhvr>
                                        <p:cTn id="30" dur="500"/>
                                        <p:tgtEl>
                                          <p:spTgt spid="27"/>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2"/>
                                        </p:tgtEl>
                                        <p:attrNameLst>
                                          <p:attrName>style.visibility</p:attrName>
                                        </p:attrNameLst>
                                      </p:cBhvr>
                                      <p:to>
                                        <p:strVal val="visible"/>
                                      </p:to>
                                    </p:set>
                                    <p:animEffect transition="in" filter="fade">
                                      <p:cBhvr>
                                        <p:cTn id="35" dur="500"/>
                                        <p:tgtEl>
                                          <p:spTgt spid="32"/>
                                        </p:tgtEl>
                                      </p:cBhvr>
                                    </p:animEffect>
                                  </p:childTnLst>
                                </p:cTn>
                              </p:par>
                              <p:par>
                                <p:cTn id="36" presetID="10" presetClass="entr" presetSubtype="0" fill="hold" nodeType="with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fade">
                                      <p:cBhvr>
                                        <p:cTn id="38" dur="500"/>
                                        <p:tgtEl>
                                          <p:spTgt spid="33"/>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4"/>
                                        </p:tgtEl>
                                        <p:attrNameLst>
                                          <p:attrName>style.visibility</p:attrName>
                                        </p:attrNameLst>
                                      </p:cBhvr>
                                      <p:to>
                                        <p:strVal val="visible"/>
                                      </p:to>
                                    </p:set>
                                    <p:animEffect transition="in" filter="fade">
                                      <p:cBhvr>
                                        <p:cTn id="43" dur="500"/>
                                        <p:tgtEl>
                                          <p:spTgt spid="34"/>
                                        </p:tgtEl>
                                      </p:cBhvr>
                                    </p:animEffect>
                                  </p:childTnLst>
                                </p:cTn>
                              </p:par>
                              <p:par>
                                <p:cTn id="44" presetID="10" presetClass="entr" presetSubtype="0" fill="hold"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fade">
                                      <p:cBhvr>
                                        <p:cTn id="46" dur="500"/>
                                        <p:tgtEl>
                                          <p:spTgt spid="36"/>
                                        </p:tgtEl>
                                      </p:cBhvr>
                                    </p:animEffect>
                                  </p:childTnLst>
                                </p:cTn>
                              </p:par>
                            </p:childTnLst>
                          </p:cTn>
                        </p:par>
                        <p:par>
                          <p:cTn id="47" fill="hold">
                            <p:stCondLst>
                              <p:cond delay="500"/>
                            </p:stCondLst>
                            <p:childTnLst>
                              <p:par>
                                <p:cTn id="48" presetID="2" presetClass="entr" presetSubtype="4" accel="50000" decel="50000" fill="hold" nodeType="afterEffect">
                                  <p:stCondLst>
                                    <p:cond delay="0"/>
                                  </p:stCondLst>
                                  <p:childTnLst>
                                    <p:set>
                                      <p:cBhvr>
                                        <p:cTn id="49" dur="1" fill="hold">
                                          <p:stCondLst>
                                            <p:cond delay="0"/>
                                          </p:stCondLst>
                                        </p:cTn>
                                        <p:tgtEl>
                                          <p:spTgt spid="28"/>
                                        </p:tgtEl>
                                        <p:attrNameLst>
                                          <p:attrName>style.visibility</p:attrName>
                                        </p:attrNameLst>
                                      </p:cBhvr>
                                      <p:to>
                                        <p:strVal val="visible"/>
                                      </p:to>
                                    </p:set>
                                    <p:anim calcmode="lin" valueType="num">
                                      <p:cBhvr additive="base">
                                        <p:cTn id="50" dur="500" fill="hold"/>
                                        <p:tgtEl>
                                          <p:spTgt spid="28"/>
                                        </p:tgtEl>
                                        <p:attrNameLst>
                                          <p:attrName>ppt_x</p:attrName>
                                        </p:attrNameLst>
                                      </p:cBhvr>
                                      <p:tavLst>
                                        <p:tav tm="0">
                                          <p:val>
                                            <p:strVal val="#ppt_x"/>
                                          </p:val>
                                        </p:tav>
                                        <p:tav tm="100000">
                                          <p:val>
                                            <p:strVal val="#ppt_x"/>
                                          </p:val>
                                        </p:tav>
                                      </p:tavLst>
                                    </p:anim>
                                    <p:anim calcmode="lin" valueType="num">
                                      <p:cBhvr additive="base">
                                        <p:cTn id="51" dur="500" fill="hold"/>
                                        <p:tgtEl>
                                          <p:spTgt spid="28"/>
                                        </p:tgtEl>
                                        <p:attrNameLst>
                                          <p:attrName>ppt_y</p:attrName>
                                        </p:attrNameLst>
                                      </p:cBhvr>
                                      <p:tavLst>
                                        <p:tav tm="0">
                                          <p:val>
                                            <p:strVal val="1+#ppt_h/2"/>
                                          </p:val>
                                        </p:tav>
                                        <p:tav tm="100000">
                                          <p:val>
                                            <p:strVal val="#ppt_y"/>
                                          </p:val>
                                        </p:tav>
                                      </p:tavLst>
                                    </p:anim>
                                  </p:childTnLst>
                                </p:cTn>
                              </p:par>
                              <p:par>
                                <p:cTn id="52" presetID="2" presetClass="entr" presetSubtype="4" accel="50000" decel="50000" fill="hold" nodeType="withEffect">
                                  <p:stCondLst>
                                    <p:cond delay="0"/>
                                  </p:stCondLst>
                                  <p:childTnLst>
                                    <p:set>
                                      <p:cBhvr>
                                        <p:cTn id="53" dur="1" fill="hold">
                                          <p:stCondLst>
                                            <p:cond delay="0"/>
                                          </p:stCondLst>
                                        </p:cTn>
                                        <p:tgtEl>
                                          <p:spTgt spid="29"/>
                                        </p:tgtEl>
                                        <p:attrNameLst>
                                          <p:attrName>style.visibility</p:attrName>
                                        </p:attrNameLst>
                                      </p:cBhvr>
                                      <p:to>
                                        <p:strVal val="visible"/>
                                      </p:to>
                                    </p:set>
                                    <p:anim calcmode="lin" valueType="num">
                                      <p:cBhvr additive="base">
                                        <p:cTn id="54" dur="500" fill="hold"/>
                                        <p:tgtEl>
                                          <p:spTgt spid="29"/>
                                        </p:tgtEl>
                                        <p:attrNameLst>
                                          <p:attrName>ppt_x</p:attrName>
                                        </p:attrNameLst>
                                      </p:cBhvr>
                                      <p:tavLst>
                                        <p:tav tm="0">
                                          <p:val>
                                            <p:strVal val="#ppt_x"/>
                                          </p:val>
                                        </p:tav>
                                        <p:tav tm="100000">
                                          <p:val>
                                            <p:strVal val="#ppt_x"/>
                                          </p:val>
                                        </p:tav>
                                      </p:tavLst>
                                    </p:anim>
                                    <p:anim calcmode="lin" valueType="num">
                                      <p:cBhvr additive="base">
                                        <p:cTn id="5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9" grpId="0"/>
      <p:bldP spid="21" grpId="0"/>
      <p:bldP spid="32" grpId="0"/>
      <p:bldP spid="3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196279" y="2148024"/>
            <a:ext cx="2255167"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4</a:t>
            </a:r>
          </a:p>
        </p:txBody>
      </p:sp>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34</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pic>
        <p:nvPicPr>
          <p:cNvPr id="5" name="Picture 4">
            <a:extLst>
              <a:ext uri="{FF2B5EF4-FFF2-40B4-BE49-F238E27FC236}">
                <a16:creationId xmlns:a16="http://schemas.microsoft.com/office/drawing/2014/main" id="{C3988B38-0B43-774A-BD73-EBBB7BA9ADC4}"/>
              </a:ext>
            </a:extLst>
          </p:cNvPr>
          <p:cNvPicPr>
            <a:picLocks noChangeAspect="1"/>
          </p:cNvPicPr>
          <p:nvPr/>
        </p:nvPicPr>
        <p:blipFill>
          <a:blip r:embed="rId4"/>
          <a:stretch>
            <a:fillRect/>
          </a:stretch>
        </p:blipFill>
        <p:spPr>
          <a:xfrm>
            <a:off x="2196279" y="2978978"/>
            <a:ext cx="7833885" cy="919253"/>
          </a:xfrm>
          <a:prstGeom prst="rect">
            <a:avLst/>
          </a:prstGeom>
        </p:spPr>
      </p:pic>
    </p:spTree>
    <p:extLst>
      <p:ext uri="{BB962C8B-B14F-4D97-AF65-F5344CB8AC3E}">
        <p14:creationId xmlns:p14="http://schemas.microsoft.com/office/powerpoint/2010/main" val="428704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0"/>
                                        <p:tgtEl>
                                          <p:spTgt spid="5"/>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447810" y="1174561"/>
            <a:ext cx="3037105" cy="41909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SIGNIFICANT HARM</a:t>
            </a:r>
            <a:endParaRPr lang="en-US" sz="2800" b="1" cap="all" spc="75" dirty="0">
              <a:latin typeface="Arial Narrow"/>
              <a:cs typeface="Arial Narrow"/>
            </a:endParaRPr>
          </a:p>
        </p:txBody>
      </p:sp>
      <p:sp>
        <p:nvSpPr>
          <p:cNvPr id="7" name="Title 1">
            <a:extLst>
              <a:ext uri="{FF2B5EF4-FFF2-40B4-BE49-F238E27FC236}">
                <a16:creationId xmlns:a16="http://schemas.microsoft.com/office/drawing/2014/main" id="{6741D69B-60B4-476E-8436-295E34BA7935}"/>
              </a:ext>
            </a:extLst>
          </p:cNvPr>
          <p:cNvSpPr txBox="1">
            <a:spLocks/>
          </p:cNvSpPr>
          <p:nvPr/>
        </p:nvSpPr>
        <p:spPr>
          <a:xfrm>
            <a:off x="1447813" y="1704452"/>
            <a:ext cx="9211479" cy="1050479"/>
          </a:xfrm>
          <a:prstGeom prst="rect">
            <a:avLst/>
          </a:prstGeom>
        </p:spPr>
        <p:txBody>
          <a:bodyPr vert="horz" wrap="none" lIns="0" tIns="0" rIns="0" bIns="0" rtlCol="0" anchor="t" anchorCtr="0">
            <a:noAutofit/>
          </a:bodyPr>
          <a:lstStyle/>
          <a:p>
            <a:pPr>
              <a:spcBef>
                <a:spcPct val="0"/>
              </a:spcBef>
              <a:spcAft>
                <a:spcPts val="1405"/>
              </a:spcAft>
            </a:pPr>
            <a:r>
              <a:rPr lang="en-US" sz="2200" b="1" spc="50" dirty="0">
                <a:solidFill>
                  <a:schemeClr val="bg1">
                    <a:lumMod val="50000"/>
                  </a:schemeClr>
                </a:solidFill>
                <a:latin typeface="Arial Narrow"/>
                <a:cs typeface="Arial Narrow"/>
              </a:rPr>
              <a:t>The term </a:t>
            </a:r>
            <a:r>
              <a:rPr lang="en-US" sz="2200" b="1" spc="50" dirty="0">
                <a:solidFill>
                  <a:srgbClr val="009ED5"/>
                </a:solidFill>
                <a:latin typeface="Arial Narrow"/>
                <a:cs typeface="Arial Narrow"/>
              </a:rPr>
              <a:t>‘significant harm’ </a:t>
            </a:r>
            <a:r>
              <a:rPr lang="en-US" sz="2200" b="1" spc="50" dirty="0">
                <a:solidFill>
                  <a:schemeClr val="bg1">
                    <a:lumMod val="50000"/>
                  </a:schemeClr>
                </a:solidFill>
                <a:latin typeface="Arial Narrow"/>
                <a:cs typeface="Arial Narrow"/>
              </a:rPr>
              <a:t>can include any form of abuse, neglect, accident or</a:t>
            </a:r>
            <a:br>
              <a:rPr lang="en-US" sz="2200" b="1" spc="50" dirty="0">
                <a:solidFill>
                  <a:schemeClr val="bg1">
                    <a:lumMod val="50000"/>
                  </a:schemeClr>
                </a:solidFill>
                <a:latin typeface="Arial Narrow"/>
                <a:cs typeface="Arial Narrow"/>
              </a:rPr>
            </a:br>
            <a:r>
              <a:rPr lang="en-US" sz="2200" b="1" spc="50" dirty="0">
                <a:solidFill>
                  <a:schemeClr val="bg1">
                    <a:lumMod val="50000"/>
                  </a:schemeClr>
                </a:solidFill>
                <a:latin typeface="Arial Narrow"/>
                <a:cs typeface="Arial Narrow"/>
              </a:rPr>
              <a:t>injury that is sufficiently serious to adversely affect progress and enjoyment of</a:t>
            </a:r>
            <a:br>
              <a:rPr lang="en-US" sz="2200" b="1" spc="50" dirty="0">
                <a:solidFill>
                  <a:schemeClr val="bg1">
                    <a:lumMod val="50000"/>
                  </a:schemeClr>
                </a:solidFill>
                <a:latin typeface="Arial Narrow"/>
                <a:cs typeface="Arial Narrow"/>
              </a:rPr>
            </a:br>
            <a:r>
              <a:rPr lang="en-US" sz="2200" b="1" spc="50" dirty="0">
                <a:solidFill>
                  <a:schemeClr val="bg1">
                    <a:lumMod val="50000"/>
                  </a:schemeClr>
                </a:solidFill>
                <a:latin typeface="Arial Narrow"/>
                <a:cs typeface="Arial Narrow"/>
              </a:rPr>
              <a:t>someone's life.</a:t>
            </a:r>
            <a:endParaRPr lang="en-US" sz="2200" b="1" spc="50" dirty="0">
              <a:solidFill>
                <a:schemeClr val="bg1">
                  <a:lumMod val="50000"/>
                </a:schemeClr>
              </a:solidFill>
              <a:latin typeface="Arial Narrow"/>
              <a:ea typeface="+mj-ea"/>
              <a:cs typeface="Arial Narrow"/>
            </a:endParaRPr>
          </a:p>
        </p:txBody>
      </p:sp>
      <p:sp>
        <p:nvSpPr>
          <p:cNvPr id="13" name="Title 1">
            <a:extLst>
              <a:ext uri="{FF2B5EF4-FFF2-40B4-BE49-F238E27FC236}">
                <a16:creationId xmlns:a16="http://schemas.microsoft.com/office/drawing/2014/main" id="{9994F04C-6CEE-4E03-BECB-1B079AEA06A4}"/>
              </a:ext>
            </a:extLst>
          </p:cNvPr>
          <p:cNvSpPr txBox="1">
            <a:spLocks/>
          </p:cNvSpPr>
          <p:nvPr/>
        </p:nvSpPr>
        <p:spPr>
          <a:xfrm>
            <a:off x="1447813" y="2983931"/>
            <a:ext cx="9481446" cy="86302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b="1" spc="50" dirty="0">
                <a:solidFill>
                  <a:srgbClr val="009ED5"/>
                </a:solidFill>
                <a:latin typeface="Arial Narrow"/>
                <a:cs typeface="Arial Narrow"/>
              </a:rPr>
              <a:t>Abuse</a:t>
            </a:r>
            <a:r>
              <a:rPr lang="en-GB" sz="2000" spc="50" dirty="0">
                <a:latin typeface="Arial Narrow"/>
                <a:cs typeface="Arial Narrow"/>
              </a:rPr>
              <a:t> is the violation of an individual's human and civil rights by any other person or persons.</a:t>
            </a:r>
            <a:br>
              <a:rPr lang="en-GB" sz="2000" spc="50" dirty="0">
                <a:latin typeface="Arial Narrow"/>
                <a:cs typeface="Arial Narrow"/>
              </a:rPr>
            </a:br>
            <a:r>
              <a:rPr lang="en-GB" sz="2000" spc="50" dirty="0">
                <a:latin typeface="Arial Narrow"/>
                <a:cs typeface="Arial Narrow"/>
              </a:rPr>
              <a:t>  The abuse can vary from treating someone with disrespect in a way which significantly affects</a:t>
            </a:r>
            <a:br>
              <a:rPr lang="en-GB" sz="2000" spc="50" dirty="0">
                <a:latin typeface="Arial Narrow"/>
                <a:cs typeface="Arial Narrow"/>
              </a:rPr>
            </a:br>
            <a:r>
              <a:rPr lang="en-GB" sz="2000" spc="50" dirty="0">
                <a:latin typeface="Arial Narrow"/>
                <a:cs typeface="Arial Narrow"/>
              </a:rPr>
              <a:t>  the persons enjoyment of life, to causing actual physical suffering</a:t>
            </a:r>
            <a:endParaRPr lang="en-US" sz="2000" spc="50" dirty="0">
              <a:solidFill>
                <a:srgbClr val="000000"/>
              </a:solidFill>
              <a:latin typeface="Arial Narrow"/>
              <a:ea typeface="+mj-ea"/>
              <a:cs typeface="Arial Narrow"/>
            </a:endParaRPr>
          </a:p>
        </p:txBody>
      </p:sp>
      <p:cxnSp>
        <p:nvCxnSpPr>
          <p:cNvPr id="14" name="Straight Connector 13">
            <a:extLst>
              <a:ext uri="{FF2B5EF4-FFF2-40B4-BE49-F238E27FC236}">
                <a16:creationId xmlns:a16="http://schemas.microsoft.com/office/drawing/2014/main" id="{5835A52C-05BE-4A93-BCB0-6872FA1334F1}"/>
              </a:ext>
            </a:extLst>
          </p:cNvPr>
          <p:cNvCxnSpPr>
            <a:cxnSpLocks/>
          </p:cNvCxnSpPr>
          <p:nvPr/>
        </p:nvCxnSpPr>
        <p:spPr>
          <a:xfrm>
            <a:off x="1447812" y="4076755"/>
            <a:ext cx="948144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CCE49950-EFB9-4AD1-8623-4935C175BAE0}"/>
              </a:ext>
            </a:extLst>
          </p:cNvPr>
          <p:cNvSpPr txBox="1">
            <a:spLocks/>
          </p:cNvSpPr>
          <p:nvPr/>
        </p:nvSpPr>
        <p:spPr>
          <a:xfrm>
            <a:off x="1447812" y="4254701"/>
            <a:ext cx="9481447" cy="58612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b="1" spc="50" dirty="0">
                <a:solidFill>
                  <a:srgbClr val="009ED5"/>
                </a:solidFill>
                <a:latin typeface="Arial Narrow"/>
                <a:cs typeface="Arial Narrow"/>
              </a:rPr>
              <a:t>Neglect</a:t>
            </a:r>
            <a:r>
              <a:rPr lang="en-GB" sz="2000" spc="50" dirty="0">
                <a:latin typeface="Arial Narrow"/>
                <a:cs typeface="Arial Narrow"/>
              </a:rPr>
              <a:t> is the persistent failure to meet a person’s basic physical and/or psychological needs,</a:t>
            </a:r>
            <a:br>
              <a:rPr lang="en-GB" sz="2000" spc="50" dirty="0">
                <a:latin typeface="Arial Narrow"/>
                <a:cs typeface="Arial Narrow"/>
              </a:rPr>
            </a:br>
            <a:r>
              <a:rPr lang="en-GB" sz="2000" spc="50" dirty="0">
                <a:latin typeface="Arial Narrow"/>
                <a:cs typeface="Arial Narrow"/>
              </a:rPr>
              <a:t>  likely to result in the serious impairment of a person’s health or development</a:t>
            </a:r>
            <a:endParaRPr lang="en-US" sz="20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365ACC30-5F70-47E5-8DB8-C42B781CF544}"/>
              </a:ext>
            </a:extLst>
          </p:cNvPr>
          <p:cNvCxnSpPr>
            <a:cxnSpLocks/>
          </p:cNvCxnSpPr>
          <p:nvPr/>
        </p:nvCxnSpPr>
        <p:spPr>
          <a:xfrm>
            <a:off x="1447811" y="5048930"/>
            <a:ext cx="948144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981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par>
                                <p:cTn id="13" presetID="10"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nodeType="withEffect">
                                  <p:stCondLst>
                                    <p:cond delay="0"/>
                                  </p:stCondLst>
                                  <p:childTnLst>
                                    <p:set>
                                      <p:cBhvr>
                                        <p:cTn id="22" dur="1" fill="hold">
                                          <p:stCondLst>
                                            <p:cond delay="0"/>
                                          </p:stCondLst>
                                        </p:cTn>
                                        <p:tgtEl>
                                          <p:spTgt spid="24"/>
                                        </p:tgtEl>
                                        <p:attrNameLst>
                                          <p:attrName>style.visibility</p:attrName>
                                        </p:attrNameLst>
                                      </p:cBhvr>
                                      <p:to>
                                        <p:strVal val="visible"/>
                                      </p:to>
                                    </p:set>
                                    <p:animEffect transition="in" filter="fade">
                                      <p:cBhvr>
                                        <p:cTn id="23" dur="500"/>
                                        <p:tgtEl>
                                          <p:spTgt spid="24"/>
                                        </p:tgtEl>
                                      </p:cBhvr>
                                    </p:animEffect>
                                  </p:childTnLst>
                                </p:cTn>
                              </p:par>
                            </p:childTnLst>
                          </p:cTn>
                        </p:par>
                        <p:par>
                          <p:cTn id="24" fill="hold">
                            <p:stCondLst>
                              <p:cond delay="500"/>
                            </p:stCondLst>
                            <p:childTnLst>
                              <p:par>
                                <p:cTn id="25" presetID="2" presetClass="entr" presetSubtype="4" accel="50000" decel="50000" fill="hold" nodeType="after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accel="50000" decel="5000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3" grpId="0"/>
      <p:bldP spid="2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358036" y="1260997"/>
            <a:ext cx="6642963" cy="405841"/>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FORMS AND CHARACTERISTICS OF ABUSE</a:t>
            </a:r>
            <a:endParaRPr lang="en-US" sz="2800" b="1" cap="all" spc="75" dirty="0">
              <a:latin typeface="Arial Narrow"/>
              <a:cs typeface="Arial Narrow"/>
            </a:endParaRPr>
          </a:p>
        </p:txBody>
      </p:sp>
      <p:sp>
        <p:nvSpPr>
          <p:cNvPr id="9" name="Title 1">
            <a:extLst>
              <a:ext uri="{FF2B5EF4-FFF2-40B4-BE49-F238E27FC236}">
                <a16:creationId xmlns:a16="http://schemas.microsoft.com/office/drawing/2014/main" id="{6D89F2A1-3F4D-43CD-8E9A-981E1D0FD1E8}"/>
              </a:ext>
            </a:extLst>
          </p:cNvPr>
          <p:cNvSpPr txBox="1">
            <a:spLocks/>
          </p:cNvSpPr>
          <p:nvPr/>
        </p:nvSpPr>
        <p:spPr>
          <a:xfrm>
            <a:off x="1358038" y="1825226"/>
            <a:ext cx="9566102" cy="1285867"/>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Although it is very difficult to accept, child and adult abuse does happen and is unfortunately</a:t>
            </a:r>
            <a:br>
              <a:rPr lang="en-GB" sz="2000" spc="50" dirty="0">
                <a:latin typeface="Arial Narrow"/>
                <a:cs typeface="Arial Narrow"/>
              </a:rPr>
            </a:br>
            <a:r>
              <a:rPr lang="en-GB" sz="2000" spc="50" dirty="0">
                <a:latin typeface="Arial Narrow"/>
                <a:cs typeface="Arial Narrow"/>
              </a:rPr>
              <a:t>an all too common occurrence across most cultures and countries. Any child or adult, regardless</a:t>
            </a:r>
            <a:br>
              <a:rPr lang="en-GB" sz="2000" spc="50" dirty="0">
                <a:latin typeface="Arial Narrow"/>
                <a:cs typeface="Arial Narrow"/>
              </a:rPr>
            </a:br>
            <a:r>
              <a:rPr lang="en-GB" sz="2000" spc="50" dirty="0">
                <a:latin typeface="Arial Narrow"/>
                <a:cs typeface="Arial Narrow"/>
              </a:rPr>
              <a:t>of their age, gender, race, religion, culture or social background may be a risk of physical, sexual</a:t>
            </a:r>
            <a:br>
              <a:rPr lang="en-GB" sz="2000" spc="50" dirty="0">
                <a:latin typeface="Arial Narrow"/>
                <a:cs typeface="Arial Narrow"/>
              </a:rPr>
            </a:br>
            <a:r>
              <a:rPr lang="en-GB" sz="2000" spc="50" dirty="0">
                <a:latin typeface="Arial Narrow"/>
                <a:cs typeface="Arial Narrow"/>
              </a:rPr>
              <a:t>or psychological harm and a potential victim of abuse.</a:t>
            </a:r>
            <a:endParaRPr lang="en-US" sz="2000" spc="50" dirty="0">
              <a:solidFill>
                <a:srgbClr val="000000"/>
              </a:solidFill>
              <a:latin typeface="Arial Narrow"/>
              <a:ea typeface="+mj-ea"/>
              <a:cs typeface="Arial Narrow"/>
            </a:endParaRPr>
          </a:p>
        </p:txBody>
      </p:sp>
      <p:sp>
        <p:nvSpPr>
          <p:cNvPr id="15" name="Title 1">
            <a:extLst>
              <a:ext uri="{FF2B5EF4-FFF2-40B4-BE49-F238E27FC236}">
                <a16:creationId xmlns:a16="http://schemas.microsoft.com/office/drawing/2014/main" id="{F78A7BBC-DEB3-4DF2-940C-2A14C274B196}"/>
              </a:ext>
            </a:extLst>
          </p:cNvPr>
          <p:cNvSpPr txBox="1">
            <a:spLocks/>
          </p:cNvSpPr>
          <p:nvPr/>
        </p:nvSpPr>
        <p:spPr>
          <a:xfrm>
            <a:off x="1358037" y="3242747"/>
            <a:ext cx="2502763" cy="337712"/>
          </a:xfrm>
          <a:prstGeom prst="rect">
            <a:avLst/>
          </a:prstGeom>
        </p:spPr>
        <p:txBody>
          <a:bodyPr vert="horz" wrap="none" lIns="0" tIns="0" rIns="0" bIns="0" rtlCol="0" anchor="t" anchorCtr="0">
            <a:noAutofit/>
          </a:bodyPr>
          <a:lstStyle/>
          <a:p>
            <a:pPr>
              <a:spcBef>
                <a:spcPct val="0"/>
              </a:spcBef>
              <a:spcAft>
                <a:spcPts val="1405"/>
              </a:spcAft>
            </a:pPr>
            <a:r>
              <a:rPr lang="en-GB" sz="2200" b="1" spc="50" dirty="0">
                <a:solidFill>
                  <a:srgbClr val="009ED5"/>
                </a:solidFill>
                <a:latin typeface="Arial Narrow"/>
                <a:cs typeface="Arial Narrow"/>
              </a:rPr>
              <a:t>Categories of abuse:</a:t>
            </a:r>
            <a:endParaRPr lang="en-US" sz="2000" b="1" spc="50" dirty="0">
              <a:solidFill>
                <a:srgbClr val="009ED5"/>
              </a:solidFill>
              <a:latin typeface="Arial Narrow"/>
              <a:ea typeface="+mj-ea"/>
              <a:cs typeface="Arial Narrow"/>
            </a:endParaRPr>
          </a:p>
        </p:txBody>
      </p:sp>
      <p:sp>
        <p:nvSpPr>
          <p:cNvPr id="27" name="Title 1">
            <a:extLst>
              <a:ext uri="{FF2B5EF4-FFF2-40B4-BE49-F238E27FC236}">
                <a16:creationId xmlns:a16="http://schemas.microsoft.com/office/drawing/2014/main" id="{9B91FACE-E242-F84E-9CD8-6BD31C3FA69F}"/>
              </a:ext>
            </a:extLst>
          </p:cNvPr>
          <p:cNvSpPr txBox="1">
            <a:spLocks/>
          </p:cNvSpPr>
          <p:nvPr/>
        </p:nvSpPr>
        <p:spPr>
          <a:xfrm>
            <a:off x="1358037" y="3800447"/>
            <a:ext cx="2330698"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Physical abuse</a:t>
            </a:r>
            <a:endParaRPr lang="en-US" sz="2000" spc="50" dirty="0">
              <a:solidFill>
                <a:srgbClr val="000000"/>
              </a:solidFill>
              <a:latin typeface="Arial Narrow"/>
              <a:ea typeface="+mj-ea"/>
              <a:cs typeface="Arial Narrow"/>
            </a:endParaRPr>
          </a:p>
        </p:txBody>
      </p:sp>
      <p:cxnSp>
        <p:nvCxnSpPr>
          <p:cNvPr id="31" name="Straight Connector 30">
            <a:extLst>
              <a:ext uri="{FF2B5EF4-FFF2-40B4-BE49-F238E27FC236}">
                <a16:creationId xmlns:a16="http://schemas.microsoft.com/office/drawing/2014/main" id="{4854AAF8-0F71-3644-B359-EC10BF035442}"/>
              </a:ext>
            </a:extLst>
          </p:cNvPr>
          <p:cNvCxnSpPr>
            <a:cxnSpLocks/>
          </p:cNvCxnSpPr>
          <p:nvPr/>
        </p:nvCxnSpPr>
        <p:spPr>
          <a:xfrm>
            <a:off x="1380023" y="4214895"/>
            <a:ext cx="230871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10A4C57B-6F2A-3046-A4EE-16F926D7E75B}"/>
              </a:ext>
            </a:extLst>
          </p:cNvPr>
          <p:cNvSpPr txBox="1">
            <a:spLocks/>
          </p:cNvSpPr>
          <p:nvPr/>
        </p:nvSpPr>
        <p:spPr>
          <a:xfrm>
            <a:off x="1380023" y="4352583"/>
            <a:ext cx="2308712"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Psychological abuse</a:t>
            </a:r>
            <a:endParaRPr lang="en-US" sz="2000" spc="50" dirty="0">
              <a:latin typeface="Arial Narrow"/>
              <a:ea typeface="+mj-ea"/>
              <a:cs typeface="Arial Narrow"/>
            </a:endParaRPr>
          </a:p>
        </p:txBody>
      </p:sp>
      <p:cxnSp>
        <p:nvCxnSpPr>
          <p:cNvPr id="33" name="Straight Connector 32">
            <a:extLst>
              <a:ext uri="{FF2B5EF4-FFF2-40B4-BE49-F238E27FC236}">
                <a16:creationId xmlns:a16="http://schemas.microsoft.com/office/drawing/2014/main" id="{0FC33699-A983-474F-86F1-F65D76A0444E}"/>
              </a:ext>
            </a:extLst>
          </p:cNvPr>
          <p:cNvCxnSpPr>
            <a:cxnSpLocks/>
          </p:cNvCxnSpPr>
          <p:nvPr/>
        </p:nvCxnSpPr>
        <p:spPr>
          <a:xfrm>
            <a:off x="1402009" y="4786281"/>
            <a:ext cx="22867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4" name="Title 1">
            <a:extLst>
              <a:ext uri="{FF2B5EF4-FFF2-40B4-BE49-F238E27FC236}">
                <a16:creationId xmlns:a16="http://schemas.microsoft.com/office/drawing/2014/main" id="{6356D33D-8604-D04C-9E3E-B6DAC62F8034}"/>
              </a:ext>
            </a:extLst>
          </p:cNvPr>
          <p:cNvSpPr txBox="1">
            <a:spLocks/>
          </p:cNvSpPr>
          <p:nvPr/>
        </p:nvSpPr>
        <p:spPr>
          <a:xfrm>
            <a:off x="1380023" y="4912487"/>
            <a:ext cx="2308712"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Sexual abuse</a:t>
            </a:r>
            <a:endParaRPr lang="en-US" sz="2000" spc="50" dirty="0">
              <a:latin typeface="Arial Narrow"/>
              <a:ea typeface="+mj-ea"/>
              <a:cs typeface="Arial Narrow"/>
            </a:endParaRPr>
          </a:p>
        </p:txBody>
      </p:sp>
      <p:cxnSp>
        <p:nvCxnSpPr>
          <p:cNvPr id="36" name="Straight Connector 35">
            <a:extLst>
              <a:ext uri="{FF2B5EF4-FFF2-40B4-BE49-F238E27FC236}">
                <a16:creationId xmlns:a16="http://schemas.microsoft.com/office/drawing/2014/main" id="{286823C3-882A-B24E-A5CC-A5D0375FB93B}"/>
              </a:ext>
            </a:extLst>
          </p:cNvPr>
          <p:cNvCxnSpPr>
            <a:cxnSpLocks/>
          </p:cNvCxnSpPr>
          <p:nvPr/>
        </p:nvCxnSpPr>
        <p:spPr>
          <a:xfrm>
            <a:off x="1402009" y="5346185"/>
            <a:ext cx="22867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5" name="Title 1">
            <a:extLst>
              <a:ext uri="{FF2B5EF4-FFF2-40B4-BE49-F238E27FC236}">
                <a16:creationId xmlns:a16="http://schemas.microsoft.com/office/drawing/2014/main" id="{AE32E22B-4BFA-C04B-9E67-DC32DBCBB744}"/>
              </a:ext>
            </a:extLst>
          </p:cNvPr>
          <p:cNvSpPr txBox="1">
            <a:spLocks/>
          </p:cNvSpPr>
          <p:nvPr/>
        </p:nvSpPr>
        <p:spPr>
          <a:xfrm>
            <a:off x="4120902" y="3793156"/>
            <a:ext cx="2330698"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Domestic abuse</a:t>
            </a:r>
            <a:endParaRPr lang="en-US" sz="2000" spc="50" dirty="0">
              <a:solidFill>
                <a:srgbClr val="000000"/>
              </a:solidFill>
              <a:latin typeface="Arial Narrow"/>
              <a:ea typeface="+mj-ea"/>
              <a:cs typeface="Arial Narrow"/>
            </a:endParaRPr>
          </a:p>
        </p:txBody>
      </p:sp>
      <p:cxnSp>
        <p:nvCxnSpPr>
          <p:cNvPr id="46" name="Straight Connector 45">
            <a:extLst>
              <a:ext uri="{FF2B5EF4-FFF2-40B4-BE49-F238E27FC236}">
                <a16:creationId xmlns:a16="http://schemas.microsoft.com/office/drawing/2014/main" id="{769F0D48-7894-7843-BD22-EC135225FB8C}"/>
              </a:ext>
            </a:extLst>
          </p:cNvPr>
          <p:cNvCxnSpPr>
            <a:cxnSpLocks/>
          </p:cNvCxnSpPr>
          <p:nvPr/>
        </p:nvCxnSpPr>
        <p:spPr>
          <a:xfrm>
            <a:off x="4142888" y="4207604"/>
            <a:ext cx="230871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FE7F5777-1F9E-E24D-AEAF-27DC8B74F1B0}"/>
              </a:ext>
            </a:extLst>
          </p:cNvPr>
          <p:cNvSpPr txBox="1">
            <a:spLocks/>
          </p:cNvSpPr>
          <p:nvPr/>
        </p:nvSpPr>
        <p:spPr>
          <a:xfrm>
            <a:off x="4142888" y="4345292"/>
            <a:ext cx="2308712"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Financial abuse</a:t>
            </a:r>
            <a:endParaRPr lang="en-US" sz="2000" spc="50" dirty="0">
              <a:latin typeface="Arial Narrow"/>
              <a:ea typeface="+mj-ea"/>
              <a:cs typeface="Arial Narrow"/>
            </a:endParaRPr>
          </a:p>
        </p:txBody>
      </p:sp>
      <p:cxnSp>
        <p:nvCxnSpPr>
          <p:cNvPr id="48" name="Straight Connector 47">
            <a:extLst>
              <a:ext uri="{FF2B5EF4-FFF2-40B4-BE49-F238E27FC236}">
                <a16:creationId xmlns:a16="http://schemas.microsoft.com/office/drawing/2014/main" id="{23D5A23C-C185-EE4E-8504-FC02E2B9C063}"/>
              </a:ext>
            </a:extLst>
          </p:cNvPr>
          <p:cNvCxnSpPr>
            <a:cxnSpLocks/>
          </p:cNvCxnSpPr>
          <p:nvPr/>
        </p:nvCxnSpPr>
        <p:spPr>
          <a:xfrm>
            <a:off x="4164874" y="4778990"/>
            <a:ext cx="22867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9" name="Title 1">
            <a:extLst>
              <a:ext uri="{FF2B5EF4-FFF2-40B4-BE49-F238E27FC236}">
                <a16:creationId xmlns:a16="http://schemas.microsoft.com/office/drawing/2014/main" id="{8C0A8B0B-437B-5145-A227-3DCD2C5BE06F}"/>
              </a:ext>
            </a:extLst>
          </p:cNvPr>
          <p:cNvSpPr txBox="1">
            <a:spLocks/>
          </p:cNvSpPr>
          <p:nvPr/>
        </p:nvSpPr>
        <p:spPr>
          <a:xfrm>
            <a:off x="4142888" y="4905196"/>
            <a:ext cx="2308712"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Discriminatory abuse </a:t>
            </a:r>
            <a:endParaRPr lang="en-US" sz="2000" spc="50" dirty="0">
              <a:latin typeface="Arial Narrow"/>
              <a:ea typeface="+mj-ea"/>
              <a:cs typeface="Arial Narrow"/>
            </a:endParaRPr>
          </a:p>
        </p:txBody>
      </p:sp>
      <p:cxnSp>
        <p:nvCxnSpPr>
          <p:cNvPr id="50" name="Straight Connector 49">
            <a:extLst>
              <a:ext uri="{FF2B5EF4-FFF2-40B4-BE49-F238E27FC236}">
                <a16:creationId xmlns:a16="http://schemas.microsoft.com/office/drawing/2014/main" id="{FADAB860-61AA-AD4C-B8C5-F50947314B6D}"/>
              </a:ext>
            </a:extLst>
          </p:cNvPr>
          <p:cNvCxnSpPr>
            <a:cxnSpLocks/>
          </p:cNvCxnSpPr>
          <p:nvPr/>
        </p:nvCxnSpPr>
        <p:spPr>
          <a:xfrm>
            <a:off x="4164874" y="5338894"/>
            <a:ext cx="22867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1" name="Title 1">
            <a:extLst>
              <a:ext uri="{FF2B5EF4-FFF2-40B4-BE49-F238E27FC236}">
                <a16:creationId xmlns:a16="http://schemas.microsoft.com/office/drawing/2014/main" id="{15B6C03F-C022-4D4B-90EF-83A6F5FF48B6}"/>
              </a:ext>
            </a:extLst>
          </p:cNvPr>
          <p:cNvSpPr txBox="1">
            <a:spLocks/>
          </p:cNvSpPr>
          <p:nvPr/>
        </p:nvSpPr>
        <p:spPr>
          <a:xfrm>
            <a:off x="6902719" y="3804167"/>
            <a:ext cx="2724700"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Organisational abuse</a:t>
            </a:r>
            <a:endParaRPr lang="en-US" sz="2000" spc="50" dirty="0">
              <a:solidFill>
                <a:srgbClr val="000000"/>
              </a:solidFill>
              <a:latin typeface="Arial Narrow"/>
              <a:ea typeface="+mj-ea"/>
              <a:cs typeface="Arial Narrow"/>
            </a:endParaRPr>
          </a:p>
        </p:txBody>
      </p:sp>
      <p:cxnSp>
        <p:nvCxnSpPr>
          <p:cNvPr id="52" name="Straight Connector 51">
            <a:extLst>
              <a:ext uri="{FF2B5EF4-FFF2-40B4-BE49-F238E27FC236}">
                <a16:creationId xmlns:a16="http://schemas.microsoft.com/office/drawing/2014/main" id="{89E29689-5540-BA45-913E-7E8CC2E91B76}"/>
              </a:ext>
            </a:extLst>
          </p:cNvPr>
          <p:cNvCxnSpPr>
            <a:cxnSpLocks/>
          </p:cNvCxnSpPr>
          <p:nvPr/>
        </p:nvCxnSpPr>
        <p:spPr>
          <a:xfrm>
            <a:off x="6924705" y="4218615"/>
            <a:ext cx="270271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3" name="Title 1">
            <a:extLst>
              <a:ext uri="{FF2B5EF4-FFF2-40B4-BE49-F238E27FC236}">
                <a16:creationId xmlns:a16="http://schemas.microsoft.com/office/drawing/2014/main" id="{8AC4CE0F-A426-5E43-9845-80955E69DB49}"/>
              </a:ext>
            </a:extLst>
          </p:cNvPr>
          <p:cNvSpPr txBox="1">
            <a:spLocks/>
          </p:cNvSpPr>
          <p:nvPr/>
        </p:nvSpPr>
        <p:spPr>
          <a:xfrm>
            <a:off x="6924705" y="4356303"/>
            <a:ext cx="2680728"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Neglect and self-neglect</a:t>
            </a:r>
            <a:endParaRPr lang="en-US" sz="2000" spc="50" dirty="0">
              <a:latin typeface="Arial Narrow"/>
              <a:ea typeface="+mj-ea"/>
              <a:cs typeface="Arial Narrow"/>
            </a:endParaRPr>
          </a:p>
        </p:txBody>
      </p:sp>
      <p:cxnSp>
        <p:nvCxnSpPr>
          <p:cNvPr id="55" name="Straight Connector 54">
            <a:extLst>
              <a:ext uri="{FF2B5EF4-FFF2-40B4-BE49-F238E27FC236}">
                <a16:creationId xmlns:a16="http://schemas.microsoft.com/office/drawing/2014/main" id="{6A7CD410-CD62-FC48-B5F8-104A2A58E4F4}"/>
              </a:ext>
            </a:extLst>
          </p:cNvPr>
          <p:cNvCxnSpPr>
            <a:cxnSpLocks/>
          </p:cNvCxnSpPr>
          <p:nvPr/>
        </p:nvCxnSpPr>
        <p:spPr>
          <a:xfrm>
            <a:off x="6946691" y="4790001"/>
            <a:ext cx="268072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6" name="Title 1">
            <a:extLst>
              <a:ext uri="{FF2B5EF4-FFF2-40B4-BE49-F238E27FC236}">
                <a16:creationId xmlns:a16="http://schemas.microsoft.com/office/drawing/2014/main" id="{3BD560E9-6602-394E-B328-4F660017BAC3}"/>
              </a:ext>
            </a:extLst>
          </p:cNvPr>
          <p:cNvSpPr txBox="1">
            <a:spLocks/>
          </p:cNvSpPr>
          <p:nvPr/>
        </p:nvSpPr>
        <p:spPr>
          <a:xfrm>
            <a:off x="6924705" y="4916207"/>
            <a:ext cx="2680728"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Modern slavery</a:t>
            </a:r>
            <a:endParaRPr lang="en-US" sz="2000" spc="50" dirty="0">
              <a:latin typeface="Arial Narrow"/>
              <a:ea typeface="+mj-ea"/>
              <a:cs typeface="Arial Narrow"/>
            </a:endParaRPr>
          </a:p>
        </p:txBody>
      </p:sp>
      <p:cxnSp>
        <p:nvCxnSpPr>
          <p:cNvPr id="57" name="Straight Connector 56">
            <a:extLst>
              <a:ext uri="{FF2B5EF4-FFF2-40B4-BE49-F238E27FC236}">
                <a16:creationId xmlns:a16="http://schemas.microsoft.com/office/drawing/2014/main" id="{7A1B39D7-CD68-6346-8D35-161D6C64A277}"/>
              </a:ext>
            </a:extLst>
          </p:cNvPr>
          <p:cNvCxnSpPr>
            <a:cxnSpLocks/>
          </p:cNvCxnSpPr>
          <p:nvPr/>
        </p:nvCxnSpPr>
        <p:spPr>
          <a:xfrm>
            <a:off x="6946691" y="5349905"/>
            <a:ext cx="268072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6219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27"/>
                                        </p:tgtEl>
                                        <p:attrNameLst>
                                          <p:attrName>style.visibility</p:attrName>
                                        </p:attrNameLst>
                                      </p:cBhvr>
                                      <p:to>
                                        <p:strVal val="visible"/>
                                      </p:to>
                                    </p:set>
                                    <p:animEffect transition="in" filter="fade">
                                      <p:cBhvr>
                                        <p:cTn id="16" dur="500"/>
                                        <p:tgtEl>
                                          <p:spTgt spid="27"/>
                                        </p:tgtEl>
                                      </p:cBhvr>
                                    </p:animEffect>
                                  </p:childTnLst>
                                </p:cTn>
                              </p:par>
                              <p:par>
                                <p:cTn id="17" presetID="10" presetClass="entr" presetSubtype="0" fill="hold" nodeType="with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fade">
                                      <p:cBhvr>
                                        <p:cTn id="19" dur="500"/>
                                        <p:tgtEl>
                                          <p:spTgt spid="3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2"/>
                                        </p:tgtEl>
                                        <p:attrNameLst>
                                          <p:attrName>style.visibility</p:attrName>
                                        </p:attrNameLst>
                                      </p:cBhvr>
                                      <p:to>
                                        <p:strVal val="visible"/>
                                      </p:to>
                                    </p:set>
                                    <p:animEffect transition="in" filter="fade">
                                      <p:cBhvr>
                                        <p:cTn id="24" dur="500"/>
                                        <p:tgtEl>
                                          <p:spTgt spid="32"/>
                                        </p:tgtEl>
                                      </p:cBhvr>
                                    </p:animEffect>
                                  </p:childTnLst>
                                </p:cTn>
                              </p:par>
                              <p:par>
                                <p:cTn id="25" presetID="10" presetClass="entr" presetSubtype="0" fill="hold" nodeType="withEffect">
                                  <p:stCondLst>
                                    <p:cond delay="0"/>
                                  </p:stCondLst>
                                  <p:childTnLst>
                                    <p:set>
                                      <p:cBhvr>
                                        <p:cTn id="26" dur="1" fill="hold">
                                          <p:stCondLst>
                                            <p:cond delay="0"/>
                                          </p:stCondLst>
                                        </p:cTn>
                                        <p:tgtEl>
                                          <p:spTgt spid="33"/>
                                        </p:tgtEl>
                                        <p:attrNameLst>
                                          <p:attrName>style.visibility</p:attrName>
                                        </p:attrNameLst>
                                      </p:cBhvr>
                                      <p:to>
                                        <p:strVal val="visible"/>
                                      </p:to>
                                    </p:set>
                                    <p:animEffect transition="in" filter="fade">
                                      <p:cBhvr>
                                        <p:cTn id="27" dur="500"/>
                                        <p:tgtEl>
                                          <p:spTgt spid="3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fade">
                                      <p:cBhvr>
                                        <p:cTn id="32" dur="500"/>
                                        <p:tgtEl>
                                          <p:spTgt spid="34"/>
                                        </p:tgtEl>
                                      </p:cBhvr>
                                    </p:animEffect>
                                  </p:childTnLst>
                                </p:cTn>
                              </p:par>
                              <p:par>
                                <p:cTn id="33" presetID="10" presetClass="entr" presetSubtype="0" fill="hold" nodeType="withEffect">
                                  <p:stCondLst>
                                    <p:cond delay="0"/>
                                  </p:stCondLst>
                                  <p:childTnLst>
                                    <p:set>
                                      <p:cBhvr>
                                        <p:cTn id="34" dur="1" fill="hold">
                                          <p:stCondLst>
                                            <p:cond delay="0"/>
                                          </p:stCondLst>
                                        </p:cTn>
                                        <p:tgtEl>
                                          <p:spTgt spid="36"/>
                                        </p:tgtEl>
                                        <p:attrNameLst>
                                          <p:attrName>style.visibility</p:attrName>
                                        </p:attrNameLst>
                                      </p:cBhvr>
                                      <p:to>
                                        <p:strVal val="visible"/>
                                      </p:to>
                                    </p:set>
                                    <p:animEffect transition="in" filter="fade">
                                      <p:cBhvr>
                                        <p:cTn id="35" dur="500"/>
                                        <p:tgtEl>
                                          <p:spTgt spid="3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5"/>
                                        </p:tgtEl>
                                        <p:attrNameLst>
                                          <p:attrName>style.visibility</p:attrName>
                                        </p:attrNameLst>
                                      </p:cBhvr>
                                      <p:to>
                                        <p:strVal val="visible"/>
                                      </p:to>
                                    </p:set>
                                    <p:animEffect transition="in" filter="fade">
                                      <p:cBhvr>
                                        <p:cTn id="40" dur="500"/>
                                        <p:tgtEl>
                                          <p:spTgt spid="45"/>
                                        </p:tgtEl>
                                      </p:cBhvr>
                                    </p:animEffect>
                                  </p:childTnLst>
                                </p:cTn>
                              </p:par>
                              <p:par>
                                <p:cTn id="41" presetID="10" presetClass="entr" presetSubtype="0" fill="hold" nodeType="withEffect">
                                  <p:stCondLst>
                                    <p:cond delay="0"/>
                                  </p:stCondLst>
                                  <p:childTnLst>
                                    <p:set>
                                      <p:cBhvr>
                                        <p:cTn id="42" dur="1" fill="hold">
                                          <p:stCondLst>
                                            <p:cond delay="0"/>
                                          </p:stCondLst>
                                        </p:cTn>
                                        <p:tgtEl>
                                          <p:spTgt spid="46"/>
                                        </p:tgtEl>
                                        <p:attrNameLst>
                                          <p:attrName>style.visibility</p:attrName>
                                        </p:attrNameLst>
                                      </p:cBhvr>
                                      <p:to>
                                        <p:strVal val="visible"/>
                                      </p:to>
                                    </p:set>
                                    <p:animEffect transition="in" filter="fade">
                                      <p:cBhvr>
                                        <p:cTn id="43" dur="500"/>
                                        <p:tgtEl>
                                          <p:spTgt spid="46"/>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7"/>
                                        </p:tgtEl>
                                        <p:attrNameLst>
                                          <p:attrName>style.visibility</p:attrName>
                                        </p:attrNameLst>
                                      </p:cBhvr>
                                      <p:to>
                                        <p:strVal val="visible"/>
                                      </p:to>
                                    </p:set>
                                    <p:animEffect transition="in" filter="fade">
                                      <p:cBhvr>
                                        <p:cTn id="48" dur="500"/>
                                        <p:tgtEl>
                                          <p:spTgt spid="47"/>
                                        </p:tgtEl>
                                      </p:cBhvr>
                                    </p:animEffect>
                                  </p:childTnLst>
                                </p:cTn>
                              </p:par>
                              <p:par>
                                <p:cTn id="49" presetID="10" presetClass="entr" presetSubtype="0" fill="hold" nodeType="withEffect">
                                  <p:stCondLst>
                                    <p:cond delay="0"/>
                                  </p:stCondLst>
                                  <p:childTnLst>
                                    <p:set>
                                      <p:cBhvr>
                                        <p:cTn id="50" dur="1" fill="hold">
                                          <p:stCondLst>
                                            <p:cond delay="0"/>
                                          </p:stCondLst>
                                        </p:cTn>
                                        <p:tgtEl>
                                          <p:spTgt spid="48"/>
                                        </p:tgtEl>
                                        <p:attrNameLst>
                                          <p:attrName>style.visibility</p:attrName>
                                        </p:attrNameLst>
                                      </p:cBhvr>
                                      <p:to>
                                        <p:strVal val="visible"/>
                                      </p:to>
                                    </p:set>
                                    <p:animEffect transition="in" filter="fade">
                                      <p:cBhvr>
                                        <p:cTn id="51" dur="500"/>
                                        <p:tgtEl>
                                          <p:spTgt spid="48"/>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9"/>
                                        </p:tgtEl>
                                        <p:attrNameLst>
                                          <p:attrName>style.visibility</p:attrName>
                                        </p:attrNameLst>
                                      </p:cBhvr>
                                      <p:to>
                                        <p:strVal val="visible"/>
                                      </p:to>
                                    </p:set>
                                    <p:animEffect transition="in" filter="fade">
                                      <p:cBhvr>
                                        <p:cTn id="56" dur="500"/>
                                        <p:tgtEl>
                                          <p:spTgt spid="49"/>
                                        </p:tgtEl>
                                      </p:cBhvr>
                                    </p:animEffect>
                                  </p:childTnLst>
                                </p:cTn>
                              </p:par>
                              <p:par>
                                <p:cTn id="57" presetID="10" presetClass="entr" presetSubtype="0" fill="hold" nodeType="withEffect">
                                  <p:stCondLst>
                                    <p:cond delay="0"/>
                                  </p:stCondLst>
                                  <p:childTnLst>
                                    <p:set>
                                      <p:cBhvr>
                                        <p:cTn id="58" dur="1" fill="hold">
                                          <p:stCondLst>
                                            <p:cond delay="0"/>
                                          </p:stCondLst>
                                        </p:cTn>
                                        <p:tgtEl>
                                          <p:spTgt spid="50"/>
                                        </p:tgtEl>
                                        <p:attrNameLst>
                                          <p:attrName>style.visibility</p:attrName>
                                        </p:attrNameLst>
                                      </p:cBhvr>
                                      <p:to>
                                        <p:strVal val="visible"/>
                                      </p:to>
                                    </p:set>
                                    <p:animEffect transition="in" filter="fade">
                                      <p:cBhvr>
                                        <p:cTn id="59" dur="500"/>
                                        <p:tgtEl>
                                          <p:spTgt spid="50"/>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51"/>
                                        </p:tgtEl>
                                        <p:attrNameLst>
                                          <p:attrName>style.visibility</p:attrName>
                                        </p:attrNameLst>
                                      </p:cBhvr>
                                      <p:to>
                                        <p:strVal val="visible"/>
                                      </p:to>
                                    </p:set>
                                    <p:animEffect transition="in" filter="fade">
                                      <p:cBhvr>
                                        <p:cTn id="64" dur="500"/>
                                        <p:tgtEl>
                                          <p:spTgt spid="51"/>
                                        </p:tgtEl>
                                      </p:cBhvr>
                                    </p:animEffect>
                                  </p:childTnLst>
                                </p:cTn>
                              </p:par>
                              <p:par>
                                <p:cTn id="65" presetID="10" presetClass="entr" presetSubtype="0" fill="hold" nodeType="withEffect">
                                  <p:stCondLst>
                                    <p:cond delay="0"/>
                                  </p:stCondLst>
                                  <p:childTnLst>
                                    <p:set>
                                      <p:cBhvr>
                                        <p:cTn id="66" dur="1" fill="hold">
                                          <p:stCondLst>
                                            <p:cond delay="0"/>
                                          </p:stCondLst>
                                        </p:cTn>
                                        <p:tgtEl>
                                          <p:spTgt spid="52"/>
                                        </p:tgtEl>
                                        <p:attrNameLst>
                                          <p:attrName>style.visibility</p:attrName>
                                        </p:attrNameLst>
                                      </p:cBhvr>
                                      <p:to>
                                        <p:strVal val="visible"/>
                                      </p:to>
                                    </p:set>
                                    <p:animEffect transition="in" filter="fade">
                                      <p:cBhvr>
                                        <p:cTn id="67" dur="500"/>
                                        <p:tgtEl>
                                          <p:spTgt spid="52"/>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53"/>
                                        </p:tgtEl>
                                        <p:attrNameLst>
                                          <p:attrName>style.visibility</p:attrName>
                                        </p:attrNameLst>
                                      </p:cBhvr>
                                      <p:to>
                                        <p:strVal val="visible"/>
                                      </p:to>
                                    </p:set>
                                    <p:animEffect transition="in" filter="fade">
                                      <p:cBhvr>
                                        <p:cTn id="72" dur="500"/>
                                        <p:tgtEl>
                                          <p:spTgt spid="53"/>
                                        </p:tgtEl>
                                      </p:cBhvr>
                                    </p:animEffect>
                                  </p:childTnLst>
                                </p:cTn>
                              </p:par>
                              <p:par>
                                <p:cTn id="73" presetID="10" presetClass="entr" presetSubtype="0" fill="hold" nodeType="withEffect">
                                  <p:stCondLst>
                                    <p:cond delay="0"/>
                                  </p:stCondLst>
                                  <p:childTnLst>
                                    <p:set>
                                      <p:cBhvr>
                                        <p:cTn id="74" dur="1" fill="hold">
                                          <p:stCondLst>
                                            <p:cond delay="0"/>
                                          </p:stCondLst>
                                        </p:cTn>
                                        <p:tgtEl>
                                          <p:spTgt spid="55"/>
                                        </p:tgtEl>
                                        <p:attrNameLst>
                                          <p:attrName>style.visibility</p:attrName>
                                        </p:attrNameLst>
                                      </p:cBhvr>
                                      <p:to>
                                        <p:strVal val="visible"/>
                                      </p:to>
                                    </p:set>
                                    <p:animEffect transition="in" filter="fade">
                                      <p:cBhvr>
                                        <p:cTn id="75" dur="500"/>
                                        <p:tgtEl>
                                          <p:spTgt spid="55"/>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56"/>
                                        </p:tgtEl>
                                        <p:attrNameLst>
                                          <p:attrName>style.visibility</p:attrName>
                                        </p:attrNameLst>
                                      </p:cBhvr>
                                      <p:to>
                                        <p:strVal val="visible"/>
                                      </p:to>
                                    </p:set>
                                    <p:animEffect transition="in" filter="fade">
                                      <p:cBhvr>
                                        <p:cTn id="80" dur="500"/>
                                        <p:tgtEl>
                                          <p:spTgt spid="56"/>
                                        </p:tgtEl>
                                      </p:cBhvr>
                                    </p:animEffect>
                                  </p:childTnLst>
                                </p:cTn>
                              </p:par>
                              <p:par>
                                <p:cTn id="81" presetID="10" presetClass="entr" presetSubtype="0" fill="hold" nodeType="withEffect">
                                  <p:stCondLst>
                                    <p:cond delay="0"/>
                                  </p:stCondLst>
                                  <p:childTnLst>
                                    <p:set>
                                      <p:cBhvr>
                                        <p:cTn id="82" dur="1" fill="hold">
                                          <p:stCondLst>
                                            <p:cond delay="0"/>
                                          </p:stCondLst>
                                        </p:cTn>
                                        <p:tgtEl>
                                          <p:spTgt spid="57"/>
                                        </p:tgtEl>
                                        <p:attrNameLst>
                                          <p:attrName>style.visibility</p:attrName>
                                        </p:attrNameLst>
                                      </p:cBhvr>
                                      <p:to>
                                        <p:strVal val="visible"/>
                                      </p:to>
                                    </p:set>
                                    <p:animEffect transition="in" filter="fade">
                                      <p:cBhvr>
                                        <p:cTn id="83" dur="500"/>
                                        <p:tgtEl>
                                          <p:spTgt spid="57"/>
                                        </p:tgtEl>
                                      </p:cBhvr>
                                    </p:animEffect>
                                  </p:childTnLst>
                                </p:cTn>
                              </p:par>
                            </p:childTnLst>
                          </p:cTn>
                        </p:par>
                        <p:par>
                          <p:cTn id="84" fill="hold">
                            <p:stCondLst>
                              <p:cond delay="500"/>
                            </p:stCondLst>
                            <p:childTnLst>
                              <p:par>
                                <p:cTn id="85" presetID="2" presetClass="entr" presetSubtype="4" accel="50000" decel="50000" fill="hold" nodeType="afterEffect">
                                  <p:stCondLst>
                                    <p:cond delay="0"/>
                                  </p:stCondLst>
                                  <p:childTnLst>
                                    <p:set>
                                      <p:cBhvr>
                                        <p:cTn id="86" dur="1" fill="hold">
                                          <p:stCondLst>
                                            <p:cond delay="0"/>
                                          </p:stCondLst>
                                        </p:cTn>
                                        <p:tgtEl>
                                          <p:spTgt spid="28"/>
                                        </p:tgtEl>
                                        <p:attrNameLst>
                                          <p:attrName>style.visibility</p:attrName>
                                        </p:attrNameLst>
                                      </p:cBhvr>
                                      <p:to>
                                        <p:strVal val="visible"/>
                                      </p:to>
                                    </p:set>
                                    <p:anim calcmode="lin" valueType="num">
                                      <p:cBhvr additive="base">
                                        <p:cTn id="87" dur="500" fill="hold"/>
                                        <p:tgtEl>
                                          <p:spTgt spid="28"/>
                                        </p:tgtEl>
                                        <p:attrNameLst>
                                          <p:attrName>ppt_x</p:attrName>
                                        </p:attrNameLst>
                                      </p:cBhvr>
                                      <p:tavLst>
                                        <p:tav tm="0">
                                          <p:val>
                                            <p:strVal val="#ppt_x"/>
                                          </p:val>
                                        </p:tav>
                                        <p:tav tm="100000">
                                          <p:val>
                                            <p:strVal val="#ppt_x"/>
                                          </p:val>
                                        </p:tav>
                                      </p:tavLst>
                                    </p:anim>
                                    <p:anim calcmode="lin" valueType="num">
                                      <p:cBhvr additive="base">
                                        <p:cTn id="88" dur="500" fill="hold"/>
                                        <p:tgtEl>
                                          <p:spTgt spid="28"/>
                                        </p:tgtEl>
                                        <p:attrNameLst>
                                          <p:attrName>ppt_y</p:attrName>
                                        </p:attrNameLst>
                                      </p:cBhvr>
                                      <p:tavLst>
                                        <p:tav tm="0">
                                          <p:val>
                                            <p:strVal val="1+#ppt_h/2"/>
                                          </p:val>
                                        </p:tav>
                                        <p:tav tm="100000">
                                          <p:val>
                                            <p:strVal val="#ppt_y"/>
                                          </p:val>
                                        </p:tav>
                                      </p:tavLst>
                                    </p:anim>
                                  </p:childTnLst>
                                </p:cTn>
                              </p:par>
                              <p:par>
                                <p:cTn id="89" presetID="2" presetClass="entr" presetSubtype="4" accel="50000" decel="50000" fill="hold" nodeType="withEffect">
                                  <p:stCondLst>
                                    <p:cond delay="0"/>
                                  </p:stCondLst>
                                  <p:childTnLst>
                                    <p:set>
                                      <p:cBhvr>
                                        <p:cTn id="90" dur="1" fill="hold">
                                          <p:stCondLst>
                                            <p:cond delay="0"/>
                                          </p:stCondLst>
                                        </p:cTn>
                                        <p:tgtEl>
                                          <p:spTgt spid="29"/>
                                        </p:tgtEl>
                                        <p:attrNameLst>
                                          <p:attrName>style.visibility</p:attrName>
                                        </p:attrNameLst>
                                      </p:cBhvr>
                                      <p:to>
                                        <p:strVal val="visible"/>
                                      </p:to>
                                    </p:set>
                                    <p:anim calcmode="lin" valueType="num">
                                      <p:cBhvr additive="base">
                                        <p:cTn id="91" dur="500" fill="hold"/>
                                        <p:tgtEl>
                                          <p:spTgt spid="29"/>
                                        </p:tgtEl>
                                        <p:attrNameLst>
                                          <p:attrName>ppt_x</p:attrName>
                                        </p:attrNameLst>
                                      </p:cBhvr>
                                      <p:tavLst>
                                        <p:tav tm="0">
                                          <p:val>
                                            <p:strVal val="#ppt_x"/>
                                          </p:val>
                                        </p:tav>
                                        <p:tav tm="100000">
                                          <p:val>
                                            <p:strVal val="#ppt_x"/>
                                          </p:val>
                                        </p:tav>
                                      </p:tavLst>
                                    </p:anim>
                                    <p:anim calcmode="lin" valueType="num">
                                      <p:cBhvr additive="base">
                                        <p:cTn id="9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p:bldP spid="27" grpId="0"/>
      <p:bldP spid="32" grpId="0"/>
      <p:bldP spid="34" grpId="0"/>
      <p:bldP spid="45" grpId="0"/>
      <p:bldP spid="47" grpId="0"/>
      <p:bldP spid="49" grpId="0"/>
      <p:bldP spid="51" grpId="0"/>
      <p:bldP spid="53" grpId="0"/>
      <p:bldP spid="5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069436" y="1260596"/>
            <a:ext cx="2815304" cy="400111"/>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PHYSICAL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069436" y="2941208"/>
            <a:ext cx="10257504" cy="482396"/>
          </a:xfrm>
          <a:prstGeom prst="rect">
            <a:avLst/>
          </a:prstGeom>
        </p:spPr>
        <p:txBody>
          <a:bodyPr vert="horz" wrap="none" lIns="0" tIns="0" rIns="0" bIns="0" rtlCol="0" anchor="t" anchorCtr="0">
            <a:noAutofit/>
          </a:bodyPr>
          <a:lstStyle/>
          <a:p>
            <a:pPr>
              <a:spcBef>
                <a:spcPct val="0"/>
              </a:spcBef>
              <a:spcAft>
                <a:spcPts val="1405"/>
              </a:spcAft>
            </a:pPr>
            <a:r>
              <a:rPr lang="en-GB" sz="2000" b="1" spc="50" dirty="0">
                <a:latin typeface="Arial Narrow"/>
                <a:cs typeface="Arial Narrow"/>
              </a:rPr>
              <a:t>May involve: </a:t>
            </a:r>
            <a:r>
              <a:rPr lang="en-GB" sz="2000" spc="50" dirty="0">
                <a:latin typeface="Arial Narrow"/>
                <a:cs typeface="Arial Narrow"/>
              </a:rPr>
              <a:t>Hitting; shaking; slapping; pushing; kicking; poisoning; drowning; burning or scalding, etc</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069435" y="3616649"/>
            <a:ext cx="10257503" cy="1369055"/>
          </a:xfrm>
          <a:prstGeom prst="rect">
            <a:avLst/>
          </a:prstGeom>
        </p:spPr>
        <p:txBody>
          <a:bodyPr vert="horz" wrap="none" lIns="0" tIns="0" rIns="0" bIns="0" rtlCol="0" anchor="t" anchorCtr="0">
            <a:noAutofit/>
          </a:bodyPr>
          <a:lstStyle/>
          <a:p>
            <a:pPr>
              <a:spcBef>
                <a:spcPct val="0"/>
              </a:spcBef>
              <a:spcAft>
                <a:spcPts val="1405"/>
              </a:spcAft>
            </a:pPr>
            <a:r>
              <a:rPr lang="en-GB" sz="2000" b="1" spc="50" dirty="0">
                <a:latin typeface="Arial Narrow"/>
                <a:cs typeface="Arial Narrow"/>
              </a:rPr>
              <a:t>Indicators of physical abuse (non-accidental injuries):</a:t>
            </a:r>
            <a:br>
              <a:rPr lang="en-GB" sz="2000" b="1" spc="50" dirty="0">
                <a:latin typeface="Arial Narrow"/>
                <a:cs typeface="Arial Narrow"/>
              </a:rPr>
            </a:br>
            <a:r>
              <a:rPr lang="en-GB" sz="2000" spc="50" dirty="0">
                <a:latin typeface="Arial Narrow"/>
                <a:cs typeface="Arial Narrow"/>
              </a:rPr>
              <a:t>Injuries in unusual positions (i.e. back, buttocks, behind ears, genitals etc); injuries inconsistent with</a:t>
            </a:r>
            <a:br>
              <a:rPr lang="en-GB" sz="2000" spc="50" dirty="0">
                <a:latin typeface="Arial Narrow"/>
                <a:cs typeface="Arial Narrow"/>
              </a:rPr>
            </a:br>
            <a:r>
              <a:rPr lang="en-GB" sz="2000" spc="50" dirty="0">
                <a:latin typeface="Arial Narrow"/>
                <a:cs typeface="Arial Narrow"/>
              </a:rPr>
              <a:t>the age, ability or lifestyle of the person; apparent finger marks, slap marks, bite marks, burns and</a:t>
            </a:r>
            <a:br>
              <a:rPr lang="en-GB" sz="2000" spc="50" dirty="0">
                <a:latin typeface="Arial Narrow"/>
                <a:cs typeface="Arial Narrow"/>
              </a:rPr>
            </a:br>
            <a:r>
              <a:rPr lang="en-GB" sz="2000" spc="50" dirty="0">
                <a:latin typeface="Arial Narrow"/>
                <a:cs typeface="Arial Narrow"/>
              </a:rPr>
              <a:t>fractures on the body, etc</a:t>
            </a:r>
          </a:p>
        </p:txBody>
      </p:sp>
      <p:sp>
        <p:nvSpPr>
          <p:cNvPr id="10" name="Title 1">
            <a:extLst>
              <a:ext uri="{FF2B5EF4-FFF2-40B4-BE49-F238E27FC236}">
                <a16:creationId xmlns:a16="http://schemas.microsoft.com/office/drawing/2014/main" id="{526C1601-1786-47B4-AE1F-650495340AEC}"/>
              </a:ext>
            </a:extLst>
          </p:cNvPr>
          <p:cNvSpPr txBox="1">
            <a:spLocks/>
          </p:cNvSpPr>
          <p:nvPr/>
        </p:nvSpPr>
        <p:spPr>
          <a:xfrm>
            <a:off x="1069436" y="1891210"/>
            <a:ext cx="9749504" cy="819495"/>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Physical abuse means any </a:t>
            </a:r>
            <a:r>
              <a:rPr lang="en-GB" sz="2400" b="1" u="sng" spc="50" dirty="0">
                <a:solidFill>
                  <a:srgbClr val="009ED5"/>
                </a:solidFill>
                <a:latin typeface="Arial Narrow"/>
                <a:cs typeface="Arial Narrow"/>
              </a:rPr>
              <a:t>non-accidental</a:t>
            </a:r>
            <a:r>
              <a:rPr lang="en-GB" sz="2400" b="1" spc="50" dirty="0">
                <a:solidFill>
                  <a:srgbClr val="009ED5"/>
                </a:solidFill>
                <a:latin typeface="Arial Narrow"/>
                <a:cs typeface="Arial Narrow"/>
              </a:rPr>
              <a:t> act or behaviour towards a person</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causing injury, trauma or other physical suffering or bodily harm.</a:t>
            </a:r>
            <a:endParaRPr lang="en-GB" sz="2400" spc="50" dirty="0">
              <a:solidFill>
                <a:srgbClr val="009ED5"/>
              </a:solidFill>
              <a:latin typeface="Arial Narrow"/>
              <a:cs typeface="Arial Narrow"/>
            </a:endParaRPr>
          </a:p>
        </p:txBody>
      </p:sp>
    </p:spTree>
    <p:extLst>
      <p:ext uri="{BB962C8B-B14F-4D97-AF65-F5344CB8AC3E}">
        <p14:creationId xmlns:p14="http://schemas.microsoft.com/office/powerpoint/2010/main" val="345191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1000"/>
                                        <p:tgtEl>
                                          <p:spTgt spid="20"/>
                                        </p:tgtEl>
                                      </p:cBhvr>
                                    </p:animEffect>
                                  </p:childTnLst>
                                </p:cTn>
                              </p:par>
                            </p:childTnLst>
                          </p:cTn>
                        </p:par>
                        <p:par>
                          <p:cTn id="18" fill="hold">
                            <p:stCondLst>
                              <p:cond delay="1000"/>
                            </p:stCondLst>
                            <p:childTnLst>
                              <p:par>
                                <p:cTn id="19" presetID="2" presetClass="entr" presetSubtype="4" accel="50000" decel="50000"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 calcmode="lin" valueType="num">
                                      <p:cBhvr additive="base">
                                        <p:cTn id="21" dur="500" fill="hold"/>
                                        <p:tgtEl>
                                          <p:spTgt spid="28"/>
                                        </p:tgtEl>
                                        <p:attrNameLst>
                                          <p:attrName>ppt_x</p:attrName>
                                        </p:attrNameLst>
                                      </p:cBhvr>
                                      <p:tavLst>
                                        <p:tav tm="0">
                                          <p:val>
                                            <p:strVal val="#ppt_x"/>
                                          </p:val>
                                        </p:tav>
                                        <p:tav tm="100000">
                                          <p:val>
                                            <p:strVal val="#ppt_x"/>
                                          </p:val>
                                        </p:tav>
                                      </p:tavLst>
                                    </p:anim>
                                    <p:anim calcmode="lin" valueType="num">
                                      <p:cBhvr additive="base">
                                        <p:cTn id="22" dur="500" fill="hold"/>
                                        <p:tgtEl>
                                          <p:spTgt spid="28"/>
                                        </p:tgtEl>
                                        <p:attrNameLst>
                                          <p:attrName>ppt_y</p:attrName>
                                        </p:attrNameLst>
                                      </p:cBhvr>
                                      <p:tavLst>
                                        <p:tav tm="0">
                                          <p:val>
                                            <p:strVal val="1+#ppt_h/2"/>
                                          </p:val>
                                        </p:tav>
                                        <p:tav tm="100000">
                                          <p:val>
                                            <p:strVal val="#ppt_y"/>
                                          </p:val>
                                        </p:tav>
                                      </p:tavLst>
                                    </p:anim>
                                  </p:childTnLst>
                                </p:cTn>
                              </p:par>
                              <p:par>
                                <p:cTn id="23" presetID="2" presetClass="entr" presetSubtype="4" accel="50000" decel="5000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500" fill="hold"/>
                                        <p:tgtEl>
                                          <p:spTgt spid="29"/>
                                        </p:tgtEl>
                                        <p:attrNameLst>
                                          <p:attrName>ppt_x</p:attrName>
                                        </p:attrNameLst>
                                      </p:cBhvr>
                                      <p:tavLst>
                                        <p:tav tm="0">
                                          <p:val>
                                            <p:strVal val="#ppt_x"/>
                                          </p:val>
                                        </p:tav>
                                        <p:tav tm="100000">
                                          <p:val>
                                            <p:strVal val="#ppt_x"/>
                                          </p:val>
                                        </p:tav>
                                      </p:tavLst>
                                    </p:anim>
                                    <p:anim calcmode="lin" valueType="num">
                                      <p:cBhvr additive="base">
                                        <p:cTn id="2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P spid="10"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CB6243-825A-4691-AB26-04AE4D5A1B83}"/>
              </a:ext>
            </a:extLst>
          </p:cNvPr>
          <p:cNvPicPr>
            <a:picLocks noChangeAspect="1"/>
          </p:cNvPicPr>
          <p:nvPr/>
        </p:nvPicPr>
        <p:blipFill>
          <a:blip r:embed="rId3"/>
          <a:stretch>
            <a:fillRect/>
          </a:stretch>
        </p:blipFill>
        <p:spPr>
          <a:xfrm>
            <a:off x="4004750" y="977986"/>
            <a:ext cx="7102755" cy="5022764"/>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2" name="Title 1">
            <a:extLst>
              <a:ext uri="{FF2B5EF4-FFF2-40B4-BE49-F238E27FC236}">
                <a16:creationId xmlns:a16="http://schemas.microsoft.com/office/drawing/2014/main" id="{A9F9A7F0-E9E0-4E74-A6F6-A8C74365009D}"/>
              </a:ext>
            </a:extLst>
          </p:cNvPr>
          <p:cNvSpPr txBox="1">
            <a:spLocks/>
          </p:cNvSpPr>
          <p:nvPr/>
        </p:nvSpPr>
        <p:spPr>
          <a:xfrm>
            <a:off x="1650287" y="1196947"/>
            <a:ext cx="2780737" cy="1211489"/>
          </a:xfrm>
          <a:prstGeom prst="rect">
            <a:avLst/>
          </a:prstGeom>
        </p:spPr>
        <p:txBody>
          <a:bodyPr vert="horz" wrap="none" lIns="0" tIns="0" rIns="0" bIns="0" rtlCol="0" anchor="t" anchorCtr="0">
            <a:normAutofit/>
          </a:bodyPr>
          <a:lstStyle/>
          <a:p>
            <a:pPr lvl="0">
              <a:spcBef>
                <a:spcPct val="0"/>
              </a:spcBef>
            </a:pPr>
            <a:r>
              <a:rPr lang="en-GB" sz="2400" b="1" cap="all" spc="75" dirty="0">
                <a:latin typeface="Arial Narrow"/>
                <a:cs typeface="Arial Narrow"/>
              </a:rPr>
              <a:t>COMMON SITES FOR </a:t>
            </a:r>
          </a:p>
          <a:p>
            <a:pPr lvl="0">
              <a:spcBef>
                <a:spcPct val="0"/>
              </a:spcBef>
            </a:pPr>
            <a:r>
              <a:rPr lang="en-GB" sz="2400" b="1" cap="all" spc="75" dirty="0">
                <a:latin typeface="Arial Narrow"/>
                <a:cs typeface="Arial Narrow"/>
              </a:rPr>
              <a:t>NON-ACCIDENTAL</a:t>
            </a:r>
          </a:p>
          <a:p>
            <a:pPr lvl="0">
              <a:spcBef>
                <a:spcPct val="0"/>
              </a:spcBef>
            </a:pPr>
            <a:r>
              <a:rPr lang="en-GB" sz="2400" b="1" cap="all" spc="75" dirty="0">
                <a:latin typeface="Arial Narrow"/>
                <a:cs typeface="Arial Narrow"/>
              </a:rPr>
              <a:t>PHYSICAL INJURY</a:t>
            </a:r>
            <a:endParaRPr lang="en-US" sz="2400" b="1" cap="all" spc="75" dirty="0">
              <a:latin typeface="Arial Narrow"/>
              <a:cs typeface="Arial Narrow"/>
            </a:endParaRPr>
          </a:p>
        </p:txBody>
      </p:sp>
    </p:spTree>
    <p:extLst>
      <p:ext uri="{BB962C8B-B14F-4D97-AF65-F5344CB8AC3E}">
        <p14:creationId xmlns:p14="http://schemas.microsoft.com/office/powerpoint/2010/main" val="395706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2" presetClass="entr" presetSubtype="4" accel="50000" decel="50000"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 calcmode="lin" valueType="num">
                                      <p:cBhvr additive="base">
                                        <p:cTn id="11" dur="500" fill="hold"/>
                                        <p:tgtEl>
                                          <p:spTgt spid="28"/>
                                        </p:tgtEl>
                                        <p:attrNameLst>
                                          <p:attrName>ppt_x</p:attrName>
                                        </p:attrNameLst>
                                      </p:cBhvr>
                                      <p:tavLst>
                                        <p:tav tm="0">
                                          <p:val>
                                            <p:strVal val="#ppt_x"/>
                                          </p:val>
                                        </p:tav>
                                        <p:tav tm="100000">
                                          <p:val>
                                            <p:strVal val="#ppt_x"/>
                                          </p:val>
                                        </p:tav>
                                      </p:tavLst>
                                    </p:anim>
                                    <p:anim calcmode="lin" valueType="num">
                                      <p:cBhvr additive="base">
                                        <p:cTn id="12" dur="500" fill="hold"/>
                                        <p:tgtEl>
                                          <p:spTgt spid="28"/>
                                        </p:tgtEl>
                                        <p:attrNameLst>
                                          <p:attrName>ppt_y</p:attrName>
                                        </p:attrNameLst>
                                      </p:cBhvr>
                                      <p:tavLst>
                                        <p:tav tm="0">
                                          <p:val>
                                            <p:strVal val="1+#ppt_h/2"/>
                                          </p:val>
                                        </p:tav>
                                        <p:tav tm="100000">
                                          <p:val>
                                            <p:strVal val="#ppt_y"/>
                                          </p:val>
                                        </p:tav>
                                      </p:tavLst>
                                    </p:anim>
                                  </p:childTnLst>
                                </p:cTn>
                              </p:par>
                              <p:par>
                                <p:cTn id="13" presetID="2" presetClass="entr" presetSubtype="4" accel="50000" decel="50000" fill="hold" nodeType="withEffect">
                                  <p:stCondLst>
                                    <p:cond delay="0"/>
                                  </p:stCondLst>
                                  <p:childTnLst>
                                    <p:set>
                                      <p:cBhvr>
                                        <p:cTn id="14" dur="1" fill="hold">
                                          <p:stCondLst>
                                            <p:cond delay="0"/>
                                          </p:stCondLst>
                                        </p:cTn>
                                        <p:tgtEl>
                                          <p:spTgt spid="29"/>
                                        </p:tgtEl>
                                        <p:attrNameLst>
                                          <p:attrName>style.visibility</p:attrName>
                                        </p:attrNameLst>
                                      </p:cBhvr>
                                      <p:to>
                                        <p:strVal val="visible"/>
                                      </p:to>
                                    </p:set>
                                    <p:anim calcmode="lin" valueType="num">
                                      <p:cBhvr additive="base">
                                        <p:cTn id="15" dur="500" fill="hold"/>
                                        <p:tgtEl>
                                          <p:spTgt spid="29"/>
                                        </p:tgtEl>
                                        <p:attrNameLst>
                                          <p:attrName>ppt_x</p:attrName>
                                        </p:attrNameLst>
                                      </p:cBhvr>
                                      <p:tavLst>
                                        <p:tav tm="0">
                                          <p:val>
                                            <p:strVal val="#ppt_x"/>
                                          </p:val>
                                        </p:tav>
                                        <p:tav tm="100000">
                                          <p:val>
                                            <p:strVal val="#ppt_x"/>
                                          </p:val>
                                        </p:tav>
                                      </p:tavLst>
                                    </p:anim>
                                    <p:anim calcmode="lin" valueType="num">
                                      <p:cBhvr additive="base">
                                        <p:cTn id="1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582130" y="1148707"/>
            <a:ext cx="2846869" cy="444752"/>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DOMESTIC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582133" y="1794975"/>
            <a:ext cx="7563246" cy="1008405"/>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May involve: </a:t>
            </a:r>
            <a:r>
              <a:rPr lang="en-GB" sz="2000" spc="50" dirty="0">
                <a:latin typeface="Arial Narrow"/>
                <a:cs typeface="Arial Narrow"/>
              </a:rPr>
              <a:t>physical, sexual, psychological or financial abuse between</a:t>
            </a:r>
            <a:br>
              <a:rPr lang="en-GB" sz="2000" spc="50" dirty="0">
                <a:latin typeface="Arial Narrow"/>
                <a:cs typeface="Arial Narrow"/>
              </a:rPr>
            </a:br>
            <a:r>
              <a:rPr lang="en-GB" sz="2000" spc="50" dirty="0">
                <a:latin typeface="Arial Narrow"/>
                <a:cs typeface="Arial Narrow"/>
              </a:rPr>
              <a:t>those aged 16 or over who are, or have been intimate partners or family</a:t>
            </a:r>
            <a:br>
              <a:rPr lang="en-GB" sz="2000" spc="50" dirty="0">
                <a:latin typeface="Arial Narrow"/>
                <a:cs typeface="Arial Narrow"/>
              </a:rPr>
            </a:br>
            <a:r>
              <a:rPr lang="en-GB" sz="2000" spc="50" dirty="0">
                <a:latin typeface="Arial Narrow"/>
                <a:cs typeface="Arial Narrow"/>
              </a:rPr>
              <a:t>members regardless of gender or sexuality.</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582131" y="2946719"/>
            <a:ext cx="7563248" cy="1252233"/>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Exposure to domestic abuse can include seeing or hearing the ill-treatment</a:t>
            </a:r>
            <a:br>
              <a:rPr lang="en-GB" sz="2000" spc="50" dirty="0">
                <a:latin typeface="Arial Narrow"/>
                <a:cs typeface="Arial Narrow"/>
              </a:rPr>
            </a:br>
            <a:r>
              <a:rPr lang="en-GB" sz="2000" spc="50" dirty="0">
                <a:latin typeface="Arial Narrow"/>
                <a:cs typeface="Arial Narrow"/>
              </a:rPr>
              <a:t>of others. Prolonged or frequent exposure can have a serious impact on a</a:t>
            </a:r>
            <a:br>
              <a:rPr lang="en-GB" sz="2000" spc="50" dirty="0">
                <a:latin typeface="Arial Narrow"/>
                <a:cs typeface="Arial Narrow"/>
              </a:rPr>
            </a:br>
            <a:r>
              <a:rPr lang="en-GB" sz="2000" spc="50" dirty="0">
                <a:latin typeface="Arial Narrow"/>
                <a:cs typeface="Arial Narrow"/>
              </a:rPr>
              <a:t>child’s development, emotional well-being and can also have an impact on</a:t>
            </a:r>
            <a:br>
              <a:rPr lang="en-GB" sz="2000" spc="50" dirty="0">
                <a:latin typeface="Arial Narrow"/>
                <a:cs typeface="Arial Narrow"/>
              </a:rPr>
            </a:br>
            <a:r>
              <a:rPr lang="en-GB" sz="2000" spc="50" dirty="0">
                <a:latin typeface="Arial Narrow"/>
                <a:cs typeface="Arial Narrow"/>
              </a:rPr>
              <a:t>the child’s education.</a:t>
            </a:r>
          </a:p>
        </p:txBody>
      </p:sp>
      <p:sp>
        <p:nvSpPr>
          <p:cNvPr id="9" name="Title 1">
            <a:extLst>
              <a:ext uri="{FF2B5EF4-FFF2-40B4-BE49-F238E27FC236}">
                <a16:creationId xmlns:a16="http://schemas.microsoft.com/office/drawing/2014/main" id="{3FEEA65A-5554-4D74-B25D-D8E734C2ECF0}"/>
              </a:ext>
            </a:extLst>
          </p:cNvPr>
          <p:cNvSpPr txBox="1">
            <a:spLocks/>
          </p:cNvSpPr>
          <p:nvPr/>
        </p:nvSpPr>
        <p:spPr>
          <a:xfrm>
            <a:off x="582129" y="4395836"/>
            <a:ext cx="7563250" cy="1008405"/>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Children exposed to domestic abuse are seen as ‘children in need’ and in</a:t>
            </a:r>
            <a:br>
              <a:rPr lang="en-GB" sz="2000" spc="50" dirty="0">
                <a:latin typeface="Arial Narrow"/>
                <a:cs typeface="Arial Narrow"/>
              </a:rPr>
            </a:br>
            <a:r>
              <a:rPr lang="en-GB" sz="2000" spc="50" dirty="0">
                <a:latin typeface="Arial Narrow"/>
                <a:cs typeface="Arial Narrow"/>
              </a:rPr>
              <a:t>some cases, may be at risk of significant harm – a referral to Children’s</a:t>
            </a:r>
            <a:br>
              <a:rPr lang="en-GB" sz="2000" spc="50" dirty="0">
                <a:latin typeface="Arial Narrow"/>
                <a:cs typeface="Arial Narrow"/>
              </a:rPr>
            </a:br>
            <a:r>
              <a:rPr lang="en-GB" sz="2000" spc="50" dirty="0">
                <a:latin typeface="Arial Narrow"/>
                <a:cs typeface="Arial Narrow"/>
              </a:rPr>
              <a:t>Social Care Services must be considered.</a:t>
            </a:r>
          </a:p>
        </p:txBody>
      </p:sp>
      <p:pic>
        <p:nvPicPr>
          <p:cNvPr id="5" name="Picture 4">
            <a:extLst>
              <a:ext uri="{FF2B5EF4-FFF2-40B4-BE49-F238E27FC236}">
                <a16:creationId xmlns:a16="http://schemas.microsoft.com/office/drawing/2014/main" id="{C3C841D7-AAC4-4583-8116-414239FBD4BC}"/>
              </a:ext>
            </a:extLst>
          </p:cNvPr>
          <p:cNvPicPr>
            <a:picLocks noChangeAspect="1"/>
          </p:cNvPicPr>
          <p:nvPr/>
        </p:nvPicPr>
        <p:blipFill>
          <a:blip r:embed="rId5"/>
          <a:stretch>
            <a:fillRect/>
          </a:stretch>
        </p:blipFill>
        <p:spPr>
          <a:xfrm>
            <a:off x="8278393" y="917090"/>
            <a:ext cx="3931897" cy="5078701"/>
          </a:xfrm>
          <a:prstGeom prst="rect">
            <a:avLst/>
          </a:prstGeom>
        </p:spPr>
      </p:pic>
    </p:spTree>
    <p:extLst>
      <p:ext uri="{BB962C8B-B14F-4D97-AF65-F5344CB8AC3E}">
        <p14:creationId xmlns:p14="http://schemas.microsoft.com/office/powerpoint/2010/main" val="32354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childTnLst>
                                </p:cTn>
                              </p:par>
                            </p:childTnLst>
                          </p:cTn>
                        </p:par>
                        <p:par>
                          <p:cTn id="22" fill="hold">
                            <p:stCondLst>
                              <p:cond delay="1000"/>
                            </p:stCondLst>
                            <p:childTnLst>
                              <p:par>
                                <p:cTn id="23" presetID="2" presetClass="entr" presetSubtype="4" accel="50000" decel="500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 calcmode="lin" valueType="num">
                                      <p:cBhvr additive="base">
                                        <p:cTn id="25" dur="500" fill="hold"/>
                                        <p:tgtEl>
                                          <p:spTgt spid="28"/>
                                        </p:tgtEl>
                                        <p:attrNameLst>
                                          <p:attrName>ppt_x</p:attrName>
                                        </p:attrNameLst>
                                      </p:cBhvr>
                                      <p:tavLst>
                                        <p:tav tm="0">
                                          <p:val>
                                            <p:strVal val="#ppt_x"/>
                                          </p:val>
                                        </p:tav>
                                        <p:tav tm="100000">
                                          <p:val>
                                            <p:strVal val="#ppt_x"/>
                                          </p:val>
                                        </p:tav>
                                      </p:tavLst>
                                    </p:anim>
                                    <p:anim calcmode="lin" valueType="num">
                                      <p:cBhvr additive="base">
                                        <p:cTn id="26" dur="500" fill="hold"/>
                                        <p:tgtEl>
                                          <p:spTgt spid="28"/>
                                        </p:tgtEl>
                                        <p:attrNameLst>
                                          <p:attrName>ppt_y</p:attrName>
                                        </p:attrNameLst>
                                      </p:cBhvr>
                                      <p:tavLst>
                                        <p:tav tm="0">
                                          <p:val>
                                            <p:strVal val="1+#ppt_h/2"/>
                                          </p:val>
                                        </p:tav>
                                        <p:tav tm="100000">
                                          <p:val>
                                            <p:strVal val="#ppt_y"/>
                                          </p:val>
                                        </p:tav>
                                      </p:tavLst>
                                    </p:anim>
                                  </p:childTnLst>
                                </p:cTn>
                              </p:par>
                              <p:par>
                                <p:cTn id="27" presetID="2" presetClass="entr" presetSubtype="4" accel="50000" decel="50000" fill="hold" nodeType="with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additive="base">
                                        <p:cTn id="29" dur="500" fill="hold"/>
                                        <p:tgtEl>
                                          <p:spTgt spid="29"/>
                                        </p:tgtEl>
                                        <p:attrNameLst>
                                          <p:attrName>ppt_x</p:attrName>
                                        </p:attrNameLst>
                                      </p:cBhvr>
                                      <p:tavLst>
                                        <p:tav tm="0">
                                          <p:val>
                                            <p:strVal val="#ppt_x"/>
                                          </p:val>
                                        </p:tav>
                                        <p:tav tm="100000">
                                          <p:val>
                                            <p:strVal val="#ppt_x"/>
                                          </p:val>
                                        </p:tav>
                                      </p:tavLst>
                                    </p:anim>
                                    <p:anim calcmode="lin" valueType="num">
                                      <p:cBhvr additive="base">
                                        <p:cTn id="3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P spid="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726487" y="1247071"/>
            <a:ext cx="2449963"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SEXUAL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726487" y="3250770"/>
            <a:ext cx="8406264" cy="201204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May involve: </a:t>
            </a:r>
            <a:r>
              <a:rPr lang="en-GB" sz="2000" spc="50" dirty="0">
                <a:latin typeface="Arial Narrow"/>
                <a:cs typeface="Arial Narrow"/>
              </a:rPr>
              <a:t>Physical contact including assault by penetration (rape or oral sex);</a:t>
            </a:r>
            <a:br>
              <a:rPr lang="en-GB" sz="2000" spc="50" dirty="0">
                <a:latin typeface="Arial Narrow"/>
                <a:cs typeface="Arial Narrow"/>
              </a:rPr>
            </a:br>
            <a:r>
              <a:rPr lang="en-GB" sz="2000" spc="50" dirty="0">
                <a:latin typeface="Arial Narrow"/>
                <a:cs typeface="Arial Narrow"/>
              </a:rPr>
              <a:t>non-penetrative acts such as masturbation, kissing, rubbing and touching outside of</a:t>
            </a:r>
            <a:br>
              <a:rPr lang="en-GB" sz="2000" spc="50" dirty="0">
                <a:latin typeface="Arial Narrow"/>
                <a:cs typeface="Arial Narrow"/>
              </a:rPr>
            </a:br>
            <a:r>
              <a:rPr lang="en-GB" sz="2000" spc="50" dirty="0">
                <a:latin typeface="Arial Narrow"/>
                <a:cs typeface="Arial Narrow"/>
              </a:rPr>
              <a:t>clothing. Can also include non-contact activities such as involving children or adults</a:t>
            </a:r>
            <a:br>
              <a:rPr lang="en-GB" sz="2000" spc="50" dirty="0">
                <a:latin typeface="Arial Narrow"/>
                <a:cs typeface="Arial Narrow"/>
              </a:rPr>
            </a:br>
            <a:r>
              <a:rPr lang="en-GB" sz="2000" spc="50" dirty="0">
                <a:latin typeface="Arial Narrow"/>
                <a:cs typeface="Arial Narrow"/>
              </a:rPr>
              <a:t>in looking at, or in the production of sexual images; watching sexual activities;</a:t>
            </a:r>
            <a:br>
              <a:rPr lang="en-GB" sz="2000" spc="50" dirty="0">
                <a:latin typeface="Arial Narrow"/>
                <a:cs typeface="Arial Narrow"/>
              </a:rPr>
            </a:br>
            <a:r>
              <a:rPr lang="en-GB" sz="2000" spc="50" dirty="0">
                <a:latin typeface="Arial Narrow"/>
                <a:cs typeface="Arial Narrow"/>
              </a:rPr>
              <a:t>grooming a child or adult in preparation for abuse; encouraging a child to behave</a:t>
            </a:r>
            <a:br>
              <a:rPr lang="en-GB" sz="2000" spc="50" dirty="0">
                <a:latin typeface="Arial Narrow"/>
                <a:cs typeface="Arial Narrow"/>
              </a:rPr>
            </a:br>
            <a:r>
              <a:rPr lang="en-GB" sz="2000" spc="50" dirty="0">
                <a:latin typeface="Arial Narrow"/>
                <a:cs typeface="Arial Narrow"/>
              </a:rPr>
              <a:t>in sexually inappropriate ways.</a:t>
            </a:r>
          </a:p>
        </p:txBody>
      </p:sp>
      <p:sp>
        <p:nvSpPr>
          <p:cNvPr id="9" name="Title 1">
            <a:extLst>
              <a:ext uri="{FF2B5EF4-FFF2-40B4-BE49-F238E27FC236}">
                <a16:creationId xmlns:a16="http://schemas.microsoft.com/office/drawing/2014/main" id="{16A8B660-10FE-43D2-A534-A3281D678C56}"/>
              </a:ext>
            </a:extLst>
          </p:cNvPr>
          <p:cNvSpPr txBox="1">
            <a:spLocks/>
          </p:cNvSpPr>
          <p:nvPr/>
        </p:nvSpPr>
        <p:spPr>
          <a:xfrm>
            <a:off x="1726487" y="1850163"/>
            <a:ext cx="8850763" cy="1217375"/>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Sexual abuse can involve forcing or enticing a child or adult to take part in</a:t>
            </a:r>
            <a:br>
              <a:rPr lang="en-GB" sz="2400" spc="50" dirty="0">
                <a:latin typeface="Arial Narrow"/>
                <a:cs typeface="Arial Narrow"/>
              </a:rPr>
            </a:br>
            <a:r>
              <a:rPr lang="en-GB" sz="2400" spc="50" dirty="0">
                <a:latin typeface="Arial Narrow"/>
                <a:cs typeface="Arial Narrow"/>
              </a:rPr>
              <a:t>sexual activities, not necessarily involving a high level of violence, whether</a:t>
            </a:r>
            <a:br>
              <a:rPr lang="en-GB" sz="2400" spc="50" dirty="0">
                <a:latin typeface="Arial Narrow"/>
                <a:cs typeface="Arial Narrow"/>
              </a:rPr>
            </a:br>
            <a:r>
              <a:rPr lang="en-GB" sz="2400" spc="50" dirty="0">
                <a:latin typeface="Arial Narrow"/>
                <a:cs typeface="Arial Narrow"/>
              </a:rPr>
              <a:t>or not the individual is aware of what is happening.</a:t>
            </a:r>
          </a:p>
        </p:txBody>
      </p:sp>
    </p:spTree>
    <p:extLst>
      <p:ext uri="{BB962C8B-B14F-4D97-AF65-F5344CB8AC3E}">
        <p14:creationId xmlns:p14="http://schemas.microsoft.com/office/powerpoint/2010/main" val="271880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childTnLst>
                                </p:cTn>
                              </p:par>
                            </p:childTnLst>
                          </p:cTn>
                        </p:par>
                        <p:par>
                          <p:cTn id="13" fill="hold">
                            <p:stCondLst>
                              <p:cond delay="1000"/>
                            </p:stCondLst>
                            <p:childTnLst>
                              <p:par>
                                <p:cTn id="14" presetID="2" presetClass="entr" presetSubtype="4" accel="50000" decel="50000" fill="hold" nodeType="afterEffect">
                                  <p:stCondLst>
                                    <p:cond delay="0"/>
                                  </p:stCondLst>
                                  <p:childTnLst>
                                    <p:set>
                                      <p:cBhvr>
                                        <p:cTn id="15" dur="1" fill="hold">
                                          <p:stCondLst>
                                            <p:cond delay="0"/>
                                          </p:stCondLst>
                                        </p:cTn>
                                        <p:tgtEl>
                                          <p:spTgt spid="28"/>
                                        </p:tgtEl>
                                        <p:attrNameLst>
                                          <p:attrName>style.visibility</p:attrName>
                                        </p:attrNameLst>
                                      </p:cBhvr>
                                      <p:to>
                                        <p:strVal val="visible"/>
                                      </p:to>
                                    </p:set>
                                    <p:anim calcmode="lin" valueType="num">
                                      <p:cBhvr additive="base">
                                        <p:cTn id="16" dur="500" fill="hold"/>
                                        <p:tgtEl>
                                          <p:spTgt spid="28"/>
                                        </p:tgtEl>
                                        <p:attrNameLst>
                                          <p:attrName>ppt_x</p:attrName>
                                        </p:attrNameLst>
                                      </p:cBhvr>
                                      <p:tavLst>
                                        <p:tav tm="0">
                                          <p:val>
                                            <p:strVal val="#ppt_x"/>
                                          </p:val>
                                        </p:tav>
                                        <p:tav tm="100000">
                                          <p:val>
                                            <p:strVal val="#ppt_x"/>
                                          </p:val>
                                        </p:tav>
                                      </p:tavLst>
                                    </p:anim>
                                    <p:anim calcmode="lin" valueType="num">
                                      <p:cBhvr additive="base">
                                        <p:cTn id="17" dur="500" fill="hold"/>
                                        <p:tgtEl>
                                          <p:spTgt spid="28"/>
                                        </p:tgtEl>
                                        <p:attrNameLst>
                                          <p:attrName>ppt_y</p:attrName>
                                        </p:attrNameLst>
                                      </p:cBhvr>
                                      <p:tavLst>
                                        <p:tav tm="0">
                                          <p:val>
                                            <p:strVal val="1+#ppt_h/2"/>
                                          </p:val>
                                        </p:tav>
                                        <p:tav tm="100000">
                                          <p:val>
                                            <p:strVal val="#ppt_y"/>
                                          </p:val>
                                        </p:tav>
                                      </p:tavLst>
                                    </p:anim>
                                  </p:childTnLst>
                                </p:cTn>
                              </p:par>
                              <p:par>
                                <p:cTn id="18" presetID="2" presetClass="entr" presetSubtype="4" accel="50000" decel="50000" fill="hold" nodeType="withEffect">
                                  <p:stCondLst>
                                    <p:cond delay="0"/>
                                  </p:stCondLst>
                                  <p:childTnLst>
                                    <p:set>
                                      <p:cBhvr>
                                        <p:cTn id="19" dur="1" fill="hold">
                                          <p:stCondLst>
                                            <p:cond delay="0"/>
                                          </p:stCondLst>
                                        </p:cTn>
                                        <p:tgtEl>
                                          <p:spTgt spid="29"/>
                                        </p:tgtEl>
                                        <p:attrNameLst>
                                          <p:attrName>style.visibility</p:attrName>
                                        </p:attrNameLst>
                                      </p:cBhvr>
                                      <p:to>
                                        <p:strVal val="visible"/>
                                      </p:to>
                                    </p:set>
                                    <p:anim calcmode="lin" valueType="num">
                                      <p:cBhvr additive="base">
                                        <p:cTn id="20" dur="500" fill="hold"/>
                                        <p:tgtEl>
                                          <p:spTgt spid="29"/>
                                        </p:tgtEl>
                                        <p:attrNameLst>
                                          <p:attrName>ppt_x</p:attrName>
                                        </p:attrNameLst>
                                      </p:cBhvr>
                                      <p:tavLst>
                                        <p:tav tm="0">
                                          <p:val>
                                            <p:strVal val="#ppt_x"/>
                                          </p:val>
                                        </p:tav>
                                        <p:tav tm="100000">
                                          <p:val>
                                            <p:strVal val="#ppt_x"/>
                                          </p:val>
                                        </p:tav>
                                      </p:tavLst>
                                    </p:anim>
                                    <p:anim calcmode="lin" valueType="num">
                                      <p:cBhvr additive="base">
                                        <p:cTn id="2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9"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2326714" y="1112611"/>
            <a:ext cx="6436286" cy="404598"/>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SEXUAL ABUSE – possible indicators</a:t>
            </a:r>
          </a:p>
        </p:txBody>
      </p:sp>
      <p:sp>
        <p:nvSpPr>
          <p:cNvPr id="9" name="Title 1">
            <a:extLst>
              <a:ext uri="{FF2B5EF4-FFF2-40B4-BE49-F238E27FC236}">
                <a16:creationId xmlns:a16="http://schemas.microsoft.com/office/drawing/2014/main" id="{6B9E9B5A-E684-4D37-B67C-F430BA660D26}"/>
              </a:ext>
            </a:extLst>
          </p:cNvPr>
          <p:cNvSpPr txBox="1">
            <a:spLocks/>
          </p:cNvSpPr>
          <p:nvPr/>
        </p:nvSpPr>
        <p:spPr>
          <a:xfrm>
            <a:off x="2326715" y="1735980"/>
            <a:ext cx="7387318" cy="310044"/>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Detailed sexual knowledge inappropriate to the age of the child</a:t>
            </a:r>
            <a:endParaRPr lang="en-US" sz="1800" spc="50" dirty="0">
              <a:solidFill>
                <a:srgbClr val="000000"/>
              </a:solidFill>
              <a:latin typeface="Arial Narrow"/>
              <a:ea typeface="+mj-ea"/>
              <a:cs typeface="Arial Narrow"/>
            </a:endParaRPr>
          </a:p>
        </p:txBody>
      </p:sp>
      <p:cxnSp>
        <p:nvCxnSpPr>
          <p:cNvPr id="10" name="Straight Connector 9">
            <a:extLst>
              <a:ext uri="{FF2B5EF4-FFF2-40B4-BE49-F238E27FC236}">
                <a16:creationId xmlns:a16="http://schemas.microsoft.com/office/drawing/2014/main" id="{ABD9FD1C-C1D2-4C4B-AE17-CECE99852B8C}"/>
              </a:ext>
            </a:extLst>
          </p:cNvPr>
          <p:cNvCxnSpPr>
            <a:cxnSpLocks/>
          </p:cNvCxnSpPr>
          <p:nvPr/>
        </p:nvCxnSpPr>
        <p:spPr>
          <a:xfrm>
            <a:off x="2315721" y="2101513"/>
            <a:ext cx="739831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1" name="Title 1">
            <a:extLst>
              <a:ext uri="{FF2B5EF4-FFF2-40B4-BE49-F238E27FC236}">
                <a16:creationId xmlns:a16="http://schemas.microsoft.com/office/drawing/2014/main" id="{D06FAAB4-3F80-42A3-94FC-BEFECC351629}"/>
              </a:ext>
            </a:extLst>
          </p:cNvPr>
          <p:cNvSpPr txBox="1">
            <a:spLocks/>
          </p:cNvSpPr>
          <p:nvPr/>
        </p:nvSpPr>
        <p:spPr>
          <a:xfrm>
            <a:off x="2326714" y="2217137"/>
            <a:ext cx="7387319" cy="37078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Sexually explicit language and behaviour </a:t>
            </a:r>
            <a:endParaRPr lang="en-US" sz="1800" spc="50" dirty="0">
              <a:solidFill>
                <a:srgbClr val="000000"/>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156BAE02-8217-4D1D-8A81-BBB8E6E54F58}"/>
              </a:ext>
            </a:extLst>
          </p:cNvPr>
          <p:cNvCxnSpPr>
            <a:cxnSpLocks/>
          </p:cNvCxnSpPr>
          <p:nvPr/>
        </p:nvCxnSpPr>
        <p:spPr>
          <a:xfrm>
            <a:off x="2326714" y="2610529"/>
            <a:ext cx="73873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72F44CA3-A1F0-4610-9B0F-9F3EB09F4E57}"/>
              </a:ext>
            </a:extLst>
          </p:cNvPr>
          <p:cNvSpPr txBox="1">
            <a:spLocks/>
          </p:cNvSpPr>
          <p:nvPr/>
        </p:nvSpPr>
        <p:spPr>
          <a:xfrm>
            <a:off x="2326714" y="2707438"/>
            <a:ext cx="7387319" cy="37087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Increased frequency of visits to the toilet and bed wetting</a:t>
            </a:r>
            <a:endParaRPr lang="en-US" sz="18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FE4A50D8-6E16-44E7-AFBA-0973E777BFF0}"/>
              </a:ext>
            </a:extLst>
          </p:cNvPr>
          <p:cNvCxnSpPr>
            <a:cxnSpLocks/>
          </p:cNvCxnSpPr>
          <p:nvPr/>
        </p:nvCxnSpPr>
        <p:spPr>
          <a:xfrm>
            <a:off x="2326714" y="3091686"/>
            <a:ext cx="73873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230C9B9F-0E53-4EA2-9E04-43508B78B466}"/>
              </a:ext>
            </a:extLst>
          </p:cNvPr>
          <p:cNvSpPr txBox="1">
            <a:spLocks/>
          </p:cNvSpPr>
          <p:nvPr/>
        </p:nvSpPr>
        <p:spPr>
          <a:xfrm>
            <a:off x="2326715" y="3197830"/>
            <a:ext cx="7387318" cy="34065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Behaviour that is excessively affectionate or sexual towards others</a:t>
            </a:r>
            <a:endParaRPr lang="en-US" sz="18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899C6BE0-E4C2-4046-8B03-743C0308A649}"/>
              </a:ext>
            </a:extLst>
          </p:cNvPr>
          <p:cNvCxnSpPr>
            <a:cxnSpLocks/>
          </p:cNvCxnSpPr>
          <p:nvPr/>
        </p:nvCxnSpPr>
        <p:spPr>
          <a:xfrm>
            <a:off x="2337707" y="3582413"/>
            <a:ext cx="73763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F774EEA9-E710-47C7-8BE0-DBFFC66FDFCD}"/>
              </a:ext>
            </a:extLst>
          </p:cNvPr>
          <p:cNvSpPr txBox="1">
            <a:spLocks/>
          </p:cNvSpPr>
          <p:nvPr/>
        </p:nvSpPr>
        <p:spPr>
          <a:xfrm>
            <a:off x="2326715" y="3678904"/>
            <a:ext cx="7387318" cy="33559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Pregnancy, sexually transmitted diseases, indecent assault, loss of sleep</a:t>
            </a:r>
            <a:endParaRPr lang="en-US" sz="18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4F3850A4-2A2F-41BB-BF0C-9BA1192013BE}"/>
              </a:ext>
            </a:extLst>
          </p:cNvPr>
          <p:cNvCxnSpPr>
            <a:cxnSpLocks/>
          </p:cNvCxnSpPr>
          <p:nvPr/>
        </p:nvCxnSpPr>
        <p:spPr>
          <a:xfrm>
            <a:off x="2348700" y="4062854"/>
            <a:ext cx="736533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1838B3D6-5EC4-47FB-AB36-C430E844DF0A}"/>
              </a:ext>
            </a:extLst>
          </p:cNvPr>
          <p:cNvSpPr txBox="1">
            <a:spLocks/>
          </p:cNvSpPr>
          <p:nvPr/>
        </p:nvSpPr>
        <p:spPr>
          <a:xfrm>
            <a:off x="2326715" y="4170396"/>
            <a:ext cx="7398312" cy="30847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Fear of medical examinations and being alone</a:t>
            </a:r>
            <a:endParaRPr lang="en-US" sz="18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746A0CD0-3D36-4F6E-A70F-0D45E656DBC9}"/>
              </a:ext>
            </a:extLst>
          </p:cNvPr>
          <p:cNvCxnSpPr>
            <a:cxnSpLocks/>
          </p:cNvCxnSpPr>
          <p:nvPr/>
        </p:nvCxnSpPr>
        <p:spPr>
          <a:xfrm>
            <a:off x="2348700" y="4544011"/>
            <a:ext cx="736533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26471F45-90BC-4476-8177-53503BFF215E}"/>
              </a:ext>
            </a:extLst>
          </p:cNvPr>
          <p:cNvSpPr txBox="1">
            <a:spLocks/>
          </p:cNvSpPr>
          <p:nvPr/>
        </p:nvSpPr>
        <p:spPr>
          <a:xfrm>
            <a:off x="2337707" y="4650665"/>
            <a:ext cx="7398312" cy="34664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Vulnerable individuals who go missing from home or education</a:t>
            </a:r>
            <a:endParaRPr lang="en-US" sz="1800" spc="50" dirty="0">
              <a:solidFill>
                <a:srgbClr val="000000"/>
              </a:solidFill>
              <a:latin typeface="Arial Narrow"/>
              <a:ea typeface="+mj-ea"/>
              <a:cs typeface="Arial Narrow"/>
            </a:endParaRPr>
          </a:p>
        </p:txBody>
      </p:sp>
      <p:cxnSp>
        <p:nvCxnSpPr>
          <p:cNvPr id="27" name="Straight Connector 26">
            <a:extLst>
              <a:ext uri="{FF2B5EF4-FFF2-40B4-BE49-F238E27FC236}">
                <a16:creationId xmlns:a16="http://schemas.microsoft.com/office/drawing/2014/main" id="{8E4D5F9C-9D14-4999-AF10-99B486871D69}"/>
              </a:ext>
            </a:extLst>
          </p:cNvPr>
          <p:cNvCxnSpPr>
            <a:cxnSpLocks/>
          </p:cNvCxnSpPr>
          <p:nvPr/>
        </p:nvCxnSpPr>
        <p:spPr>
          <a:xfrm>
            <a:off x="2348701" y="5034402"/>
            <a:ext cx="736533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Title 1">
            <a:extLst>
              <a:ext uri="{FF2B5EF4-FFF2-40B4-BE49-F238E27FC236}">
                <a16:creationId xmlns:a16="http://schemas.microsoft.com/office/drawing/2014/main" id="{68F4F8FD-DBAE-431E-A53F-304F22458858}"/>
              </a:ext>
            </a:extLst>
          </p:cNvPr>
          <p:cNvSpPr txBox="1">
            <a:spLocks/>
          </p:cNvSpPr>
          <p:nvPr/>
        </p:nvSpPr>
        <p:spPr>
          <a:xfrm>
            <a:off x="2326715" y="5147899"/>
            <a:ext cx="7365332" cy="34664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Concerning behaviour by adults, for e.g. an unusual interest in a specific child</a:t>
            </a:r>
            <a:endParaRPr lang="en-US" sz="1800" spc="50" dirty="0">
              <a:solidFill>
                <a:srgbClr val="000000"/>
              </a:solidFill>
              <a:latin typeface="Arial Narrow"/>
              <a:ea typeface="+mj-ea"/>
              <a:cs typeface="Arial Narrow"/>
            </a:endParaRPr>
          </a:p>
        </p:txBody>
      </p:sp>
      <p:cxnSp>
        <p:nvCxnSpPr>
          <p:cNvPr id="34" name="Straight Connector 33">
            <a:extLst>
              <a:ext uri="{FF2B5EF4-FFF2-40B4-BE49-F238E27FC236}">
                <a16:creationId xmlns:a16="http://schemas.microsoft.com/office/drawing/2014/main" id="{7CD216C2-434E-44BA-89C3-C60933600940}"/>
              </a:ext>
            </a:extLst>
          </p:cNvPr>
          <p:cNvCxnSpPr>
            <a:cxnSpLocks/>
          </p:cNvCxnSpPr>
          <p:nvPr/>
        </p:nvCxnSpPr>
        <p:spPr>
          <a:xfrm>
            <a:off x="2348701" y="5552848"/>
            <a:ext cx="736533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107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par>
                                <p:cTn id="32" presetID="10" presetClass="entr" presetSubtype="0" fill="hold" nodeType="with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nodeType="with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3"/>
                                        </p:tgtEl>
                                        <p:attrNameLst>
                                          <p:attrName>style.visibility</p:attrName>
                                        </p:attrNameLst>
                                      </p:cBhvr>
                                      <p:to>
                                        <p:strVal val="visible"/>
                                      </p:to>
                                    </p:set>
                                    <p:animEffect transition="in" filter="fade">
                                      <p:cBhvr>
                                        <p:cTn id="47" dur="500"/>
                                        <p:tgtEl>
                                          <p:spTgt spid="23"/>
                                        </p:tgtEl>
                                      </p:cBhvr>
                                    </p:animEffect>
                                  </p:childTnLst>
                                </p:cTn>
                              </p:par>
                              <p:par>
                                <p:cTn id="48" presetID="10" presetClass="entr" presetSubtype="0" fill="hold" nodeType="with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500"/>
                                        <p:tgtEl>
                                          <p:spTgt spid="24"/>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5"/>
                                        </p:tgtEl>
                                        <p:attrNameLst>
                                          <p:attrName>style.visibility</p:attrName>
                                        </p:attrNameLst>
                                      </p:cBhvr>
                                      <p:to>
                                        <p:strVal val="visible"/>
                                      </p:to>
                                    </p:set>
                                    <p:animEffect transition="in" filter="fade">
                                      <p:cBhvr>
                                        <p:cTn id="55" dur="500"/>
                                        <p:tgtEl>
                                          <p:spTgt spid="25"/>
                                        </p:tgtEl>
                                      </p:cBhvr>
                                    </p:animEffect>
                                  </p:childTnLst>
                                </p:cTn>
                              </p:par>
                              <p:par>
                                <p:cTn id="56" presetID="10" presetClass="entr" presetSubtype="0" fill="hold" nodeType="withEffect">
                                  <p:stCondLst>
                                    <p:cond delay="0"/>
                                  </p:stCondLst>
                                  <p:childTnLst>
                                    <p:set>
                                      <p:cBhvr>
                                        <p:cTn id="57" dur="1" fill="hold">
                                          <p:stCondLst>
                                            <p:cond delay="0"/>
                                          </p:stCondLst>
                                        </p:cTn>
                                        <p:tgtEl>
                                          <p:spTgt spid="27"/>
                                        </p:tgtEl>
                                        <p:attrNameLst>
                                          <p:attrName>style.visibility</p:attrName>
                                        </p:attrNameLst>
                                      </p:cBhvr>
                                      <p:to>
                                        <p:strVal val="visible"/>
                                      </p:to>
                                    </p:set>
                                    <p:animEffect transition="in" filter="fade">
                                      <p:cBhvr>
                                        <p:cTn id="58" dur="500"/>
                                        <p:tgtEl>
                                          <p:spTgt spid="27"/>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3"/>
                                        </p:tgtEl>
                                        <p:attrNameLst>
                                          <p:attrName>style.visibility</p:attrName>
                                        </p:attrNameLst>
                                      </p:cBhvr>
                                      <p:to>
                                        <p:strVal val="visible"/>
                                      </p:to>
                                    </p:set>
                                    <p:animEffect transition="in" filter="fade">
                                      <p:cBhvr>
                                        <p:cTn id="63" dur="500"/>
                                        <p:tgtEl>
                                          <p:spTgt spid="33"/>
                                        </p:tgtEl>
                                      </p:cBhvr>
                                    </p:animEffect>
                                  </p:childTnLst>
                                </p:cTn>
                              </p:par>
                              <p:par>
                                <p:cTn id="64" presetID="10" presetClass="entr" presetSubtype="0" fill="hold" nodeType="withEffect">
                                  <p:stCondLst>
                                    <p:cond delay="0"/>
                                  </p:stCondLst>
                                  <p:childTnLst>
                                    <p:set>
                                      <p:cBhvr>
                                        <p:cTn id="65" dur="1" fill="hold">
                                          <p:stCondLst>
                                            <p:cond delay="0"/>
                                          </p:stCondLst>
                                        </p:cTn>
                                        <p:tgtEl>
                                          <p:spTgt spid="34"/>
                                        </p:tgtEl>
                                        <p:attrNameLst>
                                          <p:attrName>style.visibility</p:attrName>
                                        </p:attrNameLst>
                                      </p:cBhvr>
                                      <p:to>
                                        <p:strVal val="visible"/>
                                      </p:to>
                                    </p:set>
                                    <p:animEffect transition="in" filter="fade">
                                      <p:cBhvr>
                                        <p:cTn id="66" dur="500"/>
                                        <p:tgtEl>
                                          <p:spTgt spid="34"/>
                                        </p:tgtEl>
                                      </p:cBhvr>
                                    </p:animEffect>
                                  </p:childTnLst>
                                </p:cTn>
                              </p:par>
                            </p:childTnLst>
                          </p:cTn>
                        </p:par>
                        <p:par>
                          <p:cTn id="67" fill="hold">
                            <p:stCondLst>
                              <p:cond delay="500"/>
                            </p:stCondLst>
                            <p:childTnLst>
                              <p:par>
                                <p:cTn id="68" presetID="2" presetClass="entr" presetSubtype="4" accel="50000" decel="50000" fill="hold" nodeType="afterEffect">
                                  <p:stCondLst>
                                    <p:cond delay="0"/>
                                  </p:stCondLst>
                                  <p:childTnLst>
                                    <p:set>
                                      <p:cBhvr>
                                        <p:cTn id="69" dur="1" fill="hold">
                                          <p:stCondLst>
                                            <p:cond delay="0"/>
                                          </p:stCondLst>
                                        </p:cTn>
                                        <p:tgtEl>
                                          <p:spTgt spid="28"/>
                                        </p:tgtEl>
                                        <p:attrNameLst>
                                          <p:attrName>style.visibility</p:attrName>
                                        </p:attrNameLst>
                                      </p:cBhvr>
                                      <p:to>
                                        <p:strVal val="visible"/>
                                      </p:to>
                                    </p:set>
                                    <p:anim calcmode="lin" valueType="num">
                                      <p:cBhvr additive="base">
                                        <p:cTn id="70" dur="500" fill="hold"/>
                                        <p:tgtEl>
                                          <p:spTgt spid="28"/>
                                        </p:tgtEl>
                                        <p:attrNameLst>
                                          <p:attrName>ppt_x</p:attrName>
                                        </p:attrNameLst>
                                      </p:cBhvr>
                                      <p:tavLst>
                                        <p:tav tm="0">
                                          <p:val>
                                            <p:strVal val="#ppt_x"/>
                                          </p:val>
                                        </p:tav>
                                        <p:tav tm="100000">
                                          <p:val>
                                            <p:strVal val="#ppt_x"/>
                                          </p:val>
                                        </p:tav>
                                      </p:tavLst>
                                    </p:anim>
                                    <p:anim calcmode="lin" valueType="num">
                                      <p:cBhvr additive="base">
                                        <p:cTn id="71" dur="500" fill="hold"/>
                                        <p:tgtEl>
                                          <p:spTgt spid="28"/>
                                        </p:tgtEl>
                                        <p:attrNameLst>
                                          <p:attrName>ppt_y</p:attrName>
                                        </p:attrNameLst>
                                      </p:cBhvr>
                                      <p:tavLst>
                                        <p:tav tm="0">
                                          <p:val>
                                            <p:strVal val="1+#ppt_h/2"/>
                                          </p:val>
                                        </p:tav>
                                        <p:tav tm="100000">
                                          <p:val>
                                            <p:strVal val="#ppt_y"/>
                                          </p:val>
                                        </p:tav>
                                      </p:tavLst>
                                    </p:anim>
                                  </p:childTnLst>
                                </p:cTn>
                              </p:par>
                              <p:par>
                                <p:cTn id="72" presetID="2" presetClass="entr" presetSubtype="4" accel="50000" decel="50000" fill="hold" nodeType="withEffect">
                                  <p:stCondLst>
                                    <p:cond delay="0"/>
                                  </p:stCondLst>
                                  <p:childTnLst>
                                    <p:set>
                                      <p:cBhvr>
                                        <p:cTn id="73" dur="1" fill="hold">
                                          <p:stCondLst>
                                            <p:cond delay="0"/>
                                          </p:stCondLst>
                                        </p:cTn>
                                        <p:tgtEl>
                                          <p:spTgt spid="29"/>
                                        </p:tgtEl>
                                        <p:attrNameLst>
                                          <p:attrName>style.visibility</p:attrName>
                                        </p:attrNameLst>
                                      </p:cBhvr>
                                      <p:to>
                                        <p:strVal val="visible"/>
                                      </p:to>
                                    </p:set>
                                    <p:anim calcmode="lin" valueType="num">
                                      <p:cBhvr additive="base">
                                        <p:cTn id="74" dur="500" fill="hold"/>
                                        <p:tgtEl>
                                          <p:spTgt spid="29"/>
                                        </p:tgtEl>
                                        <p:attrNameLst>
                                          <p:attrName>ppt_x</p:attrName>
                                        </p:attrNameLst>
                                      </p:cBhvr>
                                      <p:tavLst>
                                        <p:tav tm="0">
                                          <p:val>
                                            <p:strVal val="#ppt_x"/>
                                          </p:val>
                                        </p:tav>
                                        <p:tav tm="100000">
                                          <p:val>
                                            <p:strVal val="#ppt_x"/>
                                          </p:val>
                                        </p:tav>
                                      </p:tavLst>
                                    </p:anim>
                                    <p:anim calcmode="lin" valueType="num">
                                      <p:cBhvr additive="base">
                                        <p:cTn id="7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4" grpId="0"/>
      <p:bldP spid="18" grpId="0"/>
      <p:bldP spid="21" grpId="0"/>
      <p:bldP spid="23" grpId="0"/>
      <p:bldP spid="25" grpId="0"/>
      <p:bldP spid="3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590114" y="1173279"/>
            <a:ext cx="3059541" cy="449537"/>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EMOTIONAL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590114" y="3136540"/>
            <a:ext cx="2600886" cy="586754"/>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May involve making the</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person feel:</a:t>
            </a:r>
            <a:endParaRPr lang="en-GB" sz="2000" spc="50" dirty="0">
              <a:solidFill>
                <a:schemeClr val="tx1">
                  <a:lumMod val="50000"/>
                  <a:lumOff val="50000"/>
                </a:schemeClr>
              </a:solidFill>
              <a:latin typeface="Arial Narrow"/>
              <a:cs typeface="Arial Narrow"/>
            </a:endParaRPr>
          </a:p>
        </p:txBody>
      </p:sp>
      <p:sp>
        <p:nvSpPr>
          <p:cNvPr id="9" name="Title 1">
            <a:extLst>
              <a:ext uri="{FF2B5EF4-FFF2-40B4-BE49-F238E27FC236}">
                <a16:creationId xmlns:a16="http://schemas.microsoft.com/office/drawing/2014/main" id="{B495CF99-429C-4ACD-8BE8-42878462E88B}"/>
              </a:ext>
            </a:extLst>
          </p:cNvPr>
          <p:cNvSpPr txBox="1">
            <a:spLocks/>
          </p:cNvSpPr>
          <p:nvPr/>
        </p:nvSpPr>
        <p:spPr>
          <a:xfrm>
            <a:off x="1590114" y="1801210"/>
            <a:ext cx="8990178" cy="1225657"/>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Emotional abuse is the persistent emotional maltreatment of a person</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such as to cause severe adverse effects on the persons mental health,</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emotional development and self-esteem. </a:t>
            </a:r>
          </a:p>
        </p:txBody>
      </p:sp>
      <p:sp>
        <p:nvSpPr>
          <p:cNvPr id="10" name="Title 1">
            <a:extLst>
              <a:ext uri="{FF2B5EF4-FFF2-40B4-BE49-F238E27FC236}">
                <a16:creationId xmlns:a16="http://schemas.microsoft.com/office/drawing/2014/main" id="{9C6FAEBC-AD35-4DA0-A6D9-5F83D2E18ECF}"/>
              </a:ext>
            </a:extLst>
          </p:cNvPr>
          <p:cNvSpPr txBox="1">
            <a:spLocks/>
          </p:cNvSpPr>
          <p:nvPr/>
        </p:nvSpPr>
        <p:spPr>
          <a:xfrm>
            <a:off x="1590115" y="3882568"/>
            <a:ext cx="2080315" cy="310044"/>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Worthless</a:t>
            </a:r>
            <a:endParaRPr lang="en-US" sz="2000" spc="50" dirty="0">
              <a:solidFill>
                <a:srgbClr val="000000"/>
              </a:solidFill>
              <a:latin typeface="Arial Narrow"/>
              <a:ea typeface="+mj-ea"/>
              <a:cs typeface="Arial Narrow"/>
            </a:endParaRPr>
          </a:p>
        </p:txBody>
      </p:sp>
      <p:cxnSp>
        <p:nvCxnSpPr>
          <p:cNvPr id="11" name="Straight Connector 10">
            <a:extLst>
              <a:ext uri="{FF2B5EF4-FFF2-40B4-BE49-F238E27FC236}">
                <a16:creationId xmlns:a16="http://schemas.microsoft.com/office/drawing/2014/main" id="{BB3CA27B-1573-4D42-B083-40CCBBA8C9F8}"/>
              </a:ext>
            </a:extLst>
          </p:cNvPr>
          <p:cNvCxnSpPr>
            <a:cxnSpLocks/>
          </p:cNvCxnSpPr>
          <p:nvPr/>
        </p:nvCxnSpPr>
        <p:spPr>
          <a:xfrm>
            <a:off x="1579121" y="4317951"/>
            <a:ext cx="209130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2" name="Title 1">
            <a:extLst>
              <a:ext uri="{FF2B5EF4-FFF2-40B4-BE49-F238E27FC236}">
                <a16:creationId xmlns:a16="http://schemas.microsoft.com/office/drawing/2014/main" id="{4B57629B-9589-45B7-BBBA-5F40FD390EB0}"/>
              </a:ext>
            </a:extLst>
          </p:cNvPr>
          <p:cNvSpPr txBox="1">
            <a:spLocks/>
          </p:cNvSpPr>
          <p:nvPr/>
        </p:nvSpPr>
        <p:spPr>
          <a:xfrm>
            <a:off x="1590114" y="4419696"/>
            <a:ext cx="2080316" cy="35189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Unloved</a:t>
            </a:r>
            <a:endParaRPr lang="en-US" sz="2000" spc="50" dirty="0">
              <a:solidFill>
                <a:srgbClr val="000000"/>
              </a:solidFill>
              <a:latin typeface="Arial Narrow"/>
              <a:ea typeface="+mj-ea"/>
              <a:cs typeface="Arial Narrow"/>
            </a:endParaRPr>
          </a:p>
        </p:txBody>
      </p:sp>
      <p:cxnSp>
        <p:nvCxnSpPr>
          <p:cNvPr id="14" name="Straight Connector 13">
            <a:extLst>
              <a:ext uri="{FF2B5EF4-FFF2-40B4-BE49-F238E27FC236}">
                <a16:creationId xmlns:a16="http://schemas.microsoft.com/office/drawing/2014/main" id="{06324ADE-2998-4514-AABA-875CB09DBA23}"/>
              </a:ext>
            </a:extLst>
          </p:cNvPr>
          <p:cNvCxnSpPr>
            <a:cxnSpLocks/>
          </p:cNvCxnSpPr>
          <p:nvPr/>
        </p:nvCxnSpPr>
        <p:spPr>
          <a:xfrm>
            <a:off x="1590114" y="4865067"/>
            <a:ext cx="20803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6248B72F-4143-47AB-A8F3-5DDA36F1E65E}"/>
              </a:ext>
            </a:extLst>
          </p:cNvPr>
          <p:cNvSpPr txBox="1">
            <a:spLocks/>
          </p:cNvSpPr>
          <p:nvPr/>
        </p:nvSpPr>
        <p:spPr>
          <a:xfrm>
            <a:off x="1590115" y="4976196"/>
            <a:ext cx="2080316" cy="34072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Inadequate </a:t>
            </a:r>
            <a:endParaRPr lang="en-US" sz="2000" spc="50" dirty="0">
              <a:solidFill>
                <a:srgbClr val="000000"/>
              </a:solidFill>
              <a:latin typeface="Arial Narrow"/>
              <a:ea typeface="+mj-ea"/>
              <a:cs typeface="Arial Narrow"/>
            </a:endParaRPr>
          </a:p>
        </p:txBody>
      </p:sp>
      <p:cxnSp>
        <p:nvCxnSpPr>
          <p:cNvPr id="16" name="Straight Connector 15">
            <a:extLst>
              <a:ext uri="{FF2B5EF4-FFF2-40B4-BE49-F238E27FC236}">
                <a16:creationId xmlns:a16="http://schemas.microsoft.com/office/drawing/2014/main" id="{54372FA2-E899-4C47-996B-6E0D33ED936A}"/>
              </a:ext>
            </a:extLst>
          </p:cNvPr>
          <p:cNvCxnSpPr>
            <a:cxnSpLocks/>
          </p:cNvCxnSpPr>
          <p:nvPr/>
        </p:nvCxnSpPr>
        <p:spPr>
          <a:xfrm>
            <a:off x="1590114" y="5400199"/>
            <a:ext cx="20803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2D626BE3-42E5-4E19-A46B-AE717F9A0668}"/>
              </a:ext>
            </a:extLst>
          </p:cNvPr>
          <p:cNvSpPr txBox="1">
            <a:spLocks/>
          </p:cNvSpPr>
          <p:nvPr/>
        </p:nvSpPr>
        <p:spPr>
          <a:xfrm>
            <a:off x="4501031" y="3156317"/>
            <a:ext cx="1786104" cy="370292"/>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Can also involve:</a:t>
            </a:r>
            <a:endParaRPr lang="en-GB" sz="2000" spc="50" dirty="0">
              <a:solidFill>
                <a:schemeClr val="tx1">
                  <a:lumMod val="50000"/>
                  <a:lumOff val="50000"/>
                </a:schemeClr>
              </a:solidFill>
              <a:latin typeface="Arial Narrow"/>
              <a:cs typeface="Arial Narrow"/>
            </a:endParaRPr>
          </a:p>
        </p:txBody>
      </p:sp>
      <p:sp>
        <p:nvSpPr>
          <p:cNvPr id="21" name="Title 1">
            <a:extLst>
              <a:ext uri="{FF2B5EF4-FFF2-40B4-BE49-F238E27FC236}">
                <a16:creationId xmlns:a16="http://schemas.microsoft.com/office/drawing/2014/main" id="{CC4DA8B1-32EA-45BF-A4FF-8B63BC0F1F09}"/>
              </a:ext>
            </a:extLst>
          </p:cNvPr>
          <p:cNvSpPr txBox="1">
            <a:spLocks/>
          </p:cNvSpPr>
          <p:nvPr/>
        </p:nvSpPr>
        <p:spPr>
          <a:xfrm>
            <a:off x="4501029" y="3569515"/>
            <a:ext cx="2904502" cy="32611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Bullying</a:t>
            </a:r>
            <a:endParaRPr lang="en-US" sz="20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2B7654F8-E46A-41EA-B5B2-50BDE6F79B37}"/>
              </a:ext>
            </a:extLst>
          </p:cNvPr>
          <p:cNvCxnSpPr>
            <a:cxnSpLocks/>
          </p:cNvCxnSpPr>
          <p:nvPr/>
        </p:nvCxnSpPr>
        <p:spPr>
          <a:xfrm>
            <a:off x="4490035" y="3982673"/>
            <a:ext cx="291549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740F46DE-A6F7-4E3E-A0B6-98C125FFFE0F}"/>
              </a:ext>
            </a:extLst>
          </p:cNvPr>
          <p:cNvSpPr txBox="1">
            <a:spLocks/>
          </p:cNvSpPr>
          <p:nvPr/>
        </p:nvSpPr>
        <p:spPr>
          <a:xfrm>
            <a:off x="4501028" y="4139994"/>
            <a:ext cx="2904501" cy="33270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Frightening the child / adult</a:t>
            </a:r>
            <a:endParaRPr lang="en-US" sz="20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019B15EB-1BDA-4FDE-B2DB-B18F4F69F061}"/>
              </a:ext>
            </a:extLst>
          </p:cNvPr>
          <p:cNvCxnSpPr>
            <a:cxnSpLocks/>
          </p:cNvCxnSpPr>
          <p:nvPr/>
        </p:nvCxnSpPr>
        <p:spPr>
          <a:xfrm>
            <a:off x="4501028" y="4617318"/>
            <a:ext cx="290450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E690651C-46DE-48A4-A4B5-6D2ECDD4502D}"/>
              </a:ext>
            </a:extLst>
          </p:cNvPr>
          <p:cNvSpPr txBox="1">
            <a:spLocks/>
          </p:cNvSpPr>
          <p:nvPr/>
        </p:nvSpPr>
        <p:spPr>
          <a:xfrm>
            <a:off x="4501030" y="4772735"/>
            <a:ext cx="2904499" cy="34072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Exploitation </a:t>
            </a:r>
            <a:endParaRPr lang="en-US" sz="2000" spc="50" dirty="0">
              <a:solidFill>
                <a:srgbClr val="000000"/>
              </a:solidFill>
              <a:latin typeface="Arial Narrow"/>
              <a:ea typeface="+mj-ea"/>
              <a:cs typeface="Arial Narrow"/>
            </a:endParaRPr>
          </a:p>
        </p:txBody>
      </p:sp>
      <p:cxnSp>
        <p:nvCxnSpPr>
          <p:cNvPr id="27" name="Straight Connector 26">
            <a:extLst>
              <a:ext uri="{FF2B5EF4-FFF2-40B4-BE49-F238E27FC236}">
                <a16:creationId xmlns:a16="http://schemas.microsoft.com/office/drawing/2014/main" id="{68E183B2-9907-43FC-BFAC-BDF02BCF13E5}"/>
              </a:ext>
            </a:extLst>
          </p:cNvPr>
          <p:cNvCxnSpPr>
            <a:cxnSpLocks/>
          </p:cNvCxnSpPr>
          <p:nvPr/>
        </p:nvCxnSpPr>
        <p:spPr>
          <a:xfrm>
            <a:off x="4501030" y="5232044"/>
            <a:ext cx="290450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0" name="Title 1">
            <a:extLst>
              <a:ext uri="{FF2B5EF4-FFF2-40B4-BE49-F238E27FC236}">
                <a16:creationId xmlns:a16="http://schemas.microsoft.com/office/drawing/2014/main" id="{7B2F0071-BBA6-42AC-87E6-F4C8720739EC}"/>
              </a:ext>
            </a:extLst>
          </p:cNvPr>
          <p:cNvSpPr txBox="1">
            <a:spLocks/>
          </p:cNvSpPr>
          <p:nvPr/>
        </p:nvSpPr>
        <p:spPr>
          <a:xfrm>
            <a:off x="7584023" y="3567883"/>
            <a:ext cx="3287176" cy="32774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Corruption</a:t>
            </a:r>
            <a:endParaRPr lang="en-US" sz="2000" spc="50" dirty="0">
              <a:solidFill>
                <a:srgbClr val="000000"/>
              </a:solidFill>
              <a:latin typeface="Arial Narrow"/>
              <a:ea typeface="+mj-ea"/>
              <a:cs typeface="Arial Narrow"/>
            </a:endParaRPr>
          </a:p>
        </p:txBody>
      </p:sp>
      <p:cxnSp>
        <p:nvCxnSpPr>
          <p:cNvPr id="31" name="Straight Connector 30">
            <a:extLst>
              <a:ext uri="{FF2B5EF4-FFF2-40B4-BE49-F238E27FC236}">
                <a16:creationId xmlns:a16="http://schemas.microsoft.com/office/drawing/2014/main" id="{69555D1E-2970-469D-9B33-B63079451671}"/>
              </a:ext>
            </a:extLst>
          </p:cNvPr>
          <p:cNvCxnSpPr>
            <a:cxnSpLocks/>
          </p:cNvCxnSpPr>
          <p:nvPr/>
        </p:nvCxnSpPr>
        <p:spPr>
          <a:xfrm>
            <a:off x="7570854" y="3988985"/>
            <a:ext cx="330034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E85F7951-23AF-4469-ADE4-D2BA1942410B}"/>
              </a:ext>
            </a:extLst>
          </p:cNvPr>
          <p:cNvSpPr txBox="1">
            <a:spLocks/>
          </p:cNvSpPr>
          <p:nvPr/>
        </p:nvSpPr>
        <p:spPr>
          <a:xfrm>
            <a:off x="7584023" y="4141102"/>
            <a:ext cx="3287176" cy="35312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Deliberately silencing a person</a:t>
            </a:r>
            <a:endParaRPr lang="en-US" sz="2000" spc="50" dirty="0">
              <a:solidFill>
                <a:srgbClr val="000000"/>
              </a:solidFill>
              <a:latin typeface="Arial Narrow"/>
              <a:ea typeface="+mj-ea"/>
              <a:cs typeface="Arial Narrow"/>
            </a:endParaRPr>
          </a:p>
        </p:txBody>
      </p:sp>
      <p:cxnSp>
        <p:nvCxnSpPr>
          <p:cNvPr id="33" name="Straight Connector 32">
            <a:extLst>
              <a:ext uri="{FF2B5EF4-FFF2-40B4-BE49-F238E27FC236}">
                <a16:creationId xmlns:a16="http://schemas.microsoft.com/office/drawing/2014/main" id="{ED88E00D-4B1C-4583-9C13-B3763423AA22}"/>
              </a:ext>
            </a:extLst>
          </p:cNvPr>
          <p:cNvCxnSpPr>
            <a:cxnSpLocks/>
          </p:cNvCxnSpPr>
          <p:nvPr/>
        </p:nvCxnSpPr>
        <p:spPr>
          <a:xfrm>
            <a:off x="7584023" y="4604618"/>
            <a:ext cx="32871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095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par>
                                <p:cTn id="17" presetID="10"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500"/>
                                        <p:tgtEl>
                                          <p:spTgt spid="1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par>
                                <p:cTn id="25" presetID="10"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1000"/>
                                        <p:tgtEl>
                                          <p:spTgt spid="19"/>
                                        </p:tgtEl>
                                      </p:cBhvr>
                                    </p:animEffect>
                                  </p:childTnLst>
                                </p:cTn>
                              </p:par>
                            </p:childTnLst>
                          </p:cTn>
                        </p:par>
                        <p:par>
                          <p:cTn id="41" fill="hold">
                            <p:stCondLst>
                              <p:cond delay="1000"/>
                            </p:stCondLst>
                            <p:childTnLst>
                              <p:par>
                                <p:cTn id="42" presetID="10" presetClass="entr" presetSubtype="0" fill="hold" grpId="0" nodeType="after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fade">
                                      <p:cBhvr>
                                        <p:cTn id="44" dur="500"/>
                                        <p:tgtEl>
                                          <p:spTgt spid="21"/>
                                        </p:tgtEl>
                                      </p:cBhvr>
                                    </p:animEffect>
                                  </p:childTnLst>
                                </p:cTn>
                              </p:par>
                              <p:par>
                                <p:cTn id="45" presetID="10" presetClass="entr" presetSubtype="0" fill="hold" nodeType="with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3"/>
                                        </p:tgtEl>
                                        <p:attrNameLst>
                                          <p:attrName>style.visibility</p:attrName>
                                        </p:attrNameLst>
                                      </p:cBhvr>
                                      <p:to>
                                        <p:strVal val="visible"/>
                                      </p:to>
                                    </p:set>
                                    <p:animEffect transition="in" filter="fade">
                                      <p:cBhvr>
                                        <p:cTn id="52" dur="500"/>
                                        <p:tgtEl>
                                          <p:spTgt spid="23"/>
                                        </p:tgtEl>
                                      </p:cBhvr>
                                    </p:animEffect>
                                  </p:childTnLst>
                                </p:cTn>
                              </p:par>
                              <p:par>
                                <p:cTn id="53" presetID="10" presetClass="entr" presetSubtype="0" fill="hold" nodeType="with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5"/>
                                        </p:tgtEl>
                                        <p:attrNameLst>
                                          <p:attrName>style.visibility</p:attrName>
                                        </p:attrNameLst>
                                      </p:cBhvr>
                                      <p:to>
                                        <p:strVal val="visible"/>
                                      </p:to>
                                    </p:set>
                                    <p:animEffect transition="in" filter="fade">
                                      <p:cBhvr>
                                        <p:cTn id="60" dur="500"/>
                                        <p:tgtEl>
                                          <p:spTgt spid="25"/>
                                        </p:tgtEl>
                                      </p:cBhvr>
                                    </p:animEffect>
                                  </p:childTnLst>
                                </p:cTn>
                              </p:par>
                              <p:par>
                                <p:cTn id="61" presetID="10" presetClass="entr" presetSubtype="0" fill="hold" nodeType="withEffect">
                                  <p:stCondLst>
                                    <p:cond delay="0"/>
                                  </p:stCondLst>
                                  <p:childTnLst>
                                    <p:set>
                                      <p:cBhvr>
                                        <p:cTn id="62" dur="1" fill="hold">
                                          <p:stCondLst>
                                            <p:cond delay="0"/>
                                          </p:stCondLst>
                                        </p:cTn>
                                        <p:tgtEl>
                                          <p:spTgt spid="27"/>
                                        </p:tgtEl>
                                        <p:attrNameLst>
                                          <p:attrName>style.visibility</p:attrName>
                                        </p:attrNameLst>
                                      </p:cBhvr>
                                      <p:to>
                                        <p:strVal val="visible"/>
                                      </p:to>
                                    </p:set>
                                    <p:animEffect transition="in" filter="fade">
                                      <p:cBhvr>
                                        <p:cTn id="63" dur="500"/>
                                        <p:tgtEl>
                                          <p:spTgt spid="27"/>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0"/>
                                        </p:tgtEl>
                                        <p:attrNameLst>
                                          <p:attrName>style.visibility</p:attrName>
                                        </p:attrNameLst>
                                      </p:cBhvr>
                                      <p:to>
                                        <p:strVal val="visible"/>
                                      </p:to>
                                    </p:set>
                                    <p:animEffect transition="in" filter="fade">
                                      <p:cBhvr>
                                        <p:cTn id="68" dur="500"/>
                                        <p:tgtEl>
                                          <p:spTgt spid="30"/>
                                        </p:tgtEl>
                                      </p:cBhvr>
                                    </p:animEffect>
                                  </p:childTnLst>
                                </p:cTn>
                              </p:par>
                              <p:par>
                                <p:cTn id="69" presetID="10" presetClass="entr" presetSubtype="0" fill="hold" nodeType="withEffect">
                                  <p:stCondLst>
                                    <p:cond delay="0"/>
                                  </p:stCondLst>
                                  <p:childTnLst>
                                    <p:set>
                                      <p:cBhvr>
                                        <p:cTn id="70" dur="1" fill="hold">
                                          <p:stCondLst>
                                            <p:cond delay="0"/>
                                          </p:stCondLst>
                                        </p:cTn>
                                        <p:tgtEl>
                                          <p:spTgt spid="31"/>
                                        </p:tgtEl>
                                        <p:attrNameLst>
                                          <p:attrName>style.visibility</p:attrName>
                                        </p:attrNameLst>
                                      </p:cBhvr>
                                      <p:to>
                                        <p:strVal val="visible"/>
                                      </p:to>
                                    </p:set>
                                    <p:animEffect transition="in" filter="fade">
                                      <p:cBhvr>
                                        <p:cTn id="71" dur="500"/>
                                        <p:tgtEl>
                                          <p:spTgt spid="31"/>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500"/>
                                        <p:tgtEl>
                                          <p:spTgt spid="32"/>
                                        </p:tgtEl>
                                      </p:cBhvr>
                                    </p:animEffect>
                                  </p:childTnLst>
                                </p:cTn>
                              </p:par>
                              <p:par>
                                <p:cTn id="77" presetID="10" presetClass="entr" presetSubtype="0" fill="hold" nodeType="withEffect">
                                  <p:stCondLst>
                                    <p:cond delay="0"/>
                                  </p:stCondLst>
                                  <p:childTnLst>
                                    <p:set>
                                      <p:cBhvr>
                                        <p:cTn id="78" dur="1" fill="hold">
                                          <p:stCondLst>
                                            <p:cond delay="0"/>
                                          </p:stCondLst>
                                        </p:cTn>
                                        <p:tgtEl>
                                          <p:spTgt spid="33"/>
                                        </p:tgtEl>
                                        <p:attrNameLst>
                                          <p:attrName>style.visibility</p:attrName>
                                        </p:attrNameLst>
                                      </p:cBhvr>
                                      <p:to>
                                        <p:strVal val="visible"/>
                                      </p:to>
                                    </p:set>
                                    <p:animEffect transition="in" filter="fade">
                                      <p:cBhvr>
                                        <p:cTn id="79" dur="500"/>
                                        <p:tgtEl>
                                          <p:spTgt spid="33"/>
                                        </p:tgtEl>
                                      </p:cBhvr>
                                    </p:animEffect>
                                  </p:childTnLst>
                                </p:cTn>
                              </p:par>
                            </p:childTnLst>
                          </p:cTn>
                        </p:par>
                        <p:par>
                          <p:cTn id="80" fill="hold">
                            <p:stCondLst>
                              <p:cond delay="500"/>
                            </p:stCondLst>
                            <p:childTnLst>
                              <p:par>
                                <p:cTn id="81" presetID="2" presetClass="entr" presetSubtype="4" accel="50000" decel="50000" fill="hold" nodeType="afterEffect">
                                  <p:stCondLst>
                                    <p:cond delay="0"/>
                                  </p:stCondLst>
                                  <p:childTnLst>
                                    <p:set>
                                      <p:cBhvr>
                                        <p:cTn id="82" dur="1" fill="hold">
                                          <p:stCondLst>
                                            <p:cond delay="0"/>
                                          </p:stCondLst>
                                        </p:cTn>
                                        <p:tgtEl>
                                          <p:spTgt spid="28"/>
                                        </p:tgtEl>
                                        <p:attrNameLst>
                                          <p:attrName>style.visibility</p:attrName>
                                        </p:attrNameLst>
                                      </p:cBhvr>
                                      <p:to>
                                        <p:strVal val="visible"/>
                                      </p:to>
                                    </p:set>
                                    <p:anim calcmode="lin" valueType="num">
                                      <p:cBhvr additive="base">
                                        <p:cTn id="83" dur="500" fill="hold"/>
                                        <p:tgtEl>
                                          <p:spTgt spid="28"/>
                                        </p:tgtEl>
                                        <p:attrNameLst>
                                          <p:attrName>ppt_x</p:attrName>
                                        </p:attrNameLst>
                                      </p:cBhvr>
                                      <p:tavLst>
                                        <p:tav tm="0">
                                          <p:val>
                                            <p:strVal val="#ppt_x"/>
                                          </p:val>
                                        </p:tav>
                                        <p:tav tm="100000">
                                          <p:val>
                                            <p:strVal val="#ppt_x"/>
                                          </p:val>
                                        </p:tav>
                                      </p:tavLst>
                                    </p:anim>
                                    <p:anim calcmode="lin" valueType="num">
                                      <p:cBhvr additive="base">
                                        <p:cTn id="84" dur="500" fill="hold"/>
                                        <p:tgtEl>
                                          <p:spTgt spid="28"/>
                                        </p:tgtEl>
                                        <p:attrNameLst>
                                          <p:attrName>ppt_y</p:attrName>
                                        </p:attrNameLst>
                                      </p:cBhvr>
                                      <p:tavLst>
                                        <p:tav tm="0">
                                          <p:val>
                                            <p:strVal val="1+#ppt_h/2"/>
                                          </p:val>
                                        </p:tav>
                                        <p:tav tm="100000">
                                          <p:val>
                                            <p:strVal val="#ppt_y"/>
                                          </p:val>
                                        </p:tav>
                                      </p:tavLst>
                                    </p:anim>
                                  </p:childTnLst>
                                </p:cTn>
                              </p:par>
                              <p:par>
                                <p:cTn id="85" presetID="2" presetClass="entr" presetSubtype="4" accel="50000" decel="50000" fill="hold" nodeType="with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9" grpId="0"/>
      <p:bldP spid="10" grpId="0"/>
      <p:bldP spid="12" grpId="0"/>
      <p:bldP spid="15" grpId="0"/>
      <p:bldP spid="19" grpId="0"/>
      <p:bldP spid="21" grpId="0"/>
      <p:bldP spid="23" grpId="0"/>
      <p:bldP spid="25" grpId="0"/>
      <p:bldP spid="30" grpId="0"/>
      <p:bldP spid="3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994699" y="1174629"/>
            <a:ext cx="3056601" cy="401448"/>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EMOTIONAL ABUSE</a:t>
            </a:r>
            <a:endParaRPr lang="en-US" sz="2800" b="1" cap="all" spc="75" dirty="0">
              <a:latin typeface="Arial Narrow"/>
              <a:cs typeface="Arial Narrow"/>
            </a:endParaRP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994695" y="1727217"/>
            <a:ext cx="2485106" cy="337712"/>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Possible indicators</a:t>
            </a:r>
            <a:endParaRPr lang="en-GB" sz="2400" spc="50" dirty="0">
              <a:latin typeface="Arial Narrow"/>
              <a:cs typeface="Arial Narrow"/>
            </a:endParaRPr>
          </a:p>
        </p:txBody>
      </p:sp>
      <p:sp>
        <p:nvSpPr>
          <p:cNvPr id="9" name="Title 1">
            <a:extLst>
              <a:ext uri="{FF2B5EF4-FFF2-40B4-BE49-F238E27FC236}">
                <a16:creationId xmlns:a16="http://schemas.microsoft.com/office/drawing/2014/main" id="{6B9E9B5A-E684-4D37-B67C-F430BA660D26}"/>
              </a:ext>
            </a:extLst>
          </p:cNvPr>
          <p:cNvSpPr txBox="1">
            <a:spLocks/>
          </p:cNvSpPr>
          <p:nvPr/>
        </p:nvSpPr>
        <p:spPr>
          <a:xfrm>
            <a:off x="994697" y="2190905"/>
            <a:ext cx="10251380"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Physical, mental and emotional developmental delays, difficulties with trust and affection</a:t>
            </a:r>
            <a:endParaRPr lang="en-US" sz="1800" spc="50" dirty="0">
              <a:solidFill>
                <a:srgbClr val="000000"/>
              </a:solidFill>
              <a:latin typeface="Arial Narrow"/>
              <a:ea typeface="+mj-ea"/>
              <a:cs typeface="Arial Narrow"/>
            </a:endParaRPr>
          </a:p>
        </p:txBody>
      </p:sp>
      <p:cxnSp>
        <p:nvCxnSpPr>
          <p:cNvPr id="10" name="Straight Connector 9">
            <a:extLst>
              <a:ext uri="{FF2B5EF4-FFF2-40B4-BE49-F238E27FC236}">
                <a16:creationId xmlns:a16="http://schemas.microsoft.com/office/drawing/2014/main" id="{ABD9FD1C-C1D2-4C4B-AE17-CECE99852B8C}"/>
              </a:ext>
            </a:extLst>
          </p:cNvPr>
          <p:cNvCxnSpPr>
            <a:cxnSpLocks/>
          </p:cNvCxnSpPr>
          <p:nvPr/>
        </p:nvCxnSpPr>
        <p:spPr>
          <a:xfrm>
            <a:off x="983704" y="2569138"/>
            <a:ext cx="1026237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72F44CA3-A1F0-4610-9B0F-9F3EB09F4E57}"/>
              </a:ext>
            </a:extLst>
          </p:cNvPr>
          <p:cNvSpPr txBox="1">
            <a:spLocks/>
          </p:cNvSpPr>
          <p:nvPr/>
        </p:nvSpPr>
        <p:spPr>
          <a:xfrm>
            <a:off x="994697" y="2672537"/>
            <a:ext cx="10251380"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Negativity, hopelessness and negative view of themselves, family and society</a:t>
            </a:r>
            <a:endParaRPr lang="en-US" sz="18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FE4A50D8-6E16-44E7-AFBA-0973E777BFF0}"/>
              </a:ext>
            </a:extLst>
          </p:cNvPr>
          <p:cNvCxnSpPr>
            <a:cxnSpLocks/>
          </p:cNvCxnSpPr>
          <p:nvPr/>
        </p:nvCxnSpPr>
        <p:spPr>
          <a:xfrm>
            <a:off x="994697" y="3056785"/>
            <a:ext cx="1025138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230C9B9F-0E53-4EA2-9E04-43508B78B466}"/>
              </a:ext>
            </a:extLst>
          </p:cNvPr>
          <p:cNvSpPr txBox="1">
            <a:spLocks/>
          </p:cNvSpPr>
          <p:nvPr/>
        </p:nvSpPr>
        <p:spPr>
          <a:xfrm>
            <a:off x="994698" y="3162929"/>
            <a:ext cx="10251379"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Lack of empathy, compassion and remorse</a:t>
            </a:r>
            <a:endParaRPr lang="en-US" sz="18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899C6BE0-E4C2-4046-8B03-743C0308A649}"/>
              </a:ext>
            </a:extLst>
          </p:cNvPr>
          <p:cNvCxnSpPr>
            <a:cxnSpLocks/>
          </p:cNvCxnSpPr>
          <p:nvPr/>
        </p:nvCxnSpPr>
        <p:spPr>
          <a:xfrm>
            <a:off x="1005690" y="3547512"/>
            <a:ext cx="1024038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1838B3D6-5EC4-47FB-AB36-C430E844DF0A}"/>
              </a:ext>
            </a:extLst>
          </p:cNvPr>
          <p:cNvSpPr txBox="1">
            <a:spLocks/>
          </p:cNvSpPr>
          <p:nvPr/>
        </p:nvSpPr>
        <p:spPr>
          <a:xfrm>
            <a:off x="994697" y="3639501"/>
            <a:ext cx="10229394" cy="34556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Changes in appetite, poor concentration, difficulty making friends, unexplained fear</a:t>
            </a:r>
            <a:endParaRPr lang="en-US" sz="18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746A0CD0-3D36-4F6E-A70F-0D45E656DBC9}"/>
              </a:ext>
            </a:extLst>
          </p:cNvPr>
          <p:cNvCxnSpPr>
            <a:cxnSpLocks/>
          </p:cNvCxnSpPr>
          <p:nvPr/>
        </p:nvCxnSpPr>
        <p:spPr>
          <a:xfrm>
            <a:off x="1016682" y="4022641"/>
            <a:ext cx="1022939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26471F45-90BC-4476-8177-53503BFF215E}"/>
              </a:ext>
            </a:extLst>
          </p:cNvPr>
          <p:cNvSpPr txBox="1">
            <a:spLocks/>
          </p:cNvSpPr>
          <p:nvPr/>
        </p:nvSpPr>
        <p:spPr>
          <a:xfrm>
            <a:off x="994696" y="4138820"/>
            <a:ext cx="10229393" cy="327396"/>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Carer constantly rejects and ignores the vulnerable individual, depriving them of responsiveness and stimulation</a:t>
            </a:r>
            <a:endParaRPr lang="en-US" sz="1800" spc="50" dirty="0">
              <a:solidFill>
                <a:srgbClr val="000000"/>
              </a:solidFill>
              <a:latin typeface="Arial Narrow"/>
              <a:ea typeface="+mj-ea"/>
              <a:cs typeface="Arial Narrow"/>
            </a:endParaRPr>
          </a:p>
        </p:txBody>
      </p:sp>
      <p:cxnSp>
        <p:nvCxnSpPr>
          <p:cNvPr id="27" name="Straight Connector 26">
            <a:extLst>
              <a:ext uri="{FF2B5EF4-FFF2-40B4-BE49-F238E27FC236}">
                <a16:creationId xmlns:a16="http://schemas.microsoft.com/office/drawing/2014/main" id="{8E4D5F9C-9D14-4999-AF10-99B486871D69}"/>
              </a:ext>
            </a:extLst>
          </p:cNvPr>
          <p:cNvCxnSpPr>
            <a:cxnSpLocks/>
          </p:cNvCxnSpPr>
          <p:nvPr/>
        </p:nvCxnSpPr>
        <p:spPr>
          <a:xfrm>
            <a:off x="1016683" y="4513032"/>
            <a:ext cx="1022939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Title 1">
            <a:extLst>
              <a:ext uri="{FF2B5EF4-FFF2-40B4-BE49-F238E27FC236}">
                <a16:creationId xmlns:a16="http://schemas.microsoft.com/office/drawing/2014/main" id="{68F4F8FD-DBAE-431E-A53F-304F22458858}"/>
              </a:ext>
            </a:extLst>
          </p:cNvPr>
          <p:cNvSpPr txBox="1">
            <a:spLocks/>
          </p:cNvSpPr>
          <p:nvPr/>
        </p:nvSpPr>
        <p:spPr>
          <a:xfrm>
            <a:off x="994694" y="4626529"/>
            <a:ext cx="10229393" cy="36101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Carer isolates the vulnerable individual and prevents them building relationships and making friends</a:t>
            </a:r>
            <a:endParaRPr lang="en-US" sz="1800" spc="50" dirty="0">
              <a:solidFill>
                <a:srgbClr val="000000"/>
              </a:solidFill>
              <a:latin typeface="Arial Narrow"/>
              <a:ea typeface="+mj-ea"/>
              <a:cs typeface="Arial Narrow"/>
            </a:endParaRPr>
          </a:p>
        </p:txBody>
      </p:sp>
      <p:cxnSp>
        <p:nvCxnSpPr>
          <p:cNvPr id="34" name="Straight Connector 33">
            <a:extLst>
              <a:ext uri="{FF2B5EF4-FFF2-40B4-BE49-F238E27FC236}">
                <a16:creationId xmlns:a16="http://schemas.microsoft.com/office/drawing/2014/main" id="{7CD216C2-434E-44BA-89C3-C60933600940}"/>
              </a:ext>
            </a:extLst>
          </p:cNvPr>
          <p:cNvCxnSpPr>
            <a:cxnSpLocks/>
          </p:cNvCxnSpPr>
          <p:nvPr/>
        </p:nvCxnSpPr>
        <p:spPr>
          <a:xfrm>
            <a:off x="1016683" y="5031478"/>
            <a:ext cx="1022939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0" name="Title 1">
            <a:extLst>
              <a:ext uri="{FF2B5EF4-FFF2-40B4-BE49-F238E27FC236}">
                <a16:creationId xmlns:a16="http://schemas.microsoft.com/office/drawing/2014/main" id="{E5121D8C-3BDD-4009-9F8B-54E51651748D}"/>
              </a:ext>
            </a:extLst>
          </p:cNvPr>
          <p:cNvSpPr txBox="1">
            <a:spLocks/>
          </p:cNvSpPr>
          <p:nvPr/>
        </p:nvSpPr>
        <p:spPr>
          <a:xfrm>
            <a:off x="994697" y="5157571"/>
            <a:ext cx="10229390" cy="30740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Carer constantly criticises or humiliates the vulnerable individual and appears unable to give praise</a:t>
            </a:r>
            <a:endParaRPr lang="en-US" sz="1800" spc="50" dirty="0">
              <a:solidFill>
                <a:srgbClr val="000000"/>
              </a:solidFill>
              <a:latin typeface="Arial Narrow"/>
              <a:ea typeface="+mj-ea"/>
              <a:cs typeface="Arial Narrow"/>
            </a:endParaRPr>
          </a:p>
        </p:txBody>
      </p:sp>
      <p:cxnSp>
        <p:nvCxnSpPr>
          <p:cNvPr id="31" name="Straight Connector 30">
            <a:extLst>
              <a:ext uri="{FF2B5EF4-FFF2-40B4-BE49-F238E27FC236}">
                <a16:creationId xmlns:a16="http://schemas.microsoft.com/office/drawing/2014/main" id="{1AF5B76D-AB1E-45E9-8060-9C867CA822BB}"/>
              </a:ext>
            </a:extLst>
          </p:cNvPr>
          <p:cNvCxnSpPr>
            <a:cxnSpLocks/>
          </p:cNvCxnSpPr>
          <p:nvPr/>
        </p:nvCxnSpPr>
        <p:spPr>
          <a:xfrm>
            <a:off x="1016683" y="5562520"/>
            <a:ext cx="1022939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928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10" presetClass="entr" presetSubtype="0"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nodeType="with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fade">
                                      <p:cBhvr>
                                        <p:cTn id="43" dur="500"/>
                                        <p:tgtEl>
                                          <p:spTgt spid="25"/>
                                        </p:tgtEl>
                                      </p:cBhvr>
                                    </p:animEffect>
                                  </p:childTnLst>
                                </p:cTn>
                              </p:par>
                              <p:par>
                                <p:cTn id="44" presetID="10" presetClass="entr" presetSubtype="0" fill="hold" nodeType="withEffect">
                                  <p:stCondLst>
                                    <p:cond delay="0"/>
                                  </p:stCondLst>
                                  <p:childTnLst>
                                    <p:set>
                                      <p:cBhvr>
                                        <p:cTn id="45" dur="1" fill="hold">
                                          <p:stCondLst>
                                            <p:cond delay="0"/>
                                          </p:stCondLst>
                                        </p:cTn>
                                        <p:tgtEl>
                                          <p:spTgt spid="27"/>
                                        </p:tgtEl>
                                        <p:attrNameLst>
                                          <p:attrName>style.visibility</p:attrName>
                                        </p:attrNameLst>
                                      </p:cBhvr>
                                      <p:to>
                                        <p:strVal val="visible"/>
                                      </p:to>
                                    </p:set>
                                    <p:animEffect transition="in" filter="fade">
                                      <p:cBhvr>
                                        <p:cTn id="46" dur="500"/>
                                        <p:tgtEl>
                                          <p:spTgt spid="2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3"/>
                                        </p:tgtEl>
                                        <p:attrNameLst>
                                          <p:attrName>style.visibility</p:attrName>
                                        </p:attrNameLst>
                                      </p:cBhvr>
                                      <p:to>
                                        <p:strVal val="visible"/>
                                      </p:to>
                                    </p:set>
                                    <p:animEffect transition="in" filter="fade">
                                      <p:cBhvr>
                                        <p:cTn id="51" dur="500"/>
                                        <p:tgtEl>
                                          <p:spTgt spid="33"/>
                                        </p:tgtEl>
                                      </p:cBhvr>
                                    </p:animEffect>
                                  </p:childTnLst>
                                </p:cTn>
                              </p:par>
                              <p:par>
                                <p:cTn id="52" presetID="10" presetClass="entr" presetSubtype="0" fill="hold" nodeType="withEffect">
                                  <p:stCondLst>
                                    <p:cond delay="0"/>
                                  </p:stCondLst>
                                  <p:childTnLst>
                                    <p:set>
                                      <p:cBhvr>
                                        <p:cTn id="53" dur="1" fill="hold">
                                          <p:stCondLst>
                                            <p:cond delay="0"/>
                                          </p:stCondLst>
                                        </p:cTn>
                                        <p:tgtEl>
                                          <p:spTgt spid="34"/>
                                        </p:tgtEl>
                                        <p:attrNameLst>
                                          <p:attrName>style.visibility</p:attrName>
                                        </p:attrNameLst>
                                      </p:cBhvr>
                                      <p:to>
                                        <p:strVal val="visible"/>
                                      </p:to>
                                    </p:set>
                                    <p:animEffect transition="in" filter="fade">
                                      <p:cBhvr>
                                        <p:cTn id="54" dur="500"/>
                                        <p:tgtEl>
                                          <p:spTgt spid="34"/>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0"/>
                                        </p:tgtEl>
                                        <p:attrNameLst>
                                          <p:attrName>style.visibility</p:attrName>
                                        </p:attrNameLst>
                                      </p:cBhvr>
                                      <p:to>
                                        <p:strVal val="visible"/>
                                      </p:to>
                                    </p:set>
                                    <p:animEffect transition="in" filter="fade">
                                      <p:cBhvr>
                                        <p:cTn id="59" dur="500"/>
                                        <p:tgtEl>
                                          <p:spTgt spid="30"/>
                                        </p:tgtEl>
                                      </p:cBhvr>
                                    </p:animEffect>
                                  </p:childTnLst>
                                </p:cTn>
                              </p:par>
                              <p:par>
                                <p:cTn id="60" presetID="10" presetClass="entr" presetSubtype="0" fill="hold" nodeType="withEffect">
                                  <p:stCondLst>
                                    <p:cond delay="0"/>
                                  </p:stCondLst>
                                  <p:childTnLst>
                                    <p:set>
                                      <p:cBhvr>
                                        <p:cTn id="61" dur="1" fill="hold">
                                          <p:stCondLst>
                                            <p:cond delay="0"/>
                                          </p:stCondLst>
                                        </p:cTn>
                                        <p:tgtEl>
                                          <p:spTgt spid="31"/>
                                        </p:tgtEl>
                                        <p:attrNameLst>
                                          <p:attrName>style.visibility</p:attrName>
                                        </p:attrNameLst>
                                      </p:cBhvr>
                                      <p:to>
                                        <p:strVal val="visible"/>
                                      </p:to>
                                    </p:set>
                                    <p:animEffect transition="in" filter="fade">
                                      <p:cBhvr>
                                        <p:cTn id="62" dur="500"/>
                                        <p:tgtEl>
                                          <p:spTgt spid="31"/>
                                        </p:tgtEl>
                                      </p:cBhvr>
                                    </p:animEffect>
                                  </p:childTnLst>
                                </p:cTn>
                              </p:par>
                            </p:childTnLst>
                          </p:cTn>
                        </p:par>
                        <p:par>
                          <p:cTn id="63" fill="hold">
                            <p:stCondLst>
                              <p:cond delay="500"/>
                            </p:stCondLst>
                            <p:childTnLst>
                              <p:par>
                                <p:cTn id="64" presetID="2" presetClass="entr" presetSubtype="4" accel="50000" decel="50000" fill="hold" nodeType="afterEffect">
                                  <p:stCondLst>
                                    <p:cond delay="0"/>
                                  </p:stCondLst>
                                  <p:childTnLst>
                                    <p:set>
                                      <p:cBhvr>
                                        <p:cTn id="65" dur="1" fill="hold">
                                          <p:stCondLst>
                                            <p:cond delay="0"/>
                                          </p:stCondLst>
                                        </p:cTn>
                                        <p:tgtEl>
                                          <p:spTgt spid="28"/>
                                        </p:tgtEl>
                                        <p:attrNameLst>
                                          <p:attrName>style.visibility</p:attrName>
                                        </p:attrNameLst>
                                      </p:cBhvr>
                                      <p:to>
                                        <p:strVal val="visible"/>
                                      </p:to>
                                    </p:set>
                                    <p:anim calcmode="lin" valueType="num">
                                      <p:cBhvr additive="base">
                                        <p:cTn id="66" dur="500" fill="hold"/>
                                        <p:tgtEl>
                                          <p:spTgt spid="28"/>
                                        </p:tgtEl>
                                        <p:attrNameLst>
                                          <p:attrName>ppt_x</p:attrName>
                                        </p:attrNameLst>
                                      </p:cBhvr>
                                      <p:tavLst>
                                        <p:tav tm="0">
                                          <p:val>
                                            <p:strVal val="#ppt_x"/>
                                          </p:val>
                                        </p:tav>
                                        <p:tav tm="100000">
                                          <p:val>
                                            <p:strVal val="#ppt_x"/>
                                          </p:val>
                                        </p:tav>
                                      </p:tavLst>
                                    </p:anim>
                                    <p:anim calcmode="lin" valueType="num">
                                      <p:cBhvr additive="base">
                                        <p:cTn id="67" dur="500" fill="hold"/>
                                        <p:tgtEl>
                                          <p:spTgt spid="28"/>
                                        </p:tgtEl>
                                        <p:attrNameLst>
                                          <p:attrName>ppt_y</p:attrName>
                                        </p:attrNameLst>
                                      </p:cBhvr>
                                      <p:tavLst>
                                        <p:tav tm="0">
                                          <p:val>
                                            <p:strVal val="1+#ppt_h/2"/>
                                          </p:val>
                                        </p:tav>
                                        <p:tav tm="100000">
                                          <p:val>
                                            <p:strVal val="#ppt_y"/>
                                          </p:val>
                                        </p:tav>
                                      </p:tavLst>
                                    </p:anim>
                                  </p:childTnLst>
                                </p:cTn>
                              </p:par>
                              <p:par>
                                <p:cTn id="68" presetID="2" presetClass="entr" presetSubtype="4" accel="50000" decel="50000" fill="hold" nodeType="withEffect">
                                  <p:stCondLst>
                                    <p:cond delay="0"/>
                                  </p:stCondLst>
                                  <p:childTnLst>
                                    <p:set>
                                      <p:cBhvr>
                                        <p:cTn id="69" dur="1" fill="hold">
                                          <p:stCondLst>
                                            <p:cond delay="0"/>
                                          </p:stCondLst>
                                        </p:cTn>
                                        <p:tgtEl>
                                          <p:spTgt spid="29"/>
                                        </p:tgtEl>
                                        <p:attrNameLst>
                                          <p:attrName>style.visibility</p:attrName>
                                        </p:attrNameLst>
                                      </p:cBhvr>
                                      <p:to>
                                        <p:strVal val="visible"/>
                                      </p:to>
                                    </p:set>
                                    <p:anim calcmode="lin" valueType="num">
                                      <p:cBhvr additive="base">
                                        <p:cTn id="70" dur="500" fill="hold"/>
                                        <p:tgtEl>
                                          <p:spTgt spid="29"/>
                                        </p:tgtEl>
                                        <p:attrNameLst>
                                          <p:attrName>ppt_x</p:attrName>
                                        </p:attrNameLst>
                                      </p:cBhvr>
                                      <p:tavLst>
                                        <p:tav tm="0">
                                          <p:val>
                                            <p:strVal val="#ppt_x"/>
                                          </p:val>
                                        </p:tav>
                                        <p:tav tm="100000">
                                          <p:val>
                                            <p:strVal val="#ppt_x"/>
                                          </p:val>
                                        </p:tav>
                                      </p:tavLst>
                                    </p:anim>
                                    <p:anim calcmode="lin" valueType="num">
                                      <p:cBhvr additive="base">
                                        <p:cTn id="7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9" grpId="0"/>
      <p:bldP spid="14" grpId="0"/>
      <p:bldP spid="18" grpId="0"/>
      <p:bldP spid="23" grpId="0"/>
      <p:bldP spid="25" grpId="0"/>
      <p:bldP spid="33" grpId="0"/>
      <p:bldP spid="30"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027289" y="1163411"/>
            <a:ext cx="5068711"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FINANCIAL OR MATERIAL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027291" y="1733479"/>
            <a:ext cx="5710393" cy="1376684"/>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May involve: </a:t>
            </a:r>
            <a:r>
              <a:rPr lang="en-GB" sz="2000" spc="50" dirty="0">
                <a:latin typeface="Arial Narrow"/>
                <a:cs typeface="Arial Narrow"/>
              </a:rPr>
              <a:t>Theft; fraud; exploitation; pressure in</a:t>
            </a:r>
            <a:br>
              <a:rPr lang="en-GB" sz="2000" spc="50" dirty="0">
                <a:latin typeface="Arial Narrow"/>
                <a:cs typeface="Arial Narrow"/>
              </a:rPr>
            </a:br>
            <a:r>
              <a:rPr lang="en-GB" sz="2000" spc="50" dirty="0">
                <a:latin typeface="Arial Narrow"/>
                <a:cs typeface="Arial Narrow"/>
              </a:rPr>
              <a:t>connection with wills; property and inheritance; financial</a:t>
            </a:r>
            <a:br>
              <a:rPr lang="en-GB" sz="2000" spc="50" dirty="0">
                <a:latin typeface="Arial Narrow"/>
                <a:cs typeface="Arial Narrow"/>
              </a:rPr>
            </a:br>
            <a:r>
              <a:rPr lang="en-GB" sz="2000" spc="50" dirty="0">
                <a:latin typeface="Arial Narrow"/>
                <a:cs typeface="Arial Narrow"/>
              </a:rPr>
              <a:t>transactions; misuse or misappropriation of property,</a:t>
            </a:r>
            <a:br>
              <a:rPr lang="en-GB" sz="2000" spc="50" dirty="0">
                <a:latin typeface="Arial Narrow"/>
                <a:cs typeface="Arial Narrow"/>
              </a:rPr>
            </a:br>
            <a:r>
              <a:rPr lang="en-GB" sz="2000" spc="50" dirty="0">
                <a:latin typeface="Arial Narrow"/>
                <a:cs typeface="Arial Narrow"/>
              </a:rPr>
              <a:t>possessions or benefits.</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027289" y="3216443"/>
            <a:ext cx="5710395" cy="227597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Possible indicators: </a:t>
            </a:r>
            <a:r>
              <a:rPr lang="en-GB" sz="2000" spc="50" dirty="0">
                <a:latin typeface="Arial Narrow"/>
                <a:cs typeface="Arial Narrow"/>
              </a:rPr>
              <a:t>Unexplained sudden inability</a:t>
            </a:r>
            <a:br>
              <a:rPr lang="en-GB" sz="2000" spc="50" dirty="0">
                <a:latin typeface="Arial Narrow"/>
                <a:cs typeface="Arial Narrow"/>
              </a:rPr>
            </a:br>
            <a:r>
              <a:rPr lang="en-GB" sz="2000" spc="50" dirty="0">
                <a:latin typeface="Arial Narrow"/>
                <a:cs typeface="Arial Narrow"/>
              </a:rPr>
              <a:t>to pay bills or maintain lifestyle; unusual or inappropriate</a:t>
            </a:r>
            <a:br>
              <a:rPr lang="en-GB" sz="2000" spc="50" dirty="0">
                <a:latin typeface="Arial Narrow"/>
                <a:cs typeface="Arial Narrow"/>
              </a:rPr>
            </a:br>
            <a:r>
              <a:rPr lang="en-GB" sz="2000" spc="50" dirty="0">
                <a:latin typeface="Arial Narrow"/>
                <a:cs typeface="Arial Narrow"/>
              </a:rPr>
              <a:t>bank account activity; withholding money; recent change</a:t>
            </a:r>
            <a:br>
              <a:rPr lang="en-GB" sz="2000" spc="50" dirty="0">
                <a:latin typeface="Arial Narrow"/>
                <a:cs typeface="Arial Narrow"/>
              </a:rPr>
            </a:br>
            <a:r>
              <a:rPr lang="en-GB" sz="2000" spc="50" dirty="0">
                <a:latin typeface="Arial Narrow"/>
                <a:cs typeface="Arial Narrow"/>
              </a:rPr>
              <a:t>of deeds or title of property; unusual interest shown by</a:t>
            </a:r>
            <a:br>
              <a:rPr lang="en-GB" sz="2000" spc="50" dirty="0">
                <a:latin typeface="Arial Narrow"/>
                <a:cs typeface="Arial Narrow"/>
              </a:rPr>
            </a:br>
            <a:r>
              <a:rPr lang="en-GB" sz="2000" spc="50" dirty="0">
                <a:latin typeface="Arial Narrow"/>
                <a:cs typeface="Arial Narrow"/>
              </a:rPr>
              <a:t>family or others in the individual’s assets; person</a:t>
            </a:r>
            <a:br>
              <a:rPr lang="en-GB" sz="2000" spc="50" dirty="0">
                <a:latin typeface="Arial Narrow"/>
                <a:cs typeface="Arial Narrow"/>
              </a:rPr>
            </a:br>
            <a:r>
              <a:rPr lang="en-GB" sz="2000" spc="50" dirty="0">
                <a:latin typeface="Arial Narrow"/>
                <a:cs typeface="Arial Narrow"/>
              </a:rPr>
              <a:t>managing financial affairs is evasive or uncooperative;</a:t>
            </a:r>
            <a:br>
              <a:rPr lang="en-GB" sz="2000" spc="50" dirty="0">
                <a:latin typeface="Arial Narrow"/>
                <a:cs typeface="Arial Narrow"/>
              </a:rPr>
            </a:br>
            <a:r>
              <a:rPr lang="en-GB" sz="2000" spc="50" dirty="0">
                <a:latin typeface="Arial Narrow"/>
                <a:cs typeface="Arial Narrow"/>
              </a:rPr>
              <a:t>fraud or intimidation in connection with wills and property.</a:t>
            </a:r>
          </a:p>
        </p:txBody>
      </p:sp>
      <p:pic>
        <p:nvPicPr>
          <p:cNvPr id="3" name="Picture 2">
            <a:extLst>
              <a:ext uri="{FF2B5EF4-FFF2-40B4-BE49-F238E27FC236}">
                <a16:creationId xmlns:a16="http://schemas.microsoft.com/office/drawing/2014/main" id="{60B9EE07-BAF7-4A0B-B3A8-2AF90293E573}"/>
              </a:ext>
            </a:extLst>
          </p:cNvPr>
          <p:cNvPicPr>
            <a:picLocks noChangeAspect="1"/>
          </p:cNvPicPr>
          <p:nvPr/>
        </p:nvPicPr>
        <p:blipFill>
          <a:blip r:embed="rId5"/>
          <a:stretch>
            <a:fillRect/>
          </a:stretch>
        </p:blipFill>
        <p:spPr>
          <a:xfrm>
            <a:off x="7170596" y="1736042"/>
            <a:ext cx="4455151" cy="3385915"/>
          </a:xfrm>
          <a:prstGeom prst="roundRect">
            <a:avLst>
              <a:gd name="adj" fmla="val 5210"/>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1129431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childTnLst>
                                </p:cTn>
                              </p:par>
                            </p:childTnLst>
                          </p:cTn>
                        </p:par>
                        <p:par>
                          <p:cTn id="17" fill="hold">
                            <p:stCondLst>
                              <p:cond delay="10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ADEE77-7B0D-41FA-B04A-19D945FD7004}"/>
              </a:ext>
            </a:extLst>
          </p:cNvPr>
          <p:cNvPicPr>
            <a:picLocks noChangeAspect="1"/>
          </p:cNvPicPr>
          <p:nvPr/>
        </p:nvPicPr>
        <p:blipFill>
          <a:blip r:embed="rId3"/>
          <a:stretch>
            <a:fillRect/>
          </a:stretch>
        </p:blipFill>
        <p:spPr>
          <a:xfrm>
            <a:off x="7988300" y="1159757"/>
            <a:ext cx="4203701" cy="4800626"/>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065088" y="1203259"/>
            <a:ext cx="3900679"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DISCRIMINATORY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065090" y="1838109"/>
            <a:ext cx="7491052" cy="1184491"/>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May involve: </a:t>
            </a:r>
            <a:r>
              <a:rPr lang="en-GB" sz="2400" spc="50" dirty="0">
                <a:latin typeface="Arial Narrow"/>
                <a:cs typeface="Arial Narrow"/>
              </a:rPr>
              <a:t>Types of harassment or insults because</a:t>
            </a:r>
            <a:br>
              <a:rPr lang="en-GB" sz="2400" spc="50" dirty="0">
                <a:latin typeface="Arial Narrow"/>
                <a:cs typeface="Arial Narrow"/>
              </a:rPr>
            </a:br>
            <a:r>
              <a:rPr lang="en-GB" sz="2400" spc="50" dirty="0">
                <a:latin typeface="Arial Narrow"/>
                <a:cs typeface="Arial Narrow"/>
              </a:rPr>
              <a:t>of someone’s race, gender, gender identity, age, disability,</a:t>
            </a:r>
            <a:br>
              <a:rPr lang="en-GB" sz="2400" spc="50" dirty="0">
                <a:latin typeface="Arial Narrow"/>
                <a:cs typeface="Arial Narrow"/>
              </a:rPr>
            </a:br>
            <a:r>
              <a:rPr lang="en-GB" sz="2400" spc="50" dirty="0">
                <a:latin typeface="Arial Narrow"/>
                <a:cs typeface="Arial Narrow"/>
              </a:rPr>
              <a:t>sexual orientation or religion.</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065088" y="3189291"/>
            <a:ext cx="7596312" cy="1522409"/>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Possible indicators: </a:t>
            </a:r>
            <a:r>
              <a:rPr lang="en-GB" sz="2400" spc="50" dirty="0">
                <a:latin typeface="Arial Narrow"/>
                <a:cs typeface="Arial Narrow"/>
              </a:rPr>
              <a:t>Lack of respect shown to an individual;</a:t>
            </a:r>
            <a:br>
              <a:rPr lang="en-GB" sz="2400" spc="50" dirty="0">
                <a:latin typeface="Arial Narrow"/>
                <a:cs typeface="Arial Narrow"/>
              </a:rPr>
            </a:br>
            <a:r>
              <a:rPr lang="en-GB" sz="2400" spc="50" dirty="0">
                <a:latin typeface="Arial Narrow"/>
                <a:cs typeface="Arial Narrow"/>
              </a:rPr>
              <a:t>signs of a sub-standard service offered to an individual;</a:t>
            </a:r>
            <a:br>
              <a:rPr lang="en-GB" sz="2400" spc="50" dirty="0">
                <a:latin typeface="Arial Narrow"/>
                <a:cs typeface="Arial Narrow"/>
              </a:rPr>
            </a:br>
            <a:r>
              <a:rPr lang="en-GB" sz="2400" spc="50" dirty="0">
                <a:latin typeface="Arial Narrow"/>
                <a:cs typeface="Arial Narrow"/>
              </a:rPr>
              <a:t>repeated exclusion from rights afforded to citizens such as</a:t>
            </a:r>
            <a:br>
              <a:rPr lang="en-GB" sz="2400" spc="50" dirty="0">
                <a:latin typeface="Arial Narrow"/>
                <a:cs typeface="Arial Narrow"/>
              </a:rPr>
            </a:br>
            <a:r>
              <a:rPr lang="en-GB" sz="2400" spc="50" dirty="0">
                <a:latin typeface="Arial Narrow"/>
                <a:cs typeface="Arial Narrow"/>
              </a:rPr>
              <a:t>health, education, employment, criminal justice and civic status. </a:t>
            </a:r>
          </a:p>
        </p:txBody>
      </p:sp>
    </p:spTree>
    <p:extLst>
      <p:ext uri="{BB962C8B-B14F-4D97-AF65-F5344CB8AC3E}">
        <p14:creationId xmlns:p14="http://schemas.microsoft.com/office/powerpoint/2010/main" val="287171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childTnLst>
                                </p:cTn>
                              </p:par>
                            </p:childTnLst>
                          </p:cTn>
                        </p:par>
                        <p:par>
                          <p:cTn id="17" fill="hold">
                            <p:stCondLst>
                              <p:cond delay="10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264580" y="1182416"/>
            <a:ext cx="4120220"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ORGANISATIONAL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264580" y="1858001"/>
            <a:ext cx="5872818" cy="1553241"/>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May involve: </a:t>
            </a:r>
            <a:r>
              <a:rPr lang="en-GB" sz="2400" spc="50" dirty="0">
                <a:latin typeface="Arial Narrow"/>
                <a:cs typeface="Arial Narrow"/>
              </a:rPr>
              <a:t>Neglect and poor standards of care</a:t>
            </a:r>
            <a:br>
              <a:rPr lang="en-GB" sz="2400" spc="50" dirty="0">
                <a:latin typeface="Arial Narrow"/>
                <a:cs typeface="Arial Narrow"/>
              </a:rPr>
            </a:br>
            <a:r>
              <a:rPr lang="en-GB" sz="2400" spc="50" dirty="0">
                <a:latin typeface="Arial Narrow"/>
                <a:cs typeface="Arial Narrow"/>
              </a:rPr>
              <a:t>in an institution or care setting, such as a hospital</a:t>
            </a:r>
            <a:br>
              <a:rPr lang="en-GB" sz="2400" spc="50" dirty="0">
                <a:latin typeface="Arial Narrow"/>
                <a:cs typeface="Arial Narrow"/>
              </a:rPr>
            </a:br>
            <a:r>
              <a:rPr lang="en-GB" sz="2400" spc="50" dirty="0">
                <a:latin typeface="Arial Narrow"/>
                <a:cs typeface="Arial Narrow"/>
              </a:rPr>
              <a:t>or care home, or if an organisation provides care</a:t>
            </a:r>
            <a:br>
              <a:rPr lang="en-GB" sz="2400" spc="50" dirty="0">
                <a:latin typeface="Arial Narrow"/>
                <a:cs typeface="Arial Narrow"/>
              </a:rPr>
            </a:br>
            <a:r>
              <a:rPr lang="en-GB" sz="2400" spc="50" dirty="0">
                <a:latin typeface="Arial Narrow"/>
                <a:cs typeface="Arial Narrow"/>
              </a:rPr>
              <a:t>in someone's home.</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264580" y="3747572"/>
            <a:ext cx="6241120" cy="1903806"/>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Possible indicators: </a:t>
            </a:r>
            <a:r>
              <a:rPr lang="en-GB" sz="2400" spc="50" dirty="0">
                <a:latin typeface="Arial Narrow"/>
                <a:cs typeface="Arial Narrow"/>
              </a:rPr>
              <a:t>Repeated failures on the part</a:t>
            </a:r>
            <a:br>
              <a:rPr lang="en-GB" sz="2400" spc="50" dirty="0">
                <a:latin typeface="Arial Narrow"/>
                <a:cs typeface="Arial Narrow"/>
              </a:rPr>
            </a:br>
            <a:r>
              <a:rPr lang="en-GB" sz="2400" spc="50" dirty="0">
                <a:latin typeface="Arial Narrow"/>
                <a:cs typeface="Arial Narrow"/>
              </a:rPr>
              <a:t>of an organisation, despite warnings and agreement</a:t>
            </a:r>
            <a:br>
              <a:rPr lang="en-GB" sz="2400" spc="50" dirty="0">
                <a:latin typeface="Arial Narrow"/>
                <a:cs typeface="Arial Narrow"/>
              </a:rPr>
            </a:br>
            <a:r>
              <a:rPr lang="en-GB" sz="2400" spc="50" dirty="0">
                <a:latin typeface="Arial Narrow"/>
                <a:cs typeface="Arial Narrow"/>
              </a:rPr>
              <a:t>to improve; routine acceptance of poor practice;</a:t>
            </a:r>
            <a:br>
              <a:rPr lang="en-GB" sz="2400" spc="50" dirty="0">
                <a:latin typeface="Arial Narrow"/>
                <a:cs typeface="Arial Narrow"/>
              </a:rPr>
            </a:br>
            <a:r>
              <a:rPr lang="en-GB" sz="2400" spc="50" dirty="0">
                <a:latin typeface="Arial Narrow"/>
                <a:cs typeface="Arial Narrow"/>
              </a:rPr>
              <a:t>lack of individual care plans; inappropriate physical</a:t>
            </a:r>
            <a:br>
              <a:rPr lang="en-GB" sz="2400" spc="50" dirty="0">
                <a:latin typeface="Arial Narrow"/>
                <a:cs typeface="Arial Narrow"/>
              </a:rPr>
            </a:br>
            <a:r>
              <a:rPr lang="en-GB" sz="2400" spc="50" dirty="0">
                <a:latin typeface="Arial Narrow"/>
                <a:cs typeface="Arial Narrow"/>
              </a:rPr>
              <a:t>intervention.</a:t>
            </a:r>
          </a:p>
        </p:txBody>
      </p:sp>
      <p:pic>
        <p:nvPicPr>
          <p:cNvPr id="5" name="Picture 4">
            <a:extLst>
              <a:ext uri="{FF2B5EF4-FFF2-40B4-BE49-F238E27FC236}">
                <a16:creationId xmlns:a16="http://schemas.microsoft.com/office/drawing/2014/main" id="{EF1224B9-0B1D-43C7-AE97-AB6926883871}"/>
              </a:ext>
            </a:extLst>
          </p:cNvPr>
          <p:cNvPicPr>
            <a:picLocks noChangeAspect="1"/>
          </p:cNvPicPr>
          <p:nvPr/>
        </p:nvPicPr>
        <p:blipFill>
          <a:blip r:embed="rId5"/>
          <a:stretch>
            <a:fillRect/>
          </a:stretch>
        </p:blipFill>
        <p:spPr>
          <a:xfrm>
            <a:off x="8386011" y="912512"/>
            <a:ext cx="3816473" cy="5079214"/>
          </a:xfrm>
          <a:prstGeom prst="rect">
            <a:avLst/>
          </a:prstGeom>
        </p:spPr>
      </p:pic>
    </p:spTree>
    <p:extLst>
      <p:ext uri="{BB962C8B-B14F-4D97-AF65-F5344CB8AC3E}">
        <p14:creationId xmlns:p14="http://schemas.microsoft.com/office/powerpoint/2010/main" val="4088112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childTnLst>
                                </p:cTn>
                              </p:par>
                            </p:childTnLst>
                          </p:cTn>
                        </p:par>
                        <p:par>
                          <p:cTn id="17" fill="hold">
                            <p:stCondLst>
                              <p:cond delay="10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460966" y="1228279"/>
            <a:ext cx="2958634"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MODERN SLAVERY</a:t>
            </a:r>
            <a:endParaRPr lang="en-US" sz="2800" b="1" cap="all" spc="75" dirty="0">
              <a:latin typeface="Arial Narrow"/>
              <a:cs typeface="Arial Narrow"/>
            </a:endParaRP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460966" y="1800403"/>
            <a:ext cx="9346734" cy="1525463"/>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Encompasses slavery, human trafficking, forced labour and domestic servitude.</a:t>
            </a:r>
            <a:br>
              <a:rPr lang="en-GB" sz="2400" spc="50" dirty="0">
                <a:latin typeface="Arial Narrow"/>
                <a:cs typeface="Arial Narrow"/>
              </a:rPr>
            </a:br>
            <a:r>
              <a:rPr lang="en-GB" sz="2400" spc="50" dirty="0">
                <a:latin typeface="Arial Narrow"/>
                <a:cs typeface="Arial Narrow"/>
              </a:rPr>
              <a:t>Traffickers and slave masters use whatever means they have at their disposal</a:t>
            </a:r>
            <a:br>
              <a:rPr lang="en-GB" sz="2400" spc="50" dirty="0">
                <a:latin typeface="Arial Narrow"/>
                <a:cs typeface="Arial Narrow"/>
              </a:rPr>
            </a:br>
            <a:r>
              <a:rPr lang="en-GB" sz="2400" spc="50" dirty="0">
                <a:latin typeface="Arial Narrow"/>
                <a:cs typeface="Arial Narrow"/>
              </a:rPr>
              <a:t>to coerce, deceive and force individuals into a life of abuse, servitude and</a:t>
            </a:r>
            <a:br>
              <a:rPr lang="en-GB" sz="2400" spc="50" dirty="0">
                <a:latin typeface="Arial Narrow"/>
                <a:cs typeface="Arial Narrow"/>
              </a:rPr>
            </a:br>
            <a:r>
              <a:rPr lang="en-GB" sz="2400" spc="50" dirty="0">
                <a:latin typeface="Arial Narrow"/>
                <a:cs typeface="Arial Narrow"/>
              </a:rPr>
              <a:t>inhumane treatment.</a:t>
            </a:r>
          </a:p>
        </p:txBody>
      </p:sp>
      <p:sp>
        <p:nvSpPr>
          <p:cNvPr id="10" name="Title 1">
            <a:extLst>
              <a:ext uri="{FF2B5EF4-FFF2-40B4-BE49-F238E27FC236}">
                <a16:creationId xmlns:a16="http://schemas.microsoft.com/office/drawing/2014/main" id="{37D873FF-AC73-484E-A9C8-A94A69F9FED7}"/>
              </a:ext>
            </a:extLst>
          </p:cNvPr>
          <p:cNvSpPr txBox="1">
            <a:spLocks/>
          </p:cNvSpPr>
          <p:nvPr/>
        </p:nvSpPr>
        <p:spPr>
          <a:xfrm>
            <a:off x="1460966" y="3544392"/>
            <a:ext cx="9346734" cy="121010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Possible indicators: </a:t>
            </a:r>
            <a:r>
              <a:rPr lang="en-GB" sz="2400" spc="50" dirty="0">
                <a:latin typeface="Arial Narrow"/>
                <a:cs typeface="Arial Narrow"/>
              </a:rPr>
              <a:t>Poor dishevelled appearance; poor command of English</a:t>
            </a:r>
            <a:br>
              <a:rPr lang="en-GB" sz="2400" spc="50" dirty="0">
                <a:latin typeface="Arial Narrow"/>
                <a:cs typeface="Arial Narrow"/>
              </a:rPr>
            </a:br>
            <a:r>
              <a:rPr lang="en-GB" sz="2400" spc="50" dirty="0">
                <a:latin typeface="Arial Narrow"/>
                <a:cs typeface="Arial Narrow"/>
              </a:rPr>
              <a:t>or awareness of local environment; Unwillingness to provide basic information</a:t>
            </a:r>
            <a:br>
              <a:rPr lang="en-GB" sz="2400" spc="50" dirty="0">
                <a:latin typeface="Arial Narrow"/>
                <a:cs typeface="Arial Narrow"/>
              </a:rPr>
            </a:br>
            <a:r>
              <a:rPr lang="en-GB" sz="2400" spc="50" dirty="0">
                <a:latin typeface="Arial Narrow"/>
                <a:cs typeface="Arial Narrow"/>
              </a:rPr>
              <a:t>about self.</a:t>
            </a:r>
          </a:p>
        </p:txBody>
      </p:sp>
    </p:spTree>
    <p:extLst>
      <p:ext uri="{BB962C8B-B14F-4D97-AF65-F5344CB8AC3E}">
        <p14:creationId xmlns:p14="http://schemas.microsoft.com/office/powerpoint/2010/main" val="165745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childTnLst>
                                </p:cTn>
                              </p:par>
                            </p:childTnLst>
                          </p:cTn>
                        </p:par>
                        <p:par>
                          <p:cTn id="13" fill="hold">
                            <p:stCondLst>
                              <p:cond delay="1000"/>
                            </p:stCondLst>
                            <p:childTnLst>
                              <p:par>
                                <p:cTn id="14" presetID="2" presetClass="entr" presetSubtype="4" accel="50000" decel="50000" fill="hold" nodeType="afterEffect">
                                  <p:stCondLst>
                                    <p:cond delay="0"/>
                                  </p:stCondLst>
                                  <p:childTnLst>
                                    <p:set>
                                      <p:cBhvr>
                                        <p:cTn id="15" dur="1" fill="hold">
                                          <p:stCondLst>
                                            <p:cond delay="0"/>
                                          </p:stCondLst>
                                        </p:cTn>
                                        <p:tgtEl>
                                          <p:spTgt spid="28"/>
                                        </p:tgtEl>
                                        <p:attrNameLst>
                                          <p:attrName>style.visibility</p:attrName>
                                        </p:attrNameLst>
                                      </p:cBhvr>
                                      <p:to>
                                        <p:strVal val="visible"/>
                                      </p:to>
                                    </p:set>
                                    <p:anim calcmode="lin" valueType="num">
                                      <p:cBhvr additive="base">
                                        <p:cTn id="16" dur="500" fill="hold"/>
                                        <p:tgtEl>
                                          <p:spTgt spid="28"/>
                                        </p:tgtEl>
                                        <p:attrNameLst>
                                          <p:attrName>ppt_x</p:attrName>
                                        </p:attrNameLst>
                                      </p:cBhvr>
                                      <p:tavLst>
                                        <p:tav tm="0">
                                          <p:val>
                                            <p:strVal val="#ppt_x"/>
                                          </p:val>
                                        </p:tav>
                                        <p:tav tm="100000">
                                          <p:val>
                                            <p:strVal val="#ppt_x"/>
                                          </p:val>
                                        </p:tav>
                                      </p:tavLst>
                                    </p:anim>
                                    <p:anim calcmode="lin" valueType="num">
                                      <p:cBhvr additive="base">
                                        <p:cTn id="17" dur="500" fill="hold"/>
                                        <p:tgtEl>
                                          <p:spTgt spid="28"/>
                                        </p:tgtEl>
                                        <p:attrNameLst>
                                          <p:attrName>ppt_y</p:attrName>
                                        </p:attrNameLst>
                                      </p:cBhvr>
                                      <p:tavLst>
                                        <p:tav tm="0">
                                          <p:val>
                                            <p:strVal val="1+#ppt_h/2"/>
                                          </p:val>
                                        </p:tav>
                                        <p:tav tm="100000">
                                          <p:val>
                                            <p:strVal val="#ppt_y"/>
                                          </p:val>
                                        </p:tav>
                                      </p:tavLst>
                                    </p:anim>
                                  </p:childTnLst>
                                </p:cTn>
                              </p:par>
                              <p:par>
                                <p:cTn id="18" presetID="2" presetClass="entr" presetSubtype="4" accel="50000" decel="50000" fill="hold" nodeType="withEffect">
                                  <p:stCondLst>
                                    <p:cond delay="0"/>
                                  </p:stCondLst>
                                  <p:childTnLst>
                                    <p:set>
                                      <p:cBhvr>
                                        <p:cTn id="19" dur="1" fill="hold">
                                          <p:stCondLst>
                                            <p:cond delay="0"/>
                                          </p:stCondLst>
                                        </p:cTn>
                                        <p:tgtEl>
                                          <p:spTgt spid="29"/>
                                        </p:tgtEl>
                                        <p:attrNameLst>
                                          <p:attrName>style.visibility</p:attrName>
                                        </p:attrNameLst>
                                      </p:cBhvr>
                                      <p:to>
                                        <p:strVal val="visible"/>
                                      </p:to>
                                    </p:set>
                                    <p:anim calcmode="lin" valueType="num">
                                      <p:cBhvr additive="base">
                                        <p:cTn id="20" dur="500" fill="hold"/>
                                        <p:tgtEl>
                                          <p:spTgt spid="29"/>
                                        </p:tgtEl>
                                        <p:attrNameLst>
                                          <p:attrName>ppt_x</p:attrName>
                                        </p:attrNameLst>
                                      </p:cBhvr>
                                      <p:tavLst>
                                        <p:tav tm="0">
                                          <p:val>
                                            <p:strVal val="#ppt_x"/>
                                          </p:val>
                                        </p:tav>
                                        <p:tav tm="100000">
                                          <p:val>
                                            <p:strVal val="#ppt_x"/>
                                          </p:val>
                                        </p:tav>
                                      </p:tavLst>
                                    </p:anim>
                                    <p:anim calcmode="lin" valueType="num">
                                      <p:cBhvr additive="base">
                                        <p:cTn id="2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10"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966572" y="1206295"/>
            <a:ext cx="3136570"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FORCED MARRIAGE</a:t>
            </a:r>
            <a:endParaRPr lang="en-US" sz="2800" b="1" cap="all" spc="75" dirty="0">
              <a:latin typeface="Arial Narrow"/>
              <a:cs typeface="Arial Narrow"/>
            </a:endParaRP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305038" y="3925777"/>
            <a:ext cx="7491054" cy="1323937"/>
          </a:xfrm>
          <a:prstGeom prst="rect">
            <a:avLst/>
          </a:prstGeom>
        </p:spPr>
        <p:txBody>
          <a:bodyPr vert="horz" wrap="none" lIns="0" tIns="0" rIns="0" bIns="0" rtlCol="0" anchor="t" anchorCtr="0">
            <a:noAutofit/>
          </a:bodyPr>
          <a:lstStyle/>
          <a:p>
            <a:pPr>
              <a:spcBef>
                <a:spcPct val="0"/>
              </a:spcBef>
              <a:spcAft>
                <a:spcPts val="1405"/>
              </a:spcAft>
            </a:pPr>
            <a:endParaRPr lang="en-GB" sz="2000" spc="50" dirty="0">
              <a:latin typeface="Arial Narrow"/>
              <a:cs typeface="Arial Narrow"/>
            </a:endParaRPr>
          </a:p>
        </p:txBody>
      </p:sp>
      <p:sp>
        <p:nvSpPr>
          <p:cNvPr id="2" name="Rectangle 1">
            <a:extLst>
              <a:ext uri="{FF2B5EF4-FFF2-40B4-BE49-F238E27FC236}">
                <a16:creationId xmlns:a16="http://schemas.microsoft.com/office/drawing/2014/main" id="{63F80EE3-137E-4D16-9AA7-8549A64CB593}"/>
              </a:ext>
            </a:extLst>
          </p:cNvPr>
          <p:cNvSpPr/>
          <p:nvPr/>
        </p:nvSpPr>
        <p:spPr>
          <a:xfrm>
            <a:off x="966573" y="1797485"/>
            <a:ext cx="6242300" cy="1107996"/>
          </a:xfrm>
          <a:prstGeom prst="rect">
            <a:avLst/>
          </a:prstGeom>
        </p:spPr>
        <p:txBody>
          <a:bodyPr wrap="square" lIns="0" tIns="0" rIns="0" bIns="0">
            <a:spAutoFit/>
          </a:bodyPr>
          <a:lstStyle/>
          <a:p>
            <a:r>
              <a:rPr lang="en-GB" sz="2400" spc="50" dirty="0">
                <a:latin typeface="Arial Narrow" panose="020B0606020202030204" pitchFamily="34" charset="0"/>
              </a:rPr>
              <a:t>Forced marriage takes place when the bride, groom</a:t>
            </a:r>
            <a:br>
              <a:rPr lang="en-GB" sz="2400" spc="50" dirty="0">
                <a:latin typeface="Arial Narrow" panose="020B0606020202030204" pitchFamily="34" charset="0"/>
              </a:rPr>
            </a:br>
            <a:r>
              <a:rPr lang="en-GB" sz="2400" spc="50" dirty="0">
                <a:latin typeface="Arial Narrow" panose="020B0606020202030204" pitchFamily="34" charset="0"/>
              </a:rPr>
              <a:t>or both do not want to get married but are forced to</a:t>
            </a:r>
            <a:br>
              <a:rPr lang="en-GB" sz="2400" spc="50" dirty="0">
                <a:latin typeface="Arial Narrow" panose="020B0606020202030204" pitchFamily="34" charset="0"/>
              </a:rPr>
            </a:br>
            <a:r>
              <a:rPr lang="en-GB" sz="2400" spc="50" dirty="0">
                <a:latin typeface="Arial Narrow" panose="020B0606020202030204" pitchFamily="34" charset="0"/>
              </a:rPr>
              <a:t>do so by others.</a:t>
            </a:r>
          </a:p>
        </p:txBody>
      </p:sp>
      <p:pic>
        <p:nvPicPr>
          <p:cNvPr id="11" name="Picture 10">
            <a:extLst>
              <a:ext uri="{FF2B5EF4-FFF2-40B4-BE49-F238E27FC236}">
                <a16:creationId xmlns:a16="http://schemas.microsoft.com/office/drawing/2014/main" id="{0BE96087-4DD9-49B2-98BD-4EE7A4ACBBE8}"/>
              </a:ext>
            </a:extLst>
          </p:cNvPr>
          <p:cNvPicPr>
            <a:picLocks noChangeAspect="1"/>
          </p:cNvPicPr>
          <p:nvPr/>
        </p:nvPicPr>
        <p:blipFill>
          <a:blip r:embed="rId5"/>
          <a:stretch>
            <a:fillRect/>
          </a:stretch>
        </p:blipFill>
        <p:spPr>
          <a:xfrm rot="21066083">
            <a:off x="7453211" y="1837051"/>
            <a:ext cx="4699779" cy="3524834"/>
          </a:xfrm>
          <a:prstGeom prst="rect">
            <a:avLst/>
          </a:prstGeom>
        </p:spPr>
      </p:pic>
      <p:sp>
        <p:nvSpPr>
          <p:cNvPr id="10" name="Rectangle 9">
            <a:extLst>
              <a:ext uri="{FF2B5EF4-FFF2-40B4-BE49-F238E27FC236}">
                <a16:creationId xmlns:a16="http://schemas.microsoft.com/office/drawing/2014/main" id="{22735EB2-D0DA-CB49-BF47-6C98FBC1736C}"/>
              </a:ext>
            </a:extLst>
          </p:cNvPr>
          <p:cNvSpPr/>
          <p:nvPr/>
        </p:nvSpPr>
        <p:spPr>
          <a:xfrm>
            <a:off x="966572" y="3138847"/>
            <a:ext cx="6374028" cy="1107996"/>
          </a:xfrm>
          <a:prstGeom prst="rect">
            <a:avLst/>
          </a:prstGeom>
        </p:spPr>
        <p:txBody>
          <a:bodyPr wrap="square" lIns="0" tIns="0" rIns="0" bIns="0">
            <a:spAutoFit/>
          </a:bodyPr>
          <a:lstStyle/>
          <a:p>
            <a:r>
              <a:rPr lang="en-GB" sz="2400" spc="50" dirty="0">
                <a:latin typeface="Arial Narrow" panose="020B0606020202030204" pitchFamily="34" charset="0"/>
              </a:rPr>
              <a:t>People forced into marriage may be tricked into going</a:t>
            </a:r>
            <a:br>
              <a:rPr lang="en-GB" sz="2400" spc="50" dirty="0">
                <a:latin typeface="Arial Narrow" panose="020B0606020202030204" pitchFamily="34" charset="0"/>
              </a:rPr>
            </a:br>
            <a:r>
              <a:rPr lang="en-GB" sz="2400" spc="50" dirty="0">
                <a:latin typeface="Arial Narrow" panose="020B0606020202030204" pitchFamily="34" charset="0"/>
              </a:rPr>
              <a:t>abroad, physically threatened and/or emotionally</a:t>
            </a:r>
            <a:br>
              <a:rPr lang="en-GB" sz="2400" spc="50" dirty="0">
                <a:latin typeface="Arial Narrow" panose="020B0606020202030204" pitchFamily="34" charset="0"/>
              </a:rPr>
            </a:br>
            <a:r>
              <a:rPr lang="en-GB" sz="2400" spc="50" dirty="0">
                <a:latin typeface="Arial Narrow" panose="020B0606020202030204" pitchFamily="34" charset="0"/>
              </a:rPr>
              <a:t>blackmailed to do so.</a:t>
            </a:r>
          </a:p>
        </p:txBody>
      </p:sp>
      <p:sp>
        <p:nvSpPr>
          <p:cNvPr id="12" name="Rectangle 11">
            <a:extLst>
              <a:ext uri="{FF2B5EF4-FFF2-40B4-BE49-F238E27FC236}">
                <a16:creationId xmlns:a16="http://schemas.microsoft.com/office/drawing/2014/main" id="{2B9B6D30-4AF3-B440-B076-EB56205C82AE}"/>
              </a:ext>
            </a:extLst>
          </p:cNvPr>
          <p:cNvSpPr/>
          <p:nvPr/>
        </p:nvSpPr>
        <p:spPr>
          <a:xfrm>
            <a:off x="966573" y="4480209"/>
            <a:ext cx="6242301" cy="1107996"/>
          </a:xfrm>
          <a:prstGeom prst="rect">
            <a:avLst/>
          </a:prstGeom>
        </p:spPr>
        <p:txBody>
          <a:bodyPr wrap="square" lIns="0" tIns="0" rIns="0" bIns="0">
            <a:spAutoFit/>
          </a:bodyPr>
          <a:lstStyle/>
          <a:p>
            <a:r>
              <a:rPr lang="en-GB" sz="2400" spc="50" dirty="0">
                <a:latin typeface="Arial Narrow" panose="020B0606020202030204" pitchFamily="34" charset="0"/>
              </a:rPr>
              <a:t>Unlike arranged marriages where the bride and</a:t>
            </a:r>
            <a:br>
              <a:rPr lang="en-GB" sz="2400" spc="50" dirty="0">
                <a:latin typeface="Arial Narrow" panose="020B0606020202030204" pitchFamily="34" charset="0"/>
              </a:rPr>
            </a:br>
            <a:r>
              <a:rPr lang="en-GB" sz="2400" spc="50" dirty="0">
                <a:latin typeface="Arial Narrow" panose="020B0606020202030204" pitchFamily="34" charset="0"/>
              </a:rPr>
              <a:t>groom have the choice whether they want to marry,</a:t>
            </a:r>
            <a:br>
              <a:rPr lang="en-GB" sz="2400" spc="50" dirty="0">
                <a:latin typeface="Arial Narrow" panose="020B0606020202030204" pitchFamily="34" charset="0"/>
              </a:rPr>
            </a:br>
            <a:r>
              <a:rPr lang="en-GB" sz="2400" spc="50" dirty="0">
                <a:latin typeface="Arial Narrow" panose="020B0606020202030204" pitchFamily="34" charset="0"/>
              </a:rPr>
              <a:t>there is no freedom of choice in a forced marriage.</a:t>
            </a:r>
          </a:p>
        </p:txBody>
      </p:sp>
    </p:spTree>
    <p:extLst>
      <p:ext uri="{BB962C8B-B14F-4D97-AF65-F5344CB8AC3E}">
        <p14:creationId xmlns:p14="http://schemas.microsoft.com/office/powerpoint/2010/main" val="1860601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par>
                          <p:cTn id="21" fill="hold">
                            <p:stCondLst>
                              <p:cond delay="1000"/>
                            </p:stCondLst>
                            <p:childTnLst>
                              <p:par>
                                <p:cTn id="22" presetID="2" presetClass="entr" presetSubtype="4" accel="50000" decel="50000" fill="hold" nodeType="after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ppt_x"/>
                                          </p:val>
                                        </p:tav>
                                        <p:tav tm="100000">
                                          <p:val>
                                            <p:strVal val="#ppt_x"/>
                                          </p:val>
                                        </p:tav>
                                      </p:tavLst>
                                    </p:anim>
                                    <p:anim calcmode="lin" valueType="num">
                                      <p:cBhvr additive="base">
                                        <p:cTn id="25" dur="500" fill="hold"/>
                                        <p:tgtEl>
                                          <p:spTgt spid="28"/>
                                        </p:tgtEl>
                                        <p:attrNameLst>
                                          <p:attrName>ppt_y</p:attrName>
                                        </p:attrNameLst>
                                      </p:cBhvr>
                                      <p:tavLst>
                                        <p:tav tm="0">
                                          <p:val>
                                            <p:strVal val="1+#ppt_h/2"/>
                                          </p:val>
                                        </p:tav>
                                        <p:tav tm="100000">
                                          <p:val>
                                            <p:strVal val="#ppt_y"/>
                                          </p:val>
                                        </p:tav>
                                      </p:tavLst>
                                    </p:anim>
                                  </p:childTnLst>
                                </p:cTn>
                              </p:par>
                              <p:par>
                                <p:cTn id="26" presetID="2" presetClass="entr" presetSubtype="4" accel="50000" decel="50000"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additive="base">
                                        <p:cTn id="28" dur="500" fill="hold"/>
                                        <p:tgtEl>
                                          <p:spTgt spid="29"/>
                                        </p:tgtEl>
                                        <p:attrNameLst>
                                          <p:attrName>ppt_x</p:attrName>
                                        </p:attrNameLst>
                                      </p:cBhvr>
                                      <p:tavLst>
                                        <p:tav tm="0">
                                          <p:val>
                                            <p:strVal val="#ppt_x"/>
                                          </p:val>
                                        </p:tav>
                                        <p:tav tm="100000">
                                          <p:val>
                                            <p:strVal val="#ppt_x"/>
                                          </p:val>
                                        </p:tav>
                                      </p:tavLst>
                                    </p:anim>
                                    <p:anim calcmode="lin" valueType="num">
                                      <p:cBhvr additive="base">
                                        <p:cTn id="2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8" name="Title 1">
            <a:extLst>
              <a:ext uri="{FF2B5EF4-FFF2-40B4-BE49-F238E27FC236}">
                <a16:creationId xmlns:a16="http://schemas.microsoft.com/office/drawing/2014/main" id="{0BF57AD0-1E14-D944-AE02-41076C1E550D}"/>
              </a:ext>
            </a:extLst>
          </p:cNvPr>
          <p:cNvSpPr txBox="1">
            <a:spLocks/>
          </p:cNvSpPr>
          <p:nvPr/>
        </p:nvSpPr>
        <p:spPr>
          <a:xfrm>
            <a:off x="2234198" y="1246684"/>
            <a:ext cx="3496508" cy="39149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COUNTY LINE GANGS</a:t>
            </a:r>
            <a:endParaRPr lang="en-US" sz="2800" b="1" cap="all" spc="75" dirty="0">
              <a:latin typeface="Arial Narrow"/>
              <a:cs typeface="Arial Narrow"/>
            </a:endParaRPr>
          </a:p>
        </p:txBody>
      </p:sp>
      <p:sp>
        <p:nvSpPr>
          <p:cNvPr id="9" name="Title 1">
            <a:extLst>
              <a:ext uri="{FF2B5EF4-FFF2-40B4-BE49-F238E27FC236}">
                <a16:creationId xmlns:a16="http://schemas.microsoft.com/office/drawing/2014/main" id="{2229388E-1E88-0D4A-8A5C-1AC92E88D72E}"/>
              </a:ext>
            </a:extLst>
          </p:cNvPr>
          <p:cNvSpPr txBox="1">
            <a:spLocks/>
          </p:cNvSpPr>
          <p:nvPr/>
        </p:nvSpPr>
        <p:spPr>
          <a:xfrm>
            <a:off x="2234198" y="1820063"/>
            <a:ext cx="7723603" cy="1535785"/>
          </a:xfrm>
          <a:prstGeom prst="rect">
            <a:avLst/>
          </a:prstGeom>
        </p:spPr>
        <p:txBody>
          <a:bodyPr vert="horz" wrap="none" lIns="0" tIns="0" rIns="0" bIns="0" rtlCol="0" anchor="t" anchorCtr="0">
            <a:noAutofit/>
          </a:bodyPr>
          <a:lstStyle/>
          <a:p>
            <a:pPr>
              <a:spcBef>
                <a:spcPct val="0"/>
              </a:spcBef>
            </a:pPr>
            <a:r>
              <a:rPr lang="en-GB" sz="2400" b="1" spc="50" dirty="0">
                <a:solidFill>
                  <a:srgbClr val="009ED5"/>
                </a:solidFill>
                <a:latin typeface="Arial Narrow"/>
                <a:cs typeface="Arial Narrow"/>
              </a:rPr>
              <a:t>County lines </a:t>
            </a:r>
            <a:r>
              <a:rPr lang="en-GB" sz="2400" spc="50" dirty="0">
                <a:latin typeface="Arial Narrow"/>
                <a:cs typeface="Arial Narrow"/>
              </a:rPr>
              <a:t>is a term used to describe gangs and organised</a:t>
            </a:r>
            <a:br>
              <a:rPr lang="en-GB" sz="2400" spc="50" dirty="0">
                <a:latin typeface="Arial Narrow"/>
                <a:cs typeface="Arial Narrow"/>
              </a:rPr>
            </a:br>
            <a:r>
              <a:rPr lang="en-GB" sz="2400" spc="50" dirty="0">
                <a:latin typeface="Arial Narrow"/>
                <a:cs typeface="Arial Narrow"/>
              </a:rPr>
              <a:t>criminal networks involved in exporting illegal drugs into one or</a:t>
            </a:r>
            <a:br>
              <a:rPr lang="en-GB" sz="2400" spc="50" dirty="0">
                <a:latin typeface="Arial Narrow"/>
                <a:cs typeface="Arial Narrow"/>
              </a:rPr>
            </a:br>
            <a:r>
              <a:rPr lang="en-GB" sz="2400" spc="50" dirty="0">
                <a:latin typeface="Arial Narrow"/>
                <a:cs typeface="Arial Narrow"/>
              </a:rPr>
              <a:t>more importing areas within the UK, using dedicated mobile</a:t>
            </a:r>
            <a:br>
              <a:rPr lang="en-GB" sz="2400" spc="50" dirty="0">
                <a:latin typeface="Arial Narrow"/>
                <a:cs typeface="Arial Narrow"/>
              </a:rPr>
            </a:br>
            <a:r>
              <a:rPr lang="en-GB" sz="2400" spc="50" dirty="0">
                <a:latin typeface="Arial Narrow"/>
                <a:cs typeface="Arial Narrow"/>
              </a:rPr>
              <a:t>phone lines or other form of “deal line”. </a:t>
            </a:r>
          </a:p>
        </p:txBody>
      </p:sp>
      <p:sp>
        <p:nvSpPr>
          <p:cNvPr id="11" name="Title 1">
            <a:extLst>
              <a:ext uri="{FF2B5EF4-FFF2-40B4-BE49-F238E27FC236}">
                <a16:creationId xmlns:a16="http://schemas.microsoft.com/office/drawing/2014/main" id="{3D608B3F-9054-5244-836F-5B8239AF40AA}"/>
              </a:ext>
            </a:extLst>
          </p:cNvPr>
          <p:cNvSpPr txBox="1">
            <a:spLocks/>
          </p:cNvSpPr>
          <p:nvPr/>
        </p:nvSpPr>
        <p:spPr>
          <a:xfrm>
            <a:off x="2234198" y="3523789"/>
            <a:ext cx="7723603" cy="1199903"/>
          </a:xfrm>
          <a:prstGeom prst="rect">
            <a:avLst/>
          </a:prstGeom>
        </p:spPr>
        <p:txBody>
          <a:bodyPr vert="horz" wrap="none" lIns="0" tIns="0" rIns="0" bIns="0" rtlCol="0" anchor="t" anchorCtr="0">
            <a:noAutofit/>
          </a:bodyPr>
          <a:lstStyle/>
          <a:p>
            <a:pPr marL="914400" indent="-914400">
              <a:spcAft>
                <a:spcPts val="0"/>
              </a:spcAft>
            </a:pPr>
            <a:r>
              <a:rPr lang="en-GB" sz="2400" spc="50" dirty="0">
                <a:latin typeface="Arial Narrow" panose="020B0604020202020204" pitchFamily="34" charset="0"/>
                <a:ea typeface="Calibri" panose="020F0502020204030204" pitchFamily="34" charset="0"/>
                <a:cs typeface="Arial Narrow" panose="020B0604020202020204" pitchFamily="34" charset="0"/>
              </a:rPr>
              <a:t>They are likely to exploit children and vulnerable adults to move</a:t>
            </a:r>
          </a:p>
          <a:p>
            <a:pPr marL="914400" indent="-914400">
              <a:spcAft>
                <a:spcPts val="0"/>
              </a:spcAft>
            </a:pPr>
            <a:r>
              <a:rPr lang="en-GB" sz="2400" spc="50" dirty="0">
                <a:latin typeface="Arial Narrow" panose="020B0604020202020204" pitchFamily="34" charset="0"/>
                <a:ea typeface="Calibri" panose="020F0502020204030204" pitchFamily="34" charset="0"/>
                <a:cs typeface="Arial Narrow" panose="020B0604020202020204" pitchFamily="34" charset="0"/>
              </a:rPr>
              <a:t>and store the drugs and money, and they will often use coercion,</a:t>
            </a:r>
          </a:p>
          <a:p>
            <a:pPr marL="914400" indent="-914400">
              <a:spcAft>
                <a:spcPts val="0"/>
              </a:spcAft>
            </a:pPr>
            <a:r>
              <a:rPr lang="en-GB" sz="2400" spc="50" dirty="0">
                <a:latin typeface="Arial Narrow" panose="020B0604020202020204" pitchFamily="34" charset="0"/>
                <a:ea typeface="Calibri" panose="020F0502020204030204" pitchFamily="34" charset="0"/>
                <a:cs typeface="Arial Narrow" panose="020B0604020202020204" pitchFamily="34" charset="0"/>
              </a:rPr>
              <a:t>intimidation, violence (including sexual violence) and weapons.</a:t>
            </a:r>
          </a:p>
        </p:txBody>
      </p:sp>
      <p:sp>
        <p:nvSpPr>
          <p:cNvPr id="12" name="Title 1">
            <a:extLst>
              <a:ext uri="{FF2B5EF4-FFF2-40B4-BE49-F238E27FC236}">
                <a16:creationId xmlns:a16="http://schemas.microsoft.com/office/drawing/2014/main" id="{3869B138-4EB1-1248-8DE8-530956C66A76}"/>
              </a:ext>
            </a:extLst>
          </p:cNvPr>
          <p:cNvSpPr txBox="1">
            <a:spLocks/>
          </p:cNvSpPr>
          <p:nvPr/>
        </p:nvSpPr>
        <p:spPr>
          <a:xfrm>
            <a:off x="2224935" y="4891634"/>
            <a:ext cx="7836471" cy="364768"/>
          </a:xfrm>
          <a:prstGeom prst="rect">
            <a:avLst/>
          </a:prstGeom>
        </p:spPr>
        <p:txBody>
          <a:bodyPr vert="horz" wrap="none" lIns="0" tIns="0" rIns="0" bIns="0" rtlCol="0" anchor="t" anchorCtr="0">
            <a:noAutofit/>
          </a:bodyPr>
          <a:lstStyle/>
          <a:p>
            <a:pPr marL="914400" indent="-914400">
              <a:spcAft>
                <a:spcPts val="0"/>
              </a:spcAft>
            </a:pPr>
            <a:r>
              <a:rPr lang="en-GB" sz="1800" spc="50" dirty="0">
                <a:latin typeface="Arial Narrow" panose="020B0604020202020204" pitchFamily="34" charset="0"/>
                <a:ea typeface="Calibri" panose="020F0502020204030204" pitchFamily="34" charset="0"/>
                <a:cs typeface="Arial Narrow" panose="020B0604020202020204" pitchFamily="34" charset="0"/>
              </a:rPr>
              <a:t>Home Office – Criminal Exploitation of Children and Vulnerable Adults September 2018</a:t>
            </a:r>
          </a:p>
        </p:txBody>
      </p:sp>
    </p:spTree>
    <p:extLst>
      <p:ext uri="{BB962C8B-B14F-4D97-AF65-F5344CB8AC3E}">
        <p14:creationId xmlns:p14="http://schemas.microsoft.com/office/powerpoint/2010/main" val="1984302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1000"/>
                                        <p:tgtEl>
                                          <p:spTgt spid="12"/>
                                        </p:tgtEl>
                                      </p:cBhvr>
                                    </p:animEffect>
                                  </p:childTnLst>
                                </p:cTn>
                              </p:par>
                            </p:childTnLst>
                          </p:cTn>
                        </p:par>
                        <p:par>
                          <p:cTn id="17" fill="hold">
                            <p:stCondLst>
                              <p:cond delay="20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2298732" y="1190310"/>
            <a:ext cx="5321302"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Neglect and acts of omission</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A91AA33B-CFAA-4F25-9B92-9224D1F192D4}"/>
              </a:ext>
            </a:extLst>
          </p:cNvPr>
          <p:cNvSpPr txBox="1">
            <a:spLocks/>
          </p:cNvSpPr>
          <p:nvPr/>
        </p:nvSpPr>
        <p:spPr>
          <a:xfrm>
            <a:off x="2298732" y="2406405"/>
            <a:ext cx="7629915" cy="369332"/>
          </a:xfrm>
          <a:prstGeom prst="rect">
            <a:avLst/>
          </a:prstGeom>
        </p:spPr>
        <p:txBody>
          <a:bodyPr vert="horz" wrap="square" lIns="0" tIns="0" rIns="0" bIns="0" rtlCol="0" anchor="t" anchorCtr="0">
            <a:spAutoFit/>
          </a:bodyPr>
          <a:lstStyle/>
          <a:p>
            <a:pPr>
              <a:spcBef>
                <a:spcPct val="0"/>
              </a:spcBef>
              <a:spcAft>
                <a:spcPts val="1405"/>
              </a:spcAft>
            </a:pPr>
            <a:r>
              <a:rPr lang="en-US" sz="2400" spc="50" dirty="0">
                <a:solidFill>
                  <a:srgbClr val="009ED5"/>
                </a:solidFill>
                <a:latin typeface="Arial Narrow"/>
                <a:ea typeface="+mj-ea"/>
                <a:cs typeface="Arial Narrow"/>
              </a:rPr>
              <a:t>•</a:t>
            </a:r>
            <a:r>
              <a:rPr lang="en-US" sz="2400" spc="50" dirty="0">
                <a:solidFill>
                  <a:srgbClr val="000000"/>
                </a:solidFill>
                <a:latin typeface="Arial Narrow"/>
                <a:ea typeface="+mj-ea"/>
                <a:cs typeface="Arial Narrow"/>
              </a:rPr>
              <a:t> </a:t>
            </a:r>
            <a:r>
              <a:rPr lang="en-GB" sz="2400" spc="50" dirty="0">
                <a:latin typeface="Arial Narrow"/>
                <a:cs typeface="Arial Narrow"/>
              </a:rPr>
              <a:t>Ignoring medical or physical care needs</a:t>
            </a:r>
            <a:endParaRPr lang="en-US" sz="2400" spc="50" dirty="0">
              <a:solidFill>
                <a:srgbClr val="000000"/>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CBD6D014-3CA9-4975-A58B-40EC44E2E6D3}"/>
              </a:ext>
            </a:extLst>
          </p:cNvPr>
          <p:cNvCxnSpPr>
            <a:cxnSpLocks/>
          </p:cNvCxnSpPr>
          <p:nvPr/>
        </p:nvCxnSpPr>
        <p:spPr>
          <a:xfrm>
            <a:off x="2298733" y="2949209"/>
            <a:ext cx="76299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0E5AA10A-762F-46E8-B27D-199F630009B2}"/>
              </a:ext>
            </a:extLst>
          </p:cNvPr>
          <p:cNvSpPr txBox="1">
            <a:spLocks/>
          </p:cNvSpPr>
          <p:nvPr/>
        </p:nvSpPr>
        <p:spPr>
          <a:xfrm>
            <a:off x="2298732" y="3121586"/>
            <a:ext cx="7629915" cy="738664"/>
          </a:xfrm>
          <a:prstGeom prst="rect">
            <a:avLst/>
          </a:prstGeom>
        </p:spPr>
        <p:txBody>
          <a:bodyPr vert="horz" wrap="square" lIns="0" tIns="0" rIns="0" bIns="0" rtlCol="0" anchor="t" anchorCtr="0">
            <a:spAutoFit/>
          </a:bodyPr>
          <a:lstStyle/>
          <a:p>
            <a:pPr>
              <a:spcBef>
                <a:spcPct val="0"/>
              </a:spcBef>
              <a:spcAft>
                <a:spcPts val="1405"/>
              </a:spcAft>
            </a:pPr>
            <a:r>
              <a:rPr lang="en-US" sz="2400" spc="50" dirty="0">
                <a:solidFill>
                  <a:srgbClr val="009ED5"/>
                </a:solidFill>
                <a:latin typeface="Arial Narrow"/>
                <a:ea typeface="+mj-ea"/>
                <a:cs typeface="Arial Narrow"/>
              </a:rPr>
              <a:t>•</a:t>
            </a:r>
            <a:r>
              <a:rPr lang="en-US" sz="2400" spc="50" dirty="0">
                <a:solidFill>
                  <a:srgbClr val="000000"/>
                </a:solidFill>
                <a:latin typeface="Arial Narrow"/>
                <a:ea typeface="+mj-ea"/>
                <a:cs typeface="Arial Narrow"/>
              </a:rPr>
              <a:t> </a:t>
            </a:r>
            <a:r>
              <a:rPr lang="en-GB" sz="2400" spc="50" dirty="0">
                <a:latin typeface="Arial Narrow"/>
                <a:cs typeface="Arial Narrow"/>
              </a:rPr>
              <a:t>Failure to provide access to appropriate health, social care</a:t>
            </a:r>
            <a:br>
              <a:rPr lang="en-GB" sz="2400" spc="50" dirty="0">
                <a:latin typeface="Arial Narrow"/>
                <a:cs typeface="Arial Narrow"/>
              </a:rPr>
            </a:br>
            <a:r>
              <a:rPr lang="en-GB" sz="2400" spc="50" dirty="0">
                <a:latin typeface="Arial Narrow"/>
                <a:cs typeface="Arial Narrow"/>
              </a:rPr>
              <a:t>  or educational services</a:t>
            </a:r>
            <a:endParaRPr lang="en-US" sz="24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2B9D4677-ACC7-4D87-B06D-A784696EE1AB}"/>
              </a:ext>
            </a:extLst>
          </p:cNvPr>
          <p:cNvCxnSpPr>
            <a:cxnSpLocks/>
          </p:cNvCxnSpPr>
          <p:nvPr/>
        </p:nvCxnSpPr>
        <p:spPr>
          <a:xfrm>
            <a:off x="2298731" y="4028339"/>
            <a:ext cx="762991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 name="Rectangle 4">
            <a:extLst>
              <a:ext uri="{FF2B5EF4-FFF2-40B4-BE49-F238E27FC236}">
                <a16:creationId xmlns:a16="http://schemas.microsoft.com/office/drawing/2014/main" id="{062F4572-5CE4-42CF-A176-D8D05F0C4336}"/>
              </a:ext>
            </a:extLst>
          </p:cNvPr>
          <p:cNvSpPr/>
          <p:nvPr/>
        </p:nvSpPr>
        <p:spPr>
          <a:xfrm>
            <a:off x="2298732" y="1797371"/>
            <a:ext cx="2007050" cy="430887"/>
          </a:xfrm>
          <a:prstGeom prst="rect">
            <a:avLst/>
          </a:prstGeom>
        </p:spPr>
        <p:txBody>
          <a:bodyPr wrap="square" lIns="0" tIns="0" rIns="0" bIns="0">
            <a:spAutoFit/>
          </a:bodyPr>
          <a:lstStyle/>
          <a:p>
            <a:r>
              <a:rPr lang="en-GB" sz="2800" b="1" spc="50" dirty="0">
                <a:solidFill>
                  <a:srgbClr val="009ED5"/>
                </a:solidFill>
                <a:latin typeface="Arial Narrow"/>
                <a:cs typeface="Arial Narrow"/>
              </a:rPr>
              <a:t>May involve: </a:t>
            </a:r>
            <a:endParaRPr lang="en-GB" sz="2800" dirty="0"/>
          </a:p>
        </p:txBody>
      </p:sp>
      <p:sp>
        <p:nvSpPr>
          <p:cNvPr id="18" name="Title 1">
            <a:extLst>
              <a:ext uri="{FF2B5EF4-FFF2-40B4-BE49-F238E27FC236}">
                <a16:creationId xmlns:a16="http://schemas.microsoft.com/office/drawing/2014/main" id="{973B48B1-9250-488C-926A-FB39D5E368AD}"/>
              </a:ext>
            </a:extLst>
          </p:cNvPr>
          <p:cNvSpPr txBox="1">
            <a:spLocks/>
          </p:cNvSpPr>
          <p:nvPr/>
        </p:nvSpPr>
        <p:spPr>
          <a:xfrm>
            <a:off x="2298733" y="4198557"/>
            <a:ext cx="7629916" cy="738664"/>
          </a:xfrm>
          <a:prstGeom prst="rect">
            <a:avLst/>
          </a:prstGeom>
        </p:spPr>
        <p:txBody>
          <a:bodyPr vert="horz" wrap="square" lIns="0" tIns="0" rIns="0" bIns="0" rtlCol="0" anchor="t" anchorCtr="0">
            <a:spAutoFit/>
          </a:bodyPr>
          <a:lstStyle/>
          <a:p>
            <a:pPr>
              <a:spcBef>
                <a:spcPct val="0"/>
              </a:spcBef>
              <a:spcAft>
                <a:spcPts val="1405"/>
              </a:spcAft>
            </a:pPr>
            <a:r>
              <a:rPr lang="en-US" sz="2400" spc="50" dirty="0">
                <a:solidFill>
                  <a:srgbClr val="009ED5"/>
                </a:solidFill>
                <a:latin typeface="Arial Narrow"/>
                <a:ea typeface="+mj-ea"/>
                <a:cs typeface="Arial Narrow"/>
              </a:rPr>
              <a:t>•</a:t>
            </a:r>
            <a:r>
              <a:rPr lang="en-US" sz="2400" spc="50" dirty="0">
                <a:solidFill>
                  <a:srgbClr val="000000"/>
                </a:solidFill>
                <a:latin typeface="Arial Narrow"/>
                <a:ea typeface="+mj-ea"/>
                <a:cs typeface="Arial Narrow"/>
              </a:rPr>
              <a:t> </a:t>
            </a:r>
            <a:r>
              <a:rPr lang="en-GB" sz="2400" spc="50" dirty="0">
                <a:latin typeface="Arial Narrow"/>
                <a:cs typeface="Arial Narrow"/>
              </a:rPr>
              <a:t>The withholding of the necessities of life, such as medication,</a:t>
            </a:r>
            <a:br>
              <a:rPr lang="en-GB" sz="2400" spc="50" dirty="0">
                <a:latin typeface="Arial Narrow"/>
                <a:cs typeface="Arial Narrow"/>
              </a:rPr>
            </a:br>
            <a:r>
              <a:rPr lang="en-GB" sz="2400" spc="50" dirty="0">
                <a:latin typeface="Arial Narrow"/>
                <a:cs typeface="Arial Narrow"/>
              </a:rPr>
              <a:t>  adequate nutrition and heating</a:t>
            </a:r>
            <a:endParaRPr lang="en-US" sz="24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4962ACE8-F543-4EEE-BC7A-0318F6C700CC}"/>
              </a:ext>
            </a:extLst>
          </p:cNvPr>
          <p:cNvCxnSpPr>
            <a:cxnSpLocks/>
          </p:cNvCxnSpPr>
          <p:nvPr/>
        </p:nvCxnSpPr>
        <p:spPr>
          <a:xfrm>
            <a:off x="2298731" y="5103368"/>
            <a:ext cx="762991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440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par>
                                <p:cTn id="12" presetID="10" presetClass="entr" presetSubtype="0" fill="hold" nodeType="with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500"/>
                                        <p:tgtEl>
                                          <p:spTgt spid="1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9"/>
                                        </p:tgtEl>
                                        <p:attrNameLst>
                                          <p:attrName>style.visibility</p:attrName>
                                        </p:attrNameLst>
                                      </p:cBhvr>
                                      <p:to>
                                        <p:strVal val="visible"/>
                                      </p:to>
                                    </p:set>
                                    <p:anim calcmode="lin" valueType="num">
                                      <p:cBhvr additive="base">
                                        <p:cTn id="38" dur="500" fill="hold"/>
                                        <p:tgtEl>
                                          <p:spTgt spid="29"/>
                                        </p:tgtEl>
                                        <p:attrNameLst>
                                          <p:attrName>ppt_x</p:attrName>
                                        </p:attrNameLst>
                                      </p:cBhvr>
                                      <p:tavLst>
                                        <p:tav tm="0">
                                          <p:val>
                                            <p:strVal val="#ppt_x"/>
                                          </p:val>
                                        </p:tav>
                                        <p:tav tm="100000">
                                          <p:val>
                                            <p:strVal val="#ppt_x"/>
                                          </p:val>
                                        </p:tav>
                                      </p:tavLst>
                                    </p:anim>
                                    <p:anim calcmode="lin" valueType="num">
                                      <p:cBhvr additive="base">
                                        <p:cTn id="3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5" grpId="0"/>
      <p:bldP spid="18"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634194" y="1149515"/>
            <a:ext cx="5298312" cy="496022"/>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Neglect and acts of omission</a:t>
            </a:r>
            <a:endParaRPr lang="en-US" sz="2800" b="1" cap="all" spc="75" dirty="0">
              <a:latin typeface="Arial Narrow"/>
              <a:cs typeface="Arial Narrow"/>
            </a:endParaRPr>
          </a:p>
        </p:txBody>
      </p:sp>
      <p:pic>
        <p:nvPicPr>
          <p:cNvPr id="3" name="Picture 2">
            <a:extLst>
              <a:ext uri="{FF2B5EF4-FFF2-40B4-BE49-F238E27FC236}">
                <a16:creationId xmlns:a16="http://schemas.microsoft.com/office/drawing/2014/main" id="{D122B450-9A3F-428E-82E3-9096406F37D2}"/>
              </a:ext>
            </a:extLst>
          </p:cNvPr>
          <p:cNvPicPr>
            <a:picLocks noChangeAspect="1"/>
          </p:cNvPicPr>
          <p:nvPr/>
        </p:nvPicPr>
        <p:blipFill>
          <a:blip r:embed="rId5"/>
          <a:stretch>
            <a:fillRect/>
          </a:stretch>
        </p:blipFill>
        <p:spPr>
          <a:xfrm>
            <a:off x="8356921" y="909699"/>
            <a:ext cx="3839299" cy="5091871"/>
          </a:xfrm>
          <a:prstGeom prst="rect">
            <a:avLst/>
          </a:prstGeom>
        </p:spPr>
      </p:pic>
      <p:sp>
        <p:nvSpPr>
          <p:cNvPr id="11" name="Title 1">
            <a:extLst>
              <a:ext uri="{FF2B5EF4-FFF2-40B4-BE49-F238E27FC236}">
                <a16:creationId xmlns:a16="http://schemas.microsoft.com/office/drawing/2014/main" id="{A91AA33B-CFAA-4F25-9B92-9224D1F192D4}"/>
              </a:ext>
            </a:extLst>
          </p:cNvPr>
          <p:cNvSpPr txBox="1">
            <a:spLocks/>
          </p:cNvSpPr>
          <p:nvPr/>
        </p:nvSpPr>
        <p:spPr>
          <a:xfrm>
            <a:off x="634193" y="2148684"/>
            <a:ext cx="7225013"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Failure to thrive and poor hygiene</a:t>
            </a:r>
            <a:endParaRPr lang="en-US" sz="2000" spc="50" dirty="0">
              <a:solidFill>
                <a:srgbClr val="000000"/>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CBD6D014-3CA9-4975-A58B-40EC44E2E6D3}"/>
              </a:ext>
            </a:extLst>
          </p:cNvPr>
          <p:cNvCxnSpPr>
            <a:cxnSpLocks/>
          </p:cNvCxnSpPr>
          <p:nvPr/>
        </p:nvCxnSpPr>
        <p:spPr>
          <a:xfrm>
            <a:off x="634194" y="2581394"/>
            <a:ext cx="72250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0E5AA10A-762F-46E8-B27D-199F630009B2}"/>
              </a:ext>
            </a:extLst>
          </p:cNvPr>
          <p:cNvSpPr txBox="1">
            <a:spLocks/>
          </p:cNvSpPr>
          <p:nvPr/>
        </p:nvSpPr>
        <p:spPr>
          <a:xfrm>
            <a:off x="634193" y="2698722"/>
            <a:ext cx="7225013" cy="31589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Constant hunger, tiredness and malnutrition</a:t>
            </a:r>
            <a:endParaRPr lang="en-US" sz="20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2B9D4677-ACC7-4D87-B06D-A784696EE1AB}"/>
              </a:ext>
            </a:extLst>
          </p:cNvPr>
          <p:cNvCxnSpPr>
            <a:cxnSpLocks/>
          </p:cNvCxnSpPr>
          <p:nvPr/>
        </p:nvCxnSpPr>
        <p:spPr>
          <a:xfrm>
            <a:off x="634191" y="3129382"/>
            <a:ext cx="72250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 name="Rectangle 4">
            <a:extLst>
              <a:ext uri="{FF2B5EF4-FFF2-40B4-BE49-F238E27FC236}">
                <a16:creationId xmlns:a16="http://schemas.microsoft.com/office/drawing/2014/main" id="{062F4572-5CE4-42CF-A176-D8D05F0C4336}"/>
              </a:ext>
            </a:extLst>
          </p:cNvPr>
          <p:cNvSpPr/>
          <p:nvPr/>
        </p:nvSpPr>
        <p:spPr>
          <a:xfrm>
            <a:off x="543488" y="1636262"/>
            <a:ext cx="2703691" cy="461665"/>
          </a:xfrm>
          <a:prstGeom prst="rect">
            <a:avLst/>
          </a:prstGeom>
        </p:spPr>
        <p:txBody>
          <a:bodyPr wrap="square">
            <a:spAutoFit/>
          </a:bodyPr>
          <a:lstStyle/>
          <a:p>
            <a:r>
              <a:rPr lang="en-GB" sz="2400" b="1" spc="50" dirty="0">
                <a:solidFill>
                  <a:srgbClr val="009ED5"/>
                </a:solidFill>
                <a:latin typeface="Arial Narrow"/>
                <a:cs typeface="Arial Narrow"/>
              </a:rPr>
              <a:t>Possible indicators: </a:t>
            </a:r>
            <a:endParaRPr lang="en-GB" sz="2400" dirty="0"/>
          </a:p>
        </p:txBody>
      </p:sp>
      <p:sp>
        <p:nvSpPr>
          <p:cNvPr id="16" name="Title 1">
            <a:extLst>
              <a:ext uri="{FF2B5EF4-FFF2-40B4-BE49-F238E27FC236}">
                <a16:creationId xmlns:a16="http://schemas.microsoft.com/office/drawing/2014/main" id="{D617DA6A-BB97-422A-9B42-BF13C5D1D523}"/>
              </a:ext>
            </a:extLst>
          </p:cNvPr>
          <p:cNvSpPr txBox="1">
            <a:spLocks/>
          </p:cNvSpPr>
          <p:nvPr/>
        </p:nvSpPr>
        <p:spPr>
          <a:xfrm>
            <a:off x="634198" y="3235634"/>
            <a:ext cx="7225009"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Frequent accidental injuries, illnesses and untreated medical problems</a:t>
            </a:r>
            <a:endParaRPr lang="en-US" sz="2000" spc="50" dirty="0">
              <a:solidFill>
                <a:srgbClr val="000000"/>
              </a:solidFill>
              <a:latin typeface="Arial Narrow"/>
              <a:ea typeface="+mj-ea"/>
              <a:cs typeface="Arial Narrow"/>
            </a:endParaRPr>
          </a:p>
        </p:txBody>
      </p:sp>
      <p:sp>
        <p:nvSpPr>
          <p:cNvPr id="20" name="Title 1">
            <a:extLst>
              <a:ext uri="{FF2B5EF4-FFF2-40B4-BE49-F238E27FC236}">
                <a16:creationId xmlns:a16="http://schemas.microsoft.com/office/drawing/2014/main" id="{C4B7096D-634D-4655-BA91-D63316E90135}"/>
              </a:ext>
            </a:extLst>
          </p:cNvPr>
          <p:cNvSpPr txBox="1">
            <a:spLocks/>
          </p:cNvSpPr>
          <p:nvPr/>
        </p:nvSpPr>
        <p:spPr>
          <a:xfrm>
            <a:off x="634199" y="3795197"/>
            <a:ext cx="7225009" cy="31589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Developmental delays, poor state of clothing and low self-esteem </a:t>
            </a:r>
            <a:endParaRPr lang="en-US" sz="2000" spc="50" dirty="0">
              <a:solidFill>
                <a:srgbClr val="000000"/>
              </a:solidFill>
              <a:latin typeface="Arial Narrow"/>
              <a:ea typeface="+mj-ea"/>
              <a:cs typeface="Arial Narrow"/>
            </a:endParaRPr>
          </a:p>
        </p:txBody>
      </p:sp>
      <p:sp>
        <p:nvSpPr>
          <p:cNvPr id="22" name="Title 1">
            <a:extLst>
              <a:ext uri="{FF2B5EF4-FFF2-40B4-BE49-F238E27FC236}">
                <a16:creationId xmlns:a16="http://schemas.microsoft.com/office/drawing/2014/main" id="{30BF5F04-33CA-4998-95CB-8CCD80D16553}"/>
              </a:ext>
            </a:extLst>
          </p:cNvPr>
          <p:cNvSpPr txBox="1">
            <a:spLocks/>
          </p:cNvSpPr>
          <p:nvPr/>
        </p:nvSpPr>
        <p:spPr>
          <a:xfrm>
            <a:off x="634202" y="4346934"/>
            <a:ext cx="7225007" cy="31589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Treated differently to others by their carer</a:t>
            </a:r>
            <a:endParaRPr lang="en-US" sz="2000" spc="50" dirty="0">
              <a:solidFill>
                <a:srgbClr val="000000"/>
              </a:solidFill>
              <a:latin typeface="Arial Narrow"/>
              <a:ea typeface="+mj-ea"/>
              <a:cs typeface="Arial Narrow"/>
            </a:endParaRPr>
          </a:p>
        </p:txBody>
      </p:sp>
      <p:sp>
        <p:nvSpPr>
          <p:cNvPr id="24" name="Title 1">
            <a:extLst>
              <a:ext uri="{FF2B5EF4-FFF2-40B4-BE49-F238E27FC236}">
                <a16:creationId xmlns:a16="http://schemas.microsoft.com/office/drawing/2014/main" id="{BF660CE2-46D6-48FE-83F4-D7B827A9E4F6}"/>
              </a:ext>
            </a:extLst>
          </p:cNvPr>
          <p:cNvSpPr txBox="1">
            <a:spLocks/>
          </p:cNvSpPr>
          <p:nvPr/>
        </p:nvSpPr>
        <p:spPr>
          <a:xfrm>
            <a:off x="634203" y="4921819"/>
            <a:ext cx="7225007" cy="58257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Apparent bed sores / pressure sores caused by unrelieved pressure</a:t>
            </a:r>
            <a:br>
              <a:rPr lang="en-GB" sz="2000" spc="50" dirty="0">
                <a:latin typeface="Arial Narrow"/>
                <a:cs typeface="Arial Narrow"/>
              </a:rPr>
            </a:br>
            <a:r>
              <a:rPr lang="en-GB" sz="2000" spc="50" dirty="0">
                <a:latin typeface="Arial Narrow"/>
                <a:cs typeface="Arial Narrow"/>
              </a:rPr>
              <a:t>  to the skin (such as being confined to a bed or chair) </a:t>
            </a:r>
            <a:endParaRPr lang="en-US" sz="2000" spc="50" dirty="0">
              <a:solidFill>
                <a:srgbClr val="000000"/>
              </a:solidFill>
              <a:latin typeface="Arial Narrow"/>
              <a:ea typeface="+mj-ea"/>
              <a:cs typeface="Arial Narrow"/>
            </a:endParaRPr>
          </a:p>
        </p:txBody>
      </p:sp>
      <p:cxnSp>
        <p:nvCxnSpPr>
          <p:cNvPr id="30" name="Straight Connector 29">
            <a:extLst>
              <a:ext uri="{FF2B5EF4-FFF2-40B4-BE49-F238E27FC236}">
                <a16:creationId xmlns:a16="http://schemas.microsoft.com/office/drawing/2014/main" id="{961ADC13-1F4B-FD41-BA88-DBA17E72858F}"/>
              </a:ext>
            </a:extLst>
          </p:cNvPr>
          <p:cNvCxnSpPr>
            <a:cxnSpLocks/>
          </p:cNvCxnSpPr>
          <p:nvPr/>
        </p:nvCxnSpPr>
        <p:spPr>
          <a:xfrm>
            <a:off x="634190" y="3677370"/>
            <a:ext cx="72250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D97DE44D-EC39-B442-AECB-F6D16DEE83A4}"/>
              </a:ext>
            </a:extLst>
          </p:cNvPr>
          <p:cNvCxnSpPr>
            <a:cxnSpLocks/>
          </p:cNvCxnSpPr>
          <p:nvPr/>
        </p:nvCxnSpPr>
        <p:spPr>
          <a:xfrm>
            <a:off x="634190" y="4225358"/>
            <a:ext cx="72250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469146A6-77D8-DF44-8685-FB32D4E3140C}"/>
              </a:ext>
            </a:extLst>
          </p:cNvPr>
          <p:cNvCxnSpPr>
            <a:cxnSpLocks/>
          </p:cNvCxnSpPr>
          <p:nvPr/>
        </p:nvCxnSpPr>
        <p:spPr>
          <a:xfrm>
            <a:off x="634190" y="4773346"/>
            <a:ext cx="72250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A99CB8B5-D163-044F-9878-5A2DA36171AF}"/>
              </a:ext>
            </a:extLst>
          </p:cNvPr>
          <p:cNvCxnSpPr>
            <a:cxnSpLocks/>
          </p:cNvCxnSpPr>
          <p:nvPr/>
        </p:nvCxnSpPr>
        <p:spPr>
          <a:xfrm>
            <a:off x="634190" y="5684127"/>
            <a:ext cx="72250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16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par>
                                <p:cTn id="32" presetID="10" presetClass="entr" presetSubtype="0" fill="hold" nodeType="withEffect">
                                  <p:stCondLst>
                                    <p:cond delay="0"/>
                                  </p:stCondLst>
                                  <p:childTnLst>
                                    <p:set>
                                      <p:cBhvr>
                                        <p:cTn id="33" dur="1" fill="hold">
                                          <p:stCondLst>
                                            <p:cond delay="0"/>
                                          </p:stCondLst>
                                        </p:cTn>
                                        <p:tgtEl>
                                          <p:spTgt spid="30"/>
                                        </p:tgtEl>
                                        <p:attrNameLst>
                                          <p:attrName>style.visibility</p:attrName>
                                        </p:attrNameLst>
                                      </p:cBhvr>
                                      <p:to>
                                        <p:strVal val="visible"/>
                                      </p:to>
                                    </p:set>
                                    <p:animEffect transition="in" filter="fade">
                                      <p:cBhvr>
                                        <p:cTn id="34" dur="500"/>
                                        <p:tgtEl>
                                          <p:spTgt spid="3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par>
                                <p:cTn id="40" presetID="10" presetClass="entr" presetSubtype="0" fill="hold"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500"/>
                                        <p:tgtEl>
                                          <p:spTgt spid="3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par>
                                <p:cTn id="48" presetID="10" presetClass="entr" presetSubtype="0" fill="hold" nodeType="withEffect">
                                  <p:stCondLst>
                                    <p:cond delay="0"/>
                                  </p:stCondLst>
                                  <p:childTnLst>
                                    <p:set>
                                      <p:cBhvr>
                                        <p:cTn id="49" dur="1" fill="hold">
                                          <p:stCondLst>
                                            <p:cond delay="0"/>
                                          </p:stCondLst>
                                        </p:cTn>
                                        <p:tgtEl>
                                          <p:spTgt spid="36"/>
                                        </p:tgtEl>
                                        <p:attrNameLst>
                                          <p:attrName>style.visibility</p:attrName>
                                        </p:attrNameLst>
                                      </p:cBhvr>
                                      <p:to>
                                        <p:strVal val="visible"/>
                                      </p:to>
                                    </p:set>
                                    <p:animEffect transition="in" filter="fade">
                                      <p:cBhvr>
                                        <p:cTn id="50" dur="500"/>
                                        <p:tgtEl>
                                          <p:spTgt spid="36"/>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par>
                                <p:cTn id="56" presetID="10" presetClass="entr" presetSubtype="0" fill="hold" nodeType="withEffect">
                                  <p:stCondLst>
                                    <p:cond delay="0"/>
                                  </p:stCondLst>
                                  <p:childTnLst>
                                    <p:set>
                                      <p:cBhvr>
                                        <p:cTn id="57" dur="1" fill="hold">
                                          <p:stCondLst>
                                            <p:cond delay="0"/>
                                          </p:stCondLst>
                                        </p:cTn>
                                        <p:tgtEl>
                                          <p:spTgt spid="40"/>
                                        </p:tgtEl>
                                        <p:attrNameLst>
                                          <p:attrName>style.visibility</p:attrName>
                                        </p:attrNameLst>
                                      </p:cBhvr>
                                      <p:to>
                                        <p:strVal val="visible"/>
                                      </p:to>
                                    </p:set>
                                    <p:animEffect transition="in" filter="fade">
                                      <p:cBhvr>
                                        <p:cTn id="58" dur="500"/>
                                        <p:tgtEl>
                                          <p:spTgt spid="40"/>
                                        </p:tgtEl>
                                      </p:cBhvr>
                                    </p:animEffect>
                                  </p:childTnLst>
                                </p:cTn>
                              </p:par>
                            </p:childTnLst>
                          </p:cTn>
                        </p:par>
                        <p:par>
                          <p:cTn id="59" fill="hold">
                            <p:stCondLst>
                              <p:cond delay="500"/>
                            </p:stCondLst>
                            <p:childTnLst>
                              <p:par>
                                <p:cTn id="60" presetID="2" presetClass="entr" presetSubtype="4" accel="50000" decel="50000" fill="hold" nodeType="afterEffect">
                                  <p:stCondLst>
                                    <p:cond delay="0"/>
                                  </p:stCondLst>
                                  <p:childTnLst>
                                    <p:set>
                                      <p:cBhvr>
                                        <p:cTn id="61" dur="1" fill="hold">
                                          <p:stCondLst>
                                            <p:cond delay="0"/>
                                          </p:stCondLst>
                                        </p:cTn>
                                        <p:tgtEl>
                                          <p:spTgt spid="28"/>
                                        </p:tgtEl>
                                        <p:attrNameLst>
                                          <p:attrName>style.visibility</p:attrName>
                                        </p:attrNameLst>
                                      </p:cBhvr>
                                      <p:to>
                                        <p:strVal val="visible"/>
                                      </p:to>
                                    </p:set>
                                    <p:anim calcmode="lin" valueType="num">
                                      <p:cBhvr additive="base">
                                        <p:cTn id="62" dur="500" fill="hold"/>
                                        <p:tgtEl>
                                          <p:spTgt spid="28"/>
                                        </p:tgtEl>
                                        <p:attrNameLst>
                                          <p:attrName>ppt_x</p:attrName>
                                        </p:attrNameLst>
                                      </p:cBhvr>
                                      <p:tavLst>
                                        <p:tav tm="0">
                                          <p:val>
                                            <p:strVal val="#ppt_x"/>
                                          </p:val>
                                        </p:tav>
                                        <p:tav tm="100000">
                                          <p:val>
                                            <p:strVal val="#ppt_x"/>
                                          </p:val>
                                        </p:tav>
                                      </p:tavLst>
                                    </p:anim>
                                    <p:anim calcmode="lin" valueType="num">
                                      <p:cBhvr additive="base">
                                        <p:cTn id="63" dur="500" fill="hold"/>
                                        <p:tgtEl>
                                          <p:spTgt spid="28"/>
                                        </p:tgtEl>
                                        <p:attrNameLst>
                                          <p:attrName>ppt_y</p:attrName>
                                        </p:attrNameLst>
                                      </p:cBhvr>
                                      <p:tavLst>
                                        <p:tav tm="0">
                                          <p:val>
                                            <p:strVal val="1+#ppt_h/2"/>
                                          </p:val>
                                        </p:tav>
                                        <p:tav tm="100000">
                                          <p:val>
                                            <p:strVal val="#ppt_y"/>
                                          </p:val>
                                        </p:tav>
                                      </p:tavLst>
                                    </p:anim>
                                  </p:childTnLst>
                                </p:cTn>
                              </p:par>
                              <p:par>
                                <p:cTn id="64" presetID="2" presetClass="entr" presetSubtype="4" accel="50000" decel="50000" fill="hold" nodeType="withEffect">
                                  <p:stCondLst>
                                    <p:cond delay="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5" grpId="0"/>
      <p:bldP spid="16" grpId="0"/>
      <p:bldP spid="20" grpId="0"/>
      <p:bldP spid="22" grpId="0"/>
      <p:bldP spid="24"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4407029" y="1210681"/>
            <a:ext cx="2282529"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SELF-Neglect</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B871A2E9-A3D5-4AA2-920A-40A60C3A5B5E}"/>
              </a:ext>
            </a:extLst>
          </p:cNvPr>
          <p:cNvSpPr txBox="1">
            <a:spLocks/>
          </p:cNvSpPr>
          <p:nvPr/>
        </p:nvSpPr>
        <p:spPr>
          <a:xfrm>
            <a:off x="4407031" y="1698776"/>
            <a:ext cx="7221321" cy="711915"/>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Self-neglect covers a wide range of behaviour with a person failing to</a:t>
            </a:r>
            <a:br>
              <a:rPr lang="en-GB" sz="2000" spc="50" dirty="0">
                <a:latin typeface="Arial Narrow"/>
                <a:cs typeface="Arial Narrow"/>
              </a:rPr>
            </a:br>
            <a:r>
              <a:rPr lang="en-GB" sz="2000" spc="50" dirty="0">
                <a:latin typeface="Arial Narrow"/>
                <a:cs typeface="Arial Narrow"/>
              </a:rPr>
              <a:t>care for their personal hygiene, health or surroundings. </a:t>
            </a:r>
          </a:p>
        </p:txBody>
      </p:sp>
      <p:sp>
        <p:nvSpPr>
          <p:cNvPr id="12" name="Title 1">
            <a:extLst>
              <a:ext uri="{FF2B5EF4-FFF2-40B4-BE49-F238E27FC236}">
                <a16:creationId xmlns:a16="http://schemas.microsoft.com/office/drawing/2014/main" id="{2E4D1EEF-F017-4076-987D-7783E658E891}"/>
              </a:ext>
            </a:extLst>
          </p:cNvPr>
          <p:cNvSpPr txBox="1">
            <a:spLocks/>
          </p:cNvSpPr>
          <p:nvPr/>
        </p:nvSpPr>
        <p:spPr>
          <a:xfrm>
            <a:off x="4407031" y="2581839"/>
            <a:ext cx="7221321" cy="1694322"/>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Possible indicators: </a:t>
            </a:r>
            <a:r>
              <a:rPr lang="en-GB" sz="2000" spc="50" dirty="0">
                <a:latin typeface="Arial Narrow"/>
                <a:cs typeface="Arial Narrow"/>
              </a:rPr>
              <a:t>Very poor personal hygiene; lack of essential</a:t>
            </a:r>
            <a:br>
              <a:rPr lang="en-GB" sz="2000" spc="50" dirty="0">
                <a:latin typeface="Arial Narrow"/>
                <a:cs typeface="Arial Narrow"/>
              </a:rPr>
            </a:br>
            <a:r>
              <a:rPr lang="en-GB" sz="2000" spc="50" dirty="0">
                <a:latin typeface="Arial Narrow"/>
                <a:cs typeface="Arial Narrow"/>
              </a:rPr>
              <a:t>food, clothing or shelter; malnutrition and/or dehydration; neglecting</a:t>
            </a:r>
            <a:br>
              <a:rPr lang="en-GB" sz="2000" spc="50" dirty="0">
                <a:latin typeface="Arial Narrow"/>
                <a:cs typeface="Arial Narrow"/>
              </a:rPr>
            </a:br>
            <a:r>
              <a:rPr lang="en-GB" sz="2000" spc="50" dirty="0">
                <a:latin typeface="Arial Narrow"/>
                <a:cs typeface="Arial Narrow"/>
              </a:rPr>
              <a:t>household maintenance; collecting a large number of animals in</a:t>
            </a:r>
            <a:br>
              <a:rPr lang="en-GB" sz="2000" spc="50" dirty="0">
                <a:latin typeface="Arial Narrow"/>
                <a:cs typeface="Arial Narrow"/>
              </a:rPr>
            </a:br>
            <a:r>
              <a:rPr lang="en-GB" sz="2000" spc="50" dirty="0">
                <a:latin typeface="Arial Narrow"/>
                <a:cs typeface="Arial Narrow"/>
              </a:rPr>
              <a:t>inappropriate conditions; non-compliance with health or care services;</a:t>
            </a:r>
            <a:br>
              <a:rPr lang="en-GB" sz="2000" spc="50" dirty="0">
                <a:latin typeface="Arial Narrow"/>
                <a:cs typeface="Arial Narrow"/>
              </a:rPr>
            </a:br>
            <a:r>
              <a:rPr lang="en-GB" sz="2000" spc="50" dirty="0">
                <a:latin typeface="Arial Narrow"/>
                <a:cs typeface="Arial Narrow"/>
              </a:rPr>
              <a:t>inability or unwillingness to take medication or treat illness or injury.</a:t>
            </a:r>
            <a:br>
              <a:rPr lang="en-GB" sz="2000" spc="50" dirty="0">
                <a:latin typeface="Arial Narrow"/>
                <a:cs typeface="Arial Narrow"/>
              </a:rPr>
            </a:br>
            <a:br>
              <a:rPr lang="en-GB" sz="2000" spc="50" dirty="0">
                <a:latin typeface="Arial Narrow"/>
                <a:cs typeface="Arial Narrow"/>
              </a:rPr>
            </a:br>
            <a:endParaRPr lang="en-GB" sz="2000" spc="50" dirty="0">
              <a:latin typeface="Arial Narrow"/>
              <a:cs typeface="Arial Narrow"/>
            </a:endParaRPr>
          </a:p>
        </p:txBody>
      </p:sp>
      <p:pic>
        <p:nvPicPr>
          <p:cNvPr id="5" name="Picture 4">
            <a:extLst>
              <a:ext uri="{FF2B5EF4-FFF2-40B4-BE49-F238E27FC236}">
                <a16:creationId xmlns:a16="http://schemas.microsoft.com/office/drawing/2014/main" id="{73D9BF82-9D48-4ED0-9817-9793AF352E2D}"/>
              </a:ext>
            </a:extLst>
          </p:cNvPr>
          <p:cNvPicPr>
            <a:picLocks noChangeAspect="1"/>
          </p:cNvPicPr>
          <p:nvPr/>
        </p:nvPicPr>
        <p:blipFill>
          <a:blip r:embed="rId5"/>
          <a:stretch>
            <a:fillRect/>
          </a:stretch>
        </p:blipFill>
        <p:spPr>
          <a:xfrm>
            <a:off x="-7510" y="910179"/>
            <a:ext cx="3896604" cy="5096746"/>
          </a:xfrm>
          <a:prstGeom prst="rect">
            <a:avLst/>
          </a:prstGeom>
        </p:spPr>
      </p:pic>
      <p:sp>
        <p:nvSpPr>
          <p:cNvPr id="10" name="Title 1">
            <a:extLst>
              <a:ext uri="{FF2B5EF4-FFF2-40B4-BE49-F238E27FC236}">
                <a16:creationId xmlns:a16="http://schemas.microsoft.com/office/drawing/2014/main" id="{F2508EE6-5B43-4BDB-9CE3-B2C700198261}"/>
              </a:ext>
            </a:extLst>
          </p:cNvPr>
          <p:cNvSpPr txBox="1">
            <a:spLocks/>
          </p:cNvSpPr>
          <p:nvPr/>
        </p:nvSpPr>
        <p:spPr>
          <a:xfrm>
            <a:off x="4407031" y="4417778"/>
            <a:ext cx="7221321" cy="711915"/>
          </a:xfrm>
          <a:prstGeom prst="rect">
            <a:avLst/>
          </a:prstGeom>
        </p:spPr>
        <p:txBody>
          <a:bodyPr vert="horz" wrap="none" lIns="0" tIns="0" rIns="0" bIns="0" rtlCol="0" anchor="t" anchorCtr="0">
            <a:noAutofit/>
          </a:bodyPr>
          <a:lstStyle/>
          <a:p>
            <a:pPr>
              <a:spcBef>
                <a:spcPct val="0"/>
              </a:spcBef>
            </a:pPr>
            <a:r>
              <a:rPr lang="en-GB" sz="2000" spc="50" dirty="0">
                <a:latin typeface="Arial Narrow"/>
                <a:cs typeface="Arial Narrow"/>
              </a:rPr>
              <a:t>This excludes children who cannot self-neglect as they should have</a:t>
            </a:r>
            <a:br>
              <a:rPr lang="en-GB" sz="2000" spc="50" dirty="0">
                <a:latin typeface="Arial Narrow"/>
                <a:cs typeface="Arial Narrow"/>
              </a:rPr>
            </a:br>
            <a:r>
              <a:rPr lang="en-GB" sz="2000" spc="50" dirty="0">
                <a:latin typeface="Arial Narrow"/>
                <a:cs typeface="Arial Narrow"/>
              </a:rPr>
              <a:t>an adult or organisation responsible for their wellbeing.</a:t>
            </a:r>
          </a:p>
        </p:txBody>
      </p:sp>
    </p:spTree>
    <p:extLst>
      <p:ext uri="{BB962C8B-B14F-4D97-AF65-F5344CB8AC3E}">
        <p14:creationId xmlns:p14="http://schemas.microsoft.com/office/powerpoint/2010/main" val="269534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10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childTnLst>
                                </p:cTn>
                              </p:par>
                            </p:childTnLst>
                          </p:cTn>
                        </p:par>
                        <p:par>
                          <p:cTn id="22" fill="hold">
                            <p:stCondLst>
                              <p:cond delay="1000"/>
                            </p:stCondLst>
                            <p:childTnLst>
                              <p:par>
                                <p:cTn id="23" presetID="2" presetClass="entr" presetSubtype="4" accel="50000" decel="500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 calcmode="lin" valueType="num">
                                      <p:cBhvr additive="base">
                                        <p:cTn id="25" dur="500" fill="hold"/>
                                        <p:tgtEl>
                                          <p:spTgt spid="28"/>
                                        </p:tgtEl>
                                        <p:attrNameLst>
                                          <p:attrName>ppt_x</p:attrName>
                                        </p:attrNameLst>
                                      </p:cBhvr>
                                      <p:tavLst>
                                        <p:tav tm="0">
                                          <p:val>
                                            <p:strVal val="#ppt_x"/>
                                          </p:val>
                                        </p:tav>
                                        <p:tav tm="100000">
                                          <p:val>
                                            <p:strVal val="#ppt_x"/>
                                          </p:val>
                                        </p:tav>
                                      </p:tavLst>
                                    </p:anim>
                                    <p:anim calcmode="lin" valueType="num">
                                      <p:cBhvr additive="base">
                                        <p:cTn id="26" dur="500" fill="hold"/>
                                        <p:tgtEl>
                                          <p:spTgt spid="28"/>
                                        </p:tgtEl>
                                        <p:attrNameLst>
                                          <p:attrName>ppt_y</p:attrName>
                                        </p:attrNameLst>
                                      </p:cBhvr>
                                      <p:tavLst>
                                        <p:tav tm="0">
                                          <p:val>
                                            <p:strVal val="1+#ppt_h/2"/>
                                          </p:val>
                                        </p:tav>
                                        <p:tav tm="100000">
                                          <p:val>
                                            <p:strVal val="#ppt_y"/>
                                          </p:val>
                                        </p:tav>
                                      </p:tavLst>
                                    </p:anim>
                                  </p:childTnLst>
                                </p:cTn>
                              </p:par>
                              <p:par>
                                <p:cTn id="27" presetID="2" presetClass="entr" presetSubtype="4" accel="50000" decel="50000" fill="hold" nodeType="with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additive="base">
                                        <p:cTn id="29" dur="500" fill="hold"/>
                                        <p:tgtEl>
                                          <p:spTgt spid="29"/>
                                        </p:tgtEl>
                                        <p:attrNameLst>
                                          <p:attrName>ppt_x</p:attrName>
                                        </p:attrNameLst>
                                      </p:cBhvr>
                                      <p:tavLst>
                                        <p:tav tm="0">
                                          <p:val>
                                            <p:strVal val="#ppt_x"/>
                                          </p:val>
                                        </p:tav>
                                        <p:tav tm="100000">
                                          <p:val>
                                            <p:strVal val="#ppt_x"/>
                                          </p:val>
                                        </p:tav>
                                      </p:tavLst>
                                    </p:anim>
                                    <p:anim calcmode="lin" valueType="num">
                                      <p:cBhvr additive="base">
                                        <p:cTn id="3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0"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257010" y="1262180"/>
            <a:ext cx="1597393"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BULLYING</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B871A2E9-A3D5-4AA2-920A-40A60C3A5B5E}"/>
              </a:ext>
            </a:extLst>
          </p:cNvPr>
          <p:cNvSpPr txBox="1">
            <a:spLocks/>
          </p:cNvSpPr>
          <p:nvPr/>
        </p:nvSpPr>
        <p:spPr>
          <a:xfrm>
            <a:off x="1257011" y="1855285"/>
            <a:ext cx="9542169" cy="80206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Bullying occurs when an individual or group of individuals show hostility</a:t>
            </a:r>
            <a:br>
              <a:rPr lang="en-GB" sz="2400" spc="50" dirty="0">
                <a:latin typeface="Arial Narrow"/>
                <a:cs typeface="Arial Narrow"/>
              </a:rPr>
            </a:br>
            <a:r>
              <a:rPr lang="en-GB" sz="2400" spc="50" dirty="0">
                <a:latin typeface="Arial Narrow"/>
                <a:cs typeface="Arial Narrow"/>
              </a:rPr>
              <a:t>  towards another individual</a:t>
            </a:r>
          </a:p>
        </p:txBody>
      </p:sp>
      <p:sp>
        <p:nvSpPr>
          <p:cNvPr id="18" name="Title 1">
            <a:extLst>
              <a:ext uri="{FF2B5EF4-FFF2-40B4-BE49-F238E27FC236}">
                <a16:creationId xmlns:a16="http://schemas.microsoft.com/office/drawing/2014/main" id="{06D7ADC5-D0A7-CF41-B280-30D64FD2D0F2}"/>
              </a:ext>
            </a:extLst>
          </p:cNvPr>
          <p:cNvSpPr txBox="1">
            <a:spLocks/>
          </p:cNvSpPr>
          <p:nvPr/>
        </p:nvSpPr>
        <p:spPr>
          <a:xfrm>
            <a:off x="1257011" y="2906425"/>
            <a:ext cx="9542169" cy="828108"/>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It can include physical abuse such as hitting or pushing, and verbal abuse</a:t>
            </a:r>
            <a:br>
              <a:rPr lang="en-GB" sz="2400" spc="50" dirty="0">
                <a:latin typeface="Arial Narrow"/>
                <a:cs typeface="Arial Narrow"/>
              </a:rPr>
            </a:br>
            <a:r>
              <a:rPr lang="en-GB" sz="2400" spc="50" dirty="0">
                <a:latin typeface="Arial Narrow"/>
                <a:cs typeface="Arial Narrow"/>
              </a:rPr>
              <a:t>  including name calling and spreading rumours</a:t>
            </a:r>
          </a:p>
        </p:txBody>
      </p:sp>
      <p:sp>
        <p:nvSpPr>
          <p:cNvPr id="19" name="Title 1">
            <a:extLst>
              <a:ext uri="{FF2B5EF4-FFF2-40B4-BE49-F238E27FC236}">
                <a16:creationId xmlns:a16="http://schemas.microsoft.com/office/drawing/2014/main" id="{B6CA30B1-A697-864E-806F-D99B6C6EE842}"/>
              </a:ext>
            </a:extLst>
          </p:cNvPr>
          <p:cNvSpPr txBox="1">
            <a:spLocks/>
          </p:cNvSpPr>
          <p:nvPr/>
        </p:nvSpPr>
        <p:spPr>
          <a:xfrm>
            <a:off x="1257010" y="4044164"/>
            <a:ext cx="9542170" cy="828108"/>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Bullying can happen at school, at home, in the workplace or in the community.</a:t>
            </a:r>
            <a:br>
              <a:rPr lang="en-GB" sz="2400" spc="50" dirty="0">
                <a:latin typeface="Arial Narrow"/>
                <a:cs typeface="Arial Narrow"/>
              </a:rPr>
            </a:br>
            <a:r>
              <a:rPr lang="en-GB" sz="2400" spc="50" dirty="0">
                <a:latin typeface="Arial Narrow"/>
                <a:cs typeface="Arial Narrow"/>
              </a:rPr>
              <a:t>  It can hurt both children and adults physically and emotionally</a:t>
            </a:r>
          </a:p>
        </p:txBody>
      </p:sp>
      <p:cxnSp>
        <p:nvCxnSpPr>
          <p:cNvPr id="20" name="Straight Connector 19">
            <a:extLst>
              <a:ext uri="{FF2B5EF4-FFF2-40B4-BE49-F238E27FC236}">
                <a16:creationId xmlns:a16="http://schemas.microsoft.com/office/drawing/2014/main" id="{A414BFCB-FFE8-0941-AAD8-B7F560279215}"/>
              </a:ext>
            </a:extLst>
          </p:cNvPr>
          <p:cNvCxnSpPr>
            <a:cxnSpLocks/>
          </p:cNvCxnSpPr>
          <p:nvPr/>
        </p:nvCxnSpPr>
        <p:spPr>
          <a:xfrm>
            <a:off x="1257011" y="2714920"/>
            <a:ext cx="954216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5CEE48B2-EE0A-2847-AB17-BA08CAFA146C}"/>
              </a:ext>
            </a:extLst>
          </p:cNvPr>
          <p:cNvCxnSpPr>
            <a:cxnSpLocks/>
          </p:cNvCxnSpPr>
          <p:nvPr/>
        </p:nvCxnSpPr>
        <p:spPr>
          <a:xfrm>
            <a:off x="1257010" y="3851168"/>
            <a:ext cx="954217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FF524E7-F097-A949-8FD3-2947AEAEA8FC}"/>
              </a:ext>
            </a:extLst>
          </p:cNvPr>
          <p:cNvCxnSpPr>
            <a:cxnSpLocks/>
          </p:cNvCxnSpPr>
          <p:nvPr/>
        </p:nvCxnSpPr>
        <p:spPr>
          <a:xfrm>
            <a:off x="1257010" y="5022140"/>
            <a:ext cx="954217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2947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1000"/>
                                        <p:tgtEl>
                                          <p:spTgt spid="18"/>
                                        </p:tgtEl>
                                      </p:cBhvr>
                                    </p:animEffect>
                                  </p:childTnLst>
                                </p:cTn>
                              </p:par>
                              <p:par>
                                <p:cTn id="16" presetID="10" presetClass="entr" presetSubtype="0" fill="hold"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1000"/>
                                        <p:tgtEl>
                                          <p:spTgt spid="19"/>
                                        </p:tgtEl>
                                      </p:cBhvr>
                                    </p:animEffect>
                                  </p:childTnLst>
                                </p:cTn>
                              </p:par>
                              <p:par>
                                <p:cTn id="24" presetID="10" presetClass="entr" presetSubtype="0" fill="hold"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par>
                          <p:cTn id="27" fill="hold">
                            <p:stCondLst>
                              <p:cond delay="1000"/>
                            </p:stCondLst>
                            <p:childTnLst>
                              <p:par>
                                <p:cTn id="28" presetID="2" presetClass="entr" presetSubtype="4" accel="50000" decel="50000" fill="hold" nodeType="afterEffect">
                                  <p:stCondLst>
                                    <p:cond delay="0"/>
                                  </p:stCondLst>
                                  <p:childTnLst>
                                    <p:set>
                                      <p:cBhvr>
                                        <p:cTn id="29" dur="1" fill="hold">
                                          <p:stCondLst>
                                            <p:cond delay="0"/>
                                          </p:stCondLst>
                                        </p:cTn>
                                        <p:tgtEl>
                                          <p:spTgt spid="28"/>
                                        </p:tgtEl>
                                        <p:attrNameLst>
                                          <p:attrName>style.visibility</p:attrName>
                                        </p:attrNameLst>
                                      </p:cBhvr>
                                      <p:to>
                                        <p:strVal val="visible"/>
                                      </p:to>
                                    </p:set>
                                    <p:anim calcmode="lin" valueType="num">
                                      <p:cBhvr additive="base">
                                        <p:cTn id="30" dur="500" fill="hold"/>
                                        <p:tgtEl>
                                          <p:spTgt spid="28"/>
                                        </p:tgtEl>
                                        <p:attrNameLst>
                                          <p:attrName>ppt_x</p:attrName>
                                        </p:attrNameLst>
                                      </p:cBhvr>
                                      <p:tavLst>
                                        <p:tav tm="0">
                                          <p:val>
                                            <p:strVal val="#ppt_x"/>
                                          </p:val>
                                        </p:tav>
                                        <p:tav tm="100000">
                                          <p:val>
                                            <p:strVal val="#ppt_x"/>
                                          </p:val>
                                        </p:tav>
                                      </p:tavLst>
                                    </p:anim>
                                    <p:anim calcmode="lin" valueType="num">
                                      <p:cBhvr additive="base">
                                        <p:cTn id="31" dur="500" fill="hold"/>
                                        <p:tgtEl>
                                          <p:spTgt spid="28"/>
                                        </p:tgtEl>
                                        <p:attrNameLst>
                                          <p:attrName>ppt_y</p:attrName>
                                        </p:attrNameLst>
                                      </p:cBhvr>
                                      <p:tavLst>
                                        <p:tav tm="0">
                                          <p:val>
                                            <p:strVal val="1+#ppt_h/2"/>
                                          </p:val>
                                        </p:tav>
                                        <p:tav tm="100000">
                                          <p:val>
                                            <p:strVal val="#ppt_y"/>
                                          </p:val>
                                        </p:tav>
                                      </p:tavLst>
                                    </p:anim>
                                  </p:childTnLst>
                                </p:cTn>
                              </p:par>
                              <p:par>
                                <p:cTn id="32" presetID="2" presetClass="entr" presetSubtype="4" accel="50000" decel="50000" fill="hold" nodeType="withEffect">
                                  <p:stCondLst>
                                    <p:cond delay="0"/>
                                  </p:stCondLst>
                                  <p:childTnLst>
                                    <p:set>
                                      <p:cBhvr>
                                        <p:cTn id="33" dur="1" fill="hold">
                                          <p:stCondLst>
                                            <p:cond delay="0"/>
                                          </p:stCondLst>
                                        </p:cTn>
                                        <p:tgtEl>
                                          <p:spTgt spid="29"/>
                                        </p:tgtEl>
                                        <p:attrNameLst>
                                          <p:attrName>style.visibility</p:attrName>
                                        </p:attrNameLst>
                                      </p:cBhvr>
                                      <p:to>
                                        <p:strVal val="visible"/>
                                      </p:to>
                                    </p:set>
                                    <p:anim calcmode="lin" valueType="num">
                                      <p:cBhvr additive="base">
                                        <p:cTn id="34" dur="500" fill="hold"/>
                                        <p:tgtEl>
                                          <p:spTgt spid="29"/>
                                        </p:tgtEl>
                                        <p:attrNameLst>
                                          <p:attrName>ppt_x</p:attrName>
                                        </p:attrNameLst>
                                      </p:cBhvr>
                                      <p:tavLst>
                                        <p:tav tm="0">
                                          <p:val>
                                            <p:strVal val="#ppt_x"/>
                                          </p:val>
                                        </p:tav>
                                        <p:tav tm="100000">
                                          <p:val>
                                            <p:strVal val="#ppt_x"/>
                                          </p:val>
                                        </p:tav>
                                      </p:tavLst>
                                    </p:anim>
                                    <p:anim calcmode="lin" valueType="num">
                                      <p:cBhvr additive="base">
                                        <p:cTn id="3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8" grpId="0"/>
      <p:bldP spid="19"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842316" y="1275112"/>
            <a:ext cx="4298474"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ELECTRONIC MEDIA ABUSE</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B871A2E9-A3D5-4AA2-920A-40A60C3A5B5E}"/>
              </a:ext>
            </a:extLst>
          </p:cNvPr>
          <p:cNvSpPr txBox="1">
            <a:spLocks/>
          </p:cNvSpPr>
          <p:nvPr/>
        </p:nvSpPr>
        <p:spPr>
          <a:xfrm>
            <a:off x="842296" y="1872493"/>
            <a:ext cx="9592390" cy="798637"/>
          </a:xfrm>
          <a:prstGeom prst="rect">
            <a:avLst/>
          </a:prstGeom>
        </p:spPr>
        <p:txBody>
          <a:bodyPr vert="horz" wrap="none" lIns="0" tIns="0" rIns="0" bIns="0" rtlCol="0" anchor="t" anchorCtr="0">
            <a:noAutofit/>
          </a:bodyPr>
          <a:lstStyle/>
          <a:p>
            <a:r>
              <a:rPr lang="en-GB" sz="2400" b="1" spc="50" dirty="0">
                <a:solidFill>
                  <a:srgbClr val="009ED5"/>
                </a:solidFill>
                <a:latin typeface="Arial Narrow" panose="020B0604020202020204" pitchFamily="34" charset="0"/>
                <a:cs typeface="Arial Narrow" panose="020B0604020202020204" pitchFamily="34" charset="0"/>
              </a:rPr>
              <a:t>Children and adults at risk can be abused through electronic media such</a:t>
            </a:r>
            <a:br>
              <a:rPr lang="en-GB" sz="2400" b="1" spc="50" dirty="0">
                <a:solidFill>
                  <a:srgbClr val="009ED5"/>
                </a:solidFill>
                <a:latin typeface="Arial Narrow" panose="020B0604020202020204" pitchFamily="34" charset="0"/>
                <a:cs typeface="Arial Narrow" panose="020B0604020202020204" pitchFamily="34" charset="0"/>
              </a:rPr>
            </a:br>
            <a:r>
              <a:rPr lang="en-GB" sz="2400" b="1" spc="50" dirty="0">
                <a:solidFill>
                  <a:srgbClr val="009ED5"/>
                </a:solidFill>
                <a:latin typeface="Arial Narrow" panose="020B0604020202020204" pitchFamily="34" charset="0"/>
                <a:cs typeface="Arial Narrow" panose="020B0604020202020204" pitchFamily="34" charset="0"/>
              </a:rPr>
              <a:t>as websites and social media platforms. Methods of abuse may include:</a:t>
            </a:r>
          </a:p>
        </p:txBody>
      </p:sp>
      <p:sp>
        <p:nvSpPr>
          <p:cNvPr id="10" name="Title 1">
            <a:extLst>
              <a:ext uri="{FF2B5EF4-FFF2-40B4-BE49-F238E27FC236}">
                <a16:creationId xmlns:a16="http://schemas.microsoft.com/office/drawing/2014/main" id="{6596E0D5-DF63-D640-BCE6-646D02575B6E}"/>
              </a:ext>
            </a:extLst>
          </p:cNvPr>
          <p:cNvSpPr txBox="1">
            <a:spLocks/>
          </p:cNvSpPr>
          <p:nvPr/>
        </p:nvSpPr>
        <p:spPr>
          <a:xfrm>
            <a:off x="842306" y="2772149"/>
            <a:ext cx="814656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Circulation of pictures and videos of abuse</a:t>
            </a:r>
          </a:p>
        </p:txBody>
      </p:sp>
      <p:cxnSp>
        <p:nvCxnSpPr>
          <p:cNvPr id="13" name="Straight Connector 12">
            <a:extLst>
              <a:ext uri="{FF2B5EF4-FFF2-40B4-BE49-F238E27FC236}">
                <a16:creationId xmlns:a16="http://schemas.microsoft.com/office/drawing/2014/main" id="{F9DB835D-7D00-9040-93E2-747B263A5218}"/>
              </a:ext>
            </a:extLst>
          </p:cNvPr>
          <p:cNvCxnSpPr>
            <a:cxnSpLocks/>
          </p:cNvCxnSpPr>
          <p:nvPr/>
        </p:nvCxnSpPr>
        <p:spPr>
          <a:xfrm>
            <a:off x="842311" y="3276506"/>
            <a:ext cx="814656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DE861336-4B24-1C45-B673-877FDAE06B47}"/>
              </a:ext>
            </a:extLst>
          </p:cNvPr>
          <p:cNvSpPr txBox="1">
            <a:spLocks/>
          </p:cNvSpPr>
          <p:nvPr/>
        </p:nvSpPr>
        <p:spPr>
          <a:xfrm>
            <a:off x="842306" y="3424362"/>
            <a:ext cx="814656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A person being groomed for the purposes of abuse</a:t>
            </a:r>
          </a:p>
        </p:txBody>
      </p:sp>
      <p:cxnSp>
        <p:nvCxnSpPr>
          <p:cNvPr id="15" name="Straight Connector 14">
            <a:extLst>
              <a:ext uri="{FF2B5EF4-FFF2-40B4-BE49-F238E27FC236}">
                <a16:creationId xmlns:a16="http://schemas.microsoft.com/office/drawing/2014/main" id="{4B023B2A-9DD7-1745-92B6-235BB9D374D3}"/>
              </a:ext>
            </a:extLst>
          </p:cNvPr>
          <p:cNvCxnSpPr>
            <a:cxnSpLocks/>
          </p:cNvCxnSpPr>
          <p:nvPr/>
        </p:nvCxnSpPr>
        <p:spPr>
          <a:xfrm>
            <a:off x="842311" y="3941419"/>
            <a:ext cx="814656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Title 1">
            <a:extLst>
              <a:ext uri="{FF2B5EF4-FFF2-40B4-BE49-F238E27FC236}">
                <a16:creationId xmlns:a16="http://schemas.microsoft.com/office/drawing/2014/main" id="{5FA4FAC0-EE30-4841-9507-9F44EC7F7F67}"/>
              </a:ext>
            </a:extLst>
          </p:cNvPr>
          <p:cNvSpPr txBox="1">
            <a:spLocks/>
          </p:cNvSpPr>
          <p:nvPr/>
        </p:nvSpPr>
        <p:spPr>
          <a:xfrm>
            <a:off x="842301" y="4101975"/>
            <a:ext cx="814656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Exposure to sexual and other offensive content</a:t>
            </a:r>
          </a:p>
        </p:txBody>
      </p:sp>
      <p:cxnSp>
        <p:nvCxnSpPr>
          <p:cNvPr id="17" name="Straight Connector 16">
            <a:extLst>
              <a:ext uri="{FF2B5EF4-FFF2-40B4-BE49-F238E27FC236}">
                <a16:creationId xmlns:a16="http://schemas.microsoft.com/office/drawing/2014/main" id="{EB09F7F6-8893-C14A-AB93-51DBD4C60A53}"/>
              </a:ext>
            </a:extLst>
          </p:cNvPr>
          <p:cNvCxnSpPr>
            <a:cxnSpLocks/>
          </p:cNvCxnSpPr>
          <p:nvPr/>
        </p:nvCxnSpPr>
        <p:spPr>
          <a:xfrm>
            <a:off x="842306" y="4606332"/>
            <a:ext cx="81465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A9118AC1-7ECA-D148-812A-F6C1DC4DC112}"/>
              </a:ext>
            </a:extLst>
          </p:cNvPr>
          <p:cNvSpPr txBox="1">
            <a:spLocks/>
          </p:cNvSpPr>
          <p:nvPr/>
        </p:nvSpPr>
        <p:spPr>
          <a:xfrm>
            <a:off x="842296" y="4770502"/>
            <a:ext cx="814656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The use of the internet to engage a person in extremist ideologies</a:t>
            </a:r>
          </a:p>
        </p:txBody>
      </p:sp>
      <p:cxnSp>
        <p:nvCxnSpPr>
          <p:cNvPr id="19" name="Straight Connector 18">
            <a:extLst>
              <a:ext uri="{FF2B5EF4-FFF2-40B4-BE49-F238E27FC236}">
                <a16:creationId xmlns:a16="http://schemas.microsoft.com/office/drawing/2014/main" id="{F2D51147-B1F0-884D-8F6E-52DDEA208AB8}"/>
              </a:ext>
            </a:extLst>
          </p:cNvPr>
          <p:cNvCxnSpPr>
            <a:cxnSpLocks/>
          </p:cNvCxnSpPr>
          <p:nvPr/>
        </p:nvCxnSpPr>
        <p:spPr>
          <a:xfrm>
            <a:off x="842301" y="5274859"/>
            <a:ext cx="814657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23" name="Picture 22">
            <a:extLst>
              <a:ext uri="{FF2B5EF4-FFF2-40B4-BE49-F238E27FC236}">
                <a16:creationId xmlns:a16="http://schemas.microsoft.com/office/drawing/2014/main" id="{AB01625E-C4D0-F847-89CE-3CD125BCB09B}"/>
              </a:ext>
            </a:extLst>
          </p:cNvPr>
          <p:cNvPicPr>
            <a:picLocks noChangeAspect="1"/>
          </p:cNvPicPr>
          <p:nvPr/>
        </p:nvPicPr>
        <p:blipFill>
          <a:blip r:embed="rId5"/>
          <a:stretch>
            <a:fillRect/>
          </a:stretch>
        </p:blipFill>
        <p:spPr>
          <a:xfrm>
            <a:off x="9373876" y="3089845"/>
            <a:ext cx="2936586" cy="1960171"/>
          </a:xfrm>
          <a:prstGeom prst="roundRect">
            <a:avLst>
              <a:gd name="adj" fmla="val 8594"/>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3450648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500"/>
                                        <p:tgtEl>
                                          <p:spTgt spid="2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par>
                                <p:cTn id="32" presetID="10" presetClass="entr" presetSubtype="0" fill="hold"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500"/>
                                        <p:tgtEl>
                                          <p:spTgt spid="1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par>
                                <p:cTn id="40" presetID="10" presetClass="entr" presetSubtype="0" fill="hold"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par>
                          <p:cTn id="43" fill="hold">
                            <p:stCondLst>
                              <p:cond delay="500"/>
                            </p:stCondLst>
                            <p:childTnLst>
                              <p:par>
                                <p:cTn id="44" presetID="2" presetClass="entr" presetSubtype="4" accel="50000" decel="50000" fill="hold" nodeType="after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ppt_x"/>
                                          </p:val>
                                        </p:tav>
                                        <p:tav tm="100000">
                                          <p:val>
                                            <p:strVal val="#ppt_x"/>
                                          </p:val>
                                        </p:tav>
                                      </p:tavLst>
                                    </p:anim>
                                    <p:anim calcmode="lin" valueType="num">
                                      <p:cBhvr additive="base">
                                        <p:cTn id="47" dur="500" fill="hold"/>
                                        <p:tgtEl>
                                          <p:spTgt spid="28"/>
                                        </p:tgtEl>
                                        <p:attrNameLst>
                                          <p:attrName>ppt_y</p:attrName>
                                        </p:attrNameLst>
                                      </p:cBhvr>
                                      <p:tavLst>
                                        <p:tav tm="0">
                                          <p:val>
                                            <p:strVal val="1+#ppt_h/2"/>
                                          </p:val>
                                        </p:tav>
                                        <p:tav tm="100000">
                                          <p:val>
                                            <p:strVal val="#ppt_y"/>
                                          </p:val>
                                        </p:tav>
                                      </p:tavLst>
                                    </p:anim>
                                  </p:childTnLst>
                                </p:cTn>
                              </p:par>
                              <p:par>
                                <p:cTn id="48" presetID="2" presetClass="entr" presetSubtype="4" accel="50000" decel="50000" fill="hold" nodeType="with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ppt_x"/>
                                          </p:val>
                                        </p:tav>
                                        <p:tav tm="100000">
                                          <p:val>
                                            <p:strVal val="#ppt_x"/>
                                          </p:val>
                                        </p:tav>
                                      </p:tavLst>
                                    </p:anim>
                                    <p:anim calcmode="lin" valueType="num">
                                      <p:cBhvr additive="base">
                                        <p:cTn id="5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P spid="14" grpId="0"/>
      <p:bldP spid="16" grpId="0"/>
      <p:bldP spid="18"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873313" y="1199259"/>
            <a:ext cx="3769286" cy="413913"/>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Hate and mate crime</a:t>
            </a:r>
            <a:endParaRPr lang="en-US" sz="2800" b="1" cap="all" spc="75" dirty="0">
              <a:latin typeface="Arial Narrow"/>
              <a:cs typeface="Arial Narrow"/>
            </a:endParaRPr>
          </a:p>
        </p:txBody>
      </p:sp>
      <p:sp>
        <p:nvSpPr>
          <p:cNvPr id="10" name="Title 1">
            <a:extLst>
              <a:ext uri="{FF2B5EF4-FFF2-40B4-BE49-F238E27FC236}">
                <a16:creationId xmlns:a16="http://schemas.microsoft.com/office/drawing/2014/main" id="{90B06091-35D3-412E-BBF7-73BFAB210B5C}"/>
              </a:ext>
            </a:extLst>
          </p:cNvPr>
          <p:cNvSpPr txBox="1">
            <a:spLocks/>
          </p:cNvSpPr>
          <p:nvPr/>
        </p:nvSpPr>
        <p:spPr>
          <a:xfrm>
            <a:off x="1873315" y="1813435"/>
            <a:ext cx="1446629" cy="33771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Hate crime</a:t>
            </a:r>
            <a:endParaRPr lang="en-GB" sz="2400" spc="50" dirty="0">
              <a:latin typeface="Arial Narrow"/>
              <a:cs typeface="Arial Narrow"/>
            </a:endParaRPr>
          </a:p>
        </p:txBody>
      </p:sp>
      <p:sp>
        <p:nvSpPr>
          <p:cNvPr id="13" name="Title 1">
            <a:extLst>
              <a:ext uri="{FF2B5EF4-FFF2-40B4-BE49-F238E27FC236}">
                <a16:creationId xmlns:a16="http://schemas.microsoft.com/office/drawing/2014/main" id="{A4393034-78E7-43B5-BB13-DEEEBBB263DD}"/>
              </a:ext>
            </a:extLst>
          </p:cNvPr>
          <p:cNvSpPr txBox="1">
            <a:spLocks/>
          </p:cNvSpPr>
          <p:nvPr/>
        </p:nvSpPr>
        <p:spPr>
          <a:xfrm>
            <a:off x="1873313" y="2243803"/>
            <a:ext cx="4055032" cy="3465738"/>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Discriminatory acts towards an individual</a:t>
            </a:r>
            <a:br>
              <a:rPr lang="en-GB" sz="2000" spc="50" dirty="0">
                <a:latin typeface="Arial Narrow"/>
                <a:cs typeface="Arial Narrow"/>
              </a:rPr>
            </a:br>
            <a:r>
              <a:rPr lang="en-GB" sz="2000" spc="50" dirty="0">
                <a:latin typeface="Arial Narrow"/>
                <a:cs typeface="Arial Narrow"/>
              </a:rPr>
              <a:t>motivated by another's hostility, prejudice</a:t>
            </a:r>
            <a:br>
              <a:rPr lang="en-GB" sz="2000" spc="50" dirty="0">
                <a:latin typeface="Arial Narrow"/>
                <a:cs typeface="Arial Narrow"/>
              </a:rPr>
            </a:br>
            <a:r>
              <a:rPr lang="en-GB" sz="2000" spc="50" dirty="0">
                <a:latin typeface="Arial Narrow"/>
                <a:cs typeface="Arial Narrow"/>
              </a:rPr>
              <a:t>or hatred based upon who or what they</a:t>
            </a:r>
            <a:br>
              <a:rPr lang="en-GB" sz="2000" spc="50" dirty="0">
                <a:latin typeface="Arial Narrow"/>
                <a:cs typeface="Arial Narrow"/>
              </a:rPr>
            </a:br>
            <a:r>
              <a:rPr lang="en-GB" sz="2000" spc="50" dirty="0">
                <a:latin typeface="Arial Narrow"/>
                <a:cs typeface="Arial Narrow"/>
              </a:rPr>
              <a:t>believe or perceive the other to be.</a:t>
            </a:r>
            <a:br>
              <a:rPr lang="en-GB" sz="2000" spc="50" dirty="0">
                <a:latin typeface="Arial Narrow"/>
                <a:cs typeface="Arial Narrow"/>
              </a:rPr>
            </a:br>
            <a:br>
              <a:rPr lang="en-GB" sz="2000" spc="50" dirty="0">
                <a:latin typeface="Arial Narrow"/>
                <a:cs typeface="Arial Narrow"/>
              </a:rPr>
            </a:br>
            <a:r>
              <a:rPr lang="en-GB" sz="2000" spc="50" dirty="0">
                <a:latin typeface="Arial Narrow"/>
                <a:cs typeface="Arial Narrow"/>
              </a:rPr>
              <a:t>This may involve an individual being</a:t>
            </a:r>
            <a:br>
              <a:rPr lang="en-GB" sz="2000" spc="50" dirty="0">
                <a:latin typeface="Arial Narrow"/>
                <a:cs typeface="Arial Narrow"/>
              </a:rPr>
            </a:br>
            <a:r>
              <a:rPr lang="en-GB" sz="2000" spc="50" dirty="0">
                <a:latin typeface="Arial Narrow"/>
                <a:cs typeface="Arial Narrow"/>
              </a:rPr>
              <a:t>targeted because of their race, religion</a:t>
            </a:r>
            <a:br>
              <a:rPr lang="en-GB" sz="2000" spc="50" dirty="0">
                <a:latin typeface="Arial Narrow"/>
                <a:cs typeface="Arial Narrow"/>
              </a:rPr>
            </a:br>
            <a:r>
              <a:rPr lang="en-GB" sz="2000" spc="50" dirty="0">
                <a:latin typeface="Arial Narrow"/>
                <a:cs typeface="Arial Narrow"/>
              </a:rPr>
              <a:t>or belief, sexual orientation, transgender,</a:t>
            </a:r>
            <a:br>
              <a:rPr lang="en-GB" sz="2000" spc="50" dirty="0">
                <a:latin typeface="Arial Narrow"/>
                <a:cs typeface="Arial Narrow"/>
              </a:rPr>
            </a:br>
            <a:r>
              <a:rPr lang="en-GB" sz="2000" spc="50" dirty="0">
                <a:latin typeface="Arial Narrow"/>
                <a:cs typeface="Arial Narrow"/>
              </a:rPr>
              <a:t>disability etc. Such incidents may also</a:t>
            </a:r>
            <a:br>
              <a:rPr lang="en-GB" sz="2000" spc="50" dirty="0">
                <a:latin typeface="Arial Narrow"/>
                <a:cs typeface="Arial Narrow"/>
              </a:rPr>
            </a:br>
            <a:r>
              <a:rPr lang="en-GB" sz="2000" spc="50" dirty="0">
                <a:latin typeface="Arial Narrow"/>
                <a:cs typeface="Arial Narrow"/>
              </a:rPr>
              <a:t>result in an individual being discriminated</a:t>
            </a:r>
            <a:br>
              <a:rPr lang="en-GB" sz="2000" spc="50" dirty="0">
                <a:latin typeface="Arial Narrow"/>
                <a:cs typeface="Arial Narrow"/>
              </a:rPr>
            </a:br>
            <a:r>
              <a:rPr lang="en-GB" sz="2000" spc="50" dirty="0">
                <a:latin typeface="Arial Narrow"/>
                <a:cs typeface="Arial Narrow"/>
              </a:rPr>
              <a:t>against under the Equality Act 2010.</a:t>
            </a:r>
          </a:p>
        </p:txBody>
      </p:sp>
      <p:sp>
        <p:nvSpPr>
          <p:cNvPr id="15" name="Title 1">
            <a:extLst>
              <a:ext uri="{FF2B5EF4-FFF2-40B4-BE49-F238E27FC236}">
                <a16:creationId xmlns:a16="http://schemas.microsoft.com/office/drawing/2014/main" id="{1AB8B491-AFC4-489B-BC95-301D4815055D}"/>
              </a:ext>
            </a:extLst>
          </p:cNvPr>
          <p:cNvSpPr txBox="1">
            <a:spLocks/>
          </p:cNvSpPr>
          <p:nvPr/>
        </p:nvSpPr>
        <p:spPr>
          <a:xfrm>
            <a:off x="6667410" y="1813435"/>
            <a:ext cx="1446625" cy="33771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Mate crime</a:t>
            </a:r>
            <a:endParaRPr lang="en-GB" sz="2400" spc="50" dirty="0">
              <a:latin typeface="Arial Narrow"/>
              <a:cs typeface="Arial Narrow"/>
            </a:endParaRPr>
          </a:p>
        </p:txBody>
      </p:sp>
      <p:sp>
        <p:nvSpPr>
          <p:cNvPr id="16" name="Title 1">
            <a:extLst>
              <a:ext uri="{FF2B5EF4-FFF2-40B4-BE49-F238E27FC236}">
                <a16:creationId xmlns:a16="http://schemas.microsoft.com/office/drawing/2014/main" id="{29DF6380-6169-4976-9EAF-5DC3B4680D2A}"/>
              </a:ext>
            </a:extLst>
          </p:cNvPr>
          <p:cNvSpPr txBox="1">
            <a:spLocks/>
          </p:cNvSpPr>
          <p:nvPr/>
        </p:nvSpPr>
        <p:spPr>
          <a:xfrm>
            <a:off x="6667408" y="2243803"/>
            <a:ext cx="4060331" cy="2828159"/>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A form of crime in which a perpetrator</a:t>
            </a:r>
            <a:br>
              <a:rPr lang="en-GB" sz="2000" spc="50" dirty="0">
                <a:latin typeface="Arial Narrow"/>
                <a:cs typeface="Arial Narrow"/>
              </a:rPr>
            </a:br>
            <a:r>
              <a:rPr lang="en-GB" sz="2000" spc="50" dirty="0">
                <a:latin typeface="Arial Narrow"/>
                <a:cs typeface="Arial Narrow"/>
              </a:rPr>
              <a:t>befriends a vulnerable person with the</a:t>
            </a:r>
            <a:br>
              <a:rPr lang="en-GB" sz="2000" spc="50" dirty="0">
                <a:latin typeface="Arial Narrow"/>
                <a:cs typeface="Arial Narrow"/>
              </a:rPr>
            </a:br>
            <a:r>
              <a:rPr lang="en-GB" sz="2000" spc="50" dirty="0">
                <a:latin typeface="Arial Narrow"/>
                <a:cs typeface="Arial Narrow"/>
              </a:rPr>
              <a:t>intention of then exploiting the person</a:t>
            </a:r>
            <a:br>
              <a:rPr lang="en-GB" sz="2000" spc="50" dirty="0">
                <a:latin typeface="Arial Narrow"/>
                <a:cs typeface="Arial Narrow"/>
              </a:rPr>
            </a:br>
            <a:r>
              <a:rPr lang="en-GB" sz="2000" spc="50" dirty="0">
                <a:latin typeface="Arial Narrow"/>
                <a:cs typeface="Arial Narrow"/>
              </a:rPr>
              <a:t>financially, physically or sexually.</a:t>
            </a:r>
            <a:br>
              <a:rPr lang="en-GB" sz="2000" spc="50" dirty="0">
                <a:latin typeface="Arial Narrow"/>
                <a:cs typeface="Arial Narrow"/>
              </a:rPr>
            </a:br>
            <a:br>
              <a:rPr lang="en-GB" sz="2000" spc="50" dirty="0">
                <a:latin typeface="Arial Narrow"/>
                <a:cs typeface="Arial Narrow"/>
              </a:rPr>
            </a:br>
            <a:r>
              <a:rPr lang="en-GB" sz="2000" spc="50" dirty="0">
                <a:latin typeface="Arial Narrow"/>
                <a:cs typeface="Arial Narrow"/>
              </a:rPr>
              <a:t>Victims of mate crime may be enticed</a:t>
            </a:r>
            <a:br>
              <a:rPr lang="en-GB" sz="2000" spc="50" dirty="0">
                <a:latin typeface="Arial Narrow"/>
                <a:cs typeface="Arial Narrow"/>
              </a:rPr>
            </a:br>
            <a:r>
              <a:rPr lang="en-GB" sz="2000" spc="50" dirty="0">
                <a:latin typeface="Arial Narrow"/>
                <a:cs typeface="Arial Narrow"/>
              </a:rPr>
              <a:t>into committing criminal acts themselves</a:t>
            </a:r>
            <a:br>
              <a:rPr lang="en-GB" sz="2000" spc="50" dirty="0">
                <a:latin typeface="Arial Narrow"/>
                <a:cs typeface="Arial Narrow"/>
              </a:rPr>
            </a:br>
            <a:r>
              <a:rPr lang="en-GB" sz="2000" spc="50" dirty="0">
                <a:latin typeface="Arial Narrow"/>
                <a:cs typeface="Arial Narrow"/>
              </a:rPr>
              <a:t>and taking the blame to protect the real</a:t>
            </a:r>
            <a:br>
              <a:rPr lang="en-GB" sz="2000" spc="50" dirty="0">
                <a:latin typeface="Arial Narrow"/>
                <a:cs typeface="Arial Narrow"/>
              </a:rPr>
            </a:br>
            <a:r>
              <a:rPr lang="en-GB" sz="2000" spc="50" dirty="0">
                <a:latin typeface="Arial Narrow"/>
                <a:cs typeface="Arial Narrow"/>
              </a:rPr>
              <a:t>perpetrator.</a:t>
            </a:r>
          </a:p>
        </p:txBody>
      </p:sp>
      <p:cxnSp>
        <p:nvCxnSpPr>
          <p:cNvPr id="17" name="Straight Connector 16">
            <a:extLst>
              <a:ext uri="{FF2B5EF4-FFF2-40B4-BE49-F238E27FC236}">
                <a16:creationId xmlns:a16="http://schemas.microsoft.com/office/drawing/2014/main" id="{BBE091C4-4B9C-4720-97EC-3766E8C5827F}"/>
              </a:ext>
            </a:extLst>
          </p:cNvPr>
          <p:cNvCxnSpPr>
            <a:cxnSpLocks/>
          </p:cNvCxnSpPr>
          <p:nvPr/>
        </p:nvCxnSpPr>
        <p:spPr>
          <a:xfrm>
            <a:off x="6270767" y="1894099"/>
            <a:ext cx="0" cy="3577007"/>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783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childTnLst>
                                </p:cTn>
                              </p:par>
                            </p:childTnLst>
                          </p:cTn>
                        </p:par>
                        <p:par>
                          <p:cTn id="20" fill="hold">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1000"/>
                                        <p:tgtEl>
                                          <p:spTgt spid="16"/>
                                        </p:tgtEl>
                                      </p:cBhvr>
                                    </p:animEffect>
                                  </p:childTnLst>
                                </p:cTn>
                              </p:par>
                            </p:childTnLst>
                          </p:cTn>
                        </p:par>
                        <p:par>
                          <p:cTn id="24" fill="hold">
                            <p:stCondLst>
                              <p:cond delay="2000"/>
                            </p:stCondLst>
                            <p:childTnLst>
                              <p:par>
                                <p:cTn id="25" presetID="2" presetClass="entr" presetSubtype="4" accel="50000" decel="50000" fill="hold" nodeType="after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accel="50000" decel="5000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15" grpId="0"/>
      <p:bldP spid="16"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107C3F-67B9-41AB-81C4-201B2BB9044B}"/>
              </a:ext>
            </a:extLst>
          </p:cNvPr>
          <p:cNvPicPr>
            <a:picLocks noChangeAspect="1"/>
          </p:cNvPicPr>
          <p:nvPr/>
        </p:nvPicPr>
        <p:blipFill>
          <a:blip r:embed="rId3"/>
          <a:stretch>
            <a:fillRect/>
          </a:stretch>
        </p:blipFill>
        <p:spPr>
          <a:xfrm>
            <a:off x="7560818" y="1619179"/>
            <a:ext cx="3959449" cy="3193104"/>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842296" y="1178549"/>
            <a:ext cx="5685504" cy="506568"/>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FEMALE GENITAL MUTILATION (fgm)</a:t>
            </a:r>
            <a:endParaRPr lang="en-US" sz="2800" b="1" cap="all" spc="75" dirty="0">
              <a:latin typeface="Arial Narrow"/>
              <a:cs typeface="Arial Narrow"/>
            </a:endParaRPr>
          </a:p>
        </p:txBody>
      </p:sp>
      <p:sp>
        <p:nvSpPr>
          <p:cNvPr id="10" name="Title 1">
            <a:extLst>
              <a:ext uri="{FF2B5EF4-FFF2-40B4-BE49-F238E27FC236}">
                <a16:creationId xmlns:a16="http://schemas.microsoft.com/office/drawing/2014/main" id="{90B06091-35D3-412E-BBF7-73BFAB210B5C}"/>
              </a:ext>
            </a:extLst>
          </p:cNvPr>
          <p:cNvSpPr txBox="1">
            <a:spLocks/>
          </p:cNvSpPr>
          <p:nvPr/>
        </p:nvSpPr>
        <p:spPr>
          <a:xfrm>
            <a:off x="842298" y="1735917"/>
            <a:ext cx="6296602" cy="439275"/>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Also known as ‘female circumcision’ or ‘cutting’.</a:t>
            </a:r>
          </a:p>
          <a:p>
            <a:pPr>
              <a:spcBef>
                <a:spcPct val="0"/>
              </a:spcBef>
              <a:spcAft>
                <a:spcPts val="1405"/>
              </a:spcAft>
            </a:pPr>
            <a:endParaRPr lang="en-GB" sz="2400" spc="50" dirty="0">
              <a:latin typeface="Arial Narrow"/>
              <a:cs typeface="Arial Narrow"/>
            </a:endParaRPr>
          </a:p>
        </p:txBody>
      </p:sp>
      <p:sp>
        <p:nvSpPr>
          <p:cNvPr id="12" name="Title 1">
            <a:extLst>
              <a:ext uri="{FF2B5EF4-FFF2-40B4-BE49-F238E27FC236}">
                <a16:creationId xmlns:a16="http://schemas.microsoft.com/office/drawing/2014/main" id="{167D426F-E405-47DF-A066-746FD50A2E2C}"/>
              </a:ext>
            </a:extLst>
          </p:cNvPr>
          <p:cNvSpPr txBox="1">
            <a:spLocks/>
          </p:cNvSpPr>
          <p:nvPr/>
        </p:nvSpPr>
        <p:spPr>
          <a:xfrm>
            <a:off x="842298" y="2299636"/>
            <a:ext cx="6518157" cy="1246102"/>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It is a procedure where the female genitals are deliberately cut,</a:t>
            </a:r>
            <a:br>
              <a:rPr lang="en-GB" sz="2000" spc="50" dirty="0">
                <a:latin typeface="Arial Narrow"/>
                <a:cs typeface="Arial Narrow"/>
              </a:rPr>
            </a:br>
            <a:r>
              <a:rPr lang="en-GB" sz="2000" spc="50" dirty="0">
                <a:latin typeface="Arial Narrow"/>
                <a:cs typeface="Arial Narrow"/>
              </a:rPr>
              <a:t>injured or changed, but where there’s no medical reason for this</a:t>
            </a:r>
            <a:br>
              <a:rPr lang="en-GB" sz="2000" spc="50" dirty="0">
                <a:latin typeface="Arial Narrow"/>
                <a:cs typeface="Arial Narrow"/>
              </a:rPr>
            </a:br>
            <a:r>
              <a:rPr lang="en-GB" sz="2000" spc="50" dirty="0">
                <a:latin typeface="Arial Narrow"/>
                <a:cs typeface="Arial Narrow"/>
              </a:rPr>
              <a:t>to be done. This procedure is illegal in the UK and is a form of</a:t>
            </a:r>
            <a:br>
              <a:rPr lang="en-GB" sz="2000" spc="50" dirty="0">
                <a:latin typeface="Arial Narrow"/>
                <a:cs typeface="Arial Narrow"/>
              </a:rPr>
            </a:br>
            <a:r>
              <a:rPr lang="en-GB" sz="2000" spc="50" dirty="0">
                <a:latin typeface="Arial Narrow"/>
                <a:cs typeface="Arial Narrow"/>
              </a:rPr>
              <a:t>child abuse.</a:t>
            </a:r>
          </a:p>
        </p:txBody>
      </p:sp>
      <p:sp>
        <p:nvSpPr>
          <p:cNvPr id="14" name="Title 1">
            <a:extLst>
              <a:ext uri="{FF2B5EF4-FFF2-40B4-BE49-F238E27FC236}">
                <a16:creationId xmlns:a16="http://schemas.microsoft.com/office/drawing/2014/main" id="{F3791592-21D1-4BEB-B56E-ED1F452E68AD}"/>
              </a:ext>
            </a:extLst>
          </p:cNvPr>
          <p:cNvSpPr txBox="1">
            <a:spLocks/>
          </p:cNvSpPr>
          <p:nvPr/>
        </p:nvSpPr>
        <p:spPr>
          <a:xfrm>
            <a:off x="842298" y="3670182"/>
            <a:ext cx="6518157" cy="1427695"/>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There is a mandatory reporting duty placed upon teachers,</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social care workers and healthcare professionals to report</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to the police where they discover that FGM appears to have</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been carried out on a girl under the age of 18.</a:t>
            </a:r>
          </a:p>
        </p:txBody>
      </p:sp>
      <p:sp>
        <p:nvSpPr>
          <p:cNvPr id="13" name="Title 1">
            <a:extLst>
              <a:ext uri="{FF2B5EF4-FFF2-40B4-BE49-F238E27FC236}">
                <a16:creationId xmlns:a16="http://schemas.microsoft.com/office/drawing/2014/main" id="{0E919F74-B8D1-4E15-8950-B6ACE63055BA}"/>
              </a:ext>
            </a:extLst>
          </p:cNvPr>
          <p:cNvSpPr txBox="1">
            <a:spLocks/>
          </p:cNvSpPr>
          <p:nvPr/>
        </p:nvSpPr>
        <p:spPr>
          <a:xfrm>
            <a:off x="8243619" y="5005732"/>
            <a:ext cx="3141457" cy="466178"/>
          </a:xfrm>
          <a:prstGeom prst="rect">
            <a:avLst/>
          </a:prstGeom>
        </p:spPr>
        <p:txBody>
          <a:bodyPr vert="horz" wrap="none" lIns="0" tIns="0" rIns="0" bIns="0" rtlCol="0" anchor="t" anchorCtr="0">
            <a:noAutofit/>
          </a:bodyPr>
          <a:lstStyle/>
          <a:p>
            <a:pPr>
              <a:spcBef>
                <a:spcPct val="0"/>
              </a:spcBef>
              <a:spcAft>
                <a:spcPts val="1405"/>
              </a:spcAft>
            </a:pPr>
            <a:r>
              <a:rPr lang="en-GB" sz="1200" b="1" spc="50" dirty="0">
                <a:solidFill>
                  <a:srgbClr val="009ED5"/>
                </a:solidFill>
                <a:latin typeface="Arial Narrow"/>
                <a:cs typeface="Arial Narrow"/>
              </a:rPr>
              <a:t>FGM prevalence in Africa, Iraqi Kurdistan</a:t>
            </a:r>
            <a:br>
              <a:rPr lang="en-GB" sz="1200" b="1" spc="50" dirty="0">
                <a:solidFill>
                  <a:srgbClr val="009ED5"/>
                </a:solidFill>
                <a:latin typeface="Arial Narrow"/>
                <a:cs typeface="Arial Narrow"/>
              </a:rPr>
            </a:br>
            <a:r>
              <a:rPr lang="en-GB" sz="1200" b="1" spc="50" dirty="0">
                <a:solidFill>
                  <a:srgbClr val="009ED5"/>
                </a:solidFill>
                <a:latin typeface="Arial Narrow"/>
                <a:cs typeface="Arial Narrow"/>
              </a:rPr>
              <a:t>and Yemen, 2015 </a:t>
            </a:r>
            <a:r>
              <a:rPr lang="en-GB" sz="1200" b="1" i="1" spc="50" dirty="0">
                <a:solidFill>
                  <a:schemeClr val="tx1">
                    <a:lumMod val="50000"/>
                    <a:lumOff val="50000"/>
                  </a:schemeClr>
                </a:solidFill>
                <a:latin typeface="Arial Narrow"/>
                <a:cs typeface="Arial Narrow"/>
              </a:rPr>
              <a:t>Reference: wikipedia.org </a:t>
            </a:r>
          </a:p>
        </p:txBody>
      </p:sp>
    </p:spTree>
    <p:extLst>
      <p:ext uri="{BB962C8B-B14F-4D97-AF65-F5344CB8AC3E}">
        <p14:creationId xmlns:p14="http://schemas.microsoft.com/office/powerpoint/2010/main" val="2958801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20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1000"/>
                                        <p:tgtEl>
                                          <p:spTgt spid="14"/>
                                        </p:tgtEl>
                                      </p:cBhvr>
                                    </p:animEffect>
                                  </p:childTnLst>
                                </p:cTn>
                              </p:par>
                            </p:childTnLst>
                          </p:cTn>
                        </p:par>
                        <p:par>
                          <p:cTn id="24" fill="hold">
                            <p:stCondLst>
                              <p:cond delay="1000"/>
                            </p:stCondLst>
                            <p:childTnLst>
                              <p:par>
                                <p:cTn id="25" presetID="2" presetClass="entr" presetSubtype="4" accel="50000" decel="50000" fill="hold" nodeType="after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accel="50000" decel="5000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P spid="13"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B4242D-A83D-4739-A854-53E30FC69719}"/>
              </a:ext>
            </a:extLst>
          </p:cNvPr>
          <p:cNvPicPr>
            <a:picLocks noChangeAspect="1"/>
          </p:cNvPicPr>
          <p:nvPr/>
        </p:nvPicPr>
        <p:blipFill>
          <a:blip r:embed="rId3"/>
          <a:stretch>
            <a:fillRect/>
          </a:stretch>
        </p:blipFill>
        <p:spPr>
          <a:xfrm>
            <a:off x="-34184" y="911826"/>
            <a:ext cx="12382856" cy="5082574"/>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495360" y="1155378"/>
            <a:ext cx="3766260" cy="905066"/>
          </a:xfrm>
          <a:prstGeom prst="rect">
            <a:avLst/>
          </a:prstGeom>
        </p:spPr>
        <p:txBody>
          <a:bodyPr vert="horz" wrap="none" lIns="0" tIns="0" rIns="0" bIns="0" rtlCol="0" anchor="t" anchorCtr="0">
            <a:noAutofit/>
          </a:bodyPr>
          <a:lstStyle/>
          <a:p>
            <a:pPr lvl="0">
              <a:spcBef>
                <a:spcPct val="0"/>
              </a:spcBef>
            </a:pPr>
            <a:r>
              <a:rPr lang="en-GB" sz="2800" b="1" cap="all" spc="75" dirty="0">
                <a:solidFill>
                  <a:schemeClr val="bg1"/>
                </a:solidFill>
                <a:latin typeface="Arial Narrow"/>
                <a:cs typeface="Arial Narrow"/>
              </a:rPr>
              <a:t>TERRORISM, EXTREMISM</a:t>
            </a:r>
            <a:br>
              <a:rPr lang="en-GB" sz="2800" b="1" cap="all" spc="75" dirty="0">
                <a:solidFill>
                  <a:schemeClr val="bg1"/>
                </a:solidFill>
                <a:latin typeface="Arial Narrow"/>
                <a:cs typeface="Arial Narrow"/>
              </a:rPr>
            </a:br>
            <a:r>
              <a:rPr lang="en-GB" sz="2800" b="1" cap="all" spc="75" dirty="0">
                <a:solidFill>
                  <a:schemeClr val="bg1"/>
                </a:solidFill>
                <a:latin typeface="Arial Narrow"/>
                <a:cs typeface="Arial Narrow"/>
              </a:rPr>
              <a:t>AND RADICALISATION</a:t>
            </a:r>
            <a:endParaRPr lang="en-US" sz="2800" b="1" cap="all" spc="75" dirty="0">
              <a:solidFill>
                <a:schemeClr val="bg1"/>
              </a:solidFill>
              <a:latin typeface="Arial Narrow"/>
              <a:cs typeface="Arial Narrow"/>
            </a:endParaRPr>
          </a:p>
        </p:txBody>
      </p:sp>
      <p:sp>
        <p:nvSpPr>
          <p:cNvPr id="12" name="Title 1">
            <a:extLst>
              <a:ext uri="{FF2B5EF4-FFF2-40B4-BE49-F238E27FC236}">
                <a16:creationId xmlns:a16="http://schemas.microsoft.com/office/drawing/2014/main" id="{167D426F-E405-47DF-A066-746FD50A2E2C}"/>
              </a:ext>
            </a:extLst>
          </p:cNvPr>
          <p:cNvSpPr txBox="1">
            <a:spLocks/>
          </p:cNvSpPr>
          <p:nvPr/>
        </p:nvSpPr>
        <p:spPr>
          <a:xfrm>
            <a:off x="495360" y="2456465"/>
            <a:ext cx="4584640" cy="2442763"/>
          </a:xfrm>
          <a:prstGeom prst="rect">
            <a:avLst/>
          </a:prstGeom>
        </p:spPr>
        <p:txBody>
          <a:bodyPr vert="horz" wrap="none" lIns="0" tIns="0" rIns="0" bIns="0" rtlCol="0" anchor="t" anchorCtr="0">
            <a:noAutofit/>
          </a:bodyPr>
          <a:lstStyle/>
          <a:p>
            <a:pPr>
              <a:spcBef>
                <a:spcPct val="0"/>
              </a:spcBef>
              <a:spcAft>
                <a:spcPts val="1405"/>
              </a:spcAft>
            </a:pPr>
            <a:r>
              <a:rPr lang="en-GB" sz="2400" spc="50" dirty="0">
                <a:solidFill>
                  <a:schemeClr val="bg1"/>
                </a:solidFill>
                <a:latin typeface="Arial Narrow"/>
                <a:cs typeface="Arial Narrow"/>
              </a:rPr>
              <a:t>Terrorism in the UK can involve</a:t>
            </a:r>
            <a:br>
              <a:rPr lang="en-GB" sz="2400" spc="50" dirty="0">
                <a:solidFill>
                  <a:schemeClr val="bg1"/>
                </a:solidFill>
                <a:latin typeface="Arial Narrow"/>
                <a:cs typeface="Arial Narrow"/>
              </a:rPr>
            </a:br>
            <a:r>
              <a:rPr lang="en-GB" sz="2400" spc="50" dirty="0">
                <a:solidFill>
                  <a:schemeClr val="bg1"/>
                </a:solidFill>
                <a:latin typeface="Arial Narrow"/>
                <a:cs typeface="Arial Narrow"/>
              </a:rPr>
              <a:t>the exploitation of adults at risk</a:t>
            </a:r>
            <a:br>
              <a:rPr lang="en-GB" sz="2400" spc="50" dirty="0">
                <a:solidFill>
                  <a:schemeClr val="bg1"/>
                </a:solidFill>
                <a:latin typeface="Arial Narrow"/>
                <a:cs typeface="Arial Narrow"/>
              </a:rPr>
            </a:br>
            <a:r>
              <a:rPr lang="en-GB" sz="2400" spc="50" dirty="0">
                <a:solidFill>
                  <a:schemeClr val="bg1"/>
                </a:solidFill>
                <a:latin typeface="Arial Narrow"/>
                <a:cs typeface="Arial Narrow"/>
              </a:rPr>
              <a:t>and children. People involved in</a:t>
            </a:r>
            <a:br>
              <a:rPr lang="en-GB" sz="2400" spc="50" dirty="0">
                <a:solidFill>
                  <a:schemeClr val="bg1"/>
                </a:solidFill>
                <a:latin typeface="Arial Narrow"/>
                <a:cs typeface="Arial Narrow"/>
              </a:rPr>
            </a:br>
            <a:r>
              <a:rPr lang="en-GB" sz="2400" spc="50" dirty="0">
                <a:solidFill>
                  <a:schemeClr val="bg1"/>
                </a:solidFill>
                <a:latin typeface="Arial Narrow"/>
                <a:cs typeface="Arial Narrow"/>
              </a:rPr>
              <a:t>extremist activity come from a range</a:t>
            </a:r>
            <a:br>
              <a:rPr lang="en-GB" sz="2400" spc="50" dirty="0">
                <a:solidFill>
                  <a:schemeClr val="bg1"/>
                </a:solidFill>
                <a:latin typeface="Arial Narrow"/>
                <a:cs typeface="Arial Narrow"/>
              </a:rPr>
            </a:br>
            <a:r>
              <a:rPr lang="en-GB" sz="2400" spc="50" dirty="0">
                <a:solidFill>
                  <a:schemeClr val="bg1"/>
                </a:solidFill>
                <a:latin typeface="Arial Narrow"/>
                <a:cs typeface="Arial Narrow"/>
              </a:rPr>
              <a:t>of backgrounds and experiences –</a:t>
            </a:r>
            <a:br>
              <a:rPr lang="en-GB" sz="2400" spc="50" dirty="0">
                <a:solidFill>
                  <a:schemeClr val="bg1"/>
                </a:solidFill>
                <a:latin typeface="Arial Narrow"/>
                <a:cs typeface="Arial Narrow"/>
              </a:rPr>
            </a:br>
            <a:r>
              <a:rPr lang="en-GB" sz="2400" b="1" spc="50" dirty="0">
                <a:solidFill>
                  <a:srgbClr val="009ED5"/>
                </a:solidFill>
                <a:latin typeface="Arial Narrow"/>
                <a:cs typeface="Arial Narrow"/>
              </a:rPr>
              <a:t>there is no such thing as a</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“typical extremist”.</a:t>
            </a:r>
          </a:p>
        </p:txBody>
      </p:sp>
      <p:sp>
        <p:nvSpPr>
          <p:cNvPr id="14" name="Title 1">
            <a:extLst>
              <a:ext uri="{FF2B5EF4-FFF2-40B4-BE49-F238E27FC236}">
                <a16:creationId xmlns:a16="http://schemas.microsoft.com/office/drawing/2014/main" id="{F3791592-21D1-4BEB-B56E-ED1F452E68AD}"/>
              </a:ext>
            </a:extLst>
          </p:cNvPr>
          <p:cNvSpPr txBox="1">
            <a:spLocks/>
          </p:cNvSpPr>
          <p:nvPr/>
        </p:nvSpPr>
        <p:spPr>
          <a:xfrm>
            <a:off x="8303362" y="1666971"/>
            <a:ext cx="3522648" cy="992969"/>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bg1"/>
                </a:solidFill>
                <a:latin typeface="Arial Narrow"/>
                <a:cs typeface="Arial Narrow"/>
              </a:rPr>
              <a:t>People may become involved in</a:t>
            </a:r>
            <a:br>
              <a:rPr lang="en-GB" sz="2000" b="1" spc="50" dirty="0">
                <a:solidFill>
                  <a:schemeClr val="bg1"/>
                </a:solidFill>
                <a:latin typeface="Arial Narrow"/>
                <a:cs typeface="Arial Narrow"/>
              </a:rPr>
            </a:br>
            <a:r>
              <a:rPr lang="en-GB" sz="2000" b="1" spc="50" dirty="0">
                <a:solidFill>
                  <a:schemeClr val="bg1"/>
                </a:solidFill>
                <a:latin typeface="Arial Narrow"/>
                <a:cs typeface="Arial Narrow"/>
              </a:rPr>
              <a:t>terrorism or violent extremism</a:t>
            </a:r>
            <a:br>
              <a:rPr lang="en-GB" sz="2000" b="1" spc="50" dirty="0">
                <a:solidFill>
                  <a:schemeClr val="bg1"/>
                </a:solidFill>
                <a:latin typeface="Arial Narrow"/>
                <a:cs typeface="Arial Narrow"/>
              </a:rPr>
            </a:br>
            <a:r>
              <a:rPr lang="en-GB" sz="2000" b="1" spc="50" dirty="0">
                <a:solidFill>
                  <a:schemeClr val="bg1"/>
                </a:solidFill>
                <a:latin typeface="Arial Narrow"/>
                <a:cs typeface="Arial Narrow"/>
              </a:rPr>
              <a:t>for many reasons, including:</a:t>
            </a:r>
          </a:p>
        </p:txBody>
      </p:sp>
      <p:sp>
        <p:nvSpPr>
          <p:cNvPr id="11" name="Title 1">
            <a:extLst>
              <a:ext uri="{FF2B5EF4-FFF2-40B4-BE49-F238E27FC236}">
                <a16:creationId xmlns:a16="http://schemas.microsoft.com/office/drawing/2014/main" id="{3C74579D-675E-4248-AA00-659D14E657C2}"/>
              </a:ext>
            </a:extLst>
          </p:cNvPr>
          <p:cNvSpPr txBox="1">
            <a:spLocks/>
          </p:cNvSpPr>
          <p:nvPr/>
        </p:nvSpPr>
        <p:spPr>
          <a:xfrm>
            <a:off x="8303363" y="2718523"/>
            <a:ext cx="3522646" cy="277744"/>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 </a:t>
            </a:r>
            <a:r>
              <a:rPr lang="en-GB" sz="1800" spc="50" dirty="0">
                <a:solidFill>
                  <a:schemeClr val="bg1"/>
                </a:solidFill>
                <a:latin typeface="Arial Narrow"/>
                <a:cs typeface="Arial Narrow"/>
              </a:rPr>
              <a:t>To defend their culture and beliefs</a:t>
            </a:r>
            <a:endParaRPr lang="en-US" sz="1800" spc="50" dirty="0">
              <a:solidFill>
                <a:schemeClr val="bg1"/>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807A0754-28EC-486D-8080-10293FAA8549}"/>
              </a:ext>
            </a:extLst>
          </p:cNvPr>
          <p:cNvCxnSpPr>
            <a:cxnSpLocks/>
          </p:cNvCxnSpPr>
          <p:nvPr/>
        </p:nvCxnSpPr>
        <p:spPr>
          <a:xfrm>
            <a:off x="8292369" y="3084056"/>
            <a:ext cx="352264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21A0B75A-01DD-4BC6-B39A-BDC167A609DD}"/>
              </a:ext>
            </a:extLst>
          </p:cNvPr>
          <p:cNvSpPr txBox="1">
            <a:spLocks/>
          </p:cNvSpPr>
          <p:nvPr/>
        </p:nvSpPr>
        <p:spPr>
          <a:xfrm>
            <a:off x="8303362" y="3187456"/>
            <a:ext cx="3522647" cy="29920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Peer pressure by friends and family</a:t>
            </a:r>
            <a:endParaRPr lang="en-US" sz="1800" spc="50" dirty="0">
              <a:solidFill>
                <a:schemeClr val="bg1"/>
              </a:solidFill>
              <a:latin typeface="Arial Narrow"/>
              <a:ea typeface="+mj-ea"/>
              <a:cs typeface="Arial Narrow"/>
            </a:endParaRPr>
          </a:p>
        </p:txBody>
      </p:sp>
      <p:cxnSp>
        <p:nvCxnSpPr>
          <p:cNvPr id="16" name="Straight Connector 15">
            <a:extLst>
              <a:ext uri="{FF2B5EF4-FFF2-40B4-BE49-F238E27FC236}">
                <a16:creationId xmlns:a16="http://schemas.microsoft.com/office/drawing/2014/main" id="{1636C1D5-C1B7-4668-9142-7BFCF4EE9F88}"/>
              </a:ext>
            </a:extLst>
          </p:cNvPr>
          <p:cNvCxnSpPr>
            <a:cxnSpLocks/>
          </p:cNvCxnSpPr>
          <p:nvPr/>
        </p:nvCxnSpPr>
        <p:spPr>
          <a:xfrm>
            <a:off x="8303362" y="3571703"/>
            <a:ext cx="351165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16913F27-2992-4F39-A1EF-21A1FCB39B09}"/>
              </a:ext>
            </a:extLst>
          </p:cNvPr>
          <p:cNvSpPr txBox="1">
            <a:spLocks/>
          </p:cNvSpPr>
          <p:nvPr/>
        </p:nvSpPr>
        <p:spPr>
          <a:xfrm>
            <a:off x="8303364" y="3677847"/>
            <a:ext cx="3522646"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A lack of identity in society</a:t>
            </a:r>
            <a:endParaRPr lang="en-US" sz="1800" spc="50" dirty="0">
              <a:solidFill>
                <a:schemeClr val="bg1"/>
              </a:solidFill>
              <a:latin typeface="Arial Narrow"/>
              <a:ea typeface="+mj-ea"/>
              <a:cs typeface="Arial Narrow"/>
            </a:endParaRPr>
          </a:p>
        </p:txBody>
      </p:sp>
      <p:cxnSp>
        <p:nvCxnSpPr>
          <p:cNvPr id="18" name="Straight Connector 17">
            <a:extLst>
              <a:ext uri="{FF2B5EF4-FFF2-40B4-BE49-F238E27FC236}">
                <a16:creationId xmlns:a16="http://schemas.microsoft.com/office/drawing/2014/main" id="{4B64D671-DDFB-4582-BDA4-5936B2833D22}"/>
              </a:ext>
            </a:extLst>
          </p:cNvPr>
          <p:cNvCxnSpPr>
            <a:cxnSpLocks/>
          </p:cNvCxnSpPr>
          <p:nvPr/>
        </p:nvCxnSpPr>
        <p:spPr>
          <a:xfrm>
            <a:off x="8314355" y="4062430"/>
            <a:ext cx="350065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2C88156F-5F0E-4C08-864C-F6F38322810D}"/>
              </a:ext>
            </a:extLst>
          </p:cNvPr>
          <p:cNvSpPr txBox="1">
            <a:spLocks/>
          </p:cNvSpPr>
          <p:nvPr/>
        </p:nvSpPr>
        <p:spPr>
          <a:xfrm>
            <a:off x="8303363" y="4158921"/>
            <a:ext cx="3522647" cy="33529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 </a:t>
            </a:r>
            <a:r>
              <a:rPr lang="en-GB" sz="1800" spc="50" dirty="0">
                <a:solidFill>
                  <a:schemeClr val="bg1"/>
                </a:solidFill>
                <a:latin typeface="Arial Narrow"/>
                <a:cs typeface="Arial Narrow"/>
              </a:rPr>
              <a:t>Radicalised by extremist groups</a:t>
            </a:r>
            <a:endParaRPr lang="en-US" sz="1800" spc="50" dirty="0">
              <a:solidFill>
                <a:schemeClr val="bg1"/>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1A4417B3-FB30-4465-9DCA-2016E69348F1}"/>
              </a:ext>
            </a:extLst>
          </p:cNvPr>
          <p:cNvCxnSpPr>
            <a:cxnSpLocks/>
          </p:cNvCxnSpPr>
          <p:nvPr/>
        </p:nvCxnSpPr>
        <p:spPr>
          <a:xfrm>
            <a:off x="8325348" y="4542871"/>
            <a:ext cx="34896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EF7DAD44-93DA-467C-8067-B012D458596D}"/>
              </a:ext>
            </a:extLst>
          </p:cNvPr>
          <p:cNvSpPr txBox="1">
            <a:spLocks/>
          </p:cNvSpPr>
          <p:nvPr/>
        </p:nvSpPr>
        <p:spPr>
          <a:xfrm>
            <a:off x="8303363" y="4637971"/>
            <a:ext cx="3522647" cy="33529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Seeking vengeance or retaliation</a:t>
            </a:r>
            <a:endParaRPr lang="en-US" sz="1800" spc="50" dirty="0">
              <a:solidFill>
                <a:schemeClr val="bg1"/>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8BD288BE-F163-4B14-9D3E-3D6E8609BAFA}"/>
              </a:ext>
            </a:extLst>
          </p:cNvPr>
          <p:cNvCxnSpPr>
            <a:cxnSpLocks/>
          </p:cNvCxnSpPr>
          <p:nvPr/>
        </p:nvCxnSpPr>
        <p:spPr>
          <a:xfrm>
            <a:off x="8325348" y="5002871"/>
            <a:ext cx="34896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14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1000"/>
                                        <p:tgtEl>
                                          <p:spTgt spid="14"/>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7"/>
                                        </p:tgtEl>
                                        <p:attrNameLst>
                                          <p:attrName>style.visibility</p:attrName>
                                        </p:attrNameLst>
                                      </p:cBhvr>
                                      <p:to>
                                        <p:strVal val="visible"/>
                                      </p:to>
                                    </p:set>
                                    <p:animEffect transition="in" filter="fade">
                                      <p:cBhvr>
                                        <p:cTn id="36" dur="500"/>
                                        <p:tgtEl>
                                          <p:spTgt spid="17"/>
                                        </p:tgtEl>
                                      </p:cBhvr>
                                    </p:animEffect>
                                  </p:childTnLst>
                                </p:cTn>
                              </p:par>
                              <p:par>
                                <p:cTn id="37" presetID="10" presetClass="entr" presetSubtype="0" fill="hold" nodeType="with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par>
                                <p:cTn id="45" presetID="10" presetClass="entr" presetSubtype="0" fill="hold" nodeType="with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fade">
                                      <p:cBhvr>
                                        <p:cTn id="47" dur="500"/>
                                        <p:tgtEl>
                                          <p:spTgt spid="2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1"/>
                                        </p:tgtEl>
                                        <p:attrNameLst>
                                          <p:attrName>style.visibility</p:attrName>
                                        </p:attrNameLst>
                                      </p:cBhvr>
                                      <p:to>
                                        <p:strVal val="visible"/>
                                      </p:to>
                                    </p:set>
                                    <p:animEffect transition="in" filter="fade">
                                      <p:cBhvr>
                                        <p:cTn id="52" dur="500"/>
                                        <p:tgtEl>
                                          <p:spTgt spid="21"/>
                                        </p:tgtEl>
                                      </p:cBhvr>
                                    </p:animEffect>
                                  </p:childTnLst>
                                </p:cTn>
                              </p:par>
                              <p:par>
                                <p:cTn id="53" presetID="10"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par>
                          <p:cTn id="56" fill="hold">
                            <p:stCondLst>
                              <p:cond delay="500"/>
                            </p:stCondLst>
                            <p:childTnLst>
                              <p:par>
                                <p:cTn id="57" presetID="2" presetClass="entr" presetSubtype="4" accel="50000" decel="50000" fill="hold" nodeType="afterEffect">
                                  <p:stCondLst>
                                    <p:cond delay="0"/>
                                  </p:stCondLst>
                                  <p:childTnLst>
                                    <p:set>
                                      <p:cBhvr>
                                        <p:cTn id="58" dur="1" fill="hold">
                                          <p:stCondLst>
                                            <p:cond delay="0"/>
                                          </p:stCondLst>
                                        </p:cTn>
                                        <p:tgtEl>
                                          <p:spTgt spid="28"/>
                                        </p:tgtEl>
                                        <p:attrNameLst>
                                          <p:attrName>style.visibility</p:attrName>
                                        </p:attrNameLst>
                                      </p:cBhvr>
                                      <p:to>
                                        <p:strVal val="visible"/>
                                      </p:to>
                                    </p:set>
                                    <p:anim calcmode="lin" valueType="num">
                                      <p:cBhvr additive="base">
                                        <p:cTn id="59" dur="500" fill="hold"/>
                                        <p:tgtEl>
                                          <p:spTgt spid="28"/>
                                        </p:tgtEl>
                                        <p:attrNameLst>
                                          <p:attrName>ppt_x</p:attrName>
                                        </p:attrNameLst>
                                      </p:cBhvr>
                                      <p:tavLst>
                                        <p:tav tm="0">
                                          <p:val>
                                            <p:strVal val="#ppt_x"/>
                                          </p:val>
                                        </p:tav>
                                        <p:tav tm="100000">
                                          <p:val>
                                            <p:strVal val="#ppt_x"/>
                                          </p:val>
                                        </p:tav>
                                      </p:tavLst>
                                    </p:anim>
                                    <p:anim calcmode="lin" valueType="num">
                                      <p:cBhvr additive="base">
                                        <p:cTn id="60" dur="500" fill="hold"/>
                                        <p:tgtEl>
                                          <p:spTgt spid="28"/>
                                        </p:tgtEl>
                                        <p:attrNameLst>
                                          <p:attrName>ppt_y</p:attrName>
                                        </p:attrNameLst>
                                      </p:cBhvr>
                                      <p:tavLst>
                                        <p:tav tm="0">
                                          <p:val>
                                            <p:strVal val="1+#ppt_h/2"/>
                                          </p:val>
                                        </p:tav>
                                        <p:tav tm="100000">
                                          <p:val>
                                            <p:strVal val="#ppt_y"/>
                                          </p:val>
                                        </p:tav>
                                      </p:tavLst>
                                    </p:anim>
                                  </p:childTnLst>
                                </p:cTn>
                              </p:par>
                              <p:par>
                                <p:cTn id="61" presetID="2" presetClass="entr" presetSubtype="4" accel="50000" decel="50000" fill="hold" nodeType="withEffect">
                                  <p:stCondLst>
                                    <p:cond delay="0"/>
                                  </p:stCondLst>
                                  <p:childTnLst>
                                    <p:set>
                                      <p:cBhvr>
                                        <p:cTn id="62" dur="1" fill="hold">
                                          <p:stCondLst>
                                            <p:cond delay="0"/>
                                          </p:stCondLst>
                                        </p:cTn>
                                        <p:tgtEl>
                                          <p:spTgt spid="29"/>
                                        </p:tgtEl>
                                        <p:attrNameLst>
                                          <p:attrName>style.visibility</p:attrName>
                                        </p:attrNameLst>
                                      </p:cBhvr>
                                      <p:to>
                                        <p:strVal val="visible"/>
                                      </p:to>
                                    </p:set>
                                    <p:anim calcmode="lin" valueType="num">
                                      <p:cBhvr additive="base">
                                        <p:cTn id="63" dur="500" fill="hold"/>
                                        <p:tgtEl>
                                          <p:spTgt spid="29"/>
                                        </p:tgtEl>
                                        <p:attrNameLst>
                                          <p:attrName>ppt_x</p:attrName>
                                        </p:attrNameLst>
                                      </p:cBhvr>
                                      <p:tavLst>
                                        <p:tav tm="0">
                                          <p:val>
                                            <p:strVal val="#ppt_x"/>
                                          </p:val>
                                        </p:tav>
                                        <p:tav tm="100000">
                                          <p:val>
                                            <p:strVal val="#ppt_x"/>
                                          </p:val>
                                        </p:tav>
                                      </p:tavLst>
                                    </p:anim>
                                    <p:anim calcmode="lin" valueType="num">
                                      <p:cBhvr additive="base">
                                        <p:cTn id="6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1" grpId="0"/>
      <p:bldP spid="15" grpId="0"/>
      <p:bldP spid="17" grpId="0"/>
      <p:bldP spid="19" grpId="0"/>
      <p:bldP spid="21"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459472" y="1083790"/>
            <a:ext cx="5130880" cy="430444"/>
          </a:xfrm>
          <a:prstGeom prst="rect">
            <a:avLst/>
          </a:prstGeom>
        </p:spPr>
        <p:txBody>
          <a:bodyPr vert="horz" wrap="none" lIns="0" tIns="0" rIns="0" bIns="0" rtlCol="0" anchor="t" anchorCtr="0">
            <a:noAutofit/>
          </a:bodyPr>
          <a:lstStyle/>
          <a:p>
            <a:pPr lvl="0">
              <a:spcBef>
                <a:spcPct val="0"/>
              </a:spcBef>
            </a:pPr>
            <a:r>
              <a:rPr lang="en-GB" sz="2800" b="1" cap="all" spc="75" dirty="0">
                <a:latin typeface="Arial Narrow"/>
                <a:cs typeface="Arial Narrow"/>
              </a:rPr>
              <a:t>INDICATORS of radicalisation</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811A9E70-A528-4409-A94D-D779E9A24B4A}"/>
              </a:ext>
            </a:extLst>
          </p:cNvPr>
          <p:cNvSpPr txBox="1">
            <a:spLocks/>
          </p:cNvSpPr>
          <p:nvPr/>
        </p:nvSpPr>
        <p:spPr>
          <a:xfrm>
            <a:off x="1459473" y="1669327"/>
            <a:ext cx="4729795"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Joining or seeking to join extremist organisations</a:t>
            </a:r>
          </a:p>
          <a:p>
            <a:pPr>
              <a:spcBef>
                <a:spcPct val="0"/>
              </a:spcBef>
              <a:spcAft>
                <a:spcPts val="1405"/>
              </a:spcAft>
            </a:pPr>
            <a:endParaRPr lang="en-US" sz="2000" spc="50" dirty="0">
              <a:solidFill>
                <a:srgbClr val="000000"/>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5266A1A7-A9E8-4054-84DF-68F4E6B2CD82}"/>
              </a:ext>
            </a:extLst>
          </p:cNvPr>
          <p:cNvCxnSpPr>
            <a:cxnSpLocks/>
          </p:cNvCxnSpPr>
          <p:nvPr/>
        </p:nvCxnSpPr>
        <p:spPr>
          <a:xfrm>
            <a:off x="1459473" y="2114491"/>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E6081455-9923-4A47-B32B-A484125805E9}"/>
              </a:ext>
            </a:extLst>
          </p:cNvPr>
          <p:cNvSpPr txBox="1">
            <a:spLocks/>
          </p:cNvSpPr>
          <p:nvPr/>
        </p:nvSpPr>
        <p:spPr>
          <a:xfrm>
            <a:off x="1459473" y="2247132"/>
            <a:ext cx="9220372" cy="36476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Becoming more argumentative over their viewpoints, condemning those who disagree</a:t>
            </a:r>
          </a:p>
        </p:txBody>
      </p:sp>
      <p:cxnSp>
        <p:nvCxnSpPr>
          <p:cNvPr id="15" name="Straight Connector 14">
            <a:extLst>
              <a:ext uri="{FF2B5EF4-FFF2-40B4-BE49-F238E27FC236}">
                <a16:creationId xmlns:a16="http://schemas.microsoft.com/office/drawing/2014/main" id="{22C70836-051D-4517-93C8-8A30FC744BB0}"/>
              </a:ext>
            </a:extLst>
          </p:cNvPr>
          <p:cNvCxnSpPr>
            <a:cxnSpLocks/>
          </p:cNvCxnSpPr>
          <p:nvPr/>
        </p:nvCxnSpPr>
        <p:spPr>
          <a:xfrm>
            <a:off x="1459473" y="2711734"/>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Title 1">
            <a:extLst>
              <a:ext uri="{FF2B5EF4-FFF2-40B4-BE49-F238E27FC236}">
                <a16:creationId xmlns:a16="http://schemas.microsoft.com/office/drawing/2014/main" id="{E9CA4A5F-4D27-4E4A-A58B-EE3497BFC12C}"/>
              </a:ext>
            </a:extLst>
          </p:cNvPr>
          <p:cNvSpPr txBox="1">
            <a:spLocks/>
          </p:cNvSpPr>
          <p:nvPr/>
        </p:nvSpPr>
        <p:spPr>
          <a:xfrm>
            <a:off x="1459473" y="2844084"/>
            <a:ext cx="9230936" cy="37632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Being overly secretive about what they are accessing and viewing online</a:t>
            </a:r>
          </a:p>
        </p:txBody>
      </p:sp>
      <p:cxnSp>
        <p:nvCxnSpPr>
          <p:cNvPr id="19" name="Straight Connector 18">
            <a:extLst>
              <a:ext uri="{FF2B5EF4-FFF2-40B4-BE49-F238E27FC236}">
                <a16:creationId xmlns:a16="http://schemas.microsoft.com/office/drawing/2014/main" id="{47B2DB4D-3015-4815-93D9-C41C65A0E4E0}"/>
              </a:ext>
            </a:extLst>
          </p:cNvPr>
          <p:cNvCxnSpPr>
            <a:cxnSpLocks/>
          </p:cNvCxnSpPr>
          <p:nvPr/>
        </p:nvCxnSpPr>
        <p:spPr>
          <a:xfrm>
            <a:off x="1448910" y="4504716"/>
            <a:ext cx="92309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6D25D28A-7440-4DD3-884F-4F1F77FDEC1A}"/>
              </a:ext>
            </a:extLst>
          </p:cNvPr>
          <p:cNvSpPr txBox="1">
            <a:spLocks/>
          </p:cNvSpPr>
          <p:nvPr/>
        </p:nvSpPr>
        <p:spPr>
          <a:xfrm>
            <a:off x="1459472" y="3441342"/>
            <a:ext cx="9220373" cy="36095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Using extremist narratives and a global ideology to explain personal disadvantage</a:t>
            </a:r>
          </a:p>
        </p:txBody>
      </p:sp>
      <p:sp>
        <p:nvSpPr>
          <p:cNvPr id="22" name="Title 1">
            <a:extLst>
              <a:ext uri="{FF2B5EF4-FFF2-40B4-BE49-F238E27FC236}">
                <a16:creationId xmlns:a16="http://schemas.microsoft.com/office/drawing/2014/main" id="{C7F908A7-0E31-494E-A75E-2910266F3F26}"/>
              </a:ext>
            </a:extLst>
          </p:cNvPr>
          <p:cNvSpPr txBox="1">
            <a:spLocks/>
          </p:cNvSpPr>
          <p:nvPr/>
        </p:nvSpPr>
        <p:spPr>
          <a:xfrm>
            <a:off x="1448909" y="4046203"/>
            <a:ext cx="9241499" cy="33770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Losing interest in activities they used to enjoy</a:t>
            </a:r>
          </a:p>
        </p:txBody>
      </p:sp>
      <p:sp>
        <p:nvSpPr>
          <p:cNvPr id="30" name="Title 1">
            <a:extLst>
              <a:ext uri="{FF2B5EF4-FFF2-40B4-BE49-F238E27FC236}">
                <a16:creationId xmlns:a16="http://schemas.microsoft.com/office/drawing/2014/main" id="{476EC059-9859-4CBB-9326-E8CCFF94AC4A}"/>
              </a:ext>
            </a:extLst>
          </p:cNvPr>
          <p:cNvSpPr txBox="1">
            <a:spLocks/>
          </p:cNvSpPr>
          <p:nvPr/>
        </p:nvSpPr>
        <p:spPr>
          <a:xfrm>
            <a:off x="1448909" y="4639200"/>
            <a:ext cx="924149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Experiencing a high level of social isolation</a:t>
            </a:r>
          </a:p>
        </p:txBody>
      </p:sp>
      <p:sp>
        <p:nvSpPr>
          <p:cNvPr id="32" name="Title 1">
            <a:extLst>
              <a:ext uri="{FF2B5EF4-FFF2-40B4-BE49-F238E27FC236}">
                <a16:creationId xmlns:a16="http://schemas.microsoft.com/office/drawing/2014/main" id="{BBD9705E-D7F1-484C-B225-D160E895B963}"/>
              </a:ext>
            </a:extLst>
          </p:cNvPr>
          <p:cNvSpPr txBox="1">
            <a:spLocks/>
          </p:cNvSpPr>
          <p:nvPr/>
        </p:nvSpPr>
        <p:spPr>
          <a:xfrm>
            <a:off x="1448909" y="5238309"/>
            <a:ext cx="9230936" cy="33584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Altering their style of clothing and appearance</a:t>
            </a:r>
          </a:p>
        </p:txBody>
      </p:sp>
      <p:cxnSp>
        <p:nvCxnSpPr>
          <p:cNvPr id="41" name="Straight Connector 40">
            <a:extLst>
              <a:ext uri="{FF2B5EF4-FFF2-40B4-BE49-F238E27FC236}">
                <a16:creationId xmlns:a16="http://schemas.microsoft.com/office/drawing/2014/main" id="{E63E747A-BDA5-0744-ACCF-B027947066B3}"/>
              </a:ext>
            </a:extLst>
          </p:cNvPr>
          <p:cNvCxnSpPr>
            <a:cxnSpLocks/>
          </p:cNvCxnSpPr>
          <p:nvPr/>
        </p:nvCxnSpPr>
        <p:spPr>
          <a:xfrm>
            <a:off x="1459473" y="3311555"/>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6A467C3A-5935-1C4F-A56F-A9F00F4C8BC0}"/>
              </a:ext>
            </a:extLst>
          </p:cNvPr>
          <p:cNvCxnSpPr>
            <a:cxnSpLocks/>
          </p:cNvCxnSpPr>
          <p:nvPr/>
        </p:nvCxnSpPr>
        <p:spPr>
          <a:xfrm>
            <a:off x="1459473" y="3908688"/>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6C951D2B-9DC3-C348-8BB7-0B1927E20ABE}"/>
              </a:ext>
            </a:extLst>
          </p:cNvPr>
          <p:cNvCxnSpPr>
            <a:cxnSpLocks/>
          </p:cNvCxnSpPr>
          <p:nvPr/>
        </p:nvCxnSpPr>
        <p:spPr>
          <a:xfrm>
            <a:off x="1448910" y="5099397"/>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EC1E8DB4-F3D9-274A-BF27-D288D54ADFCD}"/>
              </a:ext>
            </a:extLst>
          </p:cNvPr>
          <p:cNvCxnSpPr>
            <a:cxnSpLocks/>
          </p:cNvCxnSpPr>
          <p:nvPr/>
        </p:nvCxnSpPr>
        <p:spPr>
          <a:xfrm>
            <a:off x="1459473" y="5696640"/>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5224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nodeType="withEffect">
                                  <p:stCondLst>
                                    <p:cond delay="0"/>
                                  </p:stCondLst>
                                  <p:childTnLst>
                                    <p:set>
                                      <p:cBhvr>
                                        <p:cTn id="25" dur="1" fill="hold">
                                          <p:stCondLst>
                                            <p:cond delay="0"/>
                                          </p:stCondLst>
                                        </p:cTn>
                                        <p:tgtEl>
                                          <p:spTgt spid="41"/>
                                        </p:tgtEl>
                                        <p:attrNameLst>
                                          <p:attrName>style.visibility</p:attrName>
                                        </p:attrNameLst>
                                      </p:cBhvr>
                                      <p:to>
                                        <p:strVal val="visible"/>
                                      </p:to>
                                    </p:set>
                                    <p:animEffect transition="in" filter="fade">
                                      <p:cBhvr>
                                        <p:cTn id="26" dur="500"/>
                                        <p:tgtEl>
                                          <p:spTgt spid="4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par>
                                <p:cTn id="32" presetID="10" presetClass="entr" presetSubtype="0" fill="hold" nodeType="withEffect">
                                  <p:stCondLst>
                                    <p:cond delay="0"/>
                                  </p:stCondLst>
                                  <p:childTnLst>
                                    <p:set>
                                      <p:cBhvr>
                                        <p:cTn id="33" dur="1" fill="hold">
                                          <p:stCondLst>
                                            <p:cond delay="0"/>
                                          </p:stCondLst>
                                        </p:cTn>
                                        <p:tgtEl>
                                          <p:spTgt spid="43"/>
                                        </p:tgtEl>
                                        <p:attrNameLst>
                                          <p:attrName>style.visibility</p:attrName>
                                        </p:attrNameLst>
                                      </p:cBhvr>
                                      <p:to>
                                        <p:strVal val="visible"/>
                                      </p:to>
                                    </p:set>
                                    <p:animEffect transition="in" filter="fade">
                                      <p:cBhvr>
                                        <p:cTn id="34" dur="500"/>
                                        <p:tgtEl>
                                          <p:spTgt spid="4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500"/>
                                        <p:tgtEl>
                                          <p:spTgt spid="22"/>
                                        </p:tgtEl>
                                      </p:cBhvr>
                                    </p:animEffect>
                                  </p:childTnLst>
                                </p:cTn>
                              </p:par>
                              <p:par>
                                <p:cTn id="40" presetID="10" presetClass="entr" presetSubtype="0" fill="hold"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par>
                                <p:cTn id="48" presetID="10" presetClass="entr" presetSubtype="0" fill="hold" nodeType="withEffect">
                                  <p:stCondLst>
                                    <p:cond delay="0"/>
                                  </p:stCondLst>
                                  <p:childTnLst>
                                    <p:set>
                                      <p:cBhvr>
                                        <p:cTn id="49" dur="1" fill="hold">
                                          <p:stCondLst>
                                            <p:cond delay="0"/>
                                          </p:stCondLst>
                                        </p:cTn>
                                        <p:tgtEl>
                                          <p:spTgt spid="47"/>
                                        </p:tgtEl>
                                        <p:attrNameLst>
                                          <p:attrName>style.visibility</p:attrName>
                                        </p:attrNameLst>
                                      </p:cBhvr>
                                      <p:to>
                                        <p:strVal val="visible"/>
                                      </p:to>
                                    </p:set>
                                    <p:animEffect transition="in" filter="fade">
                                      <p:cBhvr>
                                        <p:cTn id="50" dur="500"/>
                                        <p:tgtEl>
                                          <p:spTgt spid="4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2"/>
                                        </p:tgtEl>
                                        <p:attrNameLst>
                                          <p:attrName>style.visibility</p:attrName>
                                        </p:attrNameLst>
                                      </p:cBhvr>
                                      <p:to>
                                        <p:strVal val="visible"/>
                                      </p:to>
                                    </p:set>
                                    <p:animEffect transition="in" filter="fade">
                                      <p:cBhvr>
                                        <p:cTn id="55" dur="500"/>
                                        <p:tgtEl>
                                          <p:spTgt spid="32"/>
                                        </p:tgtEl>
                                      </p:cBhvr>
                                    </p:animEffect>
                                  </p:childTnLst>
                                </p:cTn>
                              </p:par>
                              <p:par>
                                <p:cTn id="56" presetID="10" presetClass="entr" presetSubtype="0" fill="hold" nodeType="withEffect">
                                  <p:stCondLst>
                                    <p:cond delay="0"/>
                                  </p:stCondLst>
                                  <p:childTnLst>
                                    <p:set>
                                      <p:cBhvr>
                                        <p:cTn id="57" dur="1" fill="hold">
                                          <p:stCondLst>
                                            <p:cond delay="0"/>
                                          </p:stCondLst>
                                        </p:cTn>
                                        <p:tgtEl>
                                          <p:spTgt spid="49"/>
                                        </p:tgtEl>
                                        <p:attrNameLst>
                                          <p:attrName>style.visibility</p:attrName>
                                        </p:attrNameLst>
                                      </p:cBhvr>
                                      <p:to>
                                        <p:strVal val="visible"/>
                                      </p:to>
                                    </p:set>
                                    <p:animEffect transition="in" filter="fade">
                                      <p:cBhvr>
                                        <p:cTn id="58" dur="500"/>
                                        <p:tgtEl>
                                          <p:spTgt spid="49"/>
                                        </p:tgtEl>
                                      </p:cBhvr>
                                    </p:animEffect>
                                  </p:childTnLst>
                                </p:cTn>
                              </p:par>
                            </p:childTnLst>
                          </p:cTn>
                        </p:par>
                        <p:par>
                          <p:cTn id="59" fill="hold">
                            <p:stCondLst>
                              <p:cond delay="500"/>
                            </p:stCondLst>
                            <p:childTnLst>
                              <p:par>
                                <p:cTn id="60" presetID="2" presetClass="entr" presetSubtype="4" accel="50000" decel="50000" fill="hold" nodeType="afterEffect">
                                  <p:stCondLst>
                                    <p:cond delay="0"/>
                                  </p:stCondLst>
                                  <p:childTnLst>
                                    <p:set>
                                      <p:cBhvr>
                                        <p:cTn id="61" dur="1" fill="hold">
                                          <p:stCondLst>
                                            <p:cond delay="0"/>
                                          </p:stCondLst>
                                        </p:cTn>
                                        <p:tgtEl>
                                          <p:spTgt spid="28"/>
                                        </p:tgtEl>
                                        <p:attrNameLst>
                                          <p:attrName>style.visibility</p:attrName>
                                        </p:attrNameLst>
                                      </p:cBhvr>
                                      <p:to>
                                        <p:strVal val="visible"/>
                                      </p:to>
                                    </p:set>
                                    <p:anim calcmode="lin" valueType="num">
                                      <p:cBhvr additive="base">
                                        <p:cTn id="62" dur="500" fill="hold"/>
                                        <p:tgtEl>
                                          <p:spTgt spid="28"/>
                                        </p:tgtEl>
                                        <p:attrNameLst>
                                          <p:attrName>ppt_x</p:attrName>
                                        </p:attrNameLst>
                                      </p:cBhvr>
                                      <p:tavLst>
                                        <p:tav tm="0">
                                          <p:val>
                                            <p:strVal val="#ppt_x"/>
                                          </p:val>
                                        </p:tav>
                                        <p:tav tm="100000">
                                          <p:val>
                                            <p:strVal val="#ppt_x"/>
                                          </p:val>
                                        </p:tav>
                                      </p:tavLst>
                                    </p:anim>
                                    <p:anim calcmode="lin" valueType="num">
                                      <p:cBhvr additive="base">
                                        <p:cTn id="63" dur="500" fill="hold"/>
                                        <p:tgtEl>
                                          <p:spTgt spid="28"/>
                                        </p:tgtEl>
                                        <p:attrNameLst>
                                          <p:attrName>ppt_y</p:attrName>
                                        </p:attrNameLst>
                                      </p:cBhvr>
                                      <p:tavLst>
                                        <p:tav tm="0">
                                          <p:val>
                                            <p:strVal val="1+#ppt_h/2"/>
                                          </p:val>
                                        </p:tav>
                                        <p:tav tm="100000">
                                          <p:val>
                                            <p:strVal val="#ppt_y"/>
                                          </p:val>
                                        </p:tav>
                                      </p:tavLst>
                                    </p:anim>
                                  </p:childTnLst>
                                </p:cTn>
                              </p:par>
                              <p:par>
                                <p:cTn id="64" presetID="2" presetClass="entr" presetSubtype="4" accel="50000" decel="50000" fill="hold" nodeType="withEffect">
                                  <p:stCondLst>
                                    <p:cond delay="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6" grpId="0"/>
      <p:bldP spid="20" grpId="0"/>
      <p:bldP spid="22" grpId="0"/>
      <p:bldP spid="30" grpId="0"/>
      <p:bldP spid="32"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3910032B-6335-3C49-8C55-B8FE1A3E4675}"/>
              </a:ext>
            </a:extLst>
          </p:cNvPr>
          <p:cNvSpPr txBox="1">
            <a:spLocks/>
          </p:cNvSpPr>
          <p:nvPr/>
        </p:nvSpPr>
        <p:spPr>
          <a:xfrm>
            <a:off x="1858879" y="1206438"/>
            <a:ext cx="8190811" cy="400110"/>
          </a:xfrm>
          <a:prstGeom prst="rect">
            <a:avLst/>
          </a:prstGeom>
        </p:spPr>
        <p:txBody>
          <a:bodyPr vert="horz" wrap="none" lIns="0" tIns="0" rIns="0" bIns="0" rtlCol="0" anchor="t" anchorCtr="0">
            <a:noAutofit/>
          </a:bodyPr>
          <a:lstStyle/>
          <a:p>
            <a:pPr lvl="0">
              <a:spcBef>
                <a:spcPct val="0"/>
              </a:spcBef>
            </a:pPr>
            <a:r>
              <a:rPr lang="en-GB" sz="2400" b="1" cap="all" spc="75" dirty="0">
                <a:latin typeface="Arial Narrow"/>
                <a:cs typeface="Arial Narrow"/>
              </a:rPr>
              <a:t>What can make children more likely to suffer harm?</a:t>
            </a:r>
            <a:endParaRPr lang="en-US" sz="2400" b="1" cap="all" spc="75" dirty="0">
              <a:latin typeface="Arial Narrow"/>
              <a:cs typeface="Arial Narrow"/>
            </a:endParaRPr>
          </a:p>
        </p:txBody>
      </p:sp>
      <p:sp>
        <p:nvSpPr>
          <p:cNvPr id="11" name="Title 1">
            <a:extLst>
              <a:ext uri="{FF2B5EF4-FFF2-40B4-BE49-F238E27FC236}">
                <a16:creationId xmlns:a16="http://schemas.microsoft.com/office/drawing/2014/main" id="{FF45D110-F265-E34D-9578-07C110EB65E3}"/>
              </a:ext>
            </a:extLst>
          </p:cNvPr>
          <p:cNvSpPr txBox="1">
            <a:spLocks/>
          </p:cNvSpPr>
          <p:nvPr/>
        </p:nvSpPr>
        <p:spPr>
          <a:xfrm>
            <a:off x="1858880" y="1870686"/>
            <a:ext cx="8190811" cy="768011"/>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Some risk factors are common across all types of abuse and neglect,</a:t>
            </a:r>
            <a:br>
              <a:rPr lang="en-GB" sz="2400" spc="50" dirty="0">
                <a:latin typeface="Arial Narrow"/>
                <a:cs typeface="Arial Narrow"/>
              </a:rPr>
            </a:br>
            <a:r>
              <a:rPr lang="en-GB" sz="2400" spc="50" dirty="0">
                <a:latin typeface="Arial Narrow"/>
                <a:cs typeface="Arial Narrow"/>
              </a:rPr>
              <a:t>but that doesn’t mean abuse will definitely happen.</a:t>
            </a:r>
            <a:endParaRPr lang="en-US" sz="2400" spc="50" dirty="0">
              <a:latin typeface="Arial Narrow"/>
              <a:ea typeface="+mj-ea"/>
              <a:cs typeface="Arial Narrow"/>
            </a:endParaRPr>
          </a:p>
        </p:txBody>
      </p:sp>
      <p:sp>
        <p:nvSpPr>
          <p:cNvPr id="12" name="Title 1">
            <a:extLst>
              <a:ext uri="{FF2B5EF4-FFF2-40B4-BE49-F238E27FC236}">
                <a16:creationId xmlns:a16="http://schemas.microsoft.com/office/drawing/2014/main" id="{B4A3FBA2-5101-8E4D-A90E-8BCBF9F40DE0}"/>
              </a:ext>
            </a:extLst>
          </p:cNvPr>
          <p:cNvSpPr txBox="1">
            <a:spLocks/>
          </p:cNvSpPr>
          <p:nvPr/>
        </p:nvSpPr>
        <p:spPr>
          <a:xfrm>
            <a:off x="1858879" y="2877722"/>
            <a:ext cx="8190811" cy="1106895"/>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A child or adult who doesn’t have any risk factors could be abused,</a:t>
            </a:r>
            <a:br>
              <a:rPr lang="en-GB" sz="2400" spc="50" dirty="0">
                <a:latin typeface="Arial Narrow"/>
                <a:cs typeface="Arial Narrow"/>
              </a:rPr>
            </a:br>
            <a:r>
              <a:rPr lang="en-GB" sz="2400" spc="50" dirty="0">
                <a:latin typeface="Arial Narrow"/>
                <a:cs typeface="Arial Narrow"/>
              </a:rPr>
              <a:t>and a child or adult with multiple risk factors may never experience</a:t>
            </a:r>
            <a:br>
              <a:rPr lang="en-GB" sz="2400" spc="50" dirty="0">
                <a:latin typeface="Arial Narrow"/>
                <a:cs typeface="Arial Narrow"/>
              </a:rPr>
            </a:br>
            <a:r>
              <a:rPr lang="en-GB" sz="2400" spc="50" dirty="0">
                <a:latin typeface="Arial Narrow"/>
                <a:cs typeface="Arial Narrow"/>
              </a:rPr>
              <a:t>abuse or neglect.</a:t>
            </a:r>
            <a:endParaRPr lang="en-US" sz="2400" spc="50" dirty="0">
              <a:latin typeface="Arial Narrow"/>
              <a:ea typeface="+mj-ea"/>
              <a:cs typeface="Arial Narrow"/>
            </a:endParaRPr>
          </a:p>
        </p:txBody>
      </p:sp>
      <p:sp>
        <p:nvSpPr>
          <p:cNvPr id="13" name="Title 1">
            <a:extLst>
              <a:ext uri="{FF2B5EF4-FFF2-40B4-BE49-F238E27FC236}">
                <a16:creationId xmlns:a16="http://schemas.microsoft.com/office/drawing/2014/main" id="{E4E1DD8F-3CBF-5548-AC96-A512A3E63EE9}"/>
              </a:ext>
            </a:extLst>
          </p:cNvPr>
          <p:cNvSpPr txBox="1">
            <a:spLocks/>
          </p:cNvSpPr>
          <p:nvPr/>
        </p:nvSpPr>
        <p:spPr>
          <a:xfrm>
            <a:off x="1858879" y="4223642"/>
            <a:ext cx="8190811" cy="895725"/>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But we do know that having one or more of these issues can increase</a:t>
            </a:r>
            <a:br>
              <a:rPr lang="en-GB" sz="2400" spc="50" dirty="0">
                <a:latin typeface="Arial Narrow"/>
                <a:cs typeface="Arial Narrow"/>
              </a:rPr>
            </a:br>
            <a:r>
              <a:rPr lang="en-GB" sz="2400" spc="50" dirty="0">
                <a:latin typeface="Arial Narrow"/>
                <a:cs typeface="Arial Narrow"/>
              </a:rPr>
              <a:t>the risk of harm.</a:t>
            </a:r>
            <a:endParaRPr lang="en-US" sz="2400" spc="50" dirty="0">
              <a:latin typeface="Arial Narrow"/>
              <a:ea typeface="+mj-ea"/>
              <a:cs typeface="Arial Narrow"/>
            </a:endParaRPr>
          </a:p>
        </p:txBody>
      </p:sp>
    </p:spTree>
    <p:extLst>
      <p:ext uri="{BB962C8B-B14F-4D97-AF65-F5344CB8AC3E}">
        <p14:creationId xmlns:p14="http://schemas.microsoft.com/office/powerpoint/2010/main" val="637643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par>
                          <p:cTn id="18" fill="hold">
                            <p:stCondLst>
                              <p:cond delay="500"/>
                            </p:stCondLst>
                            <p:childTnLst>
                              <p:par>
                                <p:cTn id="19" presetID="2" presetClass="entr" presetSubtype="4" accel="50000" decel="50000"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 calcmode="lin" valueType="num">
                                      <p:cBhvr additive="base">
                                        <p:cTn id="21" dur="500" fill="hold"/>
                                        <p:tgtEl>
                                          <p:spTgt spid="28"/>
                                        </p:tgtEl>
                                        <p:attrNameLst>
                                          <p:attrName>ppt_x</p:attrName>
                                        </p:attrNameLst>
                                      </p:cBhvr>
                                      <p:tavLst>
                                        <p:tav tm="0">
                                          <p:val>
                                            <p:strVal val="#ppt_x"/>
                                          </p:val>
                                        </p:tav>
                                        <p:tav tm="100000">
                                          <p:val>
                                            <p:strVal val="#ppt_x"/>
                                          </p:val>
                                        </p:tav>
                                      </p:tavLst>
                                    </p:anim>
                                    <p:anim calcmode="lin" valueType="num">
                                      <p:cBhvr additive="base">
                                        <p:cTn id="22" dur="500" fill="hold"/>
                                        <p:tgtEl>
                                          <p:spTgt spid="28"/>
                                        </p:tgtEl>
                                        <p:attrNameLst>
                                          <p:attrName>ppt_y</p:attrName>
                                        </p:attrNameLst>
                                      </p:cBhvr>
                                      <p:tavLst>
                                        <p:tav tm="0">
                                          <p:val>
                                            <p:strVal val="1+#ppt_h/2"/>
                                          </p:val>
                                        </p:tav>
                                        <p:tav tm="100000">
                                          <p:val>
                                            <p:strVal val="#ppt_y"/>
                                          </p:val>
                                        </p:tav>
                                      </p:tavLst>
                                    </p:anim>
                                  </p:childTnLst>
                                </p:cTn>
                              </p:par>
                              <p:par>
                                <p:cTn id="23" presetID="2" presetClass="entr" presetSubtype="4" accel="50000" decel="5000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500" fill="hold"/>
                                        <p:tgtEl>
                                          <p:spTgt spid="29"/>
                                        </p:tgtEl>
                                        <p:attrNameLst>
                                          <p:attrName>ppt_x</p:attrName>
                                        </p:attrNameLst>
                                      </p:cBhvr>
                                      <p:tavLst>
                                        <p:tav tm="0">
                                          <p:val>
                                            <p:strVal val="#ppt_x"/>
                                          </p:val>
                                        </p:tav>
                                        <p:tav tm="100000">
                                          <p:val>
                                            <p:strVal val="#ppt_x"/>
                                          </p:val>
                                        </p:tav>
                                      </p:tavLst>
                                    </p:anim>
                                    <p:anim calcmode="lin" valueType="num">
                                      <p:cBhvr additive="base">
                                        <p:cTn id="2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074611" y="1156823"/>
            <a:ext cx="9611110" cy="496331"/>
          </a:xfrm>
          <a:prstGeom prst="rect">
            <a:avLst/>
          </a:prstGeom>
        </p:spPr>
        <p:txBody>
          <a:bodyPr vert="horz" wrap="none" lIns="0" tIns="0" rIns="0" bIns="0" rtlCol="0" anchor="t" anchorCtr="0">
            <a:noAutofit/>
          </a:bodyPr>
          <a:lstStyle/>
          <a:p>
            <a:pPr lvl="0">
              <a:spcBef>
                <a:spcPct val="0"/>
              </a:spcBef>
            </a:pPr>
            <a:r>
              <a:rPr lang="en-GB" sz="2800" b="1" cap="all" spc="75" dirty="0">
                <a:latin typeface="Arial Narrow"/>
                <a:cs typeface="Arial Narrow"/>
              </a:rPr>
              <a:t>What can make children more likely to suffer harm?</a:t>
            </a:r>
            <a:endParaRPr lang="en-US" sz="2800" b="1" cap="all" spc="75" dirty="0">
              <a:latin typeface="Arial Narrow"/>
              <a:cs typeface="Arial Narrow"/>
            </a:endParaRPr>
          </a:p>
        </p:txBody>
      </p:sp>
      <p:sp>
        <p:nvSpPr>
          <p:cNvPr id="38" name="Title 1">
            <a:extLst>
              <a:ext uri="{FF2B5EF4-FFF2-40B4-BE49-F238E27FC236}">
                <a16:creationId xmlns:a16="http://schemas.microsoft.com/office/drawing/2014/main" id="{450D22D8-EC02-4D11-957C-DE4690D70877}"/>
              </a:ext>
            </a:extLst>
          </p:cNvPr>
          <p:cNvSpPr txBox="1">
            <a:spLocks/>
          </p:cNvSpPr>
          <p:nvPr/>
        </p:nvSpPr>
        <p:spPr>
          <a:xfrm>
            <a:off x="1084137" y="1753214"/>
            <a:ext cx="7783416" cy="418906"/>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chemeClr val="tx1">
                    <a:lumMod val="50000"/>
                    <a:lumOff val="50000"/>
                  </a:schemeClr>
                </a:solidFill>
                <a:latin typeface="Arial Narrow"/>
                <a:cs typeface="Arial Narrow"/>
              </a:rPr>
              <a:t>Children may be more vulnerable to being harmed if they are:</a:t>
            </a:r>
          </a:p>
        </p:txBody>
      </p:sp>
      <p:sp>
        <p:nvSpPr>
          <p:cNvPr id="39" name="Title 1">
            <a:extLst>
              <a:ext uri="{FF2B5EF4-FFF2-40B4-BE49-F238E27FC236}">
                <a16:creationId xmlns:a16="http://schemas.microsoft.com/office/drawing/2014/main" id="{2EE04A2D-50DB-4270-8AFE-67B46ED1456F}"/>
              </a:ext>
            </a:extLst>
          </p:cNvPr>
          <p:cNvSpPr txBox="1">
            <a:spLocks/>
          </p:cNvSpPr>
          <p:nvPr/>
        </p:nvSpPr>
        <p:spPr>
          <a:xfrm>
            <a:off x="1097638" y="2272180"/>
            <a:ext cx="5463014"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Disabled children</a:t>
            </a:r>
            <a:endParaRPr lang="en-US" sz="2000" spc="50" dirty="0">
              <a:solidFill>
                <a:srgbClr val="000000"/>
              </a:solidFill>
              <a:latin typeface="Arial Narrow"/>
              <a:ea typeface="+mj-ea"/>
              <a:cs typeface="Arial Narrow"/>
            </a:endParaRPr>
          </a:p>
        </p:txBody>
      </p:sp>
      <p:cxnSp>
        <p:nvCxnSpPr>
          <p:cNvPr id="40" name="Straight Connector 39">
            <a:extLst>
              <a:ext uri="{FF2B5EF4-FFF2-40B4-BE49-F238E27FC236}">
                <a16:creationId xmlns:a16="http://schemas.microsoft.com/office/drawing/2014/main" id="{CC80A6E1-09C0-4AEA-9C5D-D637BC1F8169}"/>
              </a:ext>
            </a:extLst>
          </p:cNvPr>
          <p:cNvCxnSpPr>
            <a:cxnSpLocks/>
          </p:cNvCxnSpPr>
          <p:nvPr/>
        </p:nvCxnSpPr>
        <p:spPr>
          <a:xfrm>
            <a:off x="1074611" y="2713079"/>
            <a:ext cx="547504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1" name="Title 1">
            <a:extLst>
              <a:ext uri="{FF2B5EF4-FFF2-40B4-BE49-F238E27FC236}">
                <a16:creationId xmlns:a16="http://schemas.microsoft.com/office/drawing/2014/main" id="{5D4371E1-EF0D-413E-A76B-4FF5C8B4BCC1}"/>
              </a:ext>
            </a:extLst>
          </p:cNvPr>
          <p:cNvSpPr txBox="1">
            <a:spLocks/>
          </p:cNvSpPr>
          <p:nvPr/>
        </p:nvSpPr>
        <p:spPr>
          <a:xfrm>
            <a:off x="1085604" y="2849776"/>
            <a:ext cx="5463014" cy="58975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Children who are picked on for being different</a:t>
            </a:r>
            <a:br>
              <a:rPr lang="en-GB" sz="2000" spc="50" dirty="0">
                <a:latin typeface="Arial Narrow"/>
                <a:cs typeface="Arial Narrow"/>
              </a:rPr>
            </a:br>
            <a:r>
              <a:rPr lang="en-GB" sz="2000" spc="50" dirty="0">
                <a:latin typeface="Arial Narrow"/>
                <a:cs typeface="Arial Narrow"/>
              </a:rPr>
              <a:t>  (for e.g. asylum seeking / refugee children)</a:t>
            </a:r>
            <a:endParaRPr lang="en-US" sz="2000" spc="50" dirty="0">
              <a:solidFill>
                <a:srgbClr val="000000"/>
              </a:solidFill>
              <a:latin typeface="Arial Narrow"/>
              <a:ea typeface="+mj-ea"/>
              <a:cs typeface="Arial Narrow"/>
            </a:endParaRPr>
          </a:p>
        </p:txBody>
      </p:sp>
      <p:cxnSp>
        <p:nvCxnSpPr>
          <p:cNvPr id="42" name="Straight Connector 41">
            <a:extLst>
              <a:ext uri="{FF2B5EF4-FFF2-40B4-BE49-F238E27FC236}">
                <a16:creationId xmlns:a16="http://schemas.microsoft.com/office/drawing/2014/main" id="{B1748883-96D9-49EF-8A0D-0030E0E88824}"/>
              </a:ext>
            </a:extLst>
          </p:cNvPr>
          <p:cNvCxnSpPr>
            <a:cxnSpLocks/>
          </p:cNvCxnSpPr>
          <p:nvPr/>
        </p:nvCxnSpPr>
        <p:spPr>
          <a:xfrm>
            <a:off x="1074611" y="3586581"/>
            <a:ext cx="547504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3" name="Title 1">
            <a:extLst>
              <a:ext uri="{FF2B5EF4-FFF2-40B4-BE49-F238E27FC236}">
                <a16:creationId xmlns:a16="http://schemas.microsoft.com/office/drawing/2014/main" id="{98F329E6-39EC-4764-AAEF-0E3D42901495}"/>
              </a:ext>
            </a:extLst>
          </p:cNvPr>
          <p:cNvSpPr txBox="1">
            <a:spLocks/>
          </p:cNvSpPr>
          <p:nvPr/>
        </p:nvSpPr>
        <p:spPr>
          <a:xfrm>
            <a:off x="1085605" y="3699088"/>
            <a:ext cx="5463013" cy="62457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Children who are already thought of as a problem</a:t>
            </a:r>
            <a:br>
              <a:rPr lang="en-GB" sz="2000" spc="50" dirty="0">
                <a:latin typeface="Arial Narrow"/>
                <a:cs typeface="Arial Narrow"/>
              </a:rPr>
            </a:br>
            <a:r>
              <a:rPr lang="en-GB" sz="2000" spc="50" dirty="0">
                <a:latin typeface="Arial Narrow"/>
                <a:cs typeface="Arial Narrow"/>
              </a:rPr>
              <a:t>  (for e.g. children in care)</a:t>
            </a:r>
            <a:endParaRPr lang="en-US" sz="2000" spc="50" dirty="0">
              <a:solidFill>
                <a:srgbClr val="000000"/>
              </a:solidFill>
              <a:latin typeface="Arial Narrow"/>
              <a:ea typeface="+mj-ea"/>
              <a:cs typeface="Arial Narrow"/>
            </a:endParaRPr>
          </a:p>
        </p:txBody>
      </p:sp>
      <p:cxnSp>
        <p:nvCxnSpPr>
          <p:cNvPr id="46" name="Straight Connector 45">
            <a:extLst>
              <a:ext uri="{FF2B5EF4-FFF2-40B4-BE49-F238E27FC236}">
                <a16:creationId xmlns:a16="http://schemas.microsoft.com/office/drawing/2014/main" id="{23351BCF-8B83-42F6-BE77-FF135F0924D0}"/>
              </a:ext>
            </a:extLst>
          </p:cNvPr>
          <p:cNvCxnSpPr>
            <a:cxnSpLocks/>
          </p:cNvCxnSpPr>
          <p:nvPr/>
        </p:nvCxnSpPr>
        <p:spPr>
          <a:xfrm>
            <a:off x="1086643" y="4425670"/>
            <a:ext cx="54630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272A51E7-47EA-4DDC-A119-E27D75E7EDD5}"/>
              </a:ext>
            </a:extLst>
          </p:cNvPr>
          <p:cNvSpPr txBox="1">
            <a:spLocks/>
          </p:cNvSpPr>
          <p:nvPr/>
        </p:nvSpPr>
        <p:spPr>
          <a:xfrm>
            <a:off x="1097638" y="4573851"/>
            <a:ext cx="5452018" cy="33593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Children who have experienced other forms of abuse </a:t>
            </a:r>
            <a:endParaRPr lang="en-US" sz="2000" spc="50" dirty="0">
              <a:solidFill>
                <a:srgbClr val="000000"/>
              </a:solidFill>
              <a:latin typeface="Arial Narrow"/>
              <a:ea typeface="+mj-ea"/>
              <a:cs typeface="Arial Narrow"/>
            </a:endParaRPr>
          </a:p>
        </p:txBody>
      </p:sp>
      <p:cxnSp>
        <p:nvCxnSpPr>
          <p:cNvPr id="48" name="Straight Connector 47">
            <a:extLst>
              <a:ext uri="{FF2B5EF4-FFF2-40B4-BE49-F238E27FC236}">
                <a16:creationId xmlns:a16="http://schemas.microsoft.com/office/drawing/2014/main" id="{C8A787D3-BC5C-4664-A854-214122D674D7}"/>
              </a:ext>
            </a:extLst>
          </p:cNvPr>
          <p:cNvCxnSpPr>
            <a:cxnSpLocks/>
          </p:cNvCxnSpPr>
          <p:nvPr/>
        </p:nvCxnSpPr>
        <p:spPr>
          <a:xfrm>
            <a:off x="1086643" y="5034584"/>
            <a:ext cx="54630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8C59568A-CDC8-48F3-8739-22D4AEAB6D38}"/>
              </a:ext>
            </a:extLst>
          </p:cNvPr>
          <p:cNvPicPr>
            <a:picLocks noChangeAspect="1"/>
          </p:cNvPicPr>
          <p:nvPr/>
        </p:nvPicPr>
        <p:blipFill>
          <a:blip r:embed="rId5"/>
          <a:stretch>
            <a:fillRect/>
          </a:stretch>
        </p:blipFill>
        <p:spPr>
          <a:xfrm>
            <a:off x="6923525" y="2433557"/>
            <a:ext cx="3942947" cy="2626990"/>
          </a:xfrm>
          <a:prstGeom prst="roundRect">
            <a:avLst>
              <a:gd name="adj" fmla="val 5066"/>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373928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1000"/>
                                        <p:tgtEl>
                                          <p:spTgt spid="38"/>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39"/>
                                        </p:tgtEl>
                                        <p:attrNameLst>
                                          <p:attrName>style.visibility</p:attrName>
                                        </p:attrNameLst>
                                      </p:cBhvr>
                                      <p:to>
                                        <p:strVal val="visible"/>
                                      </p:to>
                                    </p:set>
                                    <p:animEffect transition="in" filter="fade">
                                      <p:cBhvr>
                                        <p:cTn id="16" dur="500"/>
                                        <p:tgtEl>
                                          <p:spTgt spid="39"/>
                                        </p:tgtEl>
                                      </p:cBhvr>
                                    </p:animEffect>
                                  </p:childTnLst>
                                </p:cTn>
                              </p:par>
                              <p:par>
                                <p:cTn id="17" presetID="10" presetClass="entr" presetSubtype="0" fill="hold" nodeType="withEffect">
                                  <p:stCondLst>
                                    <p:cond delay="0"/>
                                  </p:stCondLst>
                                  <p:childTnLst>
                                    <p:set>
                                      <p:cBhvr>
                                        <p:cTn id="18" dur="1" fill="hold">
                                          <p:stCondLst>
                                            <p:cond delay="0"/>
                                          </p:stCondLst>
                                        </p:cTn>
                                        <p:tgtEl>
                                          <p:spTgt spid="40"/>
                                        </p:tgtEl>
                                        <p:attrNameLst>
                                          <p:attrName>style.visibility</p:attrName>
                                        </p:attrNameLst>
                                      </p:cBhvr>
                                      <p:to>
                                        <p:strVal val="visible"/>
                                      </p:to>
                                    </p:set>
                                    <p:animEffect transition="in" filter="fade">
                                      <p:cBhvr>
                                        <p:cTn id="19" dur="500"/>
                                        <p:tgtEl>
                                          <p:spTgt spid="4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1"/>
                                        </p:tgtEl>
                                        <p:attrNameLst>
                                          <p:attrName>style.visibility</p:attrName>
                                        </p:attrNameLst>
                                      </p:cBhvr>
                                      <p:to>
                                        <p:strVal val="visible"/>
                                      </p:to>
                                    </p:set>
                                    <p:animEffect transition="in" filter="fade">
                                      <p:cBhvr>
                                        <p:cTn id="24" dur="500"/>
                                        <p:tgtEl>
                                          <p:spTgt spid="41"/>
                                        </p:tgtEl>
                                      </p:cBhvr>
                                    </p:animEffect>
                                  </p:childTnLst>
                                </p:cTn>
                              </p:par>
                              <p:par>
                                <p:cTn id="25" presetID="10" presetClass="entr" presetSubtype="0" fill="hold" nodeType="withEffect">
                                  <p:stCondLst>
                                    <p:cond delay="0"/>
                                  </p:stCondLst>
                                  <p:childTnLst>
                                    <p:set>
                                      <p:cBhvr>
                                        <p:cTn id="26" dur="1" fill="hold">
                                          <p:stCondLst>
                                            <p:cond delay="0"/>
                                          </p:stCondLst>
                                        </p:cTn>
                                        <p:tgtEl>
                                          <p:spTgt spid="42"/>
                                        </p:tgtEl>
                                        <p:attrNameLst>
                                          <p:attrName>style.visibility</p:attrName>
                                        </p:attrNameLst>
                                      </p:cBhvr>
                                      <p:to>
                                        <p:strVal val="visible"/>
                                      </p:to>
                                    </p:set>
                                    <p:animEffect transition="in" filter="fade">
                                      <p:cBhvr>
                                        <p:cTn id="27" dur="500"/>
                                        <p:tgtEl>
                                          <p:spTgt spid="4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3"/>
                                        </p:tgtEl>
                                        <p:attrNameLst>
                                          <p:attrName>style.visibility</p:attrName>
                                        </p:attrNameLst>
                                      </p:cBhvr>
                                      <p:to>
                                        <p:strVal val="visible"/>
                                      </p:to>
                                    </p:set>
                                    <p:animEffect transition="in" filter="fade">
                                      <p:cBhvr>
                                        <p:cTn id="32" dur="500"/>
                                        <p:tgtEl>
                                          <p:spTgt spid="43"/>
                                        </p:tgtEl>
                                      </p:cBhvr>
                                    </p:animEffect>
                                  </p:childTnLst>
                                </p:cTn>
                              </p:par>
                              <p:par>
                                <p:cTn id="33" presetID="10" presetClass="entr" presetSubtype="0" fill="hold" nodeType="withEffect">
                                  <p:stCondLst>
                                    <p:cond delay="0"/>
                                  </p:stCondLst>
                                  <p:childTnLst>
                                    <p:set>
                                      <p:cBhvr>
                                        <p:cTn id="34" dur="1" fill="hold">
                                          <p:stCondLst>
                                            <p:cond delay="0"/>
                                          </p:stCondLst>
                                        </p:cTn>
                                        <p:tgtEl>
                                          <p:spTgt spid="46"/>
                                        </p:tgtEl>
                                        <p:attrNameLst>
                                          <p:attrName>style.visibility</p:attrName>
                                        </p:attrNameLst>
                                      </p:cBhvr>
                                      <p:to>
                                        <p:strVal val="visible"/>
                                      </p:to>
                                    </p:set>
                                    <p:animEffect transition="in" filter="fade">
                                      <p:cBhvr>
                                        <p:cTn id="35" dur="500"/>
                                        <p:tgtEl>
                                          <p:spTgt spid="4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7"/>
                                        </p:tgtEl>
                                        <p:attrNameLst>
                                          <p:attrName>style.visibility</p:attrName>
                                        </p:attrNameLst>
                                      </p:cBhvr>
                                      <p:to>
                                        <p:strVal val="visible"/>
                                      </p:to>
                                    </p:set>
                                    <p:animEffect transition="in" filter="fade">
                                      <p:cBhvr>
                                        <p:cTn id="40" dur="500"/>
                                        <p:tgtEl>
                                          <p:spTgt spid="47"/>
                                        </p:tgtEl>
                                      </p:cBhvr>
                                    </p:animEffect>
                                  </p:childTnLst>
                                </p:cTn>
                              </p:par>
                              <p:par>
                                <p:cTn id="41" presetID="10" presetClass="entr" presetSubtype="0" fill="hold" nodeType="withEffect">
                                  <p:stCondLst>
                                    <p:cond delay="0"/>
                                  </p:stCondLst>
                                  <p:childTnLst>
                                    <p:set>
                                      <p:cBhvr>
                                        <p:cTn id="42" dur="1" fill="hold">
                                          <p:stCondLst>
                                            <p:cond delay="0"/>
                                          </p:stCondLst>
                                        </p:cTn>
                                        <p:tgtEl>
                                          <p:spTgt spid="48"/>
                                        </p:tgtEl>
                                        <p:attrNameLst>
                                          <p:attrName>style.visibility</p:attrName>
                                        </p:attrNameLst>
                                      </p:cBhvr>
                                      <p:to>
                                        <p:strVal val="visible"/>
                                      </p:to>
                                    </p:set>
                                    <p:animEffect transition="in" filter="fade">
                                      <p:cBhvr>
                                        <p:cTn id="43" dur="500"/>
                                        <p:tgtEl>
                                          <p:spTgt spid="48"/>
                                        </p:tgtEl>
                                      </p:cBhvr>
                                    </p:animEffect>
                                  </p:childTnLst>
                                </p:cTn>
                              </p:par>
                            </p:childTnLst>
                          </p:cTn>
                        </p:par>
                        <p:par>
                          <p:cTn id="44" fill="hold">
                            <p:stCondLst>
                              <p:cond delay="500"/>
                            </p:stCondLst>
                            <p:childTnLst>
                              <p:par>
                                <p:cTn id="45" presetID="2" presetClass="entr" presetSubtype="4" accel="50000" decel="50000" fill="hold" nodeType="afterEffect">
                                  <p:stCondLst>
                                    <p:cond delay="0"/>
                                  </p:stCondLst>
                                  <p:childTnLst>
                                    <p:set>
                                      <p:cBhvr>
                                        <p:cTn id="46" dur="1" fill="hold">
                                          <p:stCondLst>
                                            <p:cond delay="0"/>
                                          </p:stCondLst>
                                        </p:cTn>
                                        <p:tgtEl>
                                          <p:spTgt spid="28"/>
                                        </p:tgtEl>
                                        <p:attrNameLst>
                                          <p:attrName>style.visibility</p:attrName>
                                        </p:attrNameLst>
                                      </p:cBhvr>
                                      <p:to>
                                        <p:strVal val="visible"/>
                                      </p:to>
                                    </p:set>
                                    <p:anim calcmode="lin" valueType="num">
                                      <p:cBhvr additive="base">
                                        <p:cTn id="47" dur="500" fill="hold"/>
                                        <p:tgtEl>
                                          <p:spTgt spid="28"/>
                                        </p:tgtEl>
                                        <p:attrNameLst>
                                          <p:attrName>ppt_x</p:attrName>
                                        </p:attrNameLst>
                                      </p:cBhvr>
                                      <p:tavLst>
                                        <p:tav tm="0">
                                          <p:val>
                                            <p:strVal val="#ppt_x"/>
                                          </p:val>
                                        </p:tav>
                                        <p:tav tm="100000">
                                          <p:val>
                                            <p:strVal val="#ppt_x"/>
                                          </p:val>
                                        </p:tav>
                                      </p:tavLst>
                                    </p:anim>
                                    <p:anim calcmode="lin" valueType="num">
                                      <p:cBhvr additive="base">
                                        <p:cTn id="48" dur="500" fill="hold"/>
                                        <p:tgtEl>
                                          <p:spTgt spid="28"/>
                                        </p:tgtEl>
                                        <p:attrNameLst>
                                          <p:attrName>ppt_y</p:attrName>
                                        </p:attrNameLst>
                                      </p:cBhvr>
                                      <p:tavLst>
                                        <p:tav tm="0">
                                          <p:val>
                                            <p:strVal val="1+#ppt_h/2"/>
                                          </p:val>
                                        </p:tav>
                                        <p:tav tm="100000">
                                          <p:val>
                                            <p:strVal val="#ppt_y"/>
                                          </p:val>
                                        </p:tav>
                                      </p:tavLst>
                                    </p:anim>
                                  </p:childTnLst>
                                </p:cTn>
                              </p:par>
                              <p:par>
                                <p:cTn id="49" presetID="2" presetClass="entr" presetSubtype="4" accel="50000" decel="50000" fill="hold" nodeType="withEffect">
                                  <p:stCondLst>
                                    <p:cond delay="0"/>
                                  </p:stCondLst>
                                  <p:childTnLst>
                                    <p:set>
                                      <p:cBhvr>
                                        <p:cTn id="50" dur="1" fill="hold">
                                          <p:stCondLst>
                                            <p:cond delay="0"/>
                                          </p:stCondLst>
                                        </p:cTn>
                                        <p:tgtEl>
                                          <p:spTgt spid="29"/>
                                        </p:tgtEl>
                                        <p:attrNameLst>
                                          <p:attrName>style.visibility</p:attrName>
                                        </p:attrNameLst>
                                      </p:cBhvr>
                                      <p:to>
                                        <p:strVal val="visible"/>
                                      </p:to>
                                    </p:set>
                                    <p:anim calcmode="lin" valueType="num">
                                      <p:cBhvr additive="base">
                                        <p:cTn id="51" dur="500" fill="hold"/>
                                        <p:tgtEl>
                                          <p:spTgt spid="29"/>
                                        </p:tgtEl>
                                        <p:attrNameLst>
                                          <p:attrName>ppt_x</p:attrName>
                                        </p:attrNameLst>
                                      </p:cBhvr>
                                      <p:tavLst>
                                        <p:tav tm="0">
                                          <p:val>
                                            <p:strVal val="#ppt_x"/>
                                          </p:val>
                                        </p:tav>
                                        <p:tav tm="100000">
                                          <p:val>
                                            <p:strVal val="#ppt_x"/>
                                          </p:val>
                                        </p:tav>
                                      </p:tavLst>
                                    </p:anim>
                                    <p:anim calcmode="lin" valueType="num">
                                      <p:cBhvr additive="base">
                                        <p:cTn id="5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p:bldP spid="41" grpId="0"/>
      <p:bldP spid="43" grpId="0"/>
      <p:bldP spid="47"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2BDDFBD-A71B-4127-A364-DEE9CD7EE513}"/>
              </a:ext>
            </a:extLst>
          </p:cNvPr>
          <p:cNvPicPr>
            <a:picLocks noChangeAspect="1"/>
          </p:cNvPicPr>
          <p:nvPr/>
        </p:nvPicPr>
        <p:blipFill>
          <a:blip r:embed="rId3"/>
          <a:stretch>
            <a:fillRect/>
          </a:stretch>
        </p:blipFill>
        <p:spPr>
          <a:xfrm>
            <a:off x="-36093" y="910035"/>
            <a:ext cx="12657217" cy="5076075"/>
          </a:xfrm>
          <a:prstGeom prst="rect">
            <a:avLst/>
          </a:prstGeom>
        </p:spPr>
      </p:pic>
      <p:sp>
        <p:nvSpPr>
          <p:cNvPr id="21" name="Rectangle: Rounded Corners 20">
            <a:extLst>
              <a:ext uri="{FF2B5EF4-FFF2-40B4-BE49-F238E27FC236}">
                <a16:creationId xmlns:a16="http://schemas.microsoft.com/office/drawing/2014/main" id="{A1DFEC30-86EF-44FA-B8F9-E12E9BDCA5BA}"/>
              </a:ext>
            </a:extLst>
          </p:cNvPr>
          <p:cNvSpPr/>
          <p:nvPr/>
        </p:nvSpPr>
        <p:spPr>
          <a:xfrm>
            <a:off x="-156410" y="3915883"/>
            <a:ext cx="5462336" cy="1844709"/>
          </a:xfrm>
          <a:prstGeom prst="roundRect">
            <a:avLst>
              <a:gd name="adj" fmla="val 5129"/>
            </a:avLst>
          </a:prstGeom>
          <a:solidFill>
            <a:srgbClr val="009ED5">
              <a:alpha val="75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542121" y="1066516"/>
            <a:ext cx="4029879" cy="337712"/>
          </a:xfrm>
          <a:prstGeom prst="rect">
            <a:avLst/>
          </a:prstGeom>
        </p:spPr>
        <p:txBody>
          <a:bodyPr vert="horz" wrap="none" lIns="0" tIns="0" rIns="0" bIns="0" rtlCol="0" anchor="t" anchorCtr="0">
            <a:noAutofit/>
          </a:bodyPr>
          <a:lstStyle/>
          <a:p>
            <a:pPr lvl="0">
              <a:spcBef>
                <a:spcPct val="0"/>
              </a:spcBef>
            </a:pPr>
            <a:r>
              <a:rPr lang="en-GB" sz="2600" b="1" cap="all" spc="75" dirty="0">
                <a:latin typeface="Arial Narrow"/>
                <a:cs typeface="Arial Narrow"/>
              </a:rPr>
              <a:t>VULNERABILITY OF BABIES</a:t>
            </a:r>
            <a:endParaRPr lang="en-US" sz="2600" b="1" cap="all" spc="75" dirty="0">
              <a:latin typeface="Arial Narrow"/>
              <a:cs typeface="Arial Narrow"/>
            </a:endParaRPr>
          </a:p>
        </p:txBody>
      </p:sp>
      <p:sp>
        <p:nvSpPr>
          <p:cNvPr id="7" name="Title 1">
            <a:extLst>
              <a:ext uri="{FF2B5EF4-FFF2-40B4-BE49-F238E27FC236}">
                <a16:creationId xmlns:a16="http://schemas.microsoft.com/office/drawing/2014/main" id="{11EA5705-0FBF-41CE-81FD-C79E3929F91F}"/>
              </a:ext>
            </a:extLst>
          </p:cNvPr>
          <p:cNvSpPr txBox="1">
            <a:spLocks/>
          </p:cNvSpPr>
          <p:nvPr/>
        </p:nvSpPr>
        <p:spPr>
          <a:xfrm>
            <a:off x="540839" y="1638817"/>
            <a:ext cx="7157133" cy="1126739"/>
          </a:xfrm>
          <a:prstGeom prst="rect">
            <a:avLst/>
          </a:prstGeom>
        </p:spPr>
        <p:txBody>
          <a:bodyPr vert="horz" wrap="none" lIns="0" tIns="0" rIns="0" bIns="0" rtlCol="0" anchor="t" anchorCtr="0">
            <a:noAutofit/>
          </a:bodyPr>
          <a:lstStyle/>
          <a:p>
            <a:pPr>
              <a:spcBef>
                <a:spcPct val="0"/>
              </a:spcBef>
              <a:spcAft>
                <a:spcPts val="1405"/>
              </a:spcAft>
            </a:pPr>
            <a:r>
              <a:rPr lang="en-GB" sz="1800" b="1" spc="50" dirty="0">
                <a:latin typeface="Arial Narrow"/>
                <a:cs typeface="Arial Narrow"/>
              </a:rPr>
              <a:t>All babies need to be safe, nurtured and able to thrive. The early care they</a:t>
            </a:r>
            <a:br>
              <a:rPr lang="en-GB" sz="1800" b="1" spc="50" dirty="0">
                <a:latin typeface="Arial Narrow"/>
                <a:cs typeface="Arial Narrow"/>
              </a:rPr>
            </a:br>
            <a:r>
              <a:rPr lang="en-GB" sz="1800" b="1" spc="50" dirty="0">
                <a:latin typeface="Arial Narrow"/>
                <a:cs typeface="Arial Narrow"/>
              </a:rPr>
              <a:t>receive provides the essential foundations for all future physical, social</a:t>
            </a:r>
            <a:br>
              <a:rPr lang="en-GB" sz="1800" b="1" spc="50" dirty="0">
                <a:latin typeface="Arial Narrow"/>
                <a:cs typeface="Arial Narrow"/>
              </a:rPr>
            </a:br>
            <a:r>
              <a:rPr lang="en-GB" sz="1800" b="1" spc="50" dirty="0">
                <a:latin typeface="Arial Narrow"/>
                <a:cs typeface="Arial Narrow"/>
              </a:rPr>
              <a:t>and emotional development. Whilst most parents do provide the love and</a:t>
            </a:r>
            <a:br>
              <a:rPr lang="en-GB" sz="1800" b="1" spc="50" dirty="0">
                <a:latin typeface="Arial Narrow"/>
                <a:cs typeface="Arial Narrow"/>
              </a:rPr>
            </a:br>
            <a:r>
              <a:rPr lang="en-GB" sz="1800" b="1" spc="50" dirty="0">
                <a:latin typeface="Arial Narrow"/>
                <a:cs typeface="Arial Narrow"/>
              </a:rPr>
              <a:t>care their babies need, sadly too many babies suffer abuse and neglect.</a:t>
            </a:r>
            <a:endParaRPr lang="en-US" sz="1800" b="1" spc="50" dirty="0">
              <a:latin typeface="Arial Narrow"/>
              <a:ea typeface="+mj-ea"/>
              <a:cs typeface="Arial Narrow"/>
            </a:endParaRPr>
          </a:p>
        </p:txBody>
      </p:sp>
      <p:sp>
        <p:nvSpPr>
          <p:cNvPr id="8" name="Title 1">
            <a:extLst>
              <a:ext uri="{FF2B5EF4-FFF2-40B4-BE49-F238E27FC236}">
                <a16:creationId xmlns:a16="http://schemas.microsoft.com/office/drawing/2014/main" id="{6E2A99C1-7E79-47B7-B891-E0E95F2B0FDB}"/>
              </a:ext>
            </a:extLst>
          </p:cNvPr>
          <p:cNvSpPr txBox="1">
            <a:spLocks/>
          </p:cNvSpPr>
          <p:nvPr/>
        </p:nvSpPr>
        <p:spPr>
          <a:xfrm>
            <a:off x="540840" y="2923614"/>
            <a:ext cx="6901952" cy="634282"/>
          </a:xfrm>
          <a:prstGeom prst="rect">
            <a:avLst/>
          </a:prstGeom>
        </p:spPr>
        <p:txBody>
          <a:bodyPr vert="horz" wrap="none" lIns="0" tIns="0" rIns="0" bIns="0" rtlCol="0" anchor="t" anchorCtr="0">
            <a:noAutofit/>
          </a:bodyPr>
          <a:lstStyle/>
          <a:p>
            <a:pPr>
              <a:spcBef>
                <a:spcPct val="0"/>
              </a:spcBef>
              <a:spcAft>
                <a:spcPts val="1405"/>
              </a:spcAft>
            </a:pPr>
            <a:r>
              <a:rPr lang="en-GB" sz="1800" b="1" spc="50" dirty="0">
                <a:latin typeface="Arial Narrow"/>
                <a:cs typeface="Arial Narrow"/>
              </a:rPr>
              <a:t>The emotional abuse, neglect or physical harm of babies is particularly</a:t>
            </a:r>
            <a:br>
              <a:rPr lang="en-GB" sz="1800" b="1" spc="50" dirty="0">
                <a:latin typeface="Arial Narrow"/>
                <a:cs typeface="Arial Narrow"/>
              </a:rPr>
            </a:br>
            <a:r>
              <a:rPr lang="en-GB" sz="1800" b="1" spc="50" dirty="0">
                <a:latin typeface="Arial Narrow"/>
                <a:cs typeface="Arial Narrow"/>
              </a:rPr>
              <a:t>shocking both because babies are totally dependent on others.</a:t>
            </a:r>
            <a:endParaRPr lang="en-US" sz="1800" b="1" spc="50" dirty="0">
              <a:latin typeface="Arial Narrow"/>
              <a:ea typeface="+mj-ea"/>
              <a:cs typeface="Arial Narrow"/>
            </a:endParaRPr>
          </a:p>
        </p:txBody>
      </p:sp>
      <p:sp>
        <p:nvSpPr>
          <p:cNvPr id="9" name="Title 1">
            <a:extLst>
              <a:ext uri="{FF2B5EF4-FFF2-40B4-BE49-F238E27FC236}">
                <a16:creationId xmlns:a16="http://schemas.microsoft.com/office/drawing/2014/main" id="{C883EEA7-CBA9-4BBE-89A7-0E5A773AAE6D}"/>
              </a:ext>
            </a:extLst>
          </p:cNvPr>
          <p:cNvSpPr txBox="1">
            <a:spLocks/>
          </p:cNvSpPr>
          <p:nvPr/>
        </p:nvSpPr>
        <p:spPr>
          <a:xfrm>
            <a:off x="543488" y="4093609"/>
            <a:ext cx="4593995" cy="597866"/>
          </a:xfrm>
          <a:prstGeom prst="rect">
            <a:avLst/>
          </a:prstGeom>
        </p:spPr>
        <p:txBody>
          <a:bodyPr vert="horz" wrap="none" lIns="0" tIns="0" rIns="0" bIns="0" rtlCol="0" anchor="t" anchorCtr="0">
            <a:noAutofit/>
          </a:bodyPr>
          <a:lstStyle/>
          <a:p>
            <a:pPr>
              <a:spcBef>
                <a:spcPct val="0"/>
              </a:spcBef>
              <a:spcAft>
                <a:spcPts val="1405"/>
              </a:spcAft>
            </a:pPr>
            <a:r>
              <a:rPr lang="en-US" sz="1800" b="1" spc="50" dirty="0">
                <a:solidFill>
                  <a:schemeClr val="bg1"/>
                </a:solidFill>
                <a:latin typeface="Arial Narrow"/>
                <a:cs typeface="Arial Narrow"/>
              </a:rPr>
              <a:t>• </a:t>
            </a:r>
            <a:r>
              <a:rPr lang="en-GB" sz="1800" b="1" spc="50" dirty="0">
                <a:solidFill>
                  <a:schemeClr val="bg1"/>
                </a:solidFill>
                <a:latin typeface="Arial Narrow"/>
                <a:cs typeface="Arial Narrow"/>
              </a:rPr>
              <a:t>45 percent of serious case reviews in England</a:t>
            </a:r>
            <a:br>
              <a:rPr lang="en-GB" sz="1800" b="1" spc="50" dirty="0">
                <a:solidFill>
                  <a:schemeClr val="bg1"/>
                </a:solidFill>
                <a:latin typeface="Arial Narrow"/>
                <a:cs typeface="Arial Narrow"/>
              </a:rPr>
            </a:br>
            <a:r>
              <a:rPr lang="en-GB" sz="1800" b="1" spc="50" dirty="0">
                <a:solidFill>
                  <a:schemeClr val="bg1"/>
                </a:solidFill>
                <a:latin typeface="Arial Narrow"/>
                <a:cs typeface="Arial Narrow"/>
              </a:rPr>
              <a:t>  relate to babies under the age of 1</a:t>
            </a:r>
            <a:endParaRPr lang="en-US" sz="1800" b="1" spc="50" dirty="0">
              <a:solidFill>
                <a:schemeClr val="bg1"/>
              </a:solidFill>
              <a:latin typeface="Arial Narrow"/>
              <a:ea typeface="+mj-ea"/>
              <a:cs typeface="Arial Narrow"/>
            </a:endParaRPr>
          </a:p>
        </p:txBody>
      </p:sp>
      <p:cxnSp>
        <p:nvCxnSpPr>
          <p:cNvPr id="10" name="Straight Connector 9">
            <a:extLst>
              <a:ext uri="{FF2B5EF4-FFF2-40B4-BE49-F238E27FC236}">
                <a16:creationId xmlns:a16="http://schemas.microsoft.com/office/drawing/2014/main" id="{A8C49CE8-3B7F-4020-B606-DB11A3B45CEC}"/>
              </a:ext>
            </a:extLst>
          </p:cNvPr>
          <p:cNvCxnSpPr>
            <a:cxnSpLocks/>
          </p:cNvCxnSpPr>
          <p:nvPr/>
        </p:nvCxnSpPr>
        <p:spPr>
          <a:xfrm>
            <a:off x="532882" y="4747404"/>
            <a:ext cx="444511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1" name="Title 1">
            <a:extLst>
              <a:ext uri="{FF2B5EF4-FFF2-40B4-BE49-F238E27FC236}">
                <a16:creationId xmlns:a16="http://schemas.microsoft.com/office/drawing/2014/main" id="{755F4AFB-7419-4ACB-8FF3-5AC64D23011F}"/>
              </a:ext>
            </a:extLst>
          </p:cNvPr>
          <p:cNvSpPr txBox="1">
            <a:spLocks/>
          </p:cNvSpPr>
          <p:nvPr/>
        </p:nvSpPr>
        <p:spPr>
          <a:xfrm>
            <a:off x="543488" y="4879176"/>
            <a:ext cx="4593995" cy="597860"/>
          </a:xfrm>
          <a:prstGeom prst="rect">
            <a:avLst/>
          </a:prstGeom>
        </p:spPr>
        <p:txBody>
          <a:bodyPr vert="horz" wrap="none" lIns="0" tIns="0" rIns="0" bIns="0" rtlCol="0" anchor="t" anchorCtr="0">
            <a:noAutofit/>
          </a:bodyPr>
          <a:lstStyle/>
          <a:p>
            <a:pPr>
              <a:spcBef>
                <a:spcPct val="0"/>
              </a:spcBef>
              <a:spcAft>
                <a:spcPts val="1405"/>
              </a:spcAft>
            </a:pPr>
            <a:r>
              <a:rPr lang="en-US" sz="1800" b="1" spc="50" dirty="0">
                <a:solidFill>
                  <a:schemeClr val="bg1"/>
                </a:solidFill>
                <a:latin typeface="Arial Narrow"/>
                <a:cs typeface="Arial Narrow"/>
              </a:rPr>
              <a:t>• </a:t>
            </a:r>
            <a:r>
              <a:rPr lang="en-GB" sz="1800" b="1" spc="50" dirty="0">
                <a:solidFill>
                  <a:schemeClr val="bg1"/>
                </a:solidFill>
                <a:latin typeface="Arial Narrow"/>
                <a:cs typeface="Arial Narrow"/>
              </a:rPr>
              <a:t>In England and Wales, babies are eight times</a:t>
            </a:r>
            <a:br>
              <a:rPr lang="en-GB" sz="1800" b="1" spc="50" dirty="0">
                <a:solidFill>
                  <a:schemeClr val="bg1"/>
                </a:solidFill>
                <a:latin typeface="Arial Narrow"/>
                <a:cs typeface="Arial Narrow"/>
              </a:rPr>
            </a:br>
            <a:r>
              <a:rPr lang="en-GB" sz="1800" b="1" spc="50" dirty="0">
                <a:solidFill>
                  <a:schemeClr val="bg1"/>
                </a:solidFill>
                <a:latin typeface="Arial Narrow"/>
                <a:cs typeface="Arial Narrow"/>
              </a:rPr>
              <a:t>  more likely to be killed than older children</a:t>
            </a:r>
            <a:endParaRPr lang="en-US" sz="1800" b="1" spc="50" dirty="0">
              <a:solidFill>
                <a:schemeClr val="bg1"/>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629C155B-450A-4993-BC9D-FCBA883C7C99}"/>
              </a:ext>
            </a:extLst>
          </p:cNvPr>
          <p:cNvCxnSpPr>
            <a:cxnSpLocks/>
          </p:cNvCxnSpPr>
          <p:nvPr/>
        </p:nvCxnSpPr>
        <p:spPr>
          <a:xfrm>
            <a:off x="532881" y="5538075"/>
            <a:ext cx="444511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022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1000"/>
                                        <p:tgtEl>
                                          <p:spTgt spid="21"/>
                                        </p:tgtEl>
                                      </p:cBhvr>
                                    </p:animEffect>
                                  </p:childTnLst>
                                </p:cTn>
                              </p:par>
                            </p:childTnLst>
                          </p:cTn>
                        </p:par>
                        <p:par>
                          <p:cTn id="22" fill="hold">
                            <p:stCondLst>
                              <p:cond delay="1000"/>
                            </p:stCondLst>
                            <p:childTnLst>
                              <p:par>
                                <p:cTn id="23" presetID="10"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par>
                          <p:cTn id="37" fill="hold">
                            <p:stCondLst>
                              <p:cond delay="500"/>
                            </p:stCondLst>
                            <p:childTnLst>
                              <p:par>
                                <p:cTn id="38" presetID="2" presetClass="entr" presetSubtype="4" accel="50000" decel="50000" fill="hold" nodeType="afterEffect">
                                  <p:stCondLst>
                                    <p:cond delay="0"/>
                                  </p:stCondLst>
                                  <p:childTnLst>
                                    <p:set>
                                      <p:cBhvr>
                                        <p:cTn id="39" dur="1" fill="hold">
                                          <p:stCondLst>
                                            <p:cond delay="0"/>
                                          </p:stCondLst>
                                        </p:cTn>
                                        <p:tgtEl>
                                          <p:spTgt spid="28"/>
                                        </p:tgtEl>
                                        <p:attrNameLst>
                                          <p:attrName>style.visibility</p:attrName>
                                        </p:attrNameLst>
                                      </p:cBhvr>
                                      <p:to>
                                        <p:strVal val="visible"/>
                                      </p:to>
                                    </p:set>
                                    <p:anim calcmode="lin" valueType="num">
                                      <p:cBhvr additive="base">
                                        <p:cTn id="40" dur="500" fill="hold"/>
                                        <p:tgtEl>
                                          <p:spTgt spid="28"/>
                                        </p:tgtEl>
                                        <p:attrNameLst>
                                          <p:attrName>ppt_x</p:attrName>
                                        </p:attrNameLst>
                                      </p:cBhvr>
                                      <p:tavLst>
                                        <p:tav tm="0">
                                          <p:val>
                                            <p:strVal val="#ppt_x"/>
                                          </p:val>
                                        </p:tav>
                                        <p:tav tm="100000">
                                          <p:val>
                                            <p:strVal val="#ppt_x"/>
                                          </p:val>
                                        </p:tav>
                                      </p:tavLst>
                                    </p:anim>
                                    <p:anim calcmode="lin" valueType="num">
                                      <p:cBhvr additive="base">
                                        <p:cTn id="41" dur="500" fill="hold"/>
                                        <p:tgtEl>
                                          <p:spTgt spid="28"/>
                                        </p:tgtEl>
                                        <p:attrNameLst>
                                          <p:attrName>ppt_y</p:attrName>
                                        </p:attrNameLst>
                                      </p:cBhvr>
                                      <p:tavLst>
                                        <p:tav tm="0">
                                          <p:val>
                                            <p:strVal val="1+#ppt_h/2"/>
                                          </p:val>
                                        </p:tav>
                                        <p:tav tm="100000">
                                          <p:val>
                                            <p:strVal val="#ppt_y"/>
                                          </p:val>
                                        </p:tav>
                                      </p:tavLst>
                                    </p:anim>
                                  </p:childTnLst>
                                </p:cTn>
                              </p:par>
                              <p:par>
                                <p:cTn id="42" presetID="2" presetClass="entr" presetSubtype="4" accel="50000" decel="50000" fill="hold" nodeType="withEffect">
                                  <p:stCondLst>
                                    <p:cond delay="0"/>
                                  </p:stCondLst>
                                  <p:childTnLst>
                                    <p:set>
                                      <p:cBhvr>
                                        <p:cTn id="43" dur="1" fill="hold">
                                          <p:stCondLst>
                                            <p:cond delay="0"/>
                                          </p:stCondLst>
                                        </p:cTn>
                                        <p:tgtEl>
                                          <p:spTgt spid="29"/>
                                        </p:tgtEl>
                                        <p:attrNameLst>
                                          <p:attrName>style.visibility</p:attrName>
                                        </p:attrNameLst>
                                      </p:cBhvr>
                                      <p:to>
                                        <p:strVal val="visible"/>
                                      </p:to>
                                    </p:set>
                                    <p:anim calcmode="lin" valueType="num">
                                      <p:cBhvr additive="base">
                                        <p:cTn id="44" dur="500" fill="hold"/>
                                        <p:tgtEl>
                                          <p:spTgt spid="29"/>
                                        </p:tgtEl>
                                        <p:attrNameLst>
                                          <p:attrName>ppt_x</p:attrName>
                                        </p:attrNameLst>
                                      </p:cBhvr>
                                      <p:tavLst>
                                        <p:tav tm="0">
                                          <p:val>
                                            <p:strVal val="#ppt_x"/>
                                          </p:val>
                                        </p:tav>
                                        <p:tav tm="100000">
                                          <p:val>
                                            <p:strVal val="#ppt_x"/>
                                          </p:val>
                                        </p:tav>
                                      </p:tavLst>
                                    </p:anim>
                                    <p:anim calcmode="lin" valueType="num">
                                      <p:cBhvr additive="base">
                                        <p:cTn id="4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7" grpId="0"/>
      <p:bldP spid="8" grpId="0"/>
      <p:bldP spid="9" grpId="0"/>
      <p:bldP spid="11"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3553821" y="1105299"/>
            <a:ext cx="6355723" cy="450585"/>
          </a:xfrm>
          <a:prstGeom prst="rect">
            <a:avLst/>
          </a:prstGeom>
        </p:spPr>
        <p:txBody>
          <a:bodyPr vert="horz" wrap="none" lIns="0" tIns="0" rIns="0" bIns="0" rtlCol="0" anchor="t" anchorCtr="0">
            <a:noAutofit/>
          </a:bodyPr>
          <a:lstStyle/>
          <a:p>
            <a:pPr lvl="0">
              <a:spcBef>
                <a:spcPct val="0"/>
              </a:spcBef>
            </a:pPr>
            <a:r>
              <a:rPr lang="en-GB" sz="2800" b="1" cap="all" spc="75" dirty="0">
                <a:latin typeface="Arial Narrow"/>
                <a:cs typeface="Arial Narrow"/>
              </a:rPr>
              <a:t>VULNERABILITY OF DISABLED CHILDREN</a:t>
            </a:r>
            <a:endParaRPr lang="en-US" sz="2800" b="1" cap="all" spc="75" dirty="0">
              <a:latin typeface="Arial Narrow"/>
              <a:cs typeface="Arial Narrow"/>
            </a:endParaRPr>
          </a:p>
        </p:txBody>
      </p:sp>
      <p:sp>
        <p:nvSpPr>
          <p:cNvPr id="17" name="Title 1">
            <a:extLst>
              <a:ext uri="{FF2B5EF4-FFF2-40B4-BE49-F238E27FC236}">
                <a16:creationId xmlns:a16="http://schemas.microsoft.com/office/drawing/2014/main" id="{19CCAE8D-0061-4058-ADB8-652DC51D2225}"/>
              </a:ext>
            </a:extLst>
          </p:cNvPr>
          <p:cNvSpPr txBox="1">
            <a:spLocks/>
          </p:cNvSpPr>
          <p:nvPr/>
        </p:nvSpPr>
        <p:spPr>
          <a:xfrm>
            <a:off x="3564815" y="1773892"/>
            <a:ext cx="2825352" cy="337712"/>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Disabled children are:</a:t>
            </a:r>
            <a:endParaRPr lang="en-GB" sz="2400" spc="50" dirty="0">
              <a:solidFill>
                <a:srgbClr val="009ED5"/>
              </a:solidFill>
              <a:latin typeface="Arial Narrow"/>
              <a:cs typeface="Arial Narrow"/>
            </a:endParaRPr>
          </a:p>
        </p:txBody>
      </p:sp>
      <p:sp>
        <p:nvSpPr>
          <p:cNvPr id="18" name="Title 1">
            <a:extLst>
              <a:ext uri="{FF2B5EF4-FFF2-40B4-BE49-F238E27FC236}">
                <a16:creationId xmlns:a16="http://schemas.microsoft.com/office/drawing/2014/main" id="{8C735724-98A8-44AA-AF1B-4F3257D80E35}"/>
              </a:ext>
            </a:extLst>
          </p:cNvPr>
          <p:cNvSpPr txBox="1">
            <a:spLocks/>
          </p:cNvSpPr>
          <p:nvPr/>
        </p:nvSpPr>
        <p:spPr>
          <a:xfrm>
            <a:off x="3561970" y="2243970"/>
            <a:ext cx="8005522" cy="531294"/>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Often treated as different, and are less likely to receive adequate sex education</a:t>
            </a:r>
            <a:br>
              <a:rPr lang="en-GB" sz="2000" spc="50" dirty="0">
                <a:latin typeface="Arial Narrow"/>
                <a:cs typeface="Arial Narrow"/>
              </a:rPr>
            </a:br>
            <a:r>
              <a:rPr lang="en-GB" sz="2000" spc="50" dirty="0">
                <a:latin typeface="Arial Narrow"/>
                <a:cs typeface="Arial Narrow"/>
              </a:rPr>
              <a:t>  or information about their own bodies</a:t>
            </a:r>
          </a:p>
          <a:p>
            <a:pPr>
              <a:spcBef>
                <a:spcPct val="0"/>
              </a:spcBef>
              <a:spcAft>
                <a:spcPts val="1405"/>
              </a:spcAft>
            </a:pPr>
            <a:endParaRPr lang="en-US" sz="20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2B1E6064-8558-4B0D-AC9C-D883B95D7D79}"/>
              </a:ext>
            </a:extLst>
          </p:cNvPr>
          <p:cNvCxnSpPr>
            <a:cxnSpLocks/>
          </p:cNvCxnSpPr>
          <p:nvPr/>
        </p:nvCxnSpPr>
        <p:spPr>
          <a:xfrm>
            <a:off x="3553821" y="2981479"/>
            <a:ext cx="80719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FCACA153-8C10-4289-92A7-71C05FB29237}"/>
              </a:ext>
            </a:extLst>
          </p:cNvPr>
          <p:cNvSpPr txBox="1">
            <a:spLocks/>
          </p:cNvSpPr>
          <p:nvPr/>
        </p:nvSpPr>
        <p:spPr>
          <a:xfrm>
            <a:off x="3570120" y="3124580"/>
            <a:ext cx="8055628" cy="34189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Generally more isolated, both physically and socially</a:t>
            </a:r>
          </a:p>
          <a:p>
            <a:pPr>
              <a:spcBef>
                <a:spcPct val="0"/>
              </a:spcBef>
              <a:spcAft>
                <a:spcPts val="1405"/>
              </a:spcAft>
            </a:pPr>
            <a:endParaRPr lang="en-US" sz="2000" spc="50" dirty="0">
              <a:solidFill>
                <a:srgbClr val="000000"/>
              </a:solidFill>
              <a:latin typeface="Arial Narrow"/>
              <a:ea typeface="+mj-ea"/>
              <a:cs typeface="Arial Narrow"/>
            </a:endParaRPr>
          </a:p>
        </p:txBody>
      </p:sp>
      <p:cxnSp>
        <p:nvCxnSpPr>
          <p:cNvPr id="21" name="Straight Connector 20">
            <a:extLst>
              <a:ext uri="{FF2B5EF4-FFF2-40B4-BE49-F238E27FC236}">
                <a16:creationId xmlns:a16="http://schemas.microsoft.com/office/drawing/2014/main" id="{99AFA707-183A-402C-8672-0E3E9AF6A888}"/>
              </a:ext>
            </a:extLst>
          </p:cNvPr>
          <p:cNvCxnSpPr>
            <a:cxnSpLocks/>
          </p:cNvCxnSpPr>
          <p:nvPr/>
        </p:nvCxnSpPr>
        <p:spPr>
          <a:xfrm>
            <a:off x="3564815" y="3573800"/>
            <a:ext cx="802181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2" name="Title 1">
            <a:extLst>
              <a:ext uri="{FF2B5EF4-FFF2-40B4-BE49-F238E27FC236}">
                <a16:creationId xmlns:a16="http://schemas.microsoft.com/office/drawing/2014/main" id="{7A3FBE22-A5C1-41E9-A9F2-B508F270E10A}"/>
              </a:ext>
            </a:extLst>
          </p:cNvPr>
          <p:cNvSpPr txBox="1">
            <a:spLocks/>
          </p:cNvSpPr>
          <p:nvPr/>
        </p:nvSpPr>
        <p:spPr>
          <a:xfrm>
            <a:off x="3564816" y="3696099"/>
            <a:ext cx="8060932" cy="585365"/>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More likely to spend time in residential care and therefore, have increased</a:t>
            </a:r>
            <a:br>
              <a:rPr lang="en-GB" sz="2000" spc="50" dirty="0">
                <a:latin typeface="Arial Narrow"/>
                <a:cs typeface="Arial Narrow"/>
              </a:rPr>
            </a:br>
            <a:r>
              <a:rPr lang="en-GB" sz="2000" spc="50" dirty="0">
                <a:latin typeface="Arial Narrow"/>
                <a:cs typeface="Arial Narrow"/>
              </a:rPr>
              <a:t>  vulnerabilities to potential abusers</a:t>
            </a:r>
          </a:p>
        </p:txBody>
      </p:sp>
      <p:cxnSp>
        <p:nvCxnSpPr>
          <p:cNvPr id="23" name="Straight Connector 22">
            <a:extLst>
              <a:ext uri="{FF2B5EF4-FFF2-40B4-BE49-F238E27FC236}">
                <a16:creationId xmlns:a16="http://schemas.microsoft.com/office/drawing/2014/main" id="{0FD796DA-0AB1-429A-8C4A-04ABE0D48580}"/>
              </a:ext>
            </a:extLst>
          </p:cNvPr>
          <p:cNvCxnSpPr>
            <a:cxnSpLocks/>
          </p:cNvCxnSpPr>
          <p:nvPr/>
        </p:nvCxnSpPr>
        <p:spPr>
          <a:xfrm>
            <a:off x="3553822" y="4432044"/>
            <a:ext cx="803281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0" name="Title 1">
            <a:extLst>
              <a:ext uri="{FF2B5EF4-FFF2-40B4-BE49-F238E27FC236}">
                <a16:creationId xmlns:a16="http://schemas.microsoft.com/office/drawing/2014/main" id="{C289D414-6D14-495B-87F9-FBF56B5D9608}"/>
              </a:ext>
            </a:extLst>
          </p:cNvPr>
          <p:cNvSpPr txBox="1">
            <a:spLocks/>
          </p:cNvSpPr>
          <p:nvPr/>
        </p:nvSpPr>
        <p:spPr>
          <a:xfrm>
            <a:off x="3570120" y="4571097"/>
            <a:ext cx="8055628" cy="345560"/>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More likely to rely on others for personal and intimate care</a:t>
            </a:r>
          </a:p>
        </p:txBody>
      </p:sp>
      <p:cxnSp>
        <p:nvCxnSpPr>
          <p:cNvPr id="31" name="Straight Connector 30">
            <a:extLst>
              <a:ext uri="{FF2B5EF4-FFF2-40B4-BE49-F238E27FC236}">
                <a16:creationId xmlns:a16="http://schemas.microsoft.com/office/drawing/2014/main" id="{657FBAD1-D8A7-4258-A24F-EAF531774987}"/>
              </a:ext>
            </a:extLst>
          </p:cNvPr>
          <p:cNvCxnSpPr>
            <a:cxnSpLocks/>
          </p:cNvCxnSpPr>
          <p:nvPr/>
        </p:nvCxnSpPr>
        <p:spPr>
          <a:xfrm>
            <a:off x="3561970" y="5038862"/>
            <a:ext cx="803281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5" name="Picture 4">
            <a:extLst>
              <a:ext uri="{FF2B5EF4-FFF2-40B4-BE49-F238E27FC236}">
                <a16:creationId xmlns:a16="http://schemas.microsoft.com/office/drawing/2014/main" id="{925417FE-CEA3-4296-8616-D5108D03EAC5}"/>
              </a:ext>
            </a:extLst>
          </p:cNvPr>
          <p:cNvPicPr>
            <a:picLocks noChangeAspect="1"/>
          </p:cNvPicPr>
          <p:nvPr/>
        </p:nvPicPr>
        <p:blipFill>
          <a:blip r:embed="rId5"/>
          <a:stretch>
            <a:fillRect/>
          </a:stretch>
        </p:blipFill>
        <p:spPr>
          <a:xfrm>
            <a:off x="-23808" y="914236"/>
            <a:ext cx="3056267" cy="5077490"/>
          </a:xfrm>
          <a:prstGeom prst="rect">
            <a:avLst/>
          </a:prstGeom>
        </p:spPr>
      </p:pic>
    </p:spTree>
    <p:extLst>
      <p:ext uri="{BB962C8B-B14F-4D97-AF65-F5344CB8AC3E}">
        <p14:creationId xmlns:p14="http://schemas.microsoft.com/office/powerpoint/2010/main" val="241732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1000"/>
                                        <p:tgtEl>
                                          <p:spTgt spid="17"/>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par>
                                <p:cTn id="16" presetID="10" presetClass="entr" presetSubtype="0" fill="hold"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500"/>
                                        <p:tgtEl>
                                          <p:spTgt spid="20"/>
                                        </p:tgtEl>
                                      </p:cBhvr>
                                    </p:animEffect>
                                  </p:childTnLst>
                                </p:cTn>
                              </p:par>
                              <p:par>
                                <p:cTn id="24" presetID="10" presetClass="entr" presetSubtype="0" fill="hold"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par>
                                <p:cTn id="32" presetID="10" presetClass="entr" presetSubtype="0" fill="hold" nodeType="with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fade">
                                      <p:cBhvr>
                                        <p:cTn id="34" dur="500"/>
                                        <p:tgtEl>
                                          <p:spTgt spid="2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0"/>
                                        </p:tgtEl>
                                        <p:attrNameLst>
                                          <p:attrName>style.visibility</p:attrName>
                                        </p:attrNameLst>
                                      </p:cBhvr>
                                      <p:to>
                                        <p:strVal val="visible"/>
                                      </p:to>
                                    </p:set>
                                    <p:animEffect transition="in" filter="fade">
                                      <p:cBhvr>
                                        <p:cTn id="39" dur="500"/>
                                        <p:tgtEl>
                                          <p:spTgt spid="30"/>
                                        </p:tgtEl>
                                      </p:cBhvr>
                                    </p:animEffect>
                                  </p:childTnLst>
                                </p:cTn>
                              </p:par>
                              <p:par>
                                <p:cTn id="40" presetID="10" presetClass="entr" presetSubtype="0" fill="hold" nodeType="withEffect">
                                  <p:stCondLst>
                                    <p:cond delay="0"/>
                                  </p:stCondLst>
                                  <p:childTnLst>
                                    <p:set>
                                      <p:cBhvr>
                                        <p:cTn id="41" dur="1" fill="hold">
                                          <p:stCondLst>
                                            <p:cond delay="0"/>
                                          </p:stCondLst>
                                        </p:cTn>
                                        <p:tgtEl>
                                          <p:spTgt spid="31"/>
                                        </p:tgtEl>
                                        <p:attrNameLst>
                                          <p:attrName>style.visibility</p:attrName>
                                        </p:attrNameLst>
                                      </p:cBhvr>
                                      <p:to>
                                        <p:strVal val="visible"/>
                                      </p:to>
                                    </p:set>
                                    <p:animEffect transition="in" filter="fade">
                                      <p:cBhvr>
                                        <p:cTn id="42" dur="500"/>
                                        <p:tgtEl>
                                          <p:spTgt spid="31"/>
                                        </p:tgtEl>
                                      </p:cBhvr>
                                    </p:animEffect>
                                  </p:childTnLst>
                                </p:cTn>
                              </p:par>
                            </p:childTnLst>
                          </p:cTn>
                        </p:par>
                        <p:par>
                          <p:cTn id="43" fill="hold">
                            <p:stCondLst>
                              <p:cond delay="500"/>
                            </p:stCondLst>
                            <p:childTnLst>
                              <p:par>
                                <p:cTn id="44" presetID="2" presetClass="entr" presetSubtype="4" accel="50000" decel="50000" fill="hold" nodeType="after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ppt_x"/>
                                          </p:val>
                                        </p:tav>
                                        <p:tav tm="100000">
                                          <p:val>
                                            <p:strVal val="#ppt_x"/>
                                          </p:val>
                                        </p:tav>
                                      </p:tavLst>
                                    </p:anim>
                                    <p:anim calcmode="lin" valueType="num">
                                      <p:cBhvr additive="base">
                                        <p:cTn id="47" dur="500" fill="hold"/>
                                        <p:tgtEl>
                                          <p:spTgt spid="28"/>
                                        </p:tgtEl>
                                        <p:attrNameLst>
                                          <p:attrName>ppt_y</p:attrName>
                                        </p:attrNameLst>
                                      </p:cBhvr>
                                      <p:tavLst>
                                        <p:tav tm="0">
                                          <p:val>
                                            <p:strVal val="1+#ppt_h/2"/>
                                          </p:val>
                                        </p:tav>
                                        <p:tav tm="100000">
                                          <p:val>
                                            <p:strVal val="#ppt_y"/>
                                          </p:val>
                                        </p:tav>
                                      </p:tavLst>
                                    </p:anim>
                                  </p:childTnLst>
                                </p:cTn>
                              </p:par>
                              <p:par>
                                <p:cTn id="48" presetID="2" presetClass="entr" presetSubtype="4" accel="50000" decel="50000" fill="hold" nodeType="with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ppt_x"/>
                                          </p:val>
                                        </p:tav>
                                        <p:tav tm="100000">
                                          <p:val>
                                            <p:strVal val="#ppt_x"/>
                                          </p:val>
                                        </p:tav>
                                      </p:tavLst>
                                    </p:anim>
                                    <p:anim calcmode="lin" valueType="num">
                                      <p:cBhvr additive="base">
                                        <p:cTn id="5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20" grpId="0"/>
      <p:bldP spid="22" grpId="0"/>
      <p:bldP spid="30"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864479" y="1144206"/>
            <a:ext cx="2240228" cy="435353"/>
          </a:xfrm>
          <a:prstGeom prst="rect">
            <a:avLst/>
          </a:prstGeom>
        </p:spPr>
        <p:txBody>
          <a:bodyPr vert="horz" wrap="none" lIns="0" tIns="0" rIns="0" bIns="0" rtlCol="0" anchor="t" anchorCtr="0">
            <a:noAutofit/>
          </a:bodyPr>
          <a:lstStyle/>
          <a:p>
            <a:pPr lvl="0">
              <a:spcBef>
                <a:spcPct val="0"/>
              </a:spcBef>
            </a:pPr>
            <a:r>
              <a:rPr lang="en-GB" sz="2800" b="1" cap="all" spc="75" dirty="0">
                <a:latin typeface="Arial Narrow"/>
                <a:cs typeface="Arial Narrow"/>
              </a:rPr>
              <a:t>WHAT HELPS?</a:t>
            </a:r>
            <a:endParaRPr lang="en-US" sz="2800" b="1" cap="all" spc="75" dirty="0">
              <a:latin typeface="Arial Narrow"/>
              <a:cs typeface="Arial Narrow"/>
            </a:endParaRPr>
          </a:p>
        </p:txBody>
      </p:sp>
      <p:sp>
        <p:nvSpPr>
          <p:cNvPr id="7" name="Title 1">
            <a:extLst>
              <a:ext uri="{FF2B5EF4-FFF2-40B4-BE49-F238E27FC236}">
                <a16:creationId xmlns:a16="http://schemas.microsoft.com/office/drawing/2014/main" id="{11EA5705-0FBF-41CE-81FD-C79E3929F91F}"/>
              </a:ext>
            </a:extLst>
          </p:cNvPr>
          <p:cNvSpPr txBox="1">
            <a:spLocks/>
          </p:cNvSpPr>
          <p:nvPr/>
        </p:nvSpPr>
        <p:spPr>
          <a:xfrm>
            <a:off x="864479" y="1751820"/>
            <a:ext cx="8928107" cy="413050"/>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Children are usually less badly affected by difficult events if they have:</a:t>
            </a:r>
          </a:p>
        </p:txBody>
      </p:sp>
      <p:sp>
        <p:nvSpPr>
          <p:cNvPr id="9" name="Title 1">
            <a:extLst>
              <a:ext uri="{FF2B5EF4-FFF2-40B4-BE49-F238E27FC236}">
                <a16:creationId xmlns:a16="http://schemas.microsoft.com/office/drawing/2014/main" id="{C883EEA7-CBA9-4BBE-89A7-0E5A773AAE6D}"/>
              </a:ext>
            </a:extLst>
          </p:cNvPr>
          <p:cNvSpPr txBox="1">
            <a:spLocks/>
          </p:cNvSpPr>
          <p:nvPr/>
        </p:nvSpPr>
        <p:spPr>
          <a:xfrm>
            <a:off x="864479" y="2322705"/>
            <a:ext cx="6987135"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Families who support them</a:t>
            </a:r>
          </a:p>
        </p:txBody>
      </p:sp>
      <p:cxnSp>
        <p:nvCxnSpPr>
          <p:cNvPr id="10" name="Straight Connector 9">
            <a:extLst>
              <a:ext uri="{FF2B5EF4-FFF2-40B4-BE49-F238E27FC236}">
                <a16:creationId xmlns:a16="http://schemas.microsoft.com/office/drawing/2014/main" id="{A8C49CE8-3B7F-4020-B606-DB11A3B45CEC}"/>
              </a:ext>
            </a:extLst>
          </p:cNvPr>
          <p:cNvCxnSpPr>
            <a:cxnSpLocks/>
          </p:cNvCxnSpPr>
          <p:nvPr/>
        </p:nvCxnSpPr>
        <p:spPr>
          <a:xfrm>
            <a:off x="864479" y="2735869"/>
            <a:ext cx="69871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1" name="Title 1">
            <a:extLst>
              <a:ext uri="{FF2B5EF4-FFF2-40B4-BE49-F238E27FC236}">
                <a16:creationId xmlns:a16="http://schemas.microsoft.com/office/drawing/2014/main" id="{755F4AFB-7419-4ACB-8FF3-5AC64D23011F}"/>
              </a:ext>
            </a:extLst>
          </p:cNvPr>
          <p:cNvSpPr txBox="1">
            <a:spLocks/>
          </p:cNvSpPr>
          <p:nvPr/>
        </p:nvSpPr>
        <p:spPr>
          <a:xfrm>
            <a:off x="864479" y="2850838"/>
            <a:ext cx="6997741"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People around who care and help them feel good about themselves</a:t>
            </a:r>
          </a:p>
        </p:txBody>
      </p:sp>
      <p:cxnSp>
        <p:nvCxnSpPr>
          <p:cNvPr id="12" name="Straight Connector 11">
            <a:extLst>
              <a:ext uri="{FF2B5EF4-FFF2-40B4-BE49-F238E27FC236}">
                <a16:creationId xmlns:a16="http://schemas.microsoft.com/office/drawing/2014/main" id="{629C155B-450A-4993-BC9D-FCBA883C7C99}"/>
              </a:ext>
            </a:extLst>
          </p:cNvPr>
          <p:cNvCxnSpPr>
            <a:cxnSpLocks/>
          </p:cNvCxnSpPr>
          <p:nvPr/>
        </p:nvCxnSpPr>
        <p:spPr>
          <a:xfrm>
            <a:off x="853873" y="3292981"/>
            <a:ext cx="69977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DF4D993D-0A3E-48BA-8476-B2004DA50A99}"/>
              </a:ext>
            </a:extLst>
          </p:cNvPr>
          <p:cNvSpPr txBox="1">
            <a:spLocks/>
          </p:cNvSpPr>
          <p:nvPr/>
        </p:nvSpPr>
        <p:spPr>
          <a:xfrm>
            <a:off x="864479" y="3403962"/>
            <a:ext cx="6997741"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Adults who take what they say seriously</a:t>
            </a:r>
          </a:p>
        </p:txBody>
      </p:sp>
      <p:cxnSp>
        <p:nvCxnSpPr>
          <p:cNvPr id="14" name="Straight Connector 13">
            <a:extLst>
              <a:ext uri="{FF2B5EF4-FFF2-40B4-BE49-F238E27FC236}">
                <a16:creationId xmlns:a16="http://schemas.microsoft.com/office/drawing/2014/main" id="{186EF095-779D-4017-A7C1-0A681ED9808F}"/>
              </a:ext>
            </a:extLst>
          </p:cNvPr>
          <p:cNvCxnSpPr>
            <a:cxnSpLocks/>
          </p:cNvCxnSpPr>
          <p:nvPr/>
        </p:nvCxnSpPr>
        <p:spPr>
          <a:xfrm>
            <a:off x="864479" y="3817126"/>
            <a:ext cx="69871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4AD38E6F-7359-46BF-9729-65F70C8EC584}"/>
              </a:ext>
            </a:extLst>
          </p:cNvPr>
          <p:cNvSpPr txBox="1">
            <a:spLocks/>
          </p:cNvSpPr>
          <p:nvPr/>
        </p:nvSpPr>
        <p:spPr>
          <a:xfrm>
            <a:off x="864479" y="3930987"/>
            <a:ext cx="6987135"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Good school experiences</a:t>
            </a:r>
          </a:p>
        </p:txBody>
      </p:sp>
      <p:cxnSp>
        <p:nvCxnSpPr>
          <p:cNvPr id="16" name="Straight Connector 15">
            <a:extLst>
              <a:ext uri="{FF2B5EF4-FFF2-40B4-BE49-F238E27FC236}">
                <a16:creationId xmlns:a16="http://schemas.microsoft.com/office/drawing/2014/main" id="{B2FFC05C-99B5-4A9B-A480-7AEDA3E8D64B}"/>
              </a:ext>
            </a:extLst>
          </p:cNvPr>
          <p:cNvCxnSpPr>
            <a:cxnSpLocks/>
          </p:cNvCxnSpPr>
          <p:nvPr/>
        </p:nvCxnSpPr>
        <p:spPr>
          <a:xfrm>
            <a:off x="853873" y="4374238"/>
            <a:ext cx="69977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DFEC4190-6369-407A-B6A1-8B85457CF44D}"/>
              </a:ext>
            </a:extLst>
          </p:cNvPr>
          <p:cNvSpPr txBox="1">
            <a:spLocks/>
          </p:cNvSpPr>
          <p:nvPr/>
        </p:nvSpPr>
        <p:spPr>
          <a:xfrm>
            <a:off x="864479" y="4489806"/>
            <a:ext cx="6997741"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Friendly community groups that help them feel that they are all right</a:t>
            </a:r>
          </a:p>
        </p:txBody>
      </p:sp>
      <p:cxnSp>
        <p:nvCxnSpPr>
          <p:cNvPr id="18" name="Straight Connector 17">
            <a:extLst>
              <a:ext uri="{FF2B5EF4-FFF2-40B4-BE49-F238E27FC236}">
                <a16:creationId xmlns:a16="http://schemas.microsoft.com/office/drawing/2014/main" id="{16470B08-F565-4F1E-A14D-72762887C065}"/>
              </a:ext>
            </a:extLst>
          </p:cNvPr>
          <p:cNvCxnSpPr>
            <a:cxnSpLocks/>
          </p:cNvCxnSpPr>
          <p:nvPr/>
        </p:nvCxnSpPr>
        <p:spPr>
          <a:xfrm>
            <a:off x="853873" y="4931949"/>
            <a:ext cx="69977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003A6595-76A9-46E9-BB4D-B4CB3FB76A13}"/>
              </a:ext>
            </a:extLst>
          </p:cNvPr>
          <p:cNvPicPr>
            <a:picLocks noChangeAspect="1"/>
          </p:cNvPicPr>
          <p:nvPr/>
        </p:nvPicPr>
        <p:blipFill>
          <a:blip r:embed="rId5"/>
          <a:stretch>
            <a:fillRect/>
          </a:stretch>
        </p:blipFill>
        <p:spPr>
          <a:xfrm>
            <a:off x="8140035" y="2400165"/>
            <a:ext cx="3186905" cy="2653098"/>
          </a:xfrm>
          <a:prstGeom prst="roundRect">
            <a:avLst>
              <a:gd name="adj" fmla="val 4966"/>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2222705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10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500"/>
                                        <p:tgtEl>
                                          <p:spTgt spid="15"/>
                                        </p:tgtEl>
                                      </p:cBhvr>
                                    </p:animEffect>
                                  </p:childTnLst>
                                </p:cTn>
                              </p:par>
                              <p:par>
                                <p:cTn id="40" presetID="10" presetClass="entr" presetSubtype="0" fill="hold" nodeType="with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500"/>
                                        <p:tgtEl>
                                          <p:spTgt spid="17"/>
                                        </p:tgtEl>
                                      </p:cBhvr>
                                    </p:animEffect>
                                  </p:childTnLst>
                                </p:cTn>
                              </p:par>
                              <p:par>
                                <p:cTn id="48" presetID="10" presetClass="entr" presetSubtype="0" fill="hold" nodeType="withEffect">
                                  <p:stCondLst>
                                    <p:cond delay="0"/>
                                  </p:stCondLst>
                                  <p:childTnLst>
                                    <p:set>
                                      <p:cBhvr>
                                        <p:cTn id="49" dur="1" fill="hold">
                                          <p:stCondLst>
                                            <p:cond delay="0"/>
                                          </p:stCondLst>
                                        </p:cTn>
                                        <p:tgtEl>
                                          <p:spTgt spid="18"/>
                                        </p:tgtEl>
                                        <p:attrNameLst>
                                          <p:attrName>style.visibility</p:attrName>
                                        </p:attrNameLst>
                                      </p:cBhvr>
                                      <p:to>
                                        <p:strVal val="visible"/>
                                      </p:to>
                                    </p:set>
                                    <p:animEffect transition="in" filter="fade">
                                      <p:cBhvr>
                                        <p:cTn id="50" dur="500"/>
                                        <p:tgtEl>
                                          <p:spTgt spid="18"/>
                                        </p:tgtEl>
                                      </p:cBhvr>
                                    </p:animEffect>
                                  </p:childTnLst>
                                </p:cTn>
                              </p:par>
                            </p:childTnLst>
                          </p:cTn>
                        </p:par>
                        <p:par>
                          <p:cTn id="51" fill="hold">
                            <p:stCondLst>
                              <p:cond delay="500"/>
                            </p:stCondLst>
                            <p:childTnLst>
                              <p:par>
                                <p:cTn id="52" presetID="2" presetClass="entr" presetSubtype="4" accel="50000" decel="50000" fill="hold" nodeType="afterEffect">
                                  <p:stCondLst>
                                    <p:cond delay="0"/>
                                  </p:stCondLst>
                                  <p:childTnLst>
                                    <p:set>
                                      <p:cBhvr>
                                        <p:cTn id="53" dur="1" fill="hold">
                                          <p:stCondLst>
                                            <p:cond delay="0"/>
                                          </p:stCondLst>
                                        </p:cTn>
                                        <p:tgtEl>
                                          <p:spTgt spid="28"/>
                                        </p:tgtEl>
                                        <p:attrNameLst>
                                          <p:attrName>style.visibility</p:attrName>
                                        </p:attrNameLst>
                                      </p:cBhvr>
                                      <p:to>
                                        <p:strVal val="visible"/>
                                      </p:to>
                                    </p:set>
                                    <p:anim calcmode="lin" valueType="num">
                                      <p:cBhvr additive="base">
                                        <p:cTn id="54" dur="500" fill="hold"/>
                                        <p:tgtEl>
                                          <p:spTgt spid="28"/>
                                        </p:tgtEl>
                                        <p:attrNameLst>
                                          <p:attrName>ppt_x</p:attrName>
                                        </p:attrNameLst>
                                      </p:cBhvr>
                                      <p:tavLst>
                                        <p:tav tm="0">
                                          <p:val>
                                            <p:strVal val="#ppt_x"/>
                                          </p:val>
                                        </p:tav>
                                        <p:tav tm="100000">
                                          <p:val>
                                            <p:strVal val="#ppt_x"/>
                                          </p:val>
                                        </p:tav>
                                      </p:tavLst>
                                    </p:anim>
                                    <p:anim calcmode="lin" valueType="num">
                                      <p:cBhvr additive="base">
                                        <p:cTn id="55" dur="500" fill="hold"/>
                                        <p:tgtEl>
                                          <p:spTgt spid="28"/>
                                        </p:tgtEl>
                                        <p:attrNameLst>
                                          <p:attrName>ppt_y</p:attrName>
                                        </p:attrNameLst>
                                      </p:cBhvr>
                                      <p:tavLst>
                                        <p:tav tm="0">
                                          <p:val>
                                            <p:strVal val="1+#ppt_h/2"/>
                                          </p:val>
                                        </p:tav>
                                        <p:tav tm="100000">
                                          <p:val>
                                            <p:strVal val="#ppt_y"/>
                                          </p:val>
                                        </p:tav>
                                      </p:tavLst>
                                    </p:anim>
                                  </p:childTnLst>
                                </p:cTn>
                              </p:par>
                              <p:par>
                                <p:cTn id="56" presetID="2" presetClass="entr" presetSubtype="4" accel="50000" decel="50000" fill="hold" nodeType="withEffect">
                                  <p:stCondLst>
                                    <p:cond delay="0"/>
                                  </p:stCondLst>
                                  <p:childTnLst>
                                    <p:set>
                                      <p:cBhvr>
                                        <p:cTn id="57" dur="1" fill="hold">
                                          <p:stCondLst>
                                            <p:cond delay="0"/>
                                          </p:stCondLst>
                                        </p:cTn>
                                        <p:tgtEl>
                                          <p:spTgt spid="29"/>
                                        </p:tgtEl>
                                        <p:attrNameLst>
                                          <p:attrName>style.visibility</p:attrName>
                                        </p:attrNameLst>
                                      </p:cBhvr>
                                      <p:to>
                                        <p:strVal val="visible"/>
                                      </p:to>
                                    </p:set>
                                    <p:anim calcmode="lin" valueType="num">
                                      <p:cBhvr additive="base">
                                        <p:cTn id="58" dur="500" fill="hold"/>
                                        <p:tgtEl>
                                          <p:spTgt spid="29"/>
                                        </p:tgtEl>
                                        <p:attrNameLst>
                                          <p:attrName>ppt_x</p:attrName>
                                        </p:attrNameLst>
                                      </p:cBhvr>
                                      <p:tavLst>
                                        <p:tav tm="0">
                                          <p:val>
                                            <p:strVal val="#ppt_x"/>
                                          </p:val>
                                        </p:tav>
                                        <p:tav tm="100000">
                                          <p:val>
                                            <p:strVal val="#ppt_x"/>
                                          </p:val>
                                        </p:tav>
                                      </p:tavLst>
                                    </p:anim>
                                    <p:anim calcmode="lin" valueType="num">
                                      <p:cBhvr additive="base">
                                        <p:cTn id="5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1" grpId="0"/>
      <p:bldP spid="13" grpId="0"/>
      <p:bldP spid="15" grpId="0"/>
      <p:bldP spid="17"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355047" y="2034343"/>
            <a:ext cx="2276875"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5</a:t>
            </a:r>
          </a:p>
        </p:txBody>
      </p:sp>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64</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10" name="Picture 9" descr="arrow-forward.png">
            <a:hlinkClick r:id="rId4"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3"/>
          <a:stretch>
            <a:fillRect/>
          </a:stretch>
        </p:blipFill>
        <p:spPr>
          <a:xfrm rot="10800000">
            <a:off x="543488" y="6283248"/>
            <a:ext cx="298807" cy="316020"/>
          </a:xfrm>
          <a:prstGeom prst="rect">
            <a:avLst/>
          </a:prstGeom>
        </p:spPr>
      </p:pic>
      <p:pic>
        <p:nvPicPr>
          <p:cNvPr id="3" name="Picture 2" descr="A close up of a logo&#10;&#10;Description automatically generated">
            <a:extLst>
              <a:ext uri="{FF2B5EF4-FFF2-40B4-BE49-F238E27FC236}">
                <a16:creationId xmlns:a16="http://schemas.microsoft.com/office/drawing/2014/main" id="{5811F79F-0DE7-D949-9FBF-956DEF73B8BF}"/>
              </a:ext>
            </a:extLst>
          </p:cNvPr>
          <p:cNvPicPr>
            <a:picLocks noChangeAspect="1"/>
          </p:cNvPicPr>
          <p:nvPr/>
        </p:nvPicPr>
        <p:blipFill>
          <a:blip r:embed="rId5"/>
          <a:stretch>
            <a:fillRect/>
          </a:stretch>
        </p:blipFill>
        <p:spPr>
          <a:xfrm>
            <a:off x="2355047" y="2809261"/>
            <a:ext cx="7911900" cy="1676250"/>
          </a:xfrm>
          <a:prstGeom prst="rect">
            <a:avLst/>
          </a:prstGeom>
        </p:spPr>
      </p:pic>
    </p:spTree>
    <p:extLst>
      <p:ext uri="{BB962C8B-B14F-4D97-AF65-F5344CB8AC3E}">
        <p14:creationId xmlns:p14="http://schemas.microsoft.com/office/powerpoint/2010/main" val="307344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EE91260C-860F-4F6C-B5C2-4E452F6C879B}"/>
              </a:ext>
            </a:extLst>
          </p:cNvPr>
          <p:cNvSpPr txBox="1">
            <a:spLocks/>
          </p:cNvSpPr>
          <p:nvPr/>
        </p:nvSpPr>
        <p:spPr>
          <a:xfrm>
            <a:off x="692892" y="1207880"/>
            <a:ext cx="4372641" cy="416683"/>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HOW CONCERNS CAN ARISE</a:t>
            </a:r>
            <a:endParaRPr lang="en-US" sz="2800" b="1" cap="all" spc="75" dirty="0">
              <a:latin typeface="Arial Narrow"/>
              <a:cs typeface="Arial Narrow"/>
            </a:endParaRPr>
          </a:p>
        </p:txBody>
      </p:sp>
      <p:sp>
        <p:nvSpPr>
          <p:cNvPr id="17" name="Title 1">
            <a:extLst>
              <a:ext uri="{FF2B5EF4-FFF2-40B4-BE49-F238E27FC236}">
                <a16:creationId xmlns:a16="http://schemas.microsoft.com/office/drawing/2014/main" id="{9F6C5E93-E0E4-47CD-9BCC-1065449FBE15}"/>
              </a:ext>
            </a:extLst>
          </p:cNvPr>
          <p:cNvSpPr txBox="1">
            <a:spLocks/>
          </p:cNvSpPr>
          <p:nvPr/>
        </p:nvSpPr>
        <p:spPr>
          <a:xfrm>
            <a:off x="670906" y="1709955"/>
            <a:ext cx="10429314" cy="398357"/>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Concerns about a child or adult at risk can come to light in many ways, including:</a:t>
            </a:r>
            <a:endParaRPr lang="en-GB" sz="2400" spc="50" dirty="0">
              <a:latin typeface="Arial Narrow"/>
              <a:cs typeface="Arial Narrow"/>
            </a:endParaRPr>
          </a:p>
        </p:txBody>
      </p:sp>
      <p:sp>
        <p:nvSpPr>
          <p:cNvPr id="18" name="Title 1">
            <a:extLst>
              <a:ext uri="{FF2B5EF4-FFF2-40B4-BE49-F238E27FC236}">
                <a16:creationId xmlns:a16="http://schemas.microsoft.com/office/drawing/2014/main" id="{837B711D-B1D0-4674-811F-6DDB5A25B91D}"/>
              </a:ext>
            </a:extLst>
          </p:cNvPr>
          <p:cNvSpPr txBox="1">
            <a:spLocks/>
          </p:cNvSpPr>
          <p:nvPr/>
        </p:nvSpPr>
        <p:spPr>
          <a:xfrm>
            <a:off x="681900" y="2294519"/>
            <a:ext cx="5208383"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Disclosure from a child, adult at risk or parent</a:t>
            </a:r>
            <a:endParaRPr lang="en-US" sz="2000" spc="50" dirty="0">
              <a:solidFill>
                <a:srgbClr val="000000"/>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7316539C-A76B-41B5-97E2-93632D61640B}"/>
              </a:ext>
            </a:extLst>
          </p:cNvPr>
          <p:cNvCxnSpPr>
            <a:cxnSpLocks/>
          </p:cNvCxnSpPr>
          <p:nvPr/>
        </p:nvCxnSpPr>
        <p:spPr>
          <a:xfrm>
            <a:off x="670906" y="2719044"/>
            <a:ext cx="523037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B01DEBE2-62FF-466E-ABEB-53D525BA3499}"/>
              </a:ext>
            </a:extLst>
          </p:cNvPr>
          <p:cNvSpPr txBox="1">
            <a:spLocks/>
          </p:cNvSpPr>
          <p:nvPr/>
        </p:nvSpPr>
        <p:spPr>
          <a:xfrm>
            <a:off x="681899" y="2832276"/>
            <a:ext cx="5208384" cy="327850"/>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Letter, phone call or email</a:t>
            </a:r>
            <a:endParaRPr lang="en-US" sz="20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7500113D-A3B5-48B0-85F5-BF629916BEEC}"/>
              </a:ext>
            </a:extLst>
          </p:cNvPr>
          <p:cNvCxnSpPr>
            <a:cxnSpLocks/>
          </p:cNvCxnSpPr>
          <p:nvPr/>
        </p:nvCxnSpPr>
        <p:spPr>
          <a:xfrm>
            <a:off x="681899" y="3275515"/>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33AFCCDA-35D6-4958-8179-E7495B78B458}"/>
              </a:ext>
            </a:extLst>
          </p:cNvPr>
          <p:cNvSpPr txBox="1">
            <a:spLocks/>
          </p:cNvSpPr>
          <p:nvPr/>
        </p:nvSpPr>
        <p:spPr>
          <a:xfrm>
            <a:off x="681901" y="3391491"/>
            <a:ext cx="5219375" cy="33593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Appearance: inappropriate, dirty, ill-fitting clothing</a:t>
            </a:r>
            <a:endParaRPr lang="en-US" sz="2000" spc="50" dirty="0">
              <a:solidFill>
                <a:srgbClr val="000000"/>
              </a:solidFill>
              <a:latin typeface="Arial Narrow"/>
              <a:ea typeface="+mj-ea"/>
              <a:cs typeface="Arial Narrow"/>
            </a:endParaRPr>
          </a:p>
        </p:txBody>
      </p:sp>
      <p:sp>
        <p:nvSpPr>
          <p:cNvPr id="25" name="Title 1">
            <a:extLst>
              <a:ext uri="{FF2B5EF4-FFF2-40B4-BE49-F238E27FC236}">
                <a16:creationId xmlns:a16="http://schemas.microsoft.com/office/drawing/2014/main" id="{A7F266FA-1262-4ADA-96E2-659401E082D0}"/>
              </a:ext>
            </a:extLst>
          </p:cNvPr>
          <p:cNvSpPr txBox="1">
            <a:spLocks/>
          </p:cNvSpPr>
          <p:nvPr/>
        </p:nvSpPr>
        <p:spPr>
          <a:xfrm>
            <a:off x="685741" y="3944175"/>
            <a:ext cx="5215536"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Behaviour of a child: emulating adult behaviour</a:t>
            </a:r>
            <a:endParaRPr lang="en-US" sz="2000" spc="50" dirty="0">
              <a:solidFill>
                <a:srgbClr val="000000"/>
              </a:solidFill>
              <a:latin typeface="Arial Narrow"/>
              <a:ea typeface="+mj-ea"/>
              <a:cs typeface="Arial Narrow"/>
            </a:endParaRPr>
          </a:p>
        </p:txBody>
      </p:sp>
      <p:sp>
        <p:nvSpPr>
          <p:cNvPr id="30" name="Title 1">
            <a:extLst>
              <a:ext uri="{FF2B5EF4-FFF2-40B4-BE49-F238E27FC236}">
                <a16:creationId xmlns:a16="http://schemas.microsoft.com/office/drawing/2014/main" id="{A45F8472-AF05-4BB5-BFC0-254105462412}"/>
              </a:ext>
            </a:extLst>
          </p:cNvPr>
          <p:cNvSpPr txBox="1">
            <a:spLocks/>
          </p:cNvSpPr>
          <p:nvPr/>
        </p:nvSpPr>
        <p:spPr>
          <a:xfrm>
            <a:off x="676666" y="4512486"/>
            <a:ext cx="5213617" cy="638665"/>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Behaviour of a parent/carer toward the child or</a:t>
            </a:r>
            <a:br>
              <a:rPr lang="en-GB" sz="2000" spc="50" dirty="0">
                <a:latin typeface="Arial Narrow"/>
                <a:cs typeface="Arial Narrow"/>
              </a:rPr>
            </a:br>
            <a:r>
              <a:rPr lang="en-GB" sz="2000" spc="50" dirty="0">
                <a:latin typeface="Arial Narrow"/>
                <a:cs typeface="Arial Narrow"/>
              </a:rPr>
              <a:t>  adult at risk: aggressive or violent</a:t>
            </a:r>
            <a:endParaRPr lang="en-US" sz="2000" spc="50" dirty="0">
              <a:solidFill>
                <a:srgbClr val="000000"/>
              </a:solidFill>
              <a:latin typeface="Arial Narrow"/>
              <a:ea typeface="+mj-ea"/>
              <a:cs typeface="Arial Narrow"/>
            </a:endParaRPr>
          </a:p>
        </p:txBody>
      </p:sp>
      <p:cxnSp>
        <p:nvCxnSpPr>
          <p:cNvPr id="50" name="Straight Connector 49">
            <a:extLst>
              <a:ext uri="{FF2B5EF4-FFF2-40B4-BE49-F238E27FC236}">
                <a16:creationId xmlns:a16="http://schemas.microsoft.com/office/drawing/2014/main" id="{DBF3037C-4F1B-2249-8068-DC017AA91432}"/>
              </a:ext>
            </a:extLst>
          </p:cNvPr>
          <p:cNvCxnSpPr>
            <a:cxnSpLocks/>
          </p:cNvCxnSpPr>
          <p:nvPr/>
        </p:nvCxnSpPr>
        <p:spPr>
          <a:xfrm>
            <a:off x="681899" y="3831986"/>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ACCD704E-CD6E-C644-862D-AD5E60637299}"/>
              </a:ext>
            </a:extLst>
          </p:cNvPr>
          <p:cNvCxnSpPr>
            <a:cxnSpLocks/>
          </p:cNvCxnSpPr>
          <p:nvPr/>
        </p:nvCxnSpPr>
        <p:spPr>
          <a:xfrm>
            <a:off x="681899" y="4376218"/>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54566E3C-C3E0-9243-BD0A-C24551289C91}"/>
              </a:ext>
            </a:extLst>
          </p:cNvPr>
          <p:cNvCxnSpPr>
            <a:cxnSpLocks/>
          </p:cNvCxnSpPr>
          <p:nvPr/>
        </p:nvCxnSpPr>
        <p:spPr>
          <a:xfrm>
            <a:off x="670906" y="5266546"/>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8" name="Title 1">
            <a:extLst>
              <a:ext uri="{FF2B5EF4-FFF2-40B4-BE49-F238E27FC236}">
                <a16:creationId xmlns:a16="http://schemas.microsoft.com/office/drawing/2014/main" id="{CA487BEC-3003-D740-BE21-8711E0DC4FD3}"/>
              </a:ext>
            </a:extLst>
          </p:cNvPr>
          <p:cNvSpPr txBox="1">
            <a:spLocks/>
          </p:cNvSpPr>
          <p:nvPr/>
        </p:nvSpPr>
        <p:spPr>
          <a:xfrm>
            <a:off x="6288613" y="2294519"/>
            <a:ext cx="5208383"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An observation made of an abusive incident</a:t>
            </a:r>
            <a:endParaRPr lang="en-US" sz="2000" spc="50" dirty="0">
              <a:solidFill>
                <a:srgbClr val="000000"/>
              </a:solidFill>
              <a:latin typeface="Arial Narrow"/>
              <a:ea typeface="+mj-ea"/>
              <a:cs typeface="Arial Narrow"/>
            </a:endParaRPr>
          </a:p>
        </p:txBody>
      </p:sp>
      <p:cxnSp>
        <p:nvCxnSpPr>
          <p:cNvPr id="59" name="Straight Connector 58">
            <a:extLst>
              <a:ext uri="{FF2B5EF4-FFF2-40B4-BE49-F238E27FC236}">
                <a16:creationId xmlns:a16="http://schemas.microsoft.com/office/drawing/2014/main" id="{84C254B8-EF45-B94C-A5D4-0A6FC8A4B264}"/>
              </a:ext>
            </a:extLst>
          </p:cNvPr>
          <p:cNvCxnSpPr>
            <a:cxnSpLocks/>
          </p:cNvCxnSpPr>
          <p:nvPr/>
        </p:nvCxnSpPr>
        <p:spPr>
          <a:xfrm>
            <a:off x="6277619" y="2719044"/>
            <a:ext cx="523037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0" name="Title 1">
            <a:extLst>
              <a:ext uri="{FF2B5EF4-FFF2-40B4-BE49-F238E27FC236}">
                <a16:creationId xmlns:a16="http://schemas.microsoft.com/office/drawing/2014/main" id="{9414042B-680C-9246-B8AE-440B6C72769F}"/>
              </a:ext>
            </a:extLst>
          </p:cNvPr>
          <p:cNvSpPr txBox="1">
            <a:spLocks/>
          </p:cNvSpPr>
          <p:nvPr/>
        </p:nvSpPr>
        <p:spPr>
          <a:xfrm>
            <a:off x="6288612" y="2832276"/>
            <a:ext cx="5208384" cy="327850"/>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Report of bullying</a:t>
            </a:r>
            <a:endParaRPr lang="en-US" sz="2000" spc="50" dirty="0">
              <a:solidFill>
                <a:srgbClr val="000000"/>
              </a:solidFill>
              <a:latin typeface="Arial Narrow"/>
              <a:ea typeface="+mj-ea"/>
              <a:cs typeface="Arial Narrow"/>
            </a:endParaRPr>
          </a:p>
        </p:txBody>
      </p:sp>
      <p:cxnSp>
        <p:nvCxnSpPr>
          <p:cNvPr id="61" name="Straight Connector 60">
            <a:extLst>
              <a:ext uri="{FF2B5EF4-FFF2-40B4-BE49-F238E27FC236}">
                <a16:creationId xmlns:a16="http://schemas.microsoft.com/office/drawing/2014/main" id="{6035EDA7-EB9C-B64C-8C50-FB0152D6335D}"/>
              </a:ext>
            </a:extLst>
          </p:cNvPr>
          <p:cNvCxnSpPr>
            <a:cxnSpLocks/>
          </p:cNvCxnSpPr>
          <p:nvPr/>
        </p:nvCxnSpPr>
        <p:spPr>
          <a:xfrm>
            <a:off x="6288612" y="3275515"/>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3" name="Title 1">
            <a:extLst>
              <a:ext uri="{FF2B5EF4-FFF2-40B4-BE49-F238E27FC236}">
                <a16:creationId xmlns:a16="http://schemas.microsoft.com/office/drawing/2014/main" id="{5E3880DA-6A3B-B24D-9B0E-6A22E07C5F7B}"/>
              </a:ext>
            </a:extLst>
          </p:cNvPr>
          <p:cNvSpPr txBox="1">
            <a:spLocks/>
          </p:cNvSpPr>
          <p:nvPr/>
        </p:nvSpPr>
        <p:spPr>
          <a:xfrm>
            <a:off x="6290723" y="3954808"/>
            <a:ext cx="5215536"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Whistleblowing by staff about a staff member</a:t>
            </a:r>
            <a:endParaRPr lang="en-US" sz="2000" spc="50" dirty="0">
              <a:solidFill>
                <a:srgbClr val="000000"/>
              </a:solidFill>
              <a:latin typeface="Arial Narrow"/>
              <a:ea typeface="+mj-ea"/>
              <a:cs typeface="Arial Narrow"/>
            </a:endParaRPr>
          </a:p>
        </p:txBody>
      </p:sp>
      <p:cxnSp>
        <p:nvCxnSpPr>
          <p:cNvPr id="65" name="Straight Connector 64">
            <a:extLst>
              <a:ext uri="{FF2B5EF4-FFF2-40B4-BE49-F238E27FC236}">
                <a16:creationId xmlns:a16="http://schemas.microsoft.com/office/drawing/2014/main" id="{2F3FA6C3-11A1-F94D-B665-AB3440E14A5B}"/>
              </a:ext>
            </a:extLst>
          </p:cNvPr>
          <p:cNvCxnSpPr>
            <a:cxnSpLocks/>
          </p:cNvCxnSpPr>
          <p:nvPr/>
        </p:nvCxnSpPr>
        <p:spPr>
          <a:xfrm>
            <a:off x="6288612" y="3831986"/>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8D8933AA-D8B7-484D-90FD-F8780AAB4FC3}"/>
              </a:ext>
            </a:extLst>
          </p:cNvPr>
          <p:cNvCxnSpPr>
            <a:cxnSpLocks/>
          </p:cNvCxnSpPr>
          <p:nvPr/>
        </p:nvCxnSpPr>
        <p:spPr>
          <a:xfrm>
            <a:off x="6288612" y="4376218"/>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8" name="Title 1">
            <a:extLst>
              <a:ext uri="{FF2B5EF4-FFF2-40B4-BE49-F238E27FC236}">
                <a16:creationId xmlns:a16="http://schemas.microsoft.com/office/drawing/2014/main" id="{5C0D8E1C-F1E8-5340-91B4-97EFB5FF98BD}"/>
              </a:ext>
            </a:extLst>
          </p:cNvPr>
          <p:cNvSpPr txBox="1">
            <a:spLocks/>
          </p:cNvSpPr>
          <p:nvPr/>
        </p:nvSpPr>
        <p:spPr>
          <a:xfrm>
            <a:off x="6299605" y="3388722"/>
            <a:ext cx="5208384" cy="327850"/>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Self-disclosure of an adult</a:t>
            </a:r>
            <a:endParaRPr lang="en-US" sz="2000" spc="50" dirty="0">
              <a:solidFill>
                <a:srgbClr val="000000"/>
              </a:solidFill>
              <a:latin typeface="Arial Narrow"/>
              <a:ea typeface="+mj-ea"/>
              <a:cs typeface="Arial Narrow"/>
            </a:endParaRPr>
          </a:p>
        </p:txBody>
      </p:sp>
    </p:spTree>
    <p:extLst>
      <p:ext uri="{BB962C8B-B14F-4D97-AF65-F5344CB8AC3E}">
        <p14:creationId xmlns:p14="http://schemas.microsoft.com/office/powerpoint/2010/main" val="3568140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par>
                                <p:cTn id="12" presetID="10" presetClass="entr" presetSubtype="0" fill="hold" nodeType="with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nodeType="withEffect">
                                  <p:stCondLst>
                                    <p:cond delay="0"/>
                                  </p:stCondLst>
                                  <p:childTnLst>
                                    <p:set>
                                      <p:cBhvr>
                                        <p:cTn id="29" dur="1" fill="hold">
                                          <p:stCondLst>
                                            <p:cond delay="0"/>
                                          </p:stCondLst>
                                        </p:cTn>
                                        <p:tgtEl>
                                          <p:spTgt spid="50"/>
                                        </p:tgtEl>
                                        <p:attrNameLst>
                                          <p:attrName>style.visibility</p:attrName>
                                        </p:attrNameLst>
                                      </p:cBhvr>
                                      <p:to>
                                        <p:strVal val="visible"/>
                                      </p:to>
                                    </p:set>
                                    <p:animEffect transition="in" filter="fade">
                                      <p:cBhvr>
                                        <p:cTn id="30" dur="500"/>
                                        <p:tgtEl>
                                          <p:spTgt spid="5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fade">
                                      <p:cBhvr>
                                        <p:cTn id="35" dur="500"/>
                                        <p:tgtEl>
                                          <p:spTgt spid="25"/>
                                        </p:tgtEl>
                                      </p:cBhvr>
                                    </p:animEffect>
                                  </p:childTnLst>
                                </p:cTn>
                              </p:par>
                              <p:par>
                                <p:cTn id="36" presetID="10" presetClass="entr" presetSubtype="0" fill="hold" nodeType="withEffect">
                                  <p:stCondLst>
                                    <p:cond delay="0"/>
                                  </p:stCondLst>
                                  <p:childTnLst>
                                    <p:set>
                                      <p:cBhvr>
                                        <p:cTn id="37" dur="1" fill="hold">
                                          <p:stCondLst>
                                            <p:cond delay="0"/>
                                          </p:stCondLst>
                                        </p:cTn>
                                        <p:tgtEl>
                                          <p:spTgt spid="52"/>
                                        </p:tgtEl>
                                        <p:attrNameLst>
                                          <p:attrName>style.visibility</p:attrName>
                                        </p:attrNameLst>
                                      </p:cBhvr>
                                      <p:to>
                                        <p:strVal val="visible"/>
                                      </p:to>
                                    </p:set>
                                    <p:animEffect transition="in" filter="fade">
                                      <p:cBhvr>
                                        <p:cTn id="38" dur="500"/>
                                        <p:tgtEl>
                                          <p:spTgt spid="5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nodeType="withEffect">
                                  <p:stCondLst>
                                    <p:cond delay="0"/>
                                  </p:stCondLst>
                                  <p:childTnLst>
                                    <p:set>
                                      <p:cBhvr>
                                        <p:cTn id="45" dur="1" fill="hold">
                                          <p:stCondLst>
                                            <p:cond delay="0"/>
                                          </p:stCondLst>
                                        </p:cTn>
                                        <p:tgtEl>
                                          <p:spTgt spid="57"/>
                                        </p:tgtEl>
                                        <p:attrNameLst>
                                          <p:attrName>style.visibility</p:attrName>
                                        </p:attrNameLst>
                                      </p:cBhvr>
                                      <p:to>
                                        <p:strVal val="visible"/>
                                      </p:to>
                                    </p:set>
                                    <p:animEffect transition="in" filter="fade">
                                      <p:cBhvr>
                                        <p:cTn id="46" dur="500"/>
                                        <p:tgtEl>
                                          <p:spTgt spid="5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58"/>
                                        </p:tgtEl>
                                        <p:attrNameLst>
                                          <p:attrName>style.visibility</p:attrName>
                                        </p:attrNameLst>
                                      </p:cBhvr>
                                      <p:to>
                                        <p:strVal val="visible"/>
                                      </p:to>
                                    </p:set>
                                    <p:animEffect transition="in" filter="fade">
                                      <p:cBhvr>
                                        <p:cTn id="51" dur="500"/>
                                        <p:tgtEl>
                                          <p:spTgt spid="58"/>
                                        </p:tgtEl>
                                      </p:cBhvr>
                                    </p:animEffect>
                                  </p:childTnLst>
                                </p:cTn>
                              </p:par>
                              <p:par>
                                <p:cTn id="52" presetID="10" presetClass="entr" presetSubtype="0" fill="hold" nodeType="withEffect">
                                  <p:stCondLst>
                                    <p:cond delay="0"/>
                                  </p:stCondLst>
                                  <p:childTnLst>
                                    <p:set>
                                      <p:cBhvr>
                                        <p:cTn id="53" dur="1" fill="hold">
                                          <p:stCondLst>
                                            <p:cond delay="0"/>
                                          </p:stCondLst>
                                        </p:cTn>
                                        <p:tgtEl>
                                          <p:spTgt spid="59"/>
                                        </p:tgtEl>
                                        <p:attrNameLst>
                                          <p:attrName>style.visibility</p:attrName>
                                        </p:attrNameLst>
                                      </p:cBhvr>
                                      <p:to>
                                        <p:strVal val="visible"/>
                                      </p:to>
                                    </p:set>
                                    <p:animEffect transition="in" filter="fade">
                                      <p:cBhvr>
                                        <p:cTn id="54" dur="500"/>
                                        <p:tgtEl>
                                          <p:spTgt spid="59"/>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0"/>
                                        </p:tgtEl>
                                        <p:attrNameLst>
                                          <p:attrName>style.visibility</p:attrName>
                                        </p:attrNameLst>
                                      </p:cBhvr>
                                      <p:to>
                                        <p:strVal val="visible"/>
                                      </p:to>
                                    </p:set>
                                    <p:animEffect transition="in" filter="fade">
                                      <p:cBhvr>
                                        <p:cTn id="59" dur="500"/>
                                        <p:tgtEl>
                                          <p:spTgt spid="60"/>
                                        </p:tgtEl>
                                      </p:cBhvr>
                                    </p:animEffect>
                                  </p:childTnLst>
                                </p:cTn>
                              </p:par>
                              <p:par>
                                <p:cTn id="60" presetID="10" presetClass="entr" presetSubtype="0" fill="hold" nodeType="withEffect">
                                  <p:stCondLst>
                                    <p:cond delay="0"/>
                                  </p:stCondLst>
                                  <p:childTnLst>
                                    <p:set>
                                      <p:cBhvr>
                                        <p:cTn id="61" dur="1" fill="hold">
                                          <p:stCondLst>
                                            <p:cond delay="0"/>
                                          </p:stCondLst>
                                        </p:cTn>
                                        <p:tgtEl>
                                          <p:spTgt spid="61"/>
                                        </p:tgtEl>
                                        <p:attrNameLst>
                                          <p:attrName>style.visibility</p:attrName>
                                        </p:attrNameLst>
                                      </p:cBhvr>
                                      <p:to>
                                        <p:strVal val="visible"/>
                                      </p:to>
                                    </p:set>
                                    <p:animEffect transition="in" filter="fade">
                                      <p:cBhvr>
                                        <p:cTn id="62" dur="500"/>
                                        <p:tgtEl>
                                          <p:spTgt spid="6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68"/>
                                        </p:tgtEl>
                                        <p:attrNameLst>
                                          <p:attrName>style.visibility</p:attrName>
                                        </p:attrNameLst>
                                      </p:cBhvr>
                                      <p:to>
                                        <p:strVal val="visible"/>
                                      </p:to>
                                    </p:set>
                                    <p:animEffect transition="in" filter="fade">
                                      <p:cBhvr>
                                        <p:cTn id="67" dur="500"/>
                                        <p:tgtEl>
                                          <p:spTgt spid="68"/>
                                        </p:tgtEl>
                                      </p:cBhvr>
                                    </p:animEffect>
                                  </p:childTnLst>
                                </p:cTn>
                              </p:par>
                              <p:par>
                                <p:cTn id="68" presetID="10" presetClass="entr" presetSubtype="0" fill="hold" nodeType="withEffect">
                                  <p:stCondLst>
                                    <p:cond delay="0"/>
                                  </p:stCondLst>
                                  <p:childTnLst>
                                    <p:set>
                                      <p:cBhvr>
                                        <p:cTn id="69" dur="1" fill="hold">
                                          <p:stCondLst>
                                            <p:cond delay="0"/>
                                          </p:stCondLst>
                                        </p:cTn>
                                        <p:tgtEl>
                                          <p:spTgt spid="65"/>
                                        </p:tgtEl>
                                        <p:attrNameLst>
                                          <p:attrName>style.visibility</p:attrName>
                                        </p:attrNameLst>
                                      </p:cBhvr>
                                      <p:to>
                                        <p:strVal val="visible"/>
                                      </p:to>
                                    </p:set>
                                    <p:animEffect transition="in" filter="fade">
                                      <p:cBhvr>
                                        <p:cTn id="70" dur="500"/>
                                        <p:tgtEl>
                                          <p:spTgt spid="65"/>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63"/>
                                        </p:tgtEl>
                                        <p:attrNameLst>
                                          <p:attrName>style.visibility</p:attrName>
                                        </p:attrNameLst>
                                      </p:cBhvr>
                                      <p:to>
                                        <p:strVal val="visible"/>
                                      </p:to>
                                    </p:set>
                                    <p:animEffect transition="in" filter="fade">
                                      <p:cBhvr>
                                        <p:cTn id="75" dur="500"/>
                                        <p:tgtEl>
                                          <p:spTgt spid="63"/>
                                        </p:tgtEl>
                                      </p:cBhvr>
                                    </p:animEffect>
                                  </p:childTnLst>
                                </p:cTn>
                              </p:par>
                              <p:par>
                                <p:cTn id="76" presetID="10" presetClass="entr" presetSubtype="0" fill="hold" nodeType="withEffect">
                                  <p:stCondLst>
                                    <p:cond delay="0"/>
                                  </p:stCondLst>
                                  <p:childTnLst>
                                    <p:set>
                                      <p:cBhvr>
                                        <p:cTn id="77" dur="1" fill="hold">
                                          <p:stCondLst>
                                            <p:cond delay="0"/>
                                          </p:stCondLst>
                                        </p:cTn>
                                        <p:tgtEl>
                                          <p:spTgt spid="66"/>
                                        </p:tgtEl>
                                        <p:attrNameLst>
                                          <p:attrName>style.visibility</p:attrName>
                                        </p:attrNameLst>
                                      </p:cBhvr>
                                      <p:to>
                                        <p:strVal val="visible"/>
                                      </p:to>
                                    </p:set>
                                    <p:animEffect transition="in" filter="fade">
                                      <p:cBhvr>
                                        <p:cTn id="78" dur="500"/>
                                        <p:tgtEl>
                                          <p:spTgt spid="66"/>
                                        </p:tgtEl>
                                      </p:cBhvr>
                                    </p:animEffect>
                                  </p:childTnLst>
                                </p:cTn>
                              </p:par>
                            </p:childTnLst>
                          </p:cTn>
                        </p:par>
                        <p:par>
                          <p:cTn id="79" fill="hold">
                            <p:stCondLst>
                              <p:cond delay="500"/>
                            </p:stCondLst>
                            <p:childTnLst>
                              <p:par>
                                <p:cTn id="80" presetID="2" presetClass="entr" presetSubtype="4" accel="50000" decel="50000" fill="hold" nodeType="afterEffect">
                                  <p:stCondLst>
                                    <p:cond delay="0"/>
                                  </p:stCondLst>
                                  <p:childTnLst>
                                    <p:set>
                                      <p:cBhvr>
                                        <p:cTn id="81" dur="1" fill="hold">
                                          <p:stCondLst>
                                            <p:cond delay="0"/>
                                          </p:stCondLst>
                                        </p:cTn>
                                        <p:tgtEl>
                                          <p:spTgt spid="28"/>
                                        </p:tgtEl>
                                        <p:attrNameLst>
                                          <p:attrName>style.visibility</p:attrName>
                                        </p:attrNameLst>
                                      </p:cBhvr>
                                      <p:to>
                                        <p:strVal val="visible"/>
                                      </p:to>
                                    </p:set>
                                    <p:anim calcmode="lin" valueType="num">
                                      <p:cBhvr additive="base">
                                        <p:cTn id="82" dur="500" fill="hold"/>
                                        <p:tgtEl>
                                          <p:spTgt spid="28"/>
                                        </p:tgtEl>
                                        <p:attrNameLst>
                                          <p:attrName>ppt_x</p:attrName>
                                        </p:attrNameLst>
                                      </p:cBhvr>
                                      <p:tavLst>
                                        <p:tav tm="0">
                                          <p:val>
                                            <p:strVal val="#ppt_x"/>
                                          </p:val>
                                        </p:tav>
                                        <p:tav tm="100000">
                                          <p:val>
                                            <p:strVal val="#ppt_x"/>
                                          </p:val>
                                        </p:tav>
                                      </p:tavLst>
                                    </p:anim>
                                    <p:anim calcmode="lin" valueType="num">
                                      <p:cBhvr additive="base">
                                        <p:cTn id="83" dur="500" fill="hold"/>
                                        <p:tgtEl>
                                          <p:spTgt spid="28"/>
                                        </p:tgtEl>
                                        <p:attrNameLst>
                                          <p:attrName>ppt_y</p:attrName>
                                        </p:attrNameLst>
                                      </p:cBhvr>
                                      <p:tavLst>
                                        <p:tav tm="0">
                                          <p:val>
                                            <p:strVal val="1+#ppt_h/2"/>
                                          </p:val>
                                        </p:tav>
                                        <p:tav tm="100000">
                                          <p:val>
                                            <p:strVal val="#ppt_y"/>
                                          </p:val>
                                        </p:tav>
                                      </p:tavLst>
                                    </p:anim>
                                  </p:childTnLst>
                                </p:cTn>
                              </p:par>
                              <p:par>
                                <p:cTn id="84" presetID="2" presetClass="entr" presetSubtype="4" accel="50000" decel="50000" fill="hold" nodeType="withEffect">
                                  <p:stCondLst>
                                    <p:cond delay="0"/>
                                  </p:stCondLst>
                                  <p:childTnLst>
                                    <p:set>
                                      <p:cBhvr>
                                        <p:cTn id="85" dur="1" fill="hold">
                                          <p:stCondLst>
                                            <p:cond delay="0"/>
                                          </p:stCondLst>
                                        </p:cTn>
                                        <p:tgtEl>
                                          <p:spTgt spid="29"/>
                                        </p:tgtEl>
                                        <p:attrNameLst>
                                          <p:attrName>style.visibility</p:attrName>
                                        </p:attrNameLst>
                                      </p:cBhvr>
                                      <p:to>
                                        <p:strVal val="visible"/>
                                      </p:to>
                                    </p:set>
                                    <p:anim calcmode="lin" valueType="num">
                                      <p:cBhvr additive="base">
                                        <p:cTn id="86" dur="500" fill="hold"/>
                                        <p:tgtEl>
                                          <p:spTgt spid="29"/>
                                        </p:tgtEl>
                                        <p:attrNameLst>
                                          <p:attrName>ppt_x</p:attrName>
                                        </p:attrNameLst>
                                      </p:cBhvr>
                                      <p:tavLst>
                                        <p:tav tm="0">
                                          <p:val>
                                            <p:strVal val="#ppt_x"/>
                                          </p:val>
                                        </p:tav>
                                        <p:tav tm="100000">
                                          <p:val>
                                            <p:strVal val="#ppt_x"/>
                                          </p:val>
                                        </p:tav>
                                      </p:tavLst>
                                    </p:anim>
                                    <p:anim calcmode="lin" valueType="num">
                                      <p:cBhvr additive="base">
                                        <p:cTn id="8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21" grpId="0"/>
      <p:bldP spid="23" grpId="0"/>
      <p:bldP spid="25" grpId="0"/>
      <p:bldP spid="30" grpId="0"/>
      <p:bldP spid="58" grpId="0"/>
      <p:bldP spid="60" grpId="0"/>
      <p:bldP spid="63" grpId="0"/>
      <p:bldP spid="68"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7" name="Title 1">
            <a:extLst>
              <a:ext uri="{FF2B5EF4-FFF2-40B4-BE49-F238E27FC236}">
                <a16:creationId xmlns:a16="http://schemas.microsoft.com/office/drawing/2014/main" id="{206805AA-F441-4BD3-AF88-11310DBFF94E}"/>
              </a:ext>
            </a:extLst>
          </p:cNvPr>
          <p:cNvSpPr txBox="1">
            <a:spLocks/>
          </p:cNvSpPr>
          <p:nvPr/>
        </p:nvSpPr>
        <p:spPr>
          <a:xfrm>
            <a:off x="1239710" y="1700467"/>
            <a:ext cx="9967006" cy="717925"/>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You learn about how concerns may be raised through behaviours, appearances</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and relationships with their parents, carers or significant others.</a:t>
            </a:r>
          </a:p>
        </p:txBody>
      </p:sp>
      <p:sp>
        <p:nvSpPr>
          <p:cNvPr id="18" name="Title 1">
            <a:extLst>
              <a:ext uri="{FF2B5EF4-FFF2-40B4-BE49-F238E27FC236}">
                <a16:creationId xmlns:a16="http://schemas.microsoft.com/office/drawing/2014/main" id="{8C9B2EB6-49FA-4039-9A15-5F56DEF7814F}"/>
              </a:ext>
            </a:extLst>
          </p:cNvPr>
          <p:cNvSpPr txBox="1">
            <a:spLocks/>
          </p:cNvSpPr>
          <p:nvPr/>
        </p:nvSpPr>
        <p:spPr>
          <a:xfrm>
            <a:off x="1239712" y="1122941"/>
            <a:ext cx="4675256" cy="427408"/>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HOW CONCERNS ARE RAISED</a:t>
            </a:r>
            <a:endParaRPr lang="en-US" sz="2800" b="1" cap="all" spc="75" dirty="0">
              <a:latin typeface="Arial Narrow"/>
              <a:cs typeface="Arial Narrow"/>
            </a:endParaRPr>
          </a:p>
        </p:txBody>
      </p:sp>
      <p:sp>
        <p:nvSpPr>
          <p:cNvPr id="21" name="Title 1">
            <a:extLst>
              <a:ext uri="{FF2B5EF4-FFF2-40B4-BE49-F238E27FC236}">
                <a16:creationId xmlns:a16="http://schemas.microsoft.com/office/drawing/2014/main" id="{14FB5862-51BD-4E64-8DDB-A24143A40BC0}"/>
              </a:ext>
            </a:extLst>
          </p:cNvPr>
          <p:cNvSpPr txBox="1">
            <a:spLocks/>
          </p:cNvSpPr>
          <p:nvPr/>
        </p:nvSpPr>
        <p:spPr>
          <a:xfrm>
            <a:off x="1239711" y="2607556"/>
            <a:ext cx="6692178" cy="337712"/>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Concerns may also be raised about a child or adult at risk by a:</a:t>
            </a:r>
          </a:p>
        </p:txBody>
      </p:sp>
      <p:sp>
        <p:nvSpPr>
          <p:cNvPr id="22" name="Title 1">
            <a:extLst>
              <a:ext uri="{FF2B5EF4-FFF2-40B4-BE49-F238E27FC236}">
                <a16:creationId xmlns:a16="http://schemas.microsoft.com/office/drawing/2014/main" id="{1258FED7-F68E-4211-9F04-311BFE75668F}"/>
              </a:ext>
            </a:extLst>
          </p:cNvPr>
          <p:cNvSpPr txBox="1">
            <a:spLocks/>
          </p:cNvSpPr>
          <p:nvPr/>
        </p:nvSpPr>
        <p:spPr>
          <a:xfrm>
            <a:off x="1250319" y="3042426"/>
            <a:ext cx="1989118"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Parent</a:t>
            </a:r>
          </a:p>
        </p:txBody>
      </p:sp>
      <p:cxnSp>
        <p:nvCxnSpPr>
          <p:cNvPr id="23" name="Straight Connector 22">
            <a:extLst>
              <a:ext uri="{FF2B5EF4-FFF2-40B4-BE49-F238E27FC236}">
                <a16:creationId xmlns:a16="http://schemas.microsoft.com/office/drawing/2014/main" id="{552238A3-CFA3-4AFC-BD8B-5400CB0F9210}"/>
              </a:ext>
            </a:extLst>
          </p:cNvPr>
          <p:cNvCxnSpPr>
            <a:cxnSpLocks/>
          </p:cNvCxnSpPr>
          <p:nvPr/>
        </p:nvCxnSpPr>
        <p:spPr>
          <a:xfrm>
            <a:off x="1250316" y="3419584"/>
            <a:ext cx="19891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4" name="Title 1">
            <a:extLst>
              <a:ext uri="{FF2B5EF4-FFF2-40B4-BE49-F238E27FC236}">
                <a16:creationId xmlns:a16="http://schemas.microsoft.com/office/drawing/2014/main" id="{3EC0FA5D-28E1-4C6F-BFD5-ACFD3F4BEE59}"/>
              </a:ext>
            </a:extLst>
          </p:cNvPr>
          <p:cNvSpPr txBox="1">
            <a:spLocks/>
          </p:cNvSpPr>
          <p:nvPr/>
        </p:nvSpPr>
        <p:spPr>
          <a:xfrm>
            <a:off x="3668061" y="3026737"/>
            <a:ext cx="2360724"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Sibling</a:t>
            </a:r>
          </a:p>
        </p:txBody>
      </p:sp>
      <p:cxnSp>
        <p:nvCxnSpPr>
          <p:cNvPr id="25" name="Straight Connector 24">
            <a:extLst>
              <a:ext uri="{FF2B5EF4-FFF2-40B4-BE49-F238E27FC236}">
                <a16:creationId xmlns:a16="http://schemas.microsoft.com/office/drawing/2014/main" id="{D039AF54-13B4-4FEC-BDD8-EA32C9C8F882}"/>
              </a:ext>
            </a:extLst>
          </p:cNvPr>
          <p:cNvCxnSpPr>
            <a:cxnSpLocks/>
          </p:cNvCxnSpPr>
          <p:nvPr/>
        </p:nvCxnSpPr>
        <p:spPr>
          <a:xfrm>
            <a:off x="3668061" y="3420108"/>
            <a:ext cx="237133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6" name="Title 1">
            <a:extLst>
              <a:ext uri="{FF2B5EF4-FFF2-40B4-BE49-F238E27FC236}">
                <a16:creationId xmlns:a16="http://schemas.microsoft.com/office/drawing/2014/main" id="{F1096091-AFD9-4193-B26E-81E460953760}"/>
              </a:ext>
            </a:extLst>
          </p:cNvPr>
          <p:cNvSpPr txBox="1">
            <a:spLocks/>
          </p:cNvSpPr>
          <p:nvPr/>
        </p:nvSpPr>
        <p:spPr>
          <a:xfrm>
            <a:off x="6511331" y="3036145"/>
            <a:ext cx="2413004"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Colleague</a:t>
            </a:r>
          </a:p>
        </p:txBody>
      </p:sp>
      <p:cxnSp>
        <p:nvCxnSpPr>
          <p:cNvPr id="37" name="Straight Connector 36">
            <a:extLst>
              <a:ext uri="{FF2B5EF4-FFF2-40B4-BE49-F238E27FC236}">
                <a16:creationId xmlns:a16="http://schemas.microsoft.com/office/drawing/2014/main" id="{5318CCDD-CB70-4359-8A5B-62E55AF60052}"/>
              </a:ext>
            </a:extLst>
          </p:cNvPr>
          <p:cNvCxnSpPr>
            <a:cxnSpLocks/>
          </p:cNvCxnSpPr>
          <p:nvPr/>
        </p:nvCxnSpPr>
        <p:spPr>
          <a:xfrm>
            <a:off x="6511328" y="3419584"/>
            <a:ext cx="241300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0" name="Title 1">
            <a:extLst>
              <a:ext uri="{FF2B5EF4-FFF2-40B4-BE49-F238E27FC236}">
                <a16:creationId xmlns:a16="http://schemas.microsoft.com/office/drawing/2014/main" id="{EF076C24-96EB-4587-8E2A-CDC94A2F20E8}"/>
              </a:ext>
            </a:extLst>
          </p:cNvPr>
          <p:cNvSpPr txBox="1">
            <a:spLocks/>
          </p:cNvSpPr>
          <p:nvPr/>
        </p:nvSpPr>
        <p:spPr>
          <a:xfrm>
            <a:off x="1250316" y="3545308"/>
            <a:ext cx="1989118"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Neighbour</a:t>
            </a:r>
          </a:p>
        </p:txBody>
      </p:sp>
      <p:cxnSp>
        <p:nvCxnSpPr>
          <p:cNvPr id="41" name="Straight Connector 40">
            <a:extLst>
              <a:ext uri="{FF2B5EF4-FFF2-40B4-BE49-F238E27FC236}">
                <a16:creationId xmlns:a16="http://schemas.microsoft.com/office/drawing/2014/main" id="{59C2D35E-D873-4440-8172-D858D2531F10}"/>
              </a:ext>
            </a:extLst>
          </p:cNvPr>
          <p:cNvCxnSpPr>
            <a:cxnSpLocks/>
          </p:cNvCxnSpPr>
          <p:nvPr/>
        </p:nvCxnSpPr>
        <p:spPr>
          <a:xfrm>
            <a:off x="1239707" y="3971024"/>
            <a:ext cx="19891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BE21DF3E-88DB-4111-B67C-E2854EADE43E}"/>
              </a:ext>
            </a:extLst>
          </p:cNvPr>
          <p:cNvSpPr txBox="1">
            <a:spLocks/>
          </p:cNvSpPr>
          <p:nvPr/>
        </p:nvSpPr>
        <p:spPr>
          <a:xfrm>
            <a:off x="3657452" y="3547110"/>
            <a:ext cx="2371333"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Member of the public</a:t>
            </a:r>
          </a:p>
        </p:txBody>
      </p:sp>
      <p:cxnSp>
        <p:nvCxnSpPr>
          <p:cNvPr id="43" name="Straight Connector 42">
            <a:extLst>
              <a:ext uri="{FF2B5EF4-FFF2-40B4-BE49-F238E27FC236}">
                <a16:creationId xmlns:a16="http://schemas.microsoft.com/office/drawing/2014/main" id="{B90B1570-67EA-4587-AC7D-66E2EA2C4398}"/>
              </a:ext>
            </a:extLst>
          </p:cNvPr>
          <p:cNvCxnSpPr>
            <a:cxnSpLocks/>
          </p:cNvCxnSpPr>
          <p:nvPr/>
        </p:nvCxnSpPr>
        <p:spPr>
          <a:xfrm>
            <a:off x="3657452" y="3971548"/>
            <a:ext cx="238194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E7890C07-3853-4491-99A2-927BC5D1060B}"/>
              </a:ext>
            </a:extLst>
          </p:cNvPr>
          <p:cNvSpPr txBox="1">
            <a:spLocks/>
          </p:cNvSpPr>
          <p:nvPr/>
        </p:nvSpPr>
        <p:spPr>
          <a:xfrm>
            <a:off x="6511328" y="3545308"/>
            <a:ext cx="2413007"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Another child or adult</a:t>
            </a:r>
          </a:p>
        </p:txBody>
      </p:sp>
      <p:cxnSp>
        <p:nvCxnSpPr>
          <p:cNvPr id="45" name="Straight Connector 44">
            <a:extLst>
              <a:ext uri="{FF2B5EF4-FFF2-40B4-BE49-F238E27FC236}">
                <a16:creationId xmlns:a16="http://schemas.microsoft.com/office/drawing/2014/main" id="{CADA6E07-166A-4593-BEC6-6C9B0A1BD116}"/>
              </a:ext>
            </a:extLst>
          </p:cNvPr>
          <p:cNvCxnSpPr>
            <a:cxnSpLocks/>
          </p:cNvCxnSpPr>
          <p:nvPr/>
        </p:nvCxnSpPr>
        <p:spPr>
          <a:xfrm>
            <a:off x="6500719" y="3971024"/>
            <a:ext cx="24236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5" name="Title 1">
            <a:extLst>
              <a:ext uri="{FF2B5EF4-FFF2-40B4-BE49-F238E27FC236}">
                <a16:creationId xmlns:a16="http://schemas.microsoft.com/office/drawing/2014/main" id="{3C3FEF15-61DF-4CF0-9D72-B87BDB6382ED}"/>
              </a:ext>
            </a:extLst>
          </p:cNvPr>
          <p:cNvSpPr txBox="1">
            <a:spLocks/>
          </p:cNvSpPr>
          <p:nvPr/>
        </p:nvSpPr>
        <p:spPr>
          <a:xfrm>
            <a:off x="1239710" y="4077778"/>
            <a:ext cx="1989118"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Anonymous</a:t>
            </a:r>
          </a:p>
        </p:txBody>
      </p:sp>
      <p:cxnSp>
        <p:nvCxnSpPr>
          <p:cNvPr id="56" name="Straight Connector 55">
            <a:extLst>
              <a:ext uri="{FF2B5EF4-FFF2-40B4-BE49-F238E27FC236}">
                <a16:creationId xmlns:a16="http://schemas.microsoft.com/office/drawing/2014/main" id="{64672EA3-80A3-4F14-BC44-2303D1B5DB56}"/>
              </a:ext>
            </a:extLst>
          </p:cNvPr>
          <p:cNvCxnSpPr>
            <a:cxnSpLocks/>
          </p:cNvCxnSpPr>
          <p:nvPr/>
        </p:nvCxnSpPr>
        <p:spPr>
          <a:xfrm>
            <a:off x="1239707" y="4502031"/>
            <a:ext cx="19891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7" name="Title 1">
            <a:extLst>
              <a:ext uri="{FF2B5EF4-FFF2-40B4-BE49-F238E27FC236}">
                <a16:creationId xmlns:a16="http://schemas.microsoft.com/office/drawing/2014/main" id="{F2A6009B-3118-4F0C-973F-A036F6F56ED3}"/>
              </a:ext>
            </a:extLst>
          </p:cNvPr>
          <p:cNvSpPr txBox="1">
            <a:spLocks/>
          </p:cNvSpPr>
          <p:nvPr/>
        </p:nvSpPr>
        <p:spPr>
          <a:xfrm>
            <a:off x="3657452" y="4091242"/>
            <a:ext cx="5266883"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Above all, the individual themselves</a:t>
            </a:r>
          </a:p>
        </p:txBody>
      </p:sp>
      <p:cxnSp>
        <p:nvCxnSpPr>
          <p:cNvPr id="58" name="Straight Connector 57">
            <a:extLst>
              <a:ext uri="{FF2B5EF4-FFF2-40B4-BE49-F238E27FC236}">
                <a16:creationId xmlns:a16="http://schemas.microsoft.com/office/drawing/2014/main" id="{CFD99BF5-86AD-405C-AB17-DB565E742092}"/>
              </a:ext>
            </a:extLst>
          </p:cNvPr>
          <p:cNvCxnSpPr>
            <a:cxnSpLocks/>
          </p:cNvCxnSpPr>
          <p:nvPr/>
        </p:nvCxnSpPr>
        <p:spPr>
          <a:xfrm>
            <a:off x="3657452" y="4502555"/>
            <a:ext cx="526688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1" name="Title 1">
            <a:extLst>
              <a:ext uri="{FF2B5EF4-FFF2-40B4-BE49-F238E27FC236}">
                <a16:creationId xmlns:a16="http://schemas.microsoft.com/office/drawing/2014/main" id="{54F1598B-AF4C-4CE0-A317-875B2B85B56A}"/>
              </a:ext>
            </a:extLst>
          </p:cNvPr>
          <p:cNvSpPr txBox="1">
            <a:spLocks/>
          </p:cNvSpPr>
          <p:nvPr/>
        </p:nvSpPr>
        <p:spPr>
          <a:xfrm>
            <a:off x="1250316" y="4747322"/>
            <a:ext cx="9049190" cy="1004713"/>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You should never agree to keeping secrets and should always let them know you may have</a:t>
            </a:r>
            <a:br>
              <a:rPr lang="en-GB" sz="2000" spc="50" dirty="0">
                <a:latin typeface="Arial Narrow"/>
                <a:cs typeface="Arial Narrow"/>
              </a:rPr>
            </a:br>
            <a:r>
              <a:rPr lang="en-GB" sz="2000" spc="50" dirty="0">
                <a:latin typeface="Arial Narrow"/>
                <a:cs typeface="Arial Narrow"/>
              </a:rPr>
              <a:t>to share what they are telling you with others, but only with others who will help to protect</a:t>
            </a:r>
            <a:br>
              <a:rPr lang="en-GB" sz="2000" spc="50" dirty="0">
                <a:latin typeface="Arial Narrow"/>
                <a:cs typeface="Arial Narrow"/>
              </a:rPr>
            </a:br>
            <a:r>
              <a:rPr lang="en-GB" sz="2000" spc="50" dirty="0">
                <a:latin typeface="Arial Narrow"/>
                <a:cs typeface="Arial Narrow"/>
              </a:rPr>
              <a:t>them and keep them safe.</a:t>
            </a:r>
          </a:p>
        </p:txBody>
      </p:sp>
    </p:spTree>
    <p:extLst>
      <p:ext uri="{BB962C8B-B14F-4D97-AF65-F5344CB8AC3E}">
        <p14:creationId xmlns:p14="http://schemas.microsoft.com/office/powerpoint/2010/main" val="3382090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par>
                                <p:cTn id="17" presetID="10" presetClass="entr" presetSubtype="0" fill="hold"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5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500"/>
                                        <p:tgtEl>
                                          <p:spTgt spid="24"/>
                                        </p:tgtEl>
                                      </p:cBhvr>
                                    </p:animEffect>
                                  </p:childTnLst>
                                </p:cTn>
                              </p:par>
                              <p:par>
                                <p:cTn id="25" presetID="10" presetClass="entr" presetSubtype="0" fill="hold" nodeType="with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6"/>
                                        </p:tgtEl>
                                        <p:attrNameLst>
                                          <p:attrName>style.visibility</p:attrName>
                                        </p:attrNameLst>
                                      </p:cBhvr>
                                      <p:to>
                                        <p:strVal val="visible"/>
                                      </p:to>
                                    </p:set>
                                    <p:animEffect transition="in" filter="fade">
                                      <p:cBhvr>
                                        <p:cTn id="32" dur="500"/>
                                        <p:tgtEl>
                                          <p:spTgt spid="36"/>
                                        </p:tgtEl>
                                      </p:cBhvr>
                                    </p:animEffect>
                                  </p:childTnLst>
                                </p:cTn>
                              </p:par>
                              <p:par>
                                <p:cTn id="33" presetID="10" presetClass="entr" presetSubtype="0" fill="hold" nodeType="withEffect">
                                  <p:stCondLst>
                                    <p:cond delay="0"/>
                                  </p:stCondLst>
                                  <p:childTnLst>
                                    <p:set>
                                      <p:cBhvr>
                                        <p:cTn id="34" dur="1" fill="hold">
                                          <p:stCondLst>
                                            <p:cond delay="0"/>
                                          </p:stCondLst>
                                        </p:cTn>
                                        <p:tgtEl>
                                          <p:spTgt spid="37"/>
                                        </p:tgtEl>
                                        <p:attrNameLst>
                                          <p:attrName>style.visibility</p:attrName>
                                        </p:attrNameLst>
                                      </p:cBhvr>
                                      <p:to>
                                        <p:strVal val="visible"/>
                                      </p:to>
                                    </p:set>
                                    <p:animEffect transition="in" filter="fade">
                                      <p:cBhvr>
                                        <p:cTn id="35" dur="500"/>
                                        <p:tgtEl>
                                          <p:spTgt spid="3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0"/>
                                        </p:tgtEl>
                                        <p:attrNameLst>
                                          <p:attrName>style.visibility</p:attrName>
                                        </p:attrNameLst>
                                      </p:cBhvr>
                                      <p:to>
                                        <p:strVal val="visible"/>
                                      </p:to>
                                    </p:set>
                                    <p:animEffect transition="in" filter="fade">
                                      <p:cBhvr>
                                        <p:cTn id="40" dur="500"/>
                                        <p:tgtEl>
                                          <p:spTgt spid="40"/>
                                        </p:tgtEl>
                                      </p:cBhvr>
                                    </p:animEffect>
                                  </p:childTnLst>
                                </p:cTn>
                              </p:par>
                              <p:par>
                                <p:cTn id="41" presetID="10" presetClass="entr" presetSubtype="0" fill="hold" nodeType="withEffect">
                                  <p:stCondLst>
                                    <p:cond delay="0"/>
                                  </p:stCondLst>
                                  <p:childTnLst>
                                    <p:set>
                                      <p:cBhvr>
                                        <p:cTn id="42" dur="1" fill="hold">
                                          <p:stCondLst>
                                            <p:cond delay="0"/>
                                          </p:stCondLst>
                                        </p:cTn>
                                        <p:tgtEl>
                                          <p:spTgt spid="41"/>
                                        </p:tgtEl>
                                        <p:attrNameLst>
                                          <p:attrName>style.visibility</p:attrName>
                                        </p:attrNameLst>
                                      </p:cBhvr>
                                      <p:to>
                                        <p:strVal val="visible"/>
                                      </p:to>
                                    </p:set>
                                    <p:animEffect transition="in" filter="fade">
                                      <p:cBhvr>
                                        <p:cTn id="43" dur="500"/>
                                        <p:tgtEl>
                                          <p:spTgt spid="41"/>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2"/>
                                        </p:tgtEl>
                                        <p:attrNameLst>
                                          <p:attrName>style.visibility</p:attrName>
                                        </p:attrNameLst>
                                      </p:cBhvr>
                                      <p:to>
                                        <p:strVal val="visible"/>
                                      </p:to>
                                    </p:set>
                                    <p:animEffect transition="in" filter="fade">
                                      <p:cBhvr>
                                        <p:cTn id="48" dur="500"/>
                                        <p:tgtEl>
                                          <p:spTgt spid="42"/>
                                        </p:tgtEl>
                                      </p:cBhvr>
                                    </p:animEffect>
                                  </p:childTnLst>
                                </p:cTn>
                              </p:par>
                              <p:par>
                                <p:cTn id="49" presetID="10" presetClass="entr" presetSubtype="0" fill="hold" nodeType="withEffect">
                                  <p:stCondLst>
                                    <p:cond delay="0"/>
                                  </p:stCondLst>
                                  <p:childTnLst>
                                    <p:set>
                                      <p:cBhvr>
                                        <p:cTn id="50" dur="1" fill="hold">
                                          <p:stCondLst>
                                            <p:cond delay="0"/>
                                          </p:stCondLst>
                                        </p:cTn>
                                        <p:tgtEl>
                                          <p:spTgt spid="43"/>
                                        </p:tgtEl>
                                        <p:attrNameLst>
                                          <p:attrName>style.visibility</p:attrName>
                                        </p:attrNameLst>
                                      </p:cBhvr>
                                      <p:to>
                                        <p:strVal val="visible"/>
                                      </p:to>
                                    </p:set>
                                    <p:animEffect transition="in" filter="fade">
                                      <p:cBhvr>
                                        <p:cTn id="51" dur="500"/>
                                        <p:tgtEl>
                                          <p:spTgt spid="43"/>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4"/>
                                        </p:tgtEl>
                                        <p:attrNameLst>
                                          <p:attrName>style.visibility</p:attrName>
                                        </p:attrNameLst>
                                      </p:cBhvr>
                                      <p:to>
                                        <p:strVal val="visible"/>
                                      </p:to>
                                    </p:set>
                                    <p:animEffect transition="in" filter="fade">
                                      <p:cBhvr>
                                        <p:cTn id="56" dur="500"/>
                                        <p:tgtEl>
                                          <p:spTgt spid="44"/>
                                        </p:tgtEl>
                                      </p:cBhvr>
                                    </p:animEffect>
                                  </p:childTnLst>
                                </p:cTn>
                              </p:par>
                              <p:par>
                                <p:cTn id="57" presetID="10" presetClass="entr" presetSubtype="0" fill="hold" nodeType="withEffect">
                                  <p:stCondLst>
                                    <p:cond delay="0"/>
                                  </p:stCondLst>
                                  <p:childTnLst>
                                    <p:set>
                                      <p:cBhvr>
                                        <p:cTn id="58" dur="1" fill="hold">
                                          <p:stCondLst>
                                            <p:cond delay="0"/>
                                          </p:stCondLst>
                                        </p:cTn>
                                        <p:tgtEl>
                                          <p:spTgt spid="45"/>
                                        </p:tgtEl>
                                        <p:attrNameLst>
                                          <p:attrName>style.visibility</p:attrName>
                                        </p:attrNameLst>
                                      </p:cBhvr>
                                      <p:to>
                                        <p:strVal val="visible"/>
                                      </p:to>
                                    </p:set>
                                    <p:animEffect transition="in" filter="fade">
                                      <p:cBhvr>
                                        <p:cTn id="59" dur="500"/>
                                        <p:tgtEl>
                                          <p:spTgt spid="45"/>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55"/>
                                        </p:tgtEl>
                                        <p:attrNameLst>
                                          <p:attrName>style.visibility</p:attrName>
                                        </p:attrNameLst>
                                      </p:cBhvr>
                                      <p:to>
                                        <p:strVal val="visible"/>
                                      </p:to>
                                    </p:set>
                                    <p:animEffect transition="in" filter="fade">
                                      <p:cBhvr>
                                        <p:cTn id="64" dur="500"/>
                                        <p:tgtEl>
                                          <p:spTgt spid="55"/>
                                        </p:tgtEl>
                                      </p:cBhvr>
                                    </p:animEffect>
                                  </p:childTnLst>
                                </p:cTn>
                              </p:par>
                              <p:par>
                                <p:cTn id="65" presetID="10" presetClass="entr" presetSubtype="0" fill="hold" nodeType="withEffect">
                                  <p:stCondLst>
                                    <p:cond delay="0"/>
                                  </p:stCondLst>
                                  <p:childTnLst>
                                    <p:set>
                                      <p:cBhvr>
                                        <p:cTn id="66" dur="1" fill="hold">
                                          <p:stCondLst>
                                            <p:cond delay="0"/>
                                          </p:stCondLst>
                                        </p:cTn>
                                        <p:tgtEl>
                                          <p:spTgt spid="56"/>
                                        </p:tgtEl>
                                        <p:attrNameLst>
                                          <p:attrName>style.visibility</p:attrName>
                                        </p:attrNameLst>
                                      </p:cBhvr>
                                      <p:to>
                                        <p:strVal val="visible"/>
                                      </p:to>
                                    </p:set>
                                    <p:animEffect transition="in" filter="fade">
                                      <p:cBhvr>
                                        <p:cTn id="67" dur="500"/>
                                        <p:tgtEl>
                                          <p:spTgt spid="56"/>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57"/>
                                        </p:tgtEl>
                                        <p:attrNameLst>
                                          <p:attrName>style.visibility</p:attrName>
                                        </p:attrNameLst>
                                      </p:cBhvr>
                                      <p:to>
                                        <p:strVal val="visible"/>
                                      </p:to>
                                    </p:set>
                                    <p:animEffect transition="in" filter="fade">
                                      <p:cBhvr>
                                        <p:cTn id="72" dur="500"/>
                                        <p:tgtEl>
                                          <p:spTgt spid="57"/>
                                        </p:tgtEl>
                                      </p:cBhvr>
                                    </p:animEffect>
                                  </p:childTnLst>
                                </p:cTn>
                              </p:par>
                              <p:par>
                                <p:cTn id="73" presetID="10" presetClass="entr" presetSubtype="0" fill="hold" nodeType="withEffect">
                                  <p:stCondLst>
                                    <p:cond delay="0"/>
                                  </p:stCondLst>
                                  <p:childTnLst>
                                    <p:set>
                                      <p:cBhvr>
                                        <p:cTn id="74" dur="1" fill="hold">
                                          <p:stCondLst>
                                            <p:cond delay="0"/>
                                          </p:stCondLst>
                                        </p:cTn>
                                        <p:tgtEl>
                                          <p:spTgt spid="58"/>
                                        </p:tgtEl>
                                        <p:attrNameLst>
                                          <p:attrName>style.visibility</p:attrName>
                                        </p:attrNameLst>
                                      </p:cBhvr>
                                      <p:to>
                                        <p:strVal val="visible"/>
                                      </p:to>
                                    </p:set>
                                    <p:animEffect transition="in" filter="fade">
                                      <p:cBhvr>
                                        <p:cTn id="75" dur="500"/>
                                        <p:tgtEl>
                                          <p:spTgt spid="58"/>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61"/>
                                        </p:tgtEl>
                                        <p:attrNameLst>
                                          <p:attrName>style.visibility</p:attrName>
                                        </p:attrNameLst>
                                      </p:cBhvr>
                                      <p:to>
                                        <p:strVal val="visible"/>
                                      </p:to>
                                    </p:set>
                                    <p:animEffect transition="in" filter="fade">
                                      <p:cBhvr>
                                        <p:cTn id="80" dur="500"/>
                                        <p:tgtEl>
                                          <p:spTgt spid="61"/>
                                        </p:tgtEl>
                                      </p:cBhvr>
                                    </p:animEffect>
                                  </p:childTnLst>
                                </p:cTn>
                              </p:par>
                            </p:childTnLst>
                          </p:cTn>
                        </p:par>
                        <p:par>
                          <p:cTn id="81" fill="hold">
                            <p:stCondLst>
                              <p:cond delay="500"/>
                            </p:stCondLst>
                            <p:childTnLst>
                              <p:par>
                                <p:cTn id="82" presetID="2" presetClass="entr" presetSubtype="4" accel="50000" decel="50000" fill="hold" nodeType="afterEffect">
                                  <p:stCondLst>
                                    <p:cond delay="0"/>
                                  </p:stCondLst>
                                  <p:childTnLst>
                                    <p:set>
                                      <p:cBhvr>
                                        <p:cTn id="83" dur="1" fill="hold">
                                          <p:stCondLst>
                                            <p:cond delay="0"/>
                                          </p:stCondLst>
                                        </p:cTn>
                                        <p:tgtEl>
                                          <p:spTgt spid="28"/>
                                        </p:tgtEl>
                                        <p:attrNameLst>
                                          <p:attrName>style.visibility</p:attrName>
                                        </p:attrNameLst>
                                      </p:cBhvr>
                                      <p:to>
                                        <p:strVal val="visible"/>
                                      </p:to>
                                    </p:set>
                                    <p:anim calcmode="lin" valueType="num">
                                      <p:cBhvr additive="base">
                                        <p:cTn id="84" dur="500" fill="hold"/>
                                        <p:tgtEl>
                                          <p:spTgt spid="28"/>
                                        </p:tgtEl>
                                        <p:attrNameLst>
                                          <p:attrName>ppt_x</p:attrName>
                                        </p:attrNameLst>
                                      </p:cBhvr>
                                      <p:tavLst>
                                        <p:tav tm="0">
                                          <p:val>
                                            <p:strVal val="#ppt_x"/>
                                          </p:val>
                                        </p:tav>
                                        <p:tav tm="100000">
                                          <p:val>
                                            <p:strVal val="#ppt_x"/>
                                          </p:val>
                                        </p:tav>
                                      </p:tavLst>
                                    </p:anim>
                                    <p:anim calcmode="lin" valueType="num">
                                      <p:cBhvr additive="base">
                                        <p:cTn id="85" dur="500" fill="hold"/>
                                        <p:tgtEl>
                                          <p:spTgt spid="28"/>
                                        </p:tgtEl>
                                        <p:attrNameLst>
                                          <p:attrName>ppt_y</p:attrName>
                                        </p:attrNameLst>
                                      </p:cBhvr>
                                      <p:tavLst>
                                        <p:tav tm="0">
                                          <p:val>
                                            <p:strVal val="1+#ppt_h/2"/>
                                          </p:val>
                                        </p:tav>
                                        <p:tav tm="100000">
                                          <p:val>
                                            <p:strVal val="#ppt_y"/>
                                          </p:val>
                                        </p:tav>
                                      </p:tavLst>
                                    </p:anim>
                                  </p:childTnLst>
                                </p:cTn>
                              </p:par>
                              <p:par>
                                <p:cTn id="86" presetID="2" presetClass="entr" presetSubtype="4" accel="50000" decel="50000" fill="hold" nodeType="withEffect">
                                  <p:stCondLst>
                                    <p:cond delay="0"/>
                                  </p:stCondLst>
                                  <p:childTnLst>
                                    <p:set>
                                      <p:cBhvr>
                                        <p:cTn id="87" dur="1" fill="hold">
                                          <p:stCondLst>
                                            <p:cond delay="0"/>
                                          </p:stCondLst>
                                        </p:cTn>
                                        <p:tgtEl>
                                          <p:spTgt spid="29"/>
                                        </p:tgtEl>
                                        <p:attrNameLst>
                                          <p:attrName>style.visibility</p:attrName>
                                        </p:attrNameLst>
                                      </p:cBhvr>
                                      <p:to>
                                        <p:strVal val="visible"/>
                                      </p:to>
                                    </p:set>
                                    <p:anim calcmode="lin" valueType="num">
                                      <p:cBhvr additive="base">
                                        <p:cTn id="88" dur="500" fill="hold"/>
                                        <p:tgtEl>
                                          <p:spTgt spid="29"/>
                                        </p:tgtEl>
                                        <p:attrNameLst>
                                          <p:attrName>ppt_x</p:attrName>
                                        </p:attrNameLst>
                                      </p:cBhvr>
                                      <p:tavLst>
                                        <p:tav tm="0">
                                          <p:val>
                                            <p:strVal val="#ppt_x"/>
                                          </p:val>
                                        </p:tav>
                                        <p:tav tm="100000">
                                          <p:val>
                                            <p:strVal val="#ppt_x"/>
                                          </p:val>
                                        </p:tav>
                                      </p:tavLst>
                                    </p:anim>
                                    <p:anim calcmode="lin" valueType="num">
                                      <p:cBhvr additive="base">
                                        <p:cTn id="8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1" grpId="0"/>
      <p:bldP spid="22" grpId="0"/>
      <p:bldP spid="24" grpId="0"/>
      <p:bldP spid="36" grpId="0"/>
      <p:bldP spid="40" grpId="0"/>
      <p:bldP spid="42" grpId="0"/>
      <p:bldP spid="44" grpId="0"/>
      <p:bldP spid="55" grpId="0"/>
      <p:bldP spid="57" grpId="0"/>
      <p:bldP spid="61"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F69EA2-7235-43DC-B94E-8A205E78B455}"/>
              </a:ext>
            </a:extLst>
          </p:cNvPr>
          <p:cNvPicPr>
            <a:picLocks noChangeAspect="1"/>
          </p:cNvPicPr>
          <p:nvPr/>
        </p:nvPicPr>
        <p:blipFill>
          <a:blip r:embed="rId3"/>
          <a:stretch>
            <a:fillRect/>
          </a:stretch>
        </p:blipFill>
        <p:spPr>
          <a:xfrm>
            <a:off x="-33051" y="911725"/>
            <a:ext cx="12272790" cy="5082918"/>
          </a:xfrm>
          <a:prstGeom prst="rect">
            <a:avLst/>
          </a:prstGeom>
        </p:spPr>
      </p:pic>
      <p:sp>
        <p:nvSpPr>
          <p:cNvPr id="68" name="Rectangle: Rounded Corners 67">
            <a:extLst>
              <a:ext uri="{FF2B5EF4-FFF2-40B4-BE49-F238E27FC236}">
                <a16:creationId xmlns:a16="http://schemas.microsoft.com/office/drawing/2014/main" id="{BDDE6EFE-C388-48E0-A51C-DD7AFEA5C960}"/>
              </a:ext>
            </a:extLst>
          </p:cNvPr>
          <p:cNvSpPr/>
          <p:nvPr/>
        </p:nvSpPr>
        <p:spPr>
          <a:xfrm>
            <a:off x="-220337" y="1423030"/>
            <a:ext cx="5541484" cy="4329184"/>
          </a:xfrm>
          <a:prstGeom prst="roundRect">
            <a:avLst>
              <a:gd name="adj" fmla="val 5129"/>
            </a:avLst>
          </a:prstGeom>
          <a:solidFill>
            <a:srgbClr val="009ED5">
              <a:alpha val="94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21" name="Title 1">
            <a:extLst>
              <a:ext uri="{FF2B5EF4-FFF2-40B4-BE49-F238E27FC236}">
                <a16:creationId xmlns:a16="http://schemas.microsoft.com/office/drawing/2014/main" id="{468CC109-D165-46D7-995F-5D2EB4BAEADA}"/>
              </a:ext>
            </a:extLst>
          </p:cNvPr>
          <p:cNvSpPr txBox="1">
            <a:spLocks/>
          </p:cNvSpPr>
          <p:nvPr/>
        </p:nvSpPr>
        <p:spPr>
          <a:xfrm>
            <a:off x="652365" y="1648849"/>
            <a:ext cx="4079123" cy="676654"/>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chemeClr val="bg1"/>
                </a:solidFill>
                <a:latin typeface="Arial Narrow"/>
                <a:cs typeface="Arial Narrow"/>
              </a:rPr>
              <a:t>Disclosures of abuse can occur</a:t>
            </a:r>
            <a:br>
              <a:rPr lang="en-GB" sz="2400" b="1" spc="50" dirty="0">
                <a:solidFill>
                  <a:schemeClr val="bg1"/>
                </a:solidFill>
                <a:latin typeface="Arial Narrow"/>
                <a:cs typeface="Arial Narrow"/>
              </a:rPr>
            </a:br>
            <a:r>
              <a:rPr lang="en-GB" sz="2400" b="1" spc="50" dirty="0">
                <a:solidFill>
                  <a:schemeClr val="bg1"/>
                </a:solidFill>
                <a:latin typeface="Arial Narrow"/>
                <a:cs typeface="Arial Narrow"/>
              </a:rPr>
              <a:t>through a variety of means:</a:t>
            </a:r>
            <a:endParaRPr lang="en-GB" sz="2400" spc="50" dirty="0">
              <a:solidFill>
                <a:schemeClr val="bg1"/>
              </a:solidFill>
              <a:latin typeface="Arial Narrow"/>
              <a:cs typeface="Arial Narrow"/>
            </a:endParaRPr>
          </a:p>
        </p:txBody>
      </p:sp>
      <p:sp>
        <p:nvSpPr>
          <p:cNvPr id="24" name="Title 1">
            <a:extLst>
              <a:ext uri="{FF2B5EF4-FFF2-40B4-BE49-F238E27FC236}">
                <a16:creationId xmlns:a16="http://schemas.microsoft.com/office/drawing/2014/main" id="{09B4028B-94E1-4E0B-82CB-B6845513099A}"/>
              </a:ext>
            </a:extLst>
          </p:cNvPr>
          <p:cNvSpPr txBox="1">
            <a:spLocks/>
          </p:cNvSpPr>
          <p:nvPr/>
        </p:nvSpPr>
        <p:spPr>
          <a:xfrm>
            <a:off x="660182" y="2464732"/>
            <a:ext cx="1950597" cy="297645"/>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Verbally</a:t>
            </a:r>
            <a:endParaRPr lang="en-US" sz="2400" spc="50" dirty="0">
              <a:solidFill>
                <a:schemeClr val="bg1"/>
              </a:solidFill>
              <a:latin typeface="Arial Narrow"/>
              <a:ea typeface="+mj-ea"/>
              <a:cs typeface="Arial Narrow"/>
            </a:endParaRPr>
          </a:p>
        </p:txBody>
      </p:sp>
      <p:sp>
        <p:nvSpPr>
          <p:cNvPr id="30" name="Title 1">
            <a:extLst>
              <a:ext uri="{FF2B5EF4-FFF2-40B4-BE49-F238E27FC236}">
                <a16:creationId xmlns:a16="http://schemas.microsoft.com/office/drawing/2014/main" id="{AF9A35C4-DC43-463F-9ACC-674357A498C5}"/>
              </a:ext>
            </a:extLst>
          </p:cNvPr>
          <p:cNvSpPr txBox="1">
            <a:spLocks/>
          </p:cNvSpPr>
          <p:nvPr/>
        </p:nvSpPr>
        <p:spPr>
          <a:xfrm>
            <a:off x="665012" y="2957642"/>
            <a:ext cx="1950597" cy="335932"/>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Appearance</a:t>
            </a:r>
            <a:endParaRPr lang="en-US" sz="2400" spc="50" dirty="0">
              <a:solidFill>
                <a:schemeClr val="bg1"/>
              </a:solidFill>
              <a:latin typeface="Arial Narrow"/>
              <a:ea typeface="+mj-ea"/>
              <a:cs typeface="Arial Narrow"/>
            </a:endParaRPr>
          </a:p>
        </p:txBody>
      </p:sp>
      <p:sp>
        <p:nvSpPr>
          <p:cNvPr id="60" name="Title 1">
            <a:extLst>
              <a:ext uri="{FF2B5EF4-FFF2-40B4-BE49-F238E27FC236}">
                <a16:creationId xmlns:a16="http://schemas.microsoft.com/office/drawing/2014/main" id="{24D2C8E1-FC6F-4AE5-B1A8-0470E9A7FAED}"/>
              </a:ext>
            </a:extLst>
          </p:cNvPr>
          <p:cNvSpPr txBox="1">
            <a:spLocks/>
          </p:cNvSpPr>
          <p:nvPr/>
        </p:nvSpPr>
        <p:spPr>
          <a:xfrm>
            <a:off x="668001" y="3452439"/>
            <a:ext cx="2192157" cy="297644"/>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Behaviour</a:t>
            </a:r>
            <a:endParaRPr lang="en-US" sz="2400" spc="50" dirty="0">
              <a:solidFill>
                <a:schemeClr val="bg1"/>
              </a:solidFill>
              <a:latin typeface="Arial Narrow"/>
              <a:ea typeface="+mj-ea"/>
              <a:cs typeface="Arial Narrow"/>
            </a:endParaRPr>
          </a:p>
        </p:txBody>
      </p:sp>
      <p:sp>
        <p:nvSpPr>
          <p:cNvPr id="62" name="Title 1">
            <a:extLst>
              <a:ext uri="{FF2B5EF4-FFF2-40B4-BE49-F238E27FC236}">
                <a16:creationId xmlns:a16="http://schemas.microsoft.com/office/drawing/2014/main" id="{DE98B555-81AE-495C-9B90-A0D53EE95F1D}"/>
              </a:ext>
            </a:extLst>
          </p:cNvPr>
          <p:cNvSpPr txBox="1">
            <a:spLocks/>
          </p:cNvSpPr>
          <p:nvPr/>
        </p:nvSpPr>
        <p:spPr>
          <a:xfrm>
            <a:off x="672831" y="3945348"/>
            <a:ext cx="3133625" cy="335932"/>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Role play or re-enacting</a:t>
            </a:r>
            <a:endParaRPr lang="en-US" sz="2400" spc="50" dirty="0">
              <a:solidFill>
                <a:schemeClr val="bg1"/>
              </a:solidFill>
              <a:latin typeface="Arial Narrow"/>
              <a:ea typeface="+mj-ea"/>
              <a:cs typeface="Arial Narrow"/>
            </a:endParaRPr>
          </a:p>
        </p:txBody>
      </p:sp>
      <p:sp>
        <p:nvSpPr>
          <p:cNvPr id="64" name="Title 1">
            <a:extLst>
              <a:ext uri="{FF2B5EF4-FFF2-40B4-BE49-F238E27FC236}">
                <a16:creationId xmlns:a16="http://schemas.microsoft.com/office/drawing/2014/main" id="{ED304514-04B4-4A56-A374-817D8720729C}"/>
              </a:ext>
            </a:extLst>
          </p:cNvPr>
          <p:cNvSpPr txBox="1">
            <a:spLocks/>
          </p:cNvSpPr>
          <p:nvPr/>
        </p:nvSpPr>
        <p:spPr>
          <a:xfrm>
            <a:off x="672831" y="4444221"/>
            <a:ext cx="2346816" cy="335287"/>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Drawing pictures</a:t>
            </a:r>
            <a:endParaRPr lang="en-US" sz="2400" spc="50" dirty="0">
              <a:solidFill>
                <a:schemeClr val="bg1"/>
              </a:solidFill>
              <a:latin typeface="Arial Narrow"/>
              <a:ea typeface="+mj-ea"/>
              <a:cs typeface="Arial Narrow"/>
            </a:endParaRPr>
          </a:p>
        </p:txBody>
      </p:sp>
      <p:sp>
        <p:nvSpPr>
          <p:cNvPr id="66" name="Title 1">
            <a:extLst>
              <a:ext uri="{FF2B5EF4-FFF2-40B4-BE49-F238E27FC236}">
                <a16:creationId xmlns:a16="http://schemas.microsoft.com/office/drawing/2014/main" id="{53C70704-FA4D-46B8-9BA9-2AEFAADF18BB}"/>
              </a:ext>
            </a:extLst>
          </p:cNvPr>
          <p:cNvSpPr txBox="1">
            <a:spLocks/>
          </p:cNvSpPr>
          <p:nvPr/>
        </p:nvSpPr>
        <p:spPr>
          <a:xfrm>
            <a:off x="677662" y="4947764"/>
            <a:ext cx="1933118" cy="335286"/>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Writing stories</a:t>
            </a:r>
            <a:endParaRPr lang="en-US" sz="2400" spc="50" dirty="0">
              <a:solidFill>
                <a:schemeClr val="bg1"/>
              </a:solidFill>
              <a:latin typeface="Arial Narrow"/>
              <a:ea typeface="+mj-ea"/>
              <a:cs typeface="Arial Narrow"/>
            </a:endParaRPr>
          </a:p>
        </p:txBody>
      </p:sp>
    </p:spTree>
    <p:extLst>
      <p:ext uri="{BB962C8B-B14F-4D97-AF65-F5344CB8AC3E}">
        <p14:creationId xmlns:p14="http://schemas.microsoft.com/office/powerpoint/2010/main" val="2794641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68"/>
                                        </p:tgtEl>
                                        <p:attrNameLst>
                                          <p:attrName>style.visibility</p:attrName>
                                        </p:attrNameLst>
                                      </p:cBhvr>
                                      <p:to>
                                        <p:strVal val="visible"/>
                                      </p:to>
                                    </p:set>
                                    <p:animEffect transition="in" filter="fade">
                                      <p:cBhvr>
                                        <p:cTn id="11" dur="2000"/>
                                        <p:tgtEl>
                                          <p:spTgt spid="68"/>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1000"/>
                                        <p:tgtEl>
                                          <p:spTgt spid="21"/>
                                        </p:tgtEl>
                                      </p:cBhvr>
                                    </p:animEffect>
                                  </p:childTnLst>
                                </p:cTn>
                              </p:par>
                            </p:childTnLst>
                          </p:cTn>
                        </p:par>
                        <p:par>
                          <p:cTn id="16" fill="hold">
                            <p:stCondLst>
                              <p:cond delay="4000"/>
                            </p:stCondLst>
                            <p:childTnLst>
                              <p:par>
                                <p:cTn id="17" presetID="10" presetClass="entr" presetSubtype="0"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fade">
                                      <p:cBhvr>
                                        <p:cTn id="19" dur="500"/>
                                        <p:tgtEl>
                                          <p:spTgt spid="2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fade">
                                      <p:cBhvr>
                                        <p:cTn id="24" dur="500"/>
                                        <p:tgtEl>
                                          <p:spTgt spid="3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0"/>
                                        </p:tgtEl>
                                        <p:attrNameLst>
                                          <p:attrName>style.visibility</p:attrName>
                                        </p:attrNameLst>
                                      </p:cBhvr>
                                      <p:to>
                                        <p:strVal val="visible"/>
                                      </p:to>
                                    </p:set>
                                    <p:animEffect transition="in" filter="fade">
                                      <p:cBhvr>
                                        <p:cTn id="29" dur="500"/>
                                        <p:tgtEl>
                                          <p:spTgt spid="6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62"/>
                                        </p:tgtEl>
                                        <p:attrNameLst>
                                          <p:attrName>style.visibility</p:attrName>
                                        </p:attrNameLst>
                                      </p:cBhvr>
                                      <p:to>
                                        <p:strVal val="visible"/>
                                      </p:to>
                                    </p:set>
                                    <p:animEffect transition="in" filter="fade">
                                      <p:cBhvr>
                                        <p:cTn id="34" dur="500"/>
                                        <p:tgtEl>
                                          <p:spTgt spid="6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4"/>
                                        </p:tgtEl>
                                        <p:attrNameLst>
                                          <p:attrName>style.visibility</p:attrName>
                                        </p:attrNameLst>
                                      </p:cBhvr>
                                      <p:to>
                                        <p:strVal val="visible"/>
                                      </p:to>
                                    </p:set>
                                    <p:animEffect transition="in" filter="fade">
                                      <p:cBhvr>
                                        <p:cTn id="39" dur="500"/>
                                        <p:tgtEl>
                                          <p:spTgt spid="64"/>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6"/>
                                        </p:tgtEl>
                                        <p:attrNameLst>
                                          <p:attrName>style.visibility</p:attrName>
                                        </p:attrNameLst>
                                      </p:cBhvr>
                                      <p:to>
                                        <p:strVal val="visible"/>
                                      </p:to>
                                    </p:set>
                                    <p:animEffect transition="in" filter="fade">
                                      <p:cBhvr>
                                        <p:cTn id="44" dur="500"/>
                                        <p:tgtEl>
                                          <p:spTgt spid="66"/>
                                        </p:tgtEl>
                                      </p:cBhvr>
                                    </p:animEffect>
                                  </p:childTnLst>
                                </p:cTn>
                              </p:par>
                            </p:childTnLst>
                          </p:cTn>
                        </p:par>
                        <p:par>
                          <p:cTn id="45" fill="hold">
                            <p:stCondLst>
                              <p:cond delay="500"/>
                            </p:stCondLst>
                            <p:childTnLst>
                              <p:par>
                                <p:cTn id="46" presetID="2" presetClass="entr" presetSubtype="4" accel="50000" decel="50000" fill="hold" nodeType="afterEffect">
                                  <p:stCondLst>
                                    <p:cond delay="0"/>
                                  </p:stCondLst>
                                  <p:childTnLst>
                                    <p:set>
                                      <p:cBhvr>
                                        <p:cTn id="47" dur="1" fill="hold">
                                          <p:stCondLst>
                                            <p:cond delay="0"/>
                                          </p:stCondLst>
                                        </p:cTn>
                                        <p:tgtEl>
                                          <p:spTgt spid="28"/>
                                        </p:tgtEl>
                                        <p:attrNameLst>
                                          <p:attrName>style.visibility</p:attrName>
                                        </p:attrNameLst>
                                      </p:cBhvr>
                                      <p:to>
                                        <p:strVal val="visible"/>
                                      </p:to>
                                    </p:set>
                                    <p:anim calcmode="lin" valueType="num">
                                      <p:cBhvr additive="base">
                                        <p:cTn id="48" dur="500" fill="hold"/>
                                        <p:tgtEl>
                                          <p:spTgt spid="28"/>
                                        </p:tgtEl>
                                        <p:attrNameLst>
                                          <p:attrName>ppt_x</p:attrName>
                                        </p:attrNameLst>
                                      </p:cBhvr>
                                      <p:tavLst>
                                        <p:tav tm="0">
                                          <p:val>
                                            <p:strVal val="#ppt_x"/>
                                          </p:val>
                                        </p:tav>
                                        <p:tav tm="100000">
                                          <p:val>
                                            <p:strVal val="#ppt_x"/>
                                          </p:val>
                                        </p:tav>
                                      </p:tavLst>
                                    </p:anim>
                                    <p:anim calcmode="lin" valueType="num">
                                      <p:cBhvr additive="base">
                                        <p:cTn id="49" dur="500" fill="hold"/>
                                        <p:tgtEl>
                                          <p:spTgt spid="28"/>
                                        </p:tgtEl>
                                        <p:attrNameLst>
                                          <p:attrName>ppt_y</p:attrName>
                                        </p:attrNameLst>
                                      </p:cBhvr>
                                      <p:tavLst>
                                        <p:tav tm="0">
                                          <p:val>
                                            <p:strVal val="1+#ppt_h/2"/>
                                          </p:val>
                                        </p:tav>
                                        <p:tav tm="100000">
                                          <p:val>
                                            <p:strVal val="#ppt_y"/>
                                          </p:val>
                                        </p:tav>
                                      </p:tavLst>
                                    </p:anim>
                                  </p:childTnLst>
                                </p:cTn>
                              </p:par>
                              <p:par>
                                <p:cTn id="50" presetID="2" presetClass="entr" presetSubtype="4" accel="50000" decel="50000" fill="hold" nodeType="withEffect">
                                  <p:stCondLst>
                                    <p:cond delay="0"/>
                                  </p:stCondLst>
                                  <p:childTnLst>
                                    <p:set>
                                      <p:cBhvr>
                                        <p:cTn id="51" dur="1" fill="hold">
                                          <p:stCondLst>
                                            <p:cond delay="0"/>
                                          </p:stCondLst>
                                        </p:cTn>
                                        <p:tgtEl>
                                          <p:spTgt spid="29"/>
                                        </p:tgtEl>
                                        <p:attrNameLst>
                                          <p:attrName>style.visibility</p:attrName>
                                        </p:attrNameLst>
                                      </p:cBhvr>
                                      <p:to>
                                        <p:strVal val="visible"/>
                                      </p:to>
                                    </p:set>
                                    <p:anim calcmode="lin" valueType="num">
                                      <p:cBhvr additive="base">
                                        <p:cTn id="52" dur="500" fill="hold"/>
                                        <p:tgtEl>
                                          <p:spTgt spid="29"/>
                                        </p:tgtEl>
                                        <p:attrNameLst>
                                          <p:attrName>ppt_x</p:attrName>
                                        </p:attrNameLst>
                                      </p:cBhvr>
                                      <p:tavLst>
                                        <p:tav tm="0">
                                          <p:val>
                                            <p:strVal val="#ppt_x"/>
                                          </p:val>
                                        </p:tav>
                                        <p:tav tm="100000">
                                          <p:val>
                                            <p:strVal val="#ppt_x"/>
                                          </p:val>
                                        </p:tav>
                                      </p:tavLst>
                                    </p:anim>
                                    <p:anim calcmode="lin" valueType="num">
                                      <p:cBhvr additive="base">
                                        <p:cTn id="5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animBg="1"/>
      <p:bldP spid="21" grpId="0"/>
      <p:bldP spid="24" grpId="0"/>
      <p:bldP spid="30" grpId="0"/>
      <p:bldP spid="60" grpId="0"/>
      <p:bldP spid="62" grpId="0"/>
      <p:bldP spid="64" grpId="0"/>
      <p:bldP spid="66"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22" name="Title 1">
            <a:extLst>
              <a:ext uri="{FF2B5EF4-FFF2-40B4-BE49-F238E27FC236}">
                <a16:creationId xmlns:a16="http://schemas.microsoft.com/office/drawing/2014/main" id="{EDD0C31B-D208-4C14-B41E-7C5194183E67}"/>
              </a:ext>
            </a:extLst>
          </p:cNvPr>
          <p:cNvSpPr txBox="1">
            <a:spLocks/>
          </p:cNvSpPr>
          <p:nvPr/>
        </p:nvSpPr>
        <p:spPr>
          <a:xfrm>
            <a:off x="842296" y="1116072"/>
            <a:ext cx="4367657"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RESPONDING TO DISCLOSURE</a:t>
            </a:r>
            <a:endParaRPr lang="en-US" sz="2800" b="1" cap="all" spc="75" dirty="0">
              <a:latin typeface="Arial Narrow"/>
              <a:cs typeface="Arial Narrow"/>
            </a:endParaRPr>
          </a:p>
        </p:txBody>
      </p:sp>
      <p:sp>
        <p:nvSpPr>
          <p:cNvPr id="23" name="Title 1">
            <a:extLst>
              <a:ext uri="{FF2B5EF4-FFF2-40B4-BE49-F238E27FC236}">
                <a16:creationId xmlns:a16="http://schemas.microsoft.com/office/drawing/2014/main" id="{FA2AA5FD-3F09-4870-8EA5-544AA2E44BC0}"/>
              </a:ext>
            </a:extLst>
          </p:cNvPr>
          <p:cNvSpPr txBox="1">
            <a:spLocks/>
          </p:cNvSpPr>
          <p:nvPr/>
        </p:nvSpPr>
        <p:spPr>
          <a:xfrm>
            <a:off x="842296" y="1512553"/>
            <a:ext cx="10484644" cy="377486"/>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If you are approached by an individual with a disclosure that they are being, or have been abused: </a:t>
            </a:r>
            <a:br>
              <a:rPr lang="en-GB" sz="2000" b="1" spc="50" dirty="0">
                <a:solidFill>
                  <a:srgbClr val="009ED5"/>
                </a:solidFill>
                <a:latin typeface="Arial Narrow"/>
                <a:cs typeface="Arial Narrow"/>
              </a:rPr>
            </a:br>
            <a:endParaRPr lang="en-GB" sz="2000" b="1" spc="50" dirty="0">
              <a:solidFill>
                <a:srgbClr val="009ED5"/>
              </a:solidFill>
              <a:latin typeface="Arial Narrow"/>
              <a:cs typeface="Arial Narrow"/>
            </a:endParaRPr>
          </a:p>
        </p:txBody>
      </p:sp>
      <p:sp>
        <p:nvSpPr>
          <p:cNvPr id="25" name="Title 1">
            <a:extLst>
              <a:ext uri="{FF2B5EF4-FFF2-40B4-BE49-F238E27FC236}">
                <a16:creationId xmlns:a16="http://schemas.microsoft.com/office/drawing/2014/main" id="{2E1BCF6A-1AA4-4D56-9096-B21CB11EDDC3}"/>
              </a:ext>
            </a:extLst>
          </p:cNvPr>
          <p:cNvSpPr txBox="1">
            <a:spLocks/>
          </p:cNvSpPr>
          <p:nvPr/>
        </p:nvSpPr>
        <p:spPr>
          <a:xfrm>
            <a:off x="852906" y="1929907"/>
            <a:ext cx="10274128" cy="31763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Stay calm – listen carefully and do not interrupt. Always reassure the individual and be sympathetic </a:t>
            </a:r>
          </a:p>
        </p:txBody>
      </p:sp>
      <p:cxnSp>
        <p:nvCxnSpPr>
          <p:cNvPr id="32" name="Straight Connector 31">
            <a:extLst>
              <a:ext uri="{FF2B5EF4-FFF2-40B4-BE49-F238E27FC236}">
                <a16:creationId xmlns:a16="http://schemas.microsoft.com/office/drawing/2014/main" id="{94EFF23A-C621-412E-ABA4-508ABBF3834E}"/>
              </a:ext>
            </a:extLst>
          </p:cNvPr>
          <p:cNvCxnSpPr>
            <a:cxnSpLocks/>
          </p:cNvCxnSpPr>
          <p:nvPr/>
        </p:nvCxnSpPr>
        <p:spPr>
          <a:xfrm>
            <a:off x="852904" y="2292724"/>
            <a:ext cx="1077284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6" name="Title 1">
            <a:extLst>
              <a:ext uri="{FF2B5EF4-FFF2-40B4-BE49-F238E27FC236}">
                <a16:creationId xmlns:a16="http://schemas.microsoft.com/office/drawing/2014/main" id="{A3642EC8-0F6C-465C-A092-203568F12ABF}"/>
              </a:ext>
            </a:extLst>
          </p:cNvPr>
          <p:cNvSpPr txBox="1">
            <a:spLocks/>
          </p:cNvSpPr>
          <p:nvPr/>
        </p:nvSpPr>
        <p:spPr>
          <a:xfrm>
            <a:off x="852904" y="2385143"/>
            <a:ext cx="10284738" cy="318415"/>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Do not make jokes, disbelieving comments, change the subject or promise to keep secrets</a:t>
            </a:r>
          </a:p>
          <a:p>
            <a:pPr>
              <a:spcBef>
                <a:spcPct val="0"/>
              </a:spcBef>
              <a:spcAft>
                <a:spcPts val="1405"/>
              </a:spcAft>
            </a:pPr>
            <a:br>
              <a:rPr lang="en-GB" sz="1800" spc="50" dirty="0">
                <a:latin typeface="Arial Narrow"/>
                <a:cs typeface="Arial Narrow"/>
              </a:rPr>
            </a:br>
            <a:endParaRPr lang="en-GB" sz="1800" spc="50" dirty="0">
              <a:latin typeface="Arial Narrow"/>
              <a:cs typeface="Arial Narrow"/>
            </a:endParaRPr>
          </a:p>
        </p:txBody>
      </p:sp>
      <p:cxnSp>
        <p:nvCxnSpPr>
          <p:cNvPr id="37" name="Straight Connector 36">
            <a:extLst>
              <a:ext uri="{FF2B5EF4-FFF2-40B4-BE49-F238E27FC236}">
                <a16:creationId xmlns:a16="http://schemas.microsoft.com/office/drawing/2014/main" id="{C4042E45-F39B-4A97-BAB4-5DFE89A06285}"/>
              </a:ext>
            </a:extLst>
          </p:cNvPr>
          <p:cNvCxnSpPr>
            <a:cxnSpLocks/>
          </p:cNvCxnSpPr>
          <p:nvPr/>
        </p:nvCxnSpPr>
        <p:spPr>
          <a:xfrm>
            <a:off x="842298" y="2781126"/>
            <a:ext cx="1078344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C3C7C404-CB24-4FE7-947B-21DC3DE02B17}"/>
              </a:ext>
            </a:extLst>
          </p:cNvPr>
          <p:cNvSpPr txBox="1">
            <a:spLocks/>
          </p:cNvSpPr>
          <p:nvPr/>
        </p:nvSpPr>
        <p:spPr>
          <a:xfrm>
            <a:off x="852906" y="2896709"/>
            <a:ext cx="10274128" cy="32192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Tell the individual that they have done the right thing in telling you and you are treating the information seriously</a:t>
            </a:r>
          </a:p>
          <a:p>
            <a:pPr>
              <a:spcBef>
                <a:spcPct val="0"/>
              </a:spcBef>
              <a:spcAft>
                <a:spcPts val="1405"/>
              </a:spcAft>
            </a:pPr>
            <a:br>
              <a:rPr lang="en-GB" sz="1800" spc="50" dirty="0">
                <a:latin typeface="Arial Narrow"/>
                <a:cs typeface="Arial Narrow"/>
              </a:rPr>
            </a:br>
            <a:endParaRPr lang="en-GB" sz="1800" spc="50" dirty="0">
              <a:latin typeface="Arial Narrow"/>
              <a:cs typeface="Arial Narrow"/>
            </a:endParaRPr>
          </a:p>
        </p:txBody>
      </p:sp>
      <p:cxnSp>
        <p:nvCxnSpPr>
          <p:cNvPr id="45" name="Straight Connector 44">
            <a:extLst>
              <a:ext uri="{FF2B5EF4-FFF2-40B4-BE49-F238E27FC236}">
                <a16:creationId xmlns:a16="http://schemas.microsoft.com/office/drawing/2014/main" id="{5F9DE469-2629-4663-BA6A-843C527D7726}"/>
              </a:ext>
            </a:extLst>
          </p:cNvPr>
          <p:cNvCxnSpPr>
            <a:cxnSpLocks/>
          </p:cNvCxnSpPr>
          <p:nvPr/>
        </p:nvCxnSpPr>
        <p:spPr>
          <a:xfrm>
            <a:off x="852906" y="3279771"/>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6" name="Title 1">
            <a:extLst>
              <a:ext uri="{FF2B5EF4-FFF2-40B4-BE49-F238E27FC236}">
                <a16:creationId xmlns:a16="http://schemas.microsoft.com/office/drawing/2014/main" id="{87844843-5D23-4993-AF04-2CACBC359DDA}"/>
              </a:ext>
            </a:extLst>
          </p:cNvPr>
          <p:cNvSpPr txBox="1">
            <a:spLocks/>
          </p:cNvSpPr>
          <p:nvPr/>
        </p:nvSpPr>
        <p:spPr>
          <a:xfrm>
            <a:off x="842296" y="4909208"/>
            <a:ext cx="10284740" cy="318046"/>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Record the information, including a written note of the observations, the date and time, and the persons present</a:t>
            </a:r>
          </a:p>
          <a:p>
            <a:pPr>
              <a:spcBef>
                <a:spcPct val="0"/>
              </a:spcBef>
              <a:spcAft>
                <a:spcPts val="1405"/>
              </a:spcAft>
            </a:pPr>
            <a:br>
              <a:rPr lang="en-GB" sz="1800" spc="50" dirty="0">
                <a:latin typeface="Arial Narrow"/>
                <a:cs typeface="Arial Narrow"/>
              </a:rPr>
            </a:br>
            <a:endParaRPr lang="en-GB" sz="1800" spc="50" dirty="0">
              <a:latin typeface="Arial Narrow"/>
              <a:cs typeface="Arial Narrow"/>
            </a:endParaRPr>
          </a:p>
        </p:txBody>
      </p:sp>
      <p:cxnSp>
        <p:nvCxnSpPr>
          <p:cNvPr id="47" name="Straight Connector 46">
            <a:extLst>
              <a:ext uri="{FF2B5EF4-FFF2-40B4-BE49-F238E27FC236}">
                <a16:creationId xmlns:a16="http://schemas.microsoft.com/office/drawing/2014/main" id="{E86978D2-BF2E-41FF-BCC0-85F2EC67A7F9}"/>
              </a:ext>
            </a:extLst>
          </p:cNvPr>
          <p:cNvCxnSpPr>
            <a:cxnSpLocks/>
          </p:cNvCxnSpPr>
          <p:nvPr/>
        </p:nvCxnSpPr>
        <p:spPr>
          <a:xfrm>
            <a:off x="852906" y="4789135"/>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extLst>
              <a:ext uri="{FF2B5EF4-FFF2-40B4-BE49-F238E27FC236}">
                <a16:creationId xmlns:a16="http://schemas.microsoft.com/office/drawing/2014/main" id="{D9B19008-9A07-460A-9AD9-D460EA8CC674}"/>
              </a:ext>
            </a:extLst>
          </p:cNvPr>
          <p:cNvSpPr txBox="1">
            <a:spLocks/>
          </p:cNvSpPr>
          <p:nvPr/>
        </p:nvSpPr>
        <p:spPr>
          <a:xfrm>
            <a:off x="852906" y="4404773"/>
            <a:ext cx="10284736" cy="32388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Explain to the individual that you will need to communicate their concerns with the appropriate person</a:t>
            </a:r>
          </a:p>
        </p:txBody>
      </p:sp>
      <p:cxnSp>
        <p:nvCxnSpPr>
          <p:cNvPr id="49" name="Straight Connector 48">
            <a:extLst>
              <a:ext uri="{FF2B5EF4-FFF2-40B4-BE49-F238E27FC236}">
                <a16:creationId xmlns:a16="http://schemas.microsoft.com/office/drawing/2014/main" id="{EB918767-4217-41BE-9036-8AB15A59EA13}"/>
              </a:ext>
            </a:extLst>
          </p:cNvPr>
          <p:cNvCxnSpPr>
            <a:cxnSpLocks/>
          </p:cNvCxnSpPr>
          <p:nvPr/>
        </p:nvCxnSpPr>
        <p:spPr>
          <a:xfrm>
            <a:off x="852906" y="5311877"/>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2" name="Title 1">
            <a:extLst>
              <a:ext uri="{FF2B5EF4-FFF2-40B4-BE49-F238E27FC236}">
                <a16:creationId xmlns:a16="http://schemas.microsoft.com/office/drawing/2014/main" id="{0B0A12D5-D44F-46EF-9653-CD5D7C096815}"/>
              </a:ext>
            </a:extLst>
          </p:cNvPr>
          <p:cNvSpPr txBox="1">
            <a:spLocks/>
          </p:cNvSpPr>
          <p:nvPr/>
        </p:nvSpPr>
        <p:spPr>
          <a:xfrm>
            <a:off x="842295" y="5408376"/>
            <a:ext cx="10274130" cy="31602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Report to the relevant person with the information you have gathered </a:t>
            </a:r>
          </a:p>
          <a:p>
            <a:pPr>
              <a:spcBef>
                <a:spcPct val="0"/>
              </a:spcBef>
              <a:spcAft>
                <a:spcPts val="1405"/>
              </a:spcAft>
            </a:pPr>
            <a:br>
              <a:rPr lang="en-GB" sz="1800" spc="50" dirty="0">
                <a:latin typeface="Arial Narrow"/>
                <a:cs typeface="Arial Narrow"/>
              </a:rPr>
            </a:br>
            <a:endParaRPr lang="en-GB" sz="1800" spc="50" dirty="0">
              <a:latin typeface="Arial Narrow"/>
              <a:cs typeface="Arial Narrow"/>
            </a:endParaRPr>
          </a:p>
        </p:txBody>
      </p:sp>
      <p:cxnSp>
        <p:nvCxnSpPr>
          <p:cNvPr id="53" name="Straight Connector 52">
            <a:extLst>
              <a:ext uri="{FF2B5EF4-FFF2-40B4-BE49-F238E27FC236}">
                <a16:creationId xmlns:a16="http://schemas.microsoft.com/office/drawing/2014/main" id="{F939E05C-C602-481F-BE8B-28CCFC567448}"/>
              </a:ext>
            </a:extLst>
          </p:cNvPr>
          <p:cNvCxnSpPr>
            <a:cxnSpLocks/>
          </p:cNvCxnSpPr>
          <p:nvPr/>
        </p:nvCxnSpPr>
        <p:spPr>
          <a:xfrm>
            <a:off x="852906" y="5810476"/>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4" name="Title 1">
            <a:extLst>
              <a:ext uri="{FF2B5EF4-FFF2-40B4-BE49-F238E27FC236}">
                <a16:creationId xmlns:a16="http://schemas.microsoft.com/office/drawing/2014/main" id="{9C14DD5C-7DAA-4961-9CE0-0E8BB320AF10}"/>
              </a:ext>
            </a:extLst>
          </p:cNvPr>
          <p:cNvSpPr txBox="1">
            <a:spLocks/>
          </p:cNvSpPr>
          <p:nvPr/>
        </p:nvSpPr>
        <p:spPr>
          <a:xfrm>
            <a:off x="852906" y="3390209"/>
            <a:ext cx="10274128" cy="32959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Reflect back on what you have been told, "so I can be clear and understand what you have told me; you say that..."</a:t>
            </a:r>
            <a:br>
              <a:rPr lang="en-GB" sz="1800" spc="50" dirty="0">
                <a:latin typeface="Arial Narrow"/>
                <a:cs typeface="Arial Narrow"/>
              </a:rPr>
            </a:br>
            <a:endParaRPr lang="en-GB" sz="1800" spc="50" dirty="0">
              <a:latin typeface="Arial Narrow"/>
              <a:cs typeface="Arial Narrow"/>
            </a:endParaRPr>
          </a:p>
        </p:txBody>
      </p:sp>
      <p:cxnSp>
        <p:nvCxnSpPr>
          <p:cNvPr id="55" name="Straight Connector 54">
            <a:extLst>
              <a:ext uri="{FF2B5EF4-FFF2-40B4-BE49-F238E27FC236}">
                <a16:creationId xmlns:a16="http://schemas.microsoft.com/office/drawing/2014/main" id="{65438487-5A24-4542-A8CD-B48936A742D3}"/>
              </a:ext>
            </a:extLst>
          </p:cNvPr>
          <p:cNvCxnSpPr>
            <a:cxnSpLocks/>
          </p:cNvCxnSpPr>
          <p:nvPr/>
        </p:nvCxnSpPr>
        <p:spPr>
          <a:xfrm>
            <a:off x="852906" y="3795305"/>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6" name="Title 1">
            <a:extLst>
              <a:ext uri="{FF2B5EF4-FFF2-40B4-BE49-F238E27FC236}">
                <a16:creationId xmlns:a16="http://schemas.microsoft.com/office/drawing/2014/main" id="{CF44F439-7268-4B06-9E8F-A450A8169DA0}"/>
              </a:ext>
            </a:extLst>
          </p:cNvPr>
          <p:cNvSpPr txBox="1">
            <a:spLocks/>
          </p:cNvSpPr>
          <p:nvPr/>
        </p:nvSpPr>
        <p:spPr>
          <a:xfrm>
            <a:off x="852904" y="3906188"/>
            <a:ext cx="10274128" cy="33193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Ask the individual what they want to happen for the future</a:t>
            </a:r>
            <a:br>
              <a:rPr lang="en-GB" sz="1800" spc="50" dirty="0">
                <a:latin typeface="Arial Narrow"/>
                <a:cs typeface="Arial Narrow"/>
              </a:rPr>
            </a:br>
            <a:endParaRPr lang="en-GB" sz="1800" spc="50" dirty="0">
              <a:latin typeface="Arial Narrow"/>
              <a:cs typeface="Arial Narrow"/>
            </a:endParaRPr>
          </a:p>
        </p:txBody>
      </p:sp>
      <p:cxnSp>
        <p:nvCxnSpPr>
          <p:cNvPr id="57" name="Straight Connector 56">
            <a:extLst>
              <a:ext uri="{FF2B5EF4-FFF2-40B4-BE49-F238E27FC236}">
                <a16:creationId xmlns:a16="http://schemas.microsoft.com/office/drawing/2014/main" id="{94E92A55-A968-404C-A6DA-9ACAF99E53D7}"/>
              </a:ext>
            </a:extLst>
          </p:cNvPr>
          <p:cNvCxnSpPr>
            <a:cxnSpLocks/>
          </p:cNvCxnSpPr>
          <p:nvPr/>
        </p:nvCxnSpPr>
        <p:spPr>
          <a:xfrm>
            <a:off x="852904" y="4296472"/>
            <a:ext cx="1077284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493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500"/>
                                        <p:tgtEl>
                                          <p:spTgt spid="25"/>
                                        </p:tgtEl>
                                      </p:cBhvr>
                                    </p:animEffect>
                                  </p:childTnLst>
                                </p:cTn>
                              </p:par>
                              <p:par>
                                <p:cTn id="12" presetID="10" presetClass="entr" presetSubtype="0" fill="hold" nodeType="with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fade">
                                      <p:cBhvr>
                                        <p:cTn id="19" dur="500"/>
                                        <p:tgtEl>
                                          <p:spTgt spid="36"/>
                                        </p:tgtEl>
                                      </p:cBhvr>
                                    </p:animEffect>
                                  </p:childTnLst>
                                </p:cTn>
                              </p:par>
                              <p:par>
                                <p:cTn id="20" presetID="10" presetClass="entr" presetSubtype="0" fill="hold" nodeType="with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childTnLst>
                                </p:cTn>
                              </p:par>
                              <p:par>
                                <p:cTn id="28" presetID="10" presetClass="entr" presetSubtype="0" fill="hold" nodeType="withEffect">
                                  <p:stCondLst>
                                    <p:cond delay="0"/>
                                  </p:stCondLst>
                                  <p:childTnLst>
                                    <p:set>
                                      <p:cBhvr>
                                        <p:cTn id="29" dur="1" fill="hold">
                                          <p:stCondLst>
                                            <p:cond delay="0"/>
                                          </p:stCondLst>
                                        </p:cTn>
                                        <p:tgtEl>
                                          <p:spTgt spid="45"/>
                                        </p:tgtEl>
                                        <p:attrNameLst>
                                          <p:attrName>style.visibility</p:attrName>
                                        </p:attrNameLst>
                                      </p:cBhvr>
                                      <p:to>
                                        <p:strVal val="visible"/>
                                      </p:to>
                                    </p:set>
                                    <p:animEffect transition="in" filter="fade">
                                      <p:cBhvr>
                                        <p:cTn id="30" dur="500"/>
                                        <p:tgtEl>
                                          <p:spTgt spid="4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4"/>
                                        </p:tgtEl>
                                        <p:attrNameLst>
                                          <p:attrName>style.visibility</p:attrName>
                                        </p:attrNameLst>
                                      </p:cBhvr>
                                      <p:to>
                                        <p:strVal val="visible"/>
                                      </p:to>
                                    </p:set>
                                    <p:animEffect transition="in" filter="fade">
                                      <p:cBhvr>
                                        <p:cTn id="35" dur="500"/>
                                        <p:tgtEl>
                                          <p:spTgt spid="54"/>
                                        </p:tgtEl>
                                      </p:cBhvr>
                                    </p:animEffect>
                                  </p:childTnLst>
                                </p:cTn>
                              </p:par>
                              <p:par>
                                <p:cTn id="36" presetID="10" presetClass="entr" presetSubtype="0" fill="hold" nodeType="withEffect">
                                  <p:stCondLst>
                                    <p:cond delay="0"/>
                                  </p:stCondLst>
                                  <p:childTnLst>
                                    <p:set>
                                      <p:cBhvr>
                                        <p:cTn id="37" dur="1" fill="hold">
                                          <p:stCondLst>
                                            <p:cond delay="0"/>
                                          </p:stCondLst>
                                        </p:cTn>
                                        <p:tgtEl>
                                          <p:spTgt spid="55"/>
                                        </p:tgtEl>
                                        <p:attrNameLst>
                                          <p:attrName>style.visibility</p:attrName>
                                        </p:attrNameLst>
                                      </p:cBhvr>
                                      <p:to>
                                        <p:strVal val="visible"/>
                                      </p:to>
                                    </p:set>
                                    <p:animEffect transition="in" filter="fade">
                                      <p:cBhvr>
                                        <p:cTn id="38" dur="500"/>
                                        <p:tgtEl>
                                          <p:spTgt spid="55"/>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6"/>
                                        </p:tgtEl>
                                        <p:attrNameLst>
                                          <p:attrName>style.visibility</p:attrName>
                                        </p:attrNameLst>
                                      </p:cBhvr>
                                      <p:to>
                                        <p:strVal val="visible"/>
                                      </p:to>
                                    </p:set>
                                    <p:animEffect transition="in" filter="fade">
                                      <p:cBhvr>
                                        <p:cTn id="43" dur="500"/>
                                        <p:tgtEl>
                                          <p:spTgt spid="56"/>
                                        </p:tgtEl>
                                      </p:cBhvr>
                                    </p:animEffect>
                                  </p:childTnLst>
                                </p:cTn>
                              </p:par>
                              <p:par>
                                <p:cTn id="44" presetID="10" presetClass="entr" presetSubtype="0" fill="hold" nodeType="withEffect">
                                  <p:stCondLst>
                                    <p:cond delay="0"/>
                                  </p:stCondLst>
                                  <p:childTnLst>
                                    <p:set>
                                      <p:cBhvr>
                                        <p:cTn id="45" dur="1" fill="hold">
                                          <p:stCondLst>
                                            <p:cond delay="0"/>
                                          </p:stCondLst>
                                        </p:cTn>
                                        <p:tgtEl>
                                          <p:spTgt spid="57"/>
                                        </p:tgtEl>
                                        <p:attrNameLst>
                                          <p:attrName>style.visibility</p:attrName>
                                        </p:attrNameLst>
                                      </p:cBhvr>
                                      <p:to>
                                        <p:strVal val="visible"/>
                                      </p:to>
                                    </p:set>
                                    <p:animEffect transition="in" filter="fade">
                                      <p:cBhvr>
                                        <p:cTn id="46" dur="500"/>
                                        <p:tgtEl>
                                          <p:spTgt spid="5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48"/>
                                        </p:tgtEl>
                                        <p:attrNameLst>
                                          <p:attrName>style.visibility</p:attrName>
                                        </p:attrNameLst>
                                      </p:cBhvr>
                                      <p:to>
                                        <p:strVal val="visible"/>
                                      </p:to>
                                    </p:set>
                                    <p:animEffect transition="in" filter="fade">
                                      <p:cBhvr>
                                        <p:cTn id="51" dur="500"/>
                                        <p:tgtEl>
                                          <p:spTgt spid="48"/>
                                        </p:tgtEl>
                                      </p:cBhvr>
                                    </p:animEffect>
                                  </p:childTnLst>
                                </p:cTn>
                              </p:par>
                              <p:par>
                                <p:cTn id="52" presetID="10" presetClass="entr" presetSubtype="0" fill="hold" nodeType="withEffect">
                                  <p:stCondLst>
                                    <p:cond delay="0"/>
                                  </p:stCondLst>
                                  <p:childTnLst>
                                    <p:set>
                                      <p:cBhvr>
                                        <p:cTn id="53" dur="1" fill="hold">
                                          <p:stCondLst>
                                            <p:cond delay="0"/>
                                          </p:stCondLst>
                                        </p:cTn>
                                        <p:tgtEl>
                                          <p:spTgt spid="47"/>
                                        </p:tgtEl>
                                        <p:attrNameLst>
                                          <p:attrName>style.visibility</p:attrName>
                                        </p:attrNameLst>
                                      </p:cBhvr>
                                      <p:to>
                                        <p:strVal val="visible"/>
                                      </p:to>
                                    </p:set>
                                    <p:animEffect transition="in" filter="fade">
                                      <p:cBhvr>
                                        <p:cTn id="54" dur="500"/>
                                        <p:tgtEl>
                                          <p:spTgt spid="47"/>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6"/>
                                        </p:tgtEl>
                                        <p:attrNameLst>
                                          <p:attrName>style.visibility</p:attrName>
                                        </p:attrNameLst>
                                      </p:cBhvr>
                                      <p:to>
                                        <p:strVal val="visible"/>
                                      </p:to>
                                    </p:set>
                                    <p:animEffect transition="in" filter="fade">
                                      <p:cBhvr>
                                        <p:cTn id="59" dur="500"/>
                                        <p:tgtEl>
                                          <p:spTgt spid="46"/>
                                        </p:tgtEl>
                                      </p:cBhvr>
                                    </p:animEffect>
                                  </p:childTnLst>
                                </p:cTn>
                              </p:par>
                              <p:par>
                                <p:cTn id="60" presetID="10" presetClass="entr" presetSubtype="0" fill="hold" nodeType="withEffect">
                                  <p:stCondLst>
                                    <p:cond delay="0"/>
                                  </p:stCondLst>
                                  <p:childTnLst>
                                    <p:set>
                                      <p:cBhvr>
                                        <p:cTn id="61" dur="1" fill="hold">
                                          <p:stCondLst>
                                            <p:cond delay="0"/>
                                          </p:stCondLst>
                                        </p:cTn>
                                        <p:tgtEl>
                                          <p:spTgt spid="49"/>
                                        </p:tgtEl>
                                        <p:attrNameLst>
                                          <p:attrName>style.visibility</p:attrName>
                                        </p:attrNameLst>
                                      </p:cBhvr>
                                      <p:to>
                                        <p:strVal val="visible"/>
                                      </p:to>
                                    </p:set>
                                    <p:animEffect transition="in" filter="fade">
                                      <p:cBhvr>
                                        <p:cTn id="62" dur="500"/>
                                        <p:tgtEl>
                                          <p:spTgt spid="49"/>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2"/>
                                        </p:tgtEl>
                                        <p:attrNameLst>
                                          <p:attrName>style.visibility</p:attrName>
                                        </p:attrNameLst>
                                      </p:cBhvr>
                                      <p:to>
                                        <p:strVal val="visible"/>
                                      </p:to>
                                    </p:set>
                                    <p:animEffect transition="in" filter="fade">
                                      <p:cBhvr>
                                        <p:cTn id="67" dur="500"/>
                                        <p:tgtEl>
                                          <p:spTgt spid="52"/>
                                        </p:tgtEl>
                                      </p:cBhvr>
                                    </p:animEffect>
                                  </p:childTnLst>
                                </p:cTn>
                              </p:par>
                              <p:par>
                                <p:cTn id="68" presetID="10" presetClass="entr" presetSubtype="0" fill="hold" nodeType="withEffect">
                                  <p:stCondLst>
                                    <p:cond delay="0"/>
                                  </p:stCondLst>
                                  <p:childTnLst>
                                    <p:set>
                                      <p:cBhvr>
                                        <p:cTn id="69" dur="1" fill="hold">
                                          <p:stCondLst>
                                            <p:cond delay="0"/>
                                          </p:stCondLst>
                                        </p:cTn>
                                        <p:tgtEl>
                                          <p:spTgt spid="53"/>
                                        </p:tgtEl>
                                        <p:attrNameLst>
                                          <p:attrName>style.visibility</p:attrName>
                                        </p:attrNameLst>
                                      </p:cBhvr>
                                      <p:to>
                                        <p:strVal val="visible"/>
                                      </p:to>
                                    </p:set>
                                    <p:animEffect transition="in" filter="fade">
                                      <p:cBhvr>
                                        <p:cTn id="70" dur="500"/>
                                        <p:tgtEl>
                                          <p:spTgt spid="53"/>
                                        </p:tgtEl>
                                      </p:cBhvr>
                                    </p:animEffect>
                                  </p:childTnLst>
                                </p:cTn>
                              </p:par>
                            </p:childTnLst>
                          </p:cTn>
                        </p:par>
                        <p:par>
                          <p:cTn id="71" fill="hold">
                            <p:stCondLst>
                              <p:cond delay="500"/>
                            </p:stCondLst>
                            <p:childTnLst>
                              <p:par>
                                <p:cTn id="72" presetID="2" presetClass="entr" presetSubtype="4" accel="50000" decel="50000" fill="hold" nodeType="afterEffect">
                                  <p:stCondLst>
                                    <p:cond delay="0"/>
                                  </p:stCondLst>
                                  <p:childTnLst>
                                    <p:set>
                                      <p:cBhvr>
                                        <p:cTn id="73" dur="1" fill="hold">
                                          <p:stCondLst>
                                            <p:cond delay="0"/>
                                          </p:stCondLst>
                                        </p:cTn>
                                        <p:tgtEl>
                                          <p:spTgt spid="28"/>
                                        </p:tgtEl>
                                        <p:attrNameLst>
                                          <p:attrName>style.visibility</p:attrName>
                                        </p:attrNameLst>
                                      </p:cBhvr>
                                      <p:to>
                                        <p:strVal val="visible"/>
                                      </p:to>
                                    </p:set>
                                    <p:anim calcmode="lin" valueType="num">
                                      <p:cBhvr additive="base">
                                        <p:cTn id="74" dur="500" fill="hold"/>
                                        <p:tgtEl>
                                          <p:spTgt spid="28"/>
                                        </p:tgtEl>
                                        <p:attrNameLst>
                                          <p:attrName>ppt_x</p:attrName>
                                        </p:attrNameLst>
                                      </p:cBhvr>
                                      <p:tavLst>
                                        <p:tav tm="0">
                                          <p:val>
                                            <p:strVal val="#ppt_x"/>
                                          </p:val>
                                        </p:tav>
                                        <p:tav tm="100000">
                                          <p:val>
                                            <p:strVal val="#ppt_x"/>
                                          </p:val>
                                        </p:tav>
                                      </p:tavLst>
                                    </p:anim>
                                    <p:anim calcmode="lin" valueType="num">
                                      <p:cBhvr additive="base">
                                        <p:cTn id="75" dur="500" fill="hold"/>
                                        <p:tgtEl>
                                          <p:spTgt spid="28"/>
                                        </p:tgtEl>
                                        <p:attrNameLst>
                                          <p:attrName>ppt_y</p:attrName>
                                        </p:attrNameLst>
                                      </p:cBhvr>
                                      <p:tavLst>
                                        <p:tav tm="0">
                                          <p:val>
                                            <p:strVal val="1+#ppt_h/2"/>
                                          </p:val>
                                        </p:tav>
                                        <p:tav tm="100000">
                                          <p:val>
                                            <p:strVal val="#ppt_y"/>
                                          </p:val>
                                        </p:tav>
                                      </p:tavLst>
                                    </p:anim>
                                  </p:childTnLst>
                                </p:cTn>
                              </p:par>
                              <p:par>
                                <p:cTn id="76" presetID="2" presetClass="entr" presetSubtype="4" accel="50000" decel="50000" fill="hold" nodeType="withEffect">
                                  <p:stCondLst>
                                    <p:cond delay="0"/>
                                  </p:stCondLst>
                                  <p:childTnLst>
                                    <p:set>
                                      <p:cBhvr>
                                        <p:cTn id="77" dur="1" fill="hold">
                                          <p:stCondLst>
                                            <p:cond delay="0"/>
                                          </p:stCondLst>
                                        </p:cTn>
                                        <p:tgtEl>
                                          <p:spTgt spid="29"/>
                                        </p:tgtEl>
                                        <p:attrNameLst>
                                          <p:attrName>style.visibility</p:attrName>
                                        </p:attrNameLst>
                                      </p:cBhvr>
                                      <p:to>
                                        <p:strVal val="visible"/>
                                      </p:to>
                                    </p:set>
                                    <p:anim calcmode="lin" valueType="num">
                                      <p:cBhvr additive="base">
                                        <p:cTn id="78" dur="500" fill="hold"/>
                                        <p:tgtEl>
                                          <p:spTgt spid="29"/>
                                        </p:tgtEl>
                                        <p:attrNameLst>
                                          <p:attrName>ppt_x</p:attrName>
                                        </p:attrNameLst>
                                      </p:cBhvr>
                                      <p:tavLst>
                                        <p:tav tm="0">
                                          <p:val>
                                            <p:strVal val="#ppt_x"/>
                                          </p:val>
                                        </p:tav>
                                        <p:tav tm="100000">
                                          <p:val>
                                            <p:strVal val="#ppt_x"/>
                                          </p:val>
                                        </p:tav>
                                      </p:tavLst>
                                    </p:anim>
                                    <p:anim calcmode="lin" valueType="num">
                                      <p:cBhvr additive="base">
                                        <p:cTn id="7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5" grpId="0"/>
      <p:bldP spid="36" grpId="0"/>
      <p:bldP spid="44" grpId="0"/>
      <p:bldP spid="46" grpId="0"/>
      <p:bldP spid="48" grpId="0"/>
      <p:bldP spid="52" grpId="0"/>
      <p:bldP spid="54" grpId="0"/>
      <p:bldP spid="56"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50E9C9D-CD2D-4547-B3DF-1CE89D59E359}"/>
              </a:ext>
            </a:extLst>
          </p:cNvPr>
          <p:cNvSpPr txBox="1">
            <a:spLocks/>
          </p:cNvSpPr>
          <p:nvPr/>
        </p:nvSpPr>
        <p:spPr>
          <a:xfrm>
            <a:off x="842295" y="1153479"/>
            <a:ext cx="4154998" cy="42394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RECORDING INFORMATION</a:t>
            </a:r>
            <a:endParaRPr lang="en-US" sz="2800" b="1" cap="all" spc="75" dirty="0">
              <a:latin typeface="Arial Narrow"/>
              <a:cs typeface="Arial Narrow"/>
            </a:endParaRPr>
          </a:p>
        </p:txBody>
      </p:sp>
      <p:sp>
        <p:nvSpPr>
          <p:cNvPr id="38" name="Title 1">
            <a:extLst>
              <a:ext uri="{FF2B5EF4-FFF2-40B4-BE49-F238E27FC236}">
                <a16:creationId xmlns:a16="http://schemas.microsoft.com/office/drawing/2014/main" id="{AA13F0F1-D17D-46CF-84E6-4105EC6F039F}"/>
              </a:ext>
            </a:extLst>
          </p:cNvPr>
          <p:cNvSpPr txBox="1">
            <a:spLocks/>
          </p:cNvSpPr>
          <p:nvPr/>
        </p:nvSpPr>
        <p:spPr>
          <a:xfrm>
            <a:off x="842296" y="1633631"/>
            <a:ext cx="9205472" cy="42394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It is very important that information is recorded at the time of disclosure.</a:t>
            </a:r>
            <a:br>
              <a:rPr lang="en-GB" sz="2400" b="1" spc="50" dirty="0">
                <a:solidFill>
                  <a:srgbClr val="009ED5"/>
                </a:solidFill>
                <a:latin typeface="Arial Narrow"/>
                <a:cs typeface="Arial Narrow"/>
              </a:rPr>
            </a:br>
            <a:br>
              <a:rPr lang="en-GB" sz="2400" b="1" spc="50" dirty="0">
                <a:solidFill>
                  <a:srgbClr val="009ED5"/>
                </a:solidFill>
                <a:latin typeface="Arial Narrow"/>
                <a:cs typeface="Arial Narrow"/>
              </a:rPr>
            </a:br>
            <a:endParaRPr lang="en-GB" sz="2400" b="1" spc="50" dirty="0">
              <a:solidFill>
                <a:srgbClr val="009ED5"/>
              </a:solidFill>
              <a:latin typeface="Arial Narrow"/>
              <a:cs typeface="Arial Narrow"/>
            </a:endParaRPr>
          </a:p>
        </p:txBody>
      </p:sp>
      <p:sp>
        <p:nvSpPr>
          <p:cNvPr id="39" name="Title 1">
            <a:extLst>
              <a:ext uri="{FF2B5EF4-FFF2-40B4-BE49-F238E27FC236}">
                <a16:creationId xmlns:a16="http://schemas.microsoft.com/office/drawing/2014/main" id="{DB437F7C-CB6A-4280-AE3C-BA1B5C229682}"/>
              </a:ext>
            </a:extLst>
          </p:cNvPr>
          <p:cNvSpPr txBox="1">
            <a:spLocks/>
          </p:cNvSpPr>
          <p:nvPr/>
        </p:nvSpPr>
        <p:spPr>
          <a:xfrm>
            <a:off x="842295" y="2113708"/>
            <a:ext cx="3208710" cy="354685"/>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chemeClr val="bg1">
                    <a:lumMod val="65000"/>
                  </a:schemeClr>
                </a:solidFill>
                <a:latin typeface="Arial Narrow"/>
                <a:cs typeface="Arial Narrow"/>
              </a:rPr>
              <a:t>Information may include:</a:t>
            </a:r>
            <a:br>
              <a:rPr lang="en-GB" sz="2400" b="1" spc="50" dirty="0">
                <a:solidFill>
                  <a:schemeClr val="bg1">
                    <a:lumMod val="65000"/>
                  </a:schemeClr>
                </a:solidFill>
                <a:latin typeface="Arial Narrow"/>
                <a:cs typeface="Arial Narrow"/>
              </a:rPr>
            </a:br>
            <a:br>
              <a:rPr lang="en-GB" sz="2400" b="1" spc="50" dirty="0">
                <a:solidFill>
                  <a:schemeClr val="bg1">
                    <a:lumMod val="65000"/>
                  </a:schemeClr>
                </a:solidFill>
                <a:latin typeface="Arial Narrow"/>
                <a:cs typeface="Arial Narrow"/>
              </a:rPr>
            </a:br>
            <a:endParaRPr lang="en-GB" sz="2400" b="1" spc="50" dirty="0">
              <a:solidFill>
                <a:schemeClr val="bg1">
                  <a:lumMod val="65000"/>
                </a:schemeClr>
              </a:solidFill>
              <a:latin typeface="Arial Narrow"/>
              <a:cs typeface="Arial Narrow"/>
            </a:endParaRPr>
          </a:p>
        </p:txBody>
      </p:sp>
      <p:sp>
        <p:nvSpPr>
          <p:cNvPr id="40" name="Title 1">
            <a:extLst>
              <a:ext uri="{FF2B5EF4-FFF2-40B4-BE49-F238E27FC236}">
                <a16:creationId xmlns:a16="http://schemas.microsoft.com/office/drawing/2014/main" id="{66F0F878-8097-4AAB-96FF-571F4AAF5945}"/>
              </a:ext>
            </a:extLst>
          </p:cNvPr>
          <p:cNvSpPr txBox="1">
            <a:spLocks/>
          </p:cNvSpPr>
          <p:nvPr/>
        </p:nvSpPr>
        <p:spPr>
          <a:xfrm>
            <a:off x="842312" y="2647521"/>
            <a:ext cx="5133685" cy="112211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Details of the people involved including the victim</a:t>
            </a:r>
            <a:br>
              <a:rPr lang="en-GB" sz="2000" spc="50" dirty="0">
                <a:latin typeface="Arial Narrow"/>
                <a:cs typeface="Arial Narrow"/>
              </a:rPr>
            </a:br>
            <a:r>
              <a:rPr lang="en-GB" sz="2000" spc="50" dirty="0">
                <a:latin typeface="Arial Narrow"/>
                <a:cs typeface="Arial Narrow"/>
              </a:rPr>
              <a:t>  and the alleged perpetrator (if disclosed), including</a:t>
            </a:r>
            <a:br>
              <a:rPr lang="en-GB" sz="2000" spc="50" dirty="0">
                <a:latin typeface="Arial Narrow"/>
                <a:cs typeface="Arial Narrow"/>
              </a:rPr>
            </a:br>
            <a:r>
              <a:rPr lang="en-GB" sz="2000" spc="50" dirty="0">
                <a:latin typeface="Arial Narrow"/>
                <a:cs typeface="Arial Narrow"/>
              </a:rPr>
              <a:t>  names, address details, date of birth, ethnic origin</a:t>
            </a:r>
            <a:br>
              <a:rPr lang="en-GB" sz="2000" spc="50" dirty="0">
                <a:latin typeface="Arial Narrow"/>
                <a:cs typeface="Arial Narrow"/>
              </a:rPr>
            </a:br>
            <a:r>
              <a:rPr lang="en-GB" sz="2000" spc="50" dirty="0">
                <a:latin typeface="Arial Narrow"/>
                <a:cs typeface="Arial Narrow"/>
              </a:rPr>
              <a:t>  and any disabilities they may have </a:t>
            </a:r>
          </a:p>
        </p:txBody>
      </p:sp>
      <p:cxnSp>
        <p:nvCxnSpPr>
          <p:cNvPr id="43" name="Straight Connector 42">
            <a:extLst>
              <a:ext uri="{FF2B5EF4-FFF2-40B4-BE49-F238E27FC236}">
                <a16:creationId xmlns:a16="http://schemas.microsoft.com/office/drawing/2014/main" id="{E4DDDDB8-666C-4BB7-88AF-97930FE9A046}"/>
              </a:ext>
            </a:extLst>
          </p:cNvPr>
          <p:cNvCxnSpPr>
            <a:cxnSpLocks/>
          </p:cNvCxnSpPr>
          <p:nvPr/>
        </p:nvCxnSpPr>
        <p:spPr>
          <a:xfrm>
            <a:off x="842312" y="3964873"/>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2EE3651C-B728-4B48-8DEC-8AF2BC86AAE5}"/>
              </a:ext>
            </a:extLst>
          </p:cNvPr>
          <p:cNvSpPr txBox="1">
            <a:spLocks/>
          </p:cNvSpPr>
          <p:nvPr/>
        </p:nvSpPr>
        <p:spPr>
          <a:xfrm>
            <a:off x="842312" y="4093653"/>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Information regarding the nature of the allegation</a:t>
            </a:r>
          </a:p>
        </p:txBody>
      </p:sp>
      <p:cxnSp>
        <p:nvCxnSpPr>
          <p:cNvPr id="45" name="Straight Connector 44">
            <a:extLst>
              <a:ext uri="{FF2B5EF4-FFF2-40B4-BE49-F238E27FC236}">
                <a16:creationId xmlns:a16="http://schemas.microsoft.com/office/drawing/2014/main" id="{B601E9EA-C0D9-41FB-9FB0-EC4C799911E6}"/>
              </a:ext>
            </a:extLst>
          </p:cNvPr>
          <p:cNvCxnSpPr>
            <a:cxnSpLocks/>
          </p:cNvCxnSpPr>
          <p:nvPr/>
        </p:nvCxnSpPr>
        <p:spPr>
          <a:xfrm>
            <a:off x="842312" y="4525025"/>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6" name="Title 1">
            <a:extLst>
              <a:ext uri="{FF2B5EF4-FFF2-40B4-BE49-F238E27FC236}">
                <a16:creationId xmlns:a16="http://schemas.microsoft.com/office/drawing/2014/main" id="{3E511F19-8D83-499A-A2DC-0C9AEDD208DD}"/>
              </a:ext>
            </a:extLst>
          </p:cNvPr>
          <p:cNvSpPr txBox="1">
            <a:spLocks/>
          </p:cNvSpPr>
          <p:nvPr/>
        </p:nvSpPr>
        <p:spPr>
          <a:xfrm>
            <a:off x="842312" y="4657104"/>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 </a:t>
            </a:r>
            <a:r>
              <a:rPr lang="en-GB" sz="2000" spc="50" dirty="0">
                <a:latin typeface="Arial Narrow"/>
                <a:cs typeface="Arial Narrow"/>
              </a:rPr>
              <a:t>A description of any incident or injury sustained</a:t>
            </a:r>
          </a:p>
        </p:txBody>
      </p:sp>
      <p:cxnSp>
        <p:nvCxnSpPr>
          <p:cNvPr id="47" name="Straight Connector 46">
            <a:extLst>
              <a:ext uri="{FF2B5EF4-FFF2-40B4-BE49-F238E27FC236}">
                <a16:creationId xmlns:a16="http://schemas.microsoft.com/office/drawing/2014/main" id="{70F1996F-C019-4E1C-B3C9-8D403859D007}"/>
              </a:ext>
            </a:extLst>
          </p:cNvPr>
          <p:cNvCxnSpPr>
            <a:cxnSpLocks/>
          </p:cNvCxnSpPr>
          <p:nvPr/>
        </p:nvCxnSpPr>
        <p:spPr>
          <a:xfrm>
            <a:off x="842312" y="5104184"/>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extLst>
              <a:ext uri="{FF2B5EF4-FFF2-40B4-BE49-F238E27FC236}">
                <a16:creationId xmlns:a16="http://schemas.microsoft.com/office/drawing/2014/main" id="{D13EEC4D-768F-45E9-BEBD-C13CA7800487}"/>
              </a:ext>
            </a:extLst>
          </p:cNvPr>
          <p:cNvSpPr txBox="1">
            <a:spLocks/>
          </p:cNvSpPr>
          <p:nvPr/>
        </p:nvSpPr>
        <p:spPr>
          <a:xfrm>
            <a:off x="842312" y="5239820"/>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The time, date, location and any persons’ present</a:t>
            </a:r>
          </a:p>
        </p:txBody>
      </p:sp>
      <p:cxnSp>
        <p:nvCxnSpPr>
          <p:cNvPr id="49" name="Straight Connector 48">
            <a:extLst>
              <a:ext uri="{FF2B5EF4-FFF2-40B4-BE49-F238E27FC236}">
                <a16:creationId xmlns:a16="http://schemas.microsoft.com/office/drawing/2014/main" id="{25CA8C07-C452-4318-B83C-52E37DBF9B1E}"/>
              </a:ext>
            </a:extLst>
          </p:cNvPr>
          <p:cNvCxnSpPr>
            <a:cxnSpLocks/>
          </p:cNvCxnSpPr>
          <p:nvPr/>
        </p:nvCxnSpPr>
        <p:spPr>
          <a:xfrm>
            <a:off x="842312" y="5677710"/>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0" name="Title 1">
            <a:extLst>
              <a:ext uri="{FF2B5EF4-FFF2-40B4-BE49-F238E27FC236}">
                <a16:creationId xmlns:a16="http://schemas.microsoft.com/office/drawing/2014/main" id="{0CCCA421-F9E1-4C20-B688-A750E96CB29F}"/>
              </a:ext>
            </a:extLst>
          </p:cNvPr>
          <p:cNvSpPr txBox="1">
            <a:spLocks/>
          </p:cNvSpPr>
          <p:nvPr/>
        </p:nvSpPr>
        <p:spPr>
          <a:xfrm>
            <a:off x="6318076" y="2646926"/>
            <a:ext cx="5133685" cy="61627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A concise account of what is said by the victim,</a:t>
            </a:r>
            <a:br>
              <a:rPr lang="en-GB" sz="2000" spc="50" dirty="0">
                <a:latin typeface="Arial Narrow"/>
                <a:cs typeface="Arial Narrow"/>
              </a:rPr>
            </a:br>
            <a:r>
              <a:rPr lang="en-GB" sz="2000" spc="50" dirty="0">
                <a:latin typeface="Arial Narrow"/>
                <a:cs typeface="Arial Narrow"/>
              </a:rPr>
              <a:t>  using their own words</a:t>
            </a:r>
          </a:p>
        </p:txBody>
      </p:sp>
      <p:cxnSp>
        <p:nvCxnSpPr>
          <p:cNvPr id="51" name="Straight Connector 50">
            <a:extLst>
              <a:ext uri="{FF2B5EF4-FFF2-40B4-BE49-F238E27FC236}">
                <a16:creationId xmlns:a16="http://schemas.microsoft.com/office/drawing/2014/main" id="{A9C0CC1F-B732-42E8-8D56-EBB68A86FF75}"/>
              </a:ext>
            </a:extLst>
          </p:cNvPr>
          <p:cNvCxnSpPr>
            <a:cxnSpLocks/>
          </p:cNvCxnSpPr>
          <p:nvPr/>
        </p:nvCxnSpPr>
        <p:spPr>
          <a:xfrm>
            <a:off x="6318076" y="3350631"/>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2" name="Title 1">
            <a:extLst>
              <a:ext uri="{FF2B5EF4-FFF2-40B4-BE49-F238E27FC236}">
                <a16:creationId xmlns:a16="http://schemas.microsoft.com/office/drawing/2014/main" id="{0825162B-E9FE-49A6-8CB0-A33853B52F1E}"/>
              </a:ext>
            </a:extLst>
          </p:cNvPr>
          <p:cNvSpPr txBox="1">
            <a:spLocks/>
          </p:cNvSpPr>
          <p:nvPr/>
        </p:nvSpPr>
        <p:spPr>
          <a:xfrm>
            <a:off x="6318076" y="3473559"/>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Information about any action to be taken</a:t>
            </a:r>
          </a:p>
        </p:txBody>
      </p:sp>
      <p:cxnSp>
        <p:nvCxnSpPr>
          <p:cNvPr id="53" name="Straight Connector 52">
            <a:extLst>
              <a:ext uri="{FF2B5EF4-FFF2-40B4-BE49-F238E27FC236}">
                <a16:creationId xmlns:a16="http://schemas.microsoft.com/office/drawing/2014/main" id="{7FF92579-0572-4FE7-BFC4-946A736509C4}"/>
              </a:ext>
            </a:extLst>
          </p:cNvPr>
          <p:cNvCxnSpPr>
            <a:cxnSpLocks/>
          </p:cNvCxnSpPr>
          <p:nvPr/>
        </p:nvCxnSpPr>
        <p:spPr>
          <a:xfrm>
            <a:off x="6318076" y="3916890"/>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4" name="Title 1">
            <a:extLst>
              <a:ext uri="{FF2B5EF4-FFF2-40B4-BE49-F238E27FC236}">
                <a16:creationId xmlns:a16="http://schemas.microsoft.com/office/drawing/2014/main" id="{80DD550A-2CB8-470E-956B-72C629E87E33}"/>
              </a:ext>
            </a:extLst>
          </p:cNvPr>
          <p:cNvSpPr txBox="1">
            <a:spLocks/>
          </p:cNvSpPr>
          <p:nvPr/>
        </p:nvSpPr>
        <p:spPr>
          <a:xfrm>
            <a:off x="6318076" y="4043269"/>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Details about the person recording the information</a:t>
            </a:r>
          </a:p>
        </p:txBody>
      </p:sp>
      <p:cxnSp>
        <p:nvCxnSpPr>
          <p:cNvPr id="55" name="Straight Connector 54">
            <a:extLst>
              <a:ext uri="{FF2B5EF4-FFF2-40B4-BE49-F238E27FC236}">
                <a16:creationId xmlns:a16="http://schemas.microsoft.com/office/drawing/2014/main" id="{9DF51459-9AFC-46A2-A31B-CFB4679A8730}"/>
              </a:ext>
            </a:extLst>
          </p:cNvPr>
          <p:cNvCxnSpPr>
            <a:cxnSpLocks/>
          </p:cNvCxnSpPr>
          <p:nvPr/>
        </p:nvCxnSpPr>
        <p:spPr>
          <a:xfrm>
            <a:off x="6318076" y="4497233"/>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6" name="Title 1">
            <a:extLst>
              <a:ext uri="{FF2B5EF4-FFF2-40B4-BE49-F238E27FC236}">
                <a16:creationId xmlns:a16="http://schemas.microsoft.com/office/drawing/2014/main" id="{DD56CE37-410C-413C-B5C6-9153B88AFE76}"/>
              </a:ext>
            </a:extLst>
          </p:cNvPr>
          <p:cNvSpPr txBox="1">
            <a:spLocks/>
          </p:cNvSpPr>
          <p:nvPr/>
        </p:nvSpPr>
        <p:spPr>
          <a:xfrm>
            <a:off x="6318076" y="4633165"/>
            <a:ext cx="5133685" cy="6254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Keep a record of any third-party correspondence</a:t>
            </a:r>
            <a:br>
              <a:rPr lang="en-GB" sz="2000" spc="50" dirty="0">
                <a:latin typeface="Arial Narrow"/>
                <a:cs typeface="Arial Narrow"/>
              </a:rPr>
            </a:br>
            <a:r>
              <a:rPr lang="en-GB" sz="2000" spc="50" dirty="0">
                <a:latin typeface="Arial Narrow"/>
                <a:cs typeface="Arial Narrow"/>
              </a:rPr>
              <a:t>  (e.g. police officer, social care services etc.)</a:t>
            </a:r>
          </a:p>
        </p:txBody>
      </p:sp>
      <p:cxnSp>
        <p:nvCxnSpPr>
          <p:cNvPr id="57" name="Straight Connector 56">
            <a:extLst>
              <a:ext uri="{FF2B5EF4-FFF2-40B4-BE49-F238E27FC236}">
                <a16:creationId xmlns:a16="http://schemas.microsoft.com/office/drawing/2014/main" id="{3DAA3D6E-D620-463A-83C8-E7AB80ACB9EE}"/>
              </a:ext>
            </a:extLst>
          </p:cNvPr>
          <p:cNvCxnSpPr>
            <a:cxnSpLocks/>
          </p:cNvCxnSpPr>
          <p:nvPr/>
        </p:nvCxnSpPr>
        <p:spPr>
          <a:xfrm>
            <a:off x="6318076" y="5406108"/>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38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fade">
                                      <p:cBhvr>
                                        <p:cTn id="11" dur="500"/>
                                        <p:tgtEl>
                                          <p:spTgt spid="3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9"/>
                                        </p:tgtEl>
                                        <p:attrNameLst>
                                          <p:attrName>style.visibility</p:attrName>
                                        </p:attrNameLst>
                                      </p:cBhvr>
                                      <p:to>
                                        <p:strVal val="visible"/>
                                      </p:to>
                                    </p:set>
                                    <p:animEffect transition="in" filter="fade">
                                      <p:cBhvr>
                                        <p:cTn id="16" dur="500"/>
                                        <p:tgtEl>
                                          <p:spTgt spid="39"/>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500"/>
                                        <p:tgtEl>
                                          <p:spTgt spid="40"/>
                                        </p:tgtEl>
                                      </p:cBhvr>
                                    </p:animEffect>
                                  </p:childTnLst>
                                </p:cTn>
                              </p:par>
                              <p:par>
                                <p:cTn id="21" presetID="10" presetClass="entr" presetSubtype="0" fill="hold" nodeType="withEffect">
                                  <p:stCondLst>
                                    <p:cond delay="0"/>
                                  </p:stCondLst>
                                  <p:childTnLst>
                                    <p:set>
                                      <p:cBhvr>
                                        <p:cTn id="22" dur="1" fill="hold">
                                          <p:stCondLst>
                                            <p:cond delay="0"/>
                                          </p:stCondLst>
                                        </p:cTn>
                                        <p:tgtEl>
                                          <p:spTgt spid="43"/>
                                        </p:tgtEl>
                                        <p:attrNameLst>
                                          <p:attrName>style.visibility</p:attrName>
                                        </p:attrNameLst>
                                      </p:cBhvr>
                                      <p:to>
                                        <p:strVal val="visible"/>
                                      </p:to>
                                    </p:set>
                                    <p:animEffect transition="in" filter="fade">
                                      <p:cBhvr>
                                        <p:cTn id="23" dur="500"/>
                                        <p:tgtEl>
                                          <p:spTgt spid="4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4"/>
                                        </p:tgtEl>
                                        <p:attrNameLst>
                                          <p:attrName>style.visibility</p:attrName>
                                        </p:attrNameLst>
                                      </p:cBhvr>
                                      <p:to>
                                        <p:strVal val="visible"/>
                                      </p:to>
                                    </p:set>
                                    <p:animEffect transition="in" filter="fade">
                                      <p:cBhvr>
                                        <p:cTn id="28" dur="500"/>
                                        <p:tgtEl>
                                          <p:spTgt spid="44"/>
                                        </p:tgtEl>
                                      </p:cBhvr>
                                    </p:animEffect>
                                  </p:childTnLst>
                                </p:cTn>
                              </p:par>
                              <p:par>
                                <p:cTn id="29" presetID="10" presetClass="entr" presetSubtype="0" fill="hold" nodeType="withEffect">
                                  <p:stCondLst>
                                    <p:cond delay="0"/>
                                  </p:stCondLst>
                                  <p:childTnLst>
                                    <p:set>
                                      <p:cBhvr>
                                        <p:cTn id="30" dur="1" fill="hold">
                                          <p:stCondLst>
                                            <p:cond delay="0"/>
                                          </p:stCondLst>
                                        </p:cTn>
                                        <p:tgtEl>
                                          <p:spTgt spid="45"/>
                                        </p:tgtEl>
                                        <p:attrNameLst>
                                          <p:attrName>style.visibility</p:attrName>
                                        </p:attrNameLst>
                                      </p:cBhvr>
                                      <p:to>
                                        <p:strVal val="visible"/>
                                      </p:to>
                                    </p:set>
                                    <p:animEffect transition="in" filter="fade">
                                      <p:cBhvr>
                                        <p:cTn id="31" dur="500"/>
                                        <p:tgtEl>
                                          <p:spTgt spid="4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6"/>
                                        </p:tgtEl>
                                        <p:attrNameLst>
                                          <p:attrName>style.visibility</p:attrName>
                                        </p:attrNameLst>
                                      </p:cBhvr>
                                      <p:to>
                                        <p:strVal val="visible"/>
                                      </p:to>
                                    </p:set>
                                    <p:animEffect transition="in" filter="fade">
                                      <p:cBhvr>
                                        <p:cTn id="36" dur="500"/>
                                        <p:tgtEl>
                                          <p:spTgt spid="46"/>
                                        </p:tgtEl>
                                      </p:cBhvr>
                                    </p:animEffect>
                                  </p:childTnLst>
                                </p:cTn>
                              </p:par>
                              <p:par>
                                <p:cTn id="37" presetID="10" presetClass="entr" presetSubtype="0" fill="hold" nodeType="withEffect">
                                  <p:stCondLst>
                                    <p:cond delay="0"/>
                                  </p:stCondLst>
                                  <p:childTnLst>
                                    <p:set>
                                      <p:cBhvr>
                                        <p:cTn id="38" dur="1" fill="hold">
                                          <p:stCondLst>
                                            <p:cond delay="0"/>
                                          </p:stCondLst>
                                        </p:cTn>
                                        <p:tgtEl>
                                          <p:spTgt spid="47"/>
                                        </p:tgtEl>
                                        <p:attrNameLst>
                                          <p:attrName>style.visibility</p:attrName>
                                        </p:attrNameLst>
                                      </p:cBhvr>
                                      <p:to>
                                        <p:strVal val="visible"/>
                                      </p:to>
                                    </p:set>
                                    <p:animEffect transition="in" filter="fade">
                                      <p:cBhvr>
                                        <p:cTn id="39" dur="500"/>
                                        <p:tgtEl>
                                          <p:spTgt spid="47"/>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8"/>
                                        </p:tgtEl>
                                        <p:attrNameLst>
                                          <p:attrName>style.visibility</p:attrName>
                                        </p:attrNameLst>
                                      </p:cBhvr>
                                      <p:to>
                                        <p:strVal val="visible"/>
                                      </p:to>
                                    </p:set>
                                    <p:animEffect transition="in" filter="fade">
                                      <p:cBhvr>
                                        <p:cTn id="44" dur="500"/>
                                        <p:tgtEl>
                                          <p:spTgt spid="48"/>
                                        </p:tgtEl>
                                      </p:cBhvr>
                                    </p:animEffect>
                                  </p:childTnLst>
                                </p:cTn>
                              </p:par>
                              <p:par>
                                <p:cTn id="45" presetID="10" presetClass="entr" presetSubtype="0" fill="hold" nodeType="withEffect">
                                  <p:stCondLst>
                                    <p:cond delay="0"/>
                                  </p:stCondLst>
                                  <p:childTnLst>
                                    <p:set>
                                      <p:cBhvr>
                                        <p:cTn id="46" dur="1" fill="hold">
                                          <p:stCondLst>
                                            <p:cond delay="0"/>
                                          </p:stCondLst>
                                        </p:cTn>
                                        <p:tgtEl>
                                          <p:spTgt spid="49"/>
                                        </p:tgtEl>
                                        <p:attrNameLst>
                                          <p:attrName>style.visibility</p:attrName>
                                        </p:attrNameLst>
                                      </p:cBhvr>
                                      <p:to>
                                        <p:strVal val="visible"/>
                                      </p:to>
                                    </p:set>
                                    <p:animEffect transition="in" filter="fade">
                                      <p:cBhvr>
                                        <p:cTn id="47" dur="500"/>
                                        <p:tgtEl>
                                          <p:spTgt spid="49"/>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0"/>
                                        </p:tgtEl>
                                        <p:attrNameLst>
                                          <p:attrName>style.visibility</p:attrName>
                                        </p:attrNameLst>
                                      </p:cBhvr>
                                      <p:to>
                                        <p:strVal val="visible"/>
                                      </p:to>
                                    </p:set>
                                    <p:animEffect transition="in" filter="fade">
                                      <p:cBhvr>
                                        <p:cTn id="52" dur="500"/>
                                        <p:tgtEl>
                                          <p:spTgt spid="50"/>
                                        </p:tgtEl>
                                      </p:cBhvr>
                                    </p:animEffect>
                                  </p:childTnLst>
                                </p:cTn>
                              </p:par>
                              <p:par>
                                <p:cTn id="53" presetID="10" presetClass="entr" presetSubtype="0" fill="hold" nodeType="withEffect">
                                  <p:stCondLst>
                                    <p:cond delay="0"/>
                                  </p:stCondLst>
                                  <p:childTnLst>
                                    <p:set>
                                      <p:cBhvr>
                                        <p:cTn id="54" dur="1" fill="hold">
                                          <p:stCondLst>
                                            <p:cond delay="0"/>
                                          </p:stCondLst>
                                        </p:cTn>
                                        <p:tgtEl>
                                          <p:spTgt spid="51"/>
                                        </p:tgtEl>
                                        <p:attrNameLst>
                                          <p:attrName>style.visibility</p:attrName>
                                        </p:attrNameLst>
                                      </p:cBhvr>
                                      <p:to>
                                        <p:strVal val="visible"/>
                                      </p:to>
                                    </p:set>
                                    <p:animEffect transition="in" filter="fade">
                                      <p:cBhvr>
                                        <p:cTn id="55" dur="500"/>
                                        <p:tgtEl>
                                          <p:spTgt spid="51"/>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2"/>
                                        </p:tgtEl>
                                        <p:attrNameLst>
                                          <p:attrName>style.visibility</p:attrName>
                                        </p:attrNameLst>
                                      </p:cBhvr>
                                      <p:to>
                                        <p:strVal val="visible"/>
                                      </p:to>
                                    </p:set>
                                    <p:animEffect transition="in" filter="fade">
                                      <p:cBhvr>
                                        <p:cTn id="60" dur="500"/>
                                        <p:tgtEl>
                                          <p:spTgt spid="52"/>
                                        </p:tgtEl>
                                      </p:cBhvr>
                                    </p:animEffect>
                                  </p:childTnLst>
                                </p:cTn>
                              </p:par>
                              <p:par>
                                <p:cTn id="61" presetID="10" presetClass="entr" presetSubtype="0" fill="hold" nodeType="withEffect">
                                  <p:stCondLst>
                                    <p:cond delay="0"/>
                                  </p:stCondLst>
                                  <p:childTnLst>
                                    <p:set>
                                      <p:cBhvr>
                                        <p:cTn id="62" dur="1" fill="hold">
                                          <p:stCondLst>
                                            <p:cond delay="0"/>
                                          </p:stCondLst>
                                        </p:cTn>
                                        <p:tgtEl>
                                          <p:spTgt spid="53"/>
                                        </p:tgtEl>
                                        <p:attrNameLst>
                                          <p:attrName>style.visibility</p:attrName>
                                        </p:attrNameLst>
                                      </p:cBhvr>
                                      <p:to>
                                        <p:strVal val="visible"/>
                                      </p:to>
                                    </p:set>
                                    <p:animEffect transition="in" filter="fade">
                                      <p:cBhvr>
                                        <p:cTn id="63" dur="500"/>
                                        <p:tgtEl>
                                          <p:spTgt spid="53"/>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4"/>
                                        </p:tgtEl>
                                        <p:attrNameLst>
                                          <p:attrName>style.visibility</p:attrName>
                                        </p:attrNameLst>
                                      </p:cBhvr>
                                      <p:to>
                                        <p:strVal val="visible"/>
                                      </p:to>
                                    </p:set>
                                    <p:animEffect transition="in" filter="fade">
                                      <p:cBhvr>
                                        <p:cTn id="68" dur="500"/>
                                        <p:tgtEl>
                                          <p:spTgt spid="54"/>
                                        </p:tgtEl>
                                      </p:cBhvr>
                                    </p:animEffect>
                                  </p:childTnLst>
                                </p:cTn>
                              </p:par>
                              <p:par>
                                <p:cTn id="69" presetID="10" presetClass="entr" presetSubtype="0" fill="hold" nodeType="withEffect">
                                  <p:stCondLst>
                                    <p:cond delay="0"/>
                                  </p:stCondLst>
                                  <p:childTnLst>
                                    <p:set>
                                      <p:cBhvr>
                                        <p:cTn id="70" dur="1" fill="hold">
                                          <p:stCondLst>
                                            <p:cond delay="0"/>
                                          </p:stCondLst>
                                        </p:cTn>
                                        <p:tgtEl>
                                          <p:spTgt spid="55"/>
                                        </p:tgtEl>
                                        <p:attrNameLst>
                                          <p:attrName>style.visibility</p:attrName>
                                        </p:attrNameLst>
                                      </p:cBhvr>
                                      <p:to>
                                        <p:strVal val="visible"/>
                                      </p:to>
                                    </p:set>
                                    <p:animEffect transition="in" filter="fade">
                                      <p:cBhvr>
                                        <p:cTn id="71" dur="500"/>
                                        <p:tgtEl>
                                          <p:spTgt spid="55"/>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56"/>
                                        </p:tgtEl>
                                        <p:attrNameLst>
                                          <p:attrName>style.visibility</p:attrName>
                                        </p:attrNameLst>
                                      </p:cBhvr>
                                      <p:to>
                                        <p:strVal val="visible"/>
                                      </p:to>
                                    </p:set>
                                    <p:animEffect transition="in" filter="fade">
                                      <p:cBhvr>
                                        <p:cTn id="76" dur="500"/>
                                        <p:tgtEl>
                                          <p:spTgt spid="56"/>
                                        </p:tgtEl>
                                      </p:cBhvr>
                                    </p:animEffect>
                                  </p:childTnLst>
                                </p:cTn>
                              </p:par>
                              <p:par>
                                <p:cTn id="77" presetID="10" presetClass="entr" presetSubtype="0" fill="hold" nodeType="withEffect">
                                  <p:stCondLst>
                                    <p:cond delay="0"/>
                                  </p:stCondLst>
                                  <p:childTnLst>
                                    <p:set>
                                      <p:cBhvr>
                                        <p:cTn id="78" dur="1" fill="hold">
                                          <p:stCondLst>
                                            <p:cond delay="0"/>
                                          </p:stCondLst>
                                        </p:cTn>
                                        <p:tgtEl>
                                          <p:spTgt spid="57"/>
                                        </p:tgtEl>
                                        <p:attrNameLst>
                                          <p:attrName>style.visibility</p:attrName>
                                        </p:attrNameLst>
                                      </p:cBhvr>
                                      <p:to>
                                        <p:strVal val="visible"/>
                                      </p:to>
                                    </p:set>
                                    <p:animEffect transition="in" filter="fade">
                                      <p:cBhvr>
                                        <p:cTn id="79" dur="500"/>
                                        <p:tgtEl>
                                          <p:spTgt spid="57"/>
                                        </p:tgtEl>
                                      </p:cBhvr>
                                    </p:animEffect>
                                  </p:childTnLst>
                                </p:cTn>
                              </p:par>
                            </p:childTnLst>
                          </p:cTn>
                        </p:par>
                        <p:par>
                          <p:cTn id="80" fill="hold">
                            <p:stCondLst>
                              <p:cond delay="500"/>
                            </p:stCondLst>
                            <p:childTnLst>
                              <p:par>
                                <p:cTn id="81" presetID="2" presetClass="entr" presetSubtype="4" accel="50000" decel="50000" fill="hold" nodeType="afterEffect">
                                  <p:stCondLst>
                                    <p:cond delay="0"/>
                                  </p:stCondLst>
                                  <p:childTnLst>
                                    <p:set>
                                      <p:cBhvr>
                                        <p:cTn id="82" dur="1" fill="hold">
                                          <p:stCondLst>
                                            <p:cond delay="0"/>
                                          </p:stCondLst>
                                        </p:cTn>
                                        <p:tgtEl>
                                          <p:spTgt spid="28"/>
                                        </p:tgtEl>
                                        <p:attrNameLst>
                                          <p:attrName>style.visibility</p:attrName>
                                        </p:attrNameLst>
                                      </p:cBhvr>
                                      <p:to>
                                        <p:strVal val="visible"/>
                                      </p:to>
                                    </p:set>
                                    <p:anim calcmode="lin" valueType="num">
                                      <p:cBhvr additive="base">
                                        <p:cTn id="83" dur="500" fill="hold"/>
                                        <p:tgtEl>
                                          <p:spTgt spid="28"/>
                                        </p:tgtEl>
                                        <p:attrNameLst>
                                          <p:attrName>ppt_x</p:attrName>
                                        </p:attrNameLst>
                                      </p:cBhvr>
                                      <p:tavLst>
                                        <p:tav tm="0">
                                          <p:val>
                                            <p:strVal val="#ppt_x"/>
                                          </p:val>
                                        </p:tav>
                                        <p:tav tm="100000">
                                          <p:val>
                                            <p:strVal val="#ppt_x"/>
                                          </p:val>
                                        </p:tav>
                                      </p:tavLst>
                                    </p:anim>
                                    <p:anim calcmode="lin" valueType="num">
                                      <p:cBhvr additive="base">
                                        <p:cTn id="84" dur="500" fill="hold"/>
                                        <p:tgtEl>
                                          <p:spTgt spid="28"/>
                                        </p:tgtEl>
                                        <p:attrNameLst>
                                          <p:attrName>ppt_y</p:attrName>
                                        </p:attrNameLst>
                                      </p:cBhvr>
                                      <p:tavLst>
                                        <p:tav tm="0">
                                          <p:val>
                                            <p:strVal val="1+#ppt_h/2"/>
                                          </p:val>
                                        </p:tav>
                                        <p:tav tm="100000">
                                          <p:val>
                                            <p:strVal val="#ppt_y"/>
                                          </p:val>
                                        </p:tav>
                                      </p:tavLst>
                                    </p:anim>
                                  </p:childTnLst>
                                </p:cTn>
                              </p:par>
                              <p:par>
                                <p:cTn id="85" presetID="2" presetClass="entr" presetSubtype="4" accel="50000" decel="50000" fill="hold" nodeType="with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8" grpId="0"/>
      <p:bldP spid="39" grpId="0"/>
      <p:bldP spid="40" grpId="0"/>
      <p:bldP spid="44" grpId="0"/>
      <p:bldP spid="46" grpId="0"/>
      <p:bldP spid="48" grpId="0"/>
      <p:bldP spid="50" grpId="0"/>
      <p:bldP spid="52" grpId="0"/>
      <p:bldP spid="54" grpId="0"/>
      <p:bldP spid="56"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70</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267A012D-D9AF-8649-B60B-FF0B8801DBA7}"/>
              </a:ext>
            </a:extLst>
          </p:cNvPr>
          <p:cNvSpPr txBox="1">
            <a:spLocks/>
          </p:cNvSpPr>
          <p:nvPr/>
        </p:nvSpPr>
        <p:spPr>
          <a:xfrm>
            <a:off x="2355047" y="2183706"/>
            <a:ext cx="2276875"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6</a:t>
            </a:r>
          </a:p>
        </p:txBody>
      </p:sp>
      <p:pic>
        <p:nvPicPr>
          <p:cNvPr id="5" name="Picture 4">
            <a:extLst>
              <a:ext uri="{FF2B5EF4-FFF2-40B4-BE49-F238E27FC236}">
                <a16:creationId xmlns:a16="http://schemas.microsoft.com/office/drawing/2014/main" id="{D62512EA-4FCD-944B-A64C-BA9123F02281}"/>
              </a:ext>
            </a:extLst>
          </p:cNvPr>
          <p:cNvPicPr>
            <a:picLocks noChangeAspect="1"/>
          </p:cNvPicPr>
          <p:nvPr/>
        </p:nvPicPr>
        <p:blipFill>
          <a:blip r:embed="rId4"/>
          <a:stretch>
            <a:fillRect/>
          </a:stretch>
        </p:blipFill>
        <p:spPr>
          <a:xfrm>
            <a:off x="2355047" y="3018373"/>
            <a:ext cx="7627390" cy="821253"/>
          </a:xfrm>
          <a:prstGeom prst="rect">
            <a:avLst/>
          </a:prstGeom>
        </p:spPr>
      </p:pic>
    </p:spTree>
    <p:extLst>
      <p:ext uri="{BB962C8B-B14F-4D97-AF65-F5344CB8AC3E}">
        <p14:creationId xmlns:p14="http://schemas.microsoft.com/office/powerpoint/2010/main" val="20646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0"/>
                                        <p:tgtEl>
                                          <p:spTgt spid="5"/>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24771A-D5F8-4B30-A1FC-11BD5D17BD55}"/>
              </a:ext>
            </a:extLst>
          </p:cNvPr>
          <p:cNvPicPr>
            <a:picLocks noChangeAspect="1"/>
          </p:cNvPicPr>
          <p:nvPr/>
        </p:nvPicPr>
        <p:blipFill>
          <a:blip r:embed="rId3"/>
          <a:stretch>
            <a:fillRect/>
          </a:stretch>
        </p:blipFill>
        <p:spPr>
          <a:xfrm>
            <a:off x="-47625" y="910211"/>
            <a:ext cx="12287249" cy="5081304"/>
          </a:xfrm>
          <a:prstGeom prst="rect">
            <a:avLst/>
          </a:prstGeom>
        </p:spPr>
      </p:pic>
      <p:sp>
        <p:nvSpPr>
          <p:cNvPr id="15" name="Rectangle: Rounded Corners 14">
            <a:extLst>
              <a:ext uri="{FF2B5EF4-FFF2-40B4-BE49-F238E27FC236}">
                <a16:creationId xmlns:a16="http://schemas.microsoft.com/office/drawing/2014/main" id="{F09CC59B-037A-4067-9E47-AD14A2022DA6}"/>
              </a:ext>
            </a:extLst>
          </p:cNvPr>
          <p:cNvSpPr/>
          <p:nvPr/>
        </p:nvSpPr>
        <p:spPr>
          <a:xfrm>
            <a:off x="2000250" y="1914525"/>
            <a:ext cx="9067800" cy="2524121"/>
          </a:xfrm>
          <a:prstGeom prst="roundRect">
            <a:avLst>
              <a:gd name="adj" fmla="val 5129"/>
            </a:avLst>
          </a:prstGeom>
          <a:solidFill>
            <a:srgbClr val="009ED5">
              <a:alpha val="94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BC7EC16A-C73C-4F4B-8019-4CF4FACB3E45}"/>
              </a:ext>
            </a:extLst>
          </p:cNvPr>
          <p:cNvSpPr txBox="1">
            <a:spLocks/>
          </p:cNvSpPr>
          <p:nvPr/>
        </p:nvSpPr>
        <p:spPr>
          <a:xfrm>
            <a:off x="2193212" y="2181185"/>
            <a:ext cx="2080315"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solidFill>
                  <a:schemeClr val="bg1"/>
                </a:solidFill>
                <a:latin typeface="Arial Narrow"/>
                <a:cs typeface="Arial Narrow"/>
              </a:rPr>
              <a:t>CHILD FOCUS</a:t>
            </a:r>
            <a:endParaRPr lang="en-US" sz="2800" b="1" cap="all" spc="75" dirty="0">
              <a:solidFill>
                <a:schemeClr val="bg1"/>
              </a:solidFill>
              <a:latin typeface="Arial Narrow"/>
              <a:cs typeface="Arial Narrow"/>
            </a:endParaRPr>
          </a:p>
        </p:txBody>
      </p:sp>
      <p:sp>
        <p:nvSpPr>
          <p:cNvPr id="20" name="Title 1">
            <a:extLst>
              <a:ext uri="{FF2B5EF4-FFF2-40B4-BE49-F238E27FC236}">
                <a16:creationId xmlns:a16="http://schemas.microsoft.com/office/drawing/2014/main" id="{636A3FE9-A6F3-477A-8F8B-96EBAF66BA67}"/>
              </a:ext>
            </a:extLst>
          </p:cNvPr>
          <p:cNvSpPr txBox="1">
            <a:spLocks/>
          </p:cNvSpPr>
          <p:nvPr/>
        </p:nvSpPr>
        <p:spPr>
          <a:xfrm>
            <a:off x="2193211" y="2609641"/>
            <a:ext cx="8665137" cy="63704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chemeClr val="bg1"/>
                </a:solidFill>
                <a:latin typeface="Arial Narrow"/>
                <a:cs typeface="Arial Narrow"/>
              </a:rPr>
              <a:t>• </a:t>
            </a:r>
            <a:r>
              <a:rPr lang="en-GB" sz="2000" spc="50" dirty="0">
                <a:solidFill>
                  <a:schemeClr val="bg1"/>
                </a:solidFill>
                <a:latin typeface="Arial Narrow"/>
                <a:cs typeface="Arial Narrow"/>
              </a:rPr>
              <a:t>It is sometimes easy to jump to conclusions about a child's upbringing or welfare if it</a:t>
            </a:r>
            <a:br>
              <a:rPr lang="en-GB" sz="2000" spc="50" dirty="0">
                <a:solidFill>
                  <a:schemeClr val="bg1"/>
                </a:solidFill>
                <a:latin typeface="Arial Narrow"/>
                <a:cs typeface="Arial Narrow"/>
              </a:rPr>
            </a:br>
            <a:r>
              <a:rPr lang="en-GB" sz="2000" spc="50" dirty="0">
                <a:solidFill>
                  <a:schemeClr val="bg1"/>
                </a:solidFill>
                <a:latin typeface="Arial Narrow"/>
                <a:cs typeface="Arial Narrow"/>
              </a:rPr>
              <a:t>  appears different to our own </a:t>
            </a:r>
          </a:p>
          <a:p>
            <a:pPr>
              <a:spcBef>
                <a:spcPct val="0"/>
              </a:spcBef>
              <a:spcAft>
                <a:spcPts val="1405"/>
              </a:spcAft>
            </a:pPr>
            <a:endParaRPr lang="en-US" sz="2000" spc="50" dirty="0">
              <a:solidFill>
                <a:schemeClr val="bg1"/>
              </a:solidFill>
              <a:latin typeface="Arial Narrow"/>
              <a:ea typeface="+mj-ea"/>
              <a:cs typeface="Arial Narrow"/>
            </a:endParaRPr>
          </a:p>
        </p:txBody>
      </p:sp>
      <p:cxnSp>
        <p:nvCxnSpPr>
          <p:cNvPr id="21" name="Straight Connector 20">
            <a:extLst>
              <a:ext uri="{FF2B5EF4-FFF2-40B4-BE49-F238E27FC236}">
                <a16:creationId xmlns:a16="http://schemas.microsoft.com/office/drawing/2014/main" id="{6E15DDA3-F615-4291-873D-98DE9091ECC2}"/>
              </a:ext>
            </a:extLst>
          </p:cNvPr>
          <p:cNvCxnSpPr>
            <a:cxnSpLocks/>
          </p:cNvCxnSpPr>
          <p:nvPr/>
        </p:nvCxnSpPr>
        <p:spPr>
          <a:xfrm>
            <a:off x="2193211" y="3318377"/>
            <a:ext cx="8665137" cy="0"/>
          </a:xfrm>
          <a:prstGeom prst="line">
            <a:avLst/>
          </a:prstGeom>
          <a:ln w="6350">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
        <p:nvSpPr>
          <p:cNvPr id="22" name="Title 1">
            <a:extLst>
              <a:ext uri="{FF2B5EF4-FFF2-40B4-BE49-F238E27FC236}">
                <a16:creationId xmlns:a16="http://schemas.microsoft.com/office/drawing/2014/main" id="{82B4E13E-8C96-4804-A92E-F11DD28C61CA}"/>
              </a:ext>
            </a:extLst>
          </p:cNvPr>
          <p:cNvSpPr txBox="1">
            <a:spLocks/>
          </p:cNvSpPr>
          <p:nvPr/>
        </p:nvSpPr>
        <p:spPr>
          <a:xfrm>
            <a:off x="2193212" y="3428497"/>
            <a:ext cx="8698116" cy="67760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chemeClr val="bg1"/>
                </a:solidFill>
                <a:latin typeface="Arial Narrow"/>
                <a:cs typeface="Arial Narrow"/>
              </a:rPr>
              <a:t>• </a:t>
            </a:r>
            <a:r>
              <a:rPr lang="en-GB" sz="2000" spc="50" dirty="0">
                <a:solidFill>
                  <a:schemeClr val="bg1"/>
                </a:solidFill>
                <a:latin typeface="Arial Narrow"/>
                <a:cs typeface="Arial Narrow"/>
              </a:rPr>
              <a:t>We should be careful not to make assumptions, but to remain aware of the possible</a:t>
            </a:r>
            <a:br>
              <a:rPr lang="en-GB" sz="2000" spc="50" dirty="0">
                <a:solidFill>
                  <a:schemeClr val="bg1"/>
                </a:solidFill>
                <a:latin typeface="Arial Narrow"/>
                <a:cs typeface="Arial Narrow"/>
              </a:rPr>
            </a:br>
            <a:r>
              <a:rPr lang="en-GB" sz="2000" spc="50" dirty="0">
                <a:solidFill>
                  <a:schemeClr val="bg1"/>
                </a:solidFill>
                <a:latin typeface="Arial Narrow"/>
                <a:cs typeface="Arial Narrow"/>
              </a:rPr>
              <a:t>  signs and indicators of abuse and to maintain a child rather than an adult focus</a:t>
            </a:r>
          </a:p>
          <a:p>
            <a:pPr>
              <a:spcBef>
                <a:spcPct val="0"/>
              </a:spcBef>
              <a:spcAft>
                <a:spcPts val="1405"/>
              </a:spcAft>
            </a:pPr>
            <a:endParaRPr lang="en-US" sz="2000" spc="50" dirty="0">
              <a:solidFill>
                <a:schemeClr val="bg1"/>
              </a:solidFill>
              <a:latin typeface="Arial Narrow"/>
              <a:ea typeface="+mj-ea"/>
              <a:cs typeface="Arial Narrow"/>
            </a:endParaRPr>
          </a:p>
        </p:txBody>
      </p:sp>
      <p:cxnSp>
        <p:nvCxnSpPr>
          <p:cNvPr id="23" name="Straight Connector 22">
            <a:extLst>
              <a:ext uri="{FF2B5EF4-FFF2-40B4-BE49-F238E27FC236}">
                <a16:creationId xmlns:a16="http://schemas.microsoft.com/office/drawing/2014/main" id="{91FF637A-E21B-4101-91EF-D54F7088739E}"/>
              </a:ext>
            </a:extLst>
          </p:cNvPr>
          <p:cNvCxnSpPr>
            <a:cxnSpLocks/>
          </p:cNvCxnSpPr>
          <p:nvPr/>
        </p:nvCxnSpPr>
        <p:spPr>
          <a:xfrm>
            <a:off x="2160232" y="4129874"/>
            <a:ext cx="8698116" cy="0"/>
          </a:xfrm>
          <a:prstGeom prst="line">
            <a:avLst/>
          </a:prstGeom>
          <a:ln w="6350">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210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2000"/>
                                        <p:tgtEl>
                                          <p:spTgt spid="15"/>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par>
                          <p:cTn id="16" fill="hold">
                            <p:stCondLst>
                              <p:cond delay="3500"/>
                            </p:stCondLst>
                            <p:childTnLst>
                              <p:par>
                                <p:cTn id="17" presetID="10" presetClass="entr" presetSubtype="0" fill="hold" grpId="0"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par>
                                <p:cTn id="28" presetID="10" presetClass="entr" presetSubtype="0" fill="hold" nodeType="withEffect">
                                  <p:stCondLst>
                                    <p:cond delay="0"/>
                                  </p:stCondLst>
                                  <p:childTnLst>
                                    <p:set>
                                      <p:cBhvr>
                                        <p:cTn id="29" dur="1" fill="hold">
                                          <p:stCondLst>
                                            <p:cond delay="0"/>
                                          </p:stCondLst>
                                        </p:cTn>
                                        <p:tgtEl>
                                          <p:spTgt spid="23"/>
                                        </p:tgtEl>
                                        <p:attrNameLst>
                                          <p:attrName>style.visibility</p:attrName>
                                        </p:attrNameLst>
                                      </p:cBhvr>
                                      <p:to>
                                        <p:strVal val="visible"/>
                                      </p:to>
                                    </p:set>
                                    <p:animEffect transition="in" filter="fade">
                                      <p:cBhvr>
                                        <p:cTn id="30" dur="500"/>
                                        <p:tgtEl>
                                          <p:spTgt spid="23"/>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9"/>
                                        </p:tgtEl>
                                        <p:attrNameLst>
                                          <p:attrName>style.visibility</p:attrName>
                                        </p:attrNameLst>
                                      </p:cBhvr>
                                      <p:to>
                                        <p:strVal val="visible"/>
                                      </p:to>
                                    </p:set>
                                    <p:anim calcmode="lin" valueType="num">
                                      <p:cBhvr additive="base">
                                        <p:cTn id="38" dur="500" fill="hold"/>
                                        <p:tgtEl>
                                          <p:spTgt spid="29"/>
                                        </p:tgtEl>
                                        <p:attrNameLst>
                                          <p:attrName>ppt_x</p:attrName>
                                        </p:attrNameLst>
                                      </p:cBhvr>
                                      <p:tavLst>
                                        <p:tav tm="0">
                                          <p:val>
                                            <p:strVal val="#ppt_x"/>
                                          </p:val>
                                        </p:tav>
                                        <p:tav tm="100000">
                                          <p:val>
                                            <p:strVal val="#ppt_x"/>
                                          </p:val>
                                        </p:tav>
                                      </p:tavLst>
                                    </p:anim>
                                    <p:anim calcmode="lin" valueType="num">
                                      <p:cBhvr additive="base">
                                        <p:cTn id="3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p:bldP spid="20" grpId="0"/>
      <p:bldP spid="22"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39" name="Title 1">
            <a:extLst>
              <a:ext uri="{FF2B5EF4-FFF2-40B4-BE49-F238E27FC236}">
                <a16:creationId xmlns:a16="http://schemas.microsoft.com/office/drawing/2014/main" id="{26CD42D3-B14B-427B-B122-C2ED2C6A2091}"/>
              </a:ext>
            </a:extLst>
          </p:cNvPr>
          <p:cNvSpPr txBox="1">
            <a:spLocks/>
          </p:cNvSpPr>
          <p:nvPr/>
        </p:nvSpPr>
        <p:spPr>
          <a:xfrm>
            <a:off x="1562558" y="1969255"/>
            <a:ext cx="9054698" cy="511589"/>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Your neighbour’s 11-year-old child regularly returns home from school with her 8-year-old brother to</a:t>
            </a:r>
            <a:br>
              <a:rPr lang="en-GB" sz="1800" spc="50" dirty="0">
                <a:latin typeface="Arial Narrow"/>
                <a:cs typeface="Arial Narrow"/>
              </a:rPr>
            </a:br>
            <a:r>
              <a:rPr lang="en-GB" sz="1800" spc="50" dirty="0">
                <a:latin typeface="Arial Narrow"/>
                <a:cs typeface="Arial Narrow"/>
              </a:rPr>
              <a:t>an empty house. Their single parent father does not get back from work until 6.30pm.</a:t>
            </a:r>
          </a:p>
        </p:txBody>
      </p:sp>
      <p:cxnSp>
        <p:nvCxnSpPr>
          <p:cNvPr id="40" name="Straight Connector 39">
            <a:extLst>
              <a:ext uri="{FF2B5EF4-FFF2-40B4-BE49-F238E27FC236}">
                <a16:creationId xmlns:a16="http://schemas.microsoft.com/office/drawing/2014/main" id="{EC0B263D-7BA2-4B35-A45A-391707E3AF4B}"/>
              </a:ext>
            </a:extLst>
          </p:cNvPr>
          <p:cNvCxnSpPr>
            <a:cxnSpLocks/>
          </p:cNvCxnSpPr>
          <p:nvPr/>
        </p:nvCxnSpPr>
        <p:spPr>
          <a:xfrm>
            <a:off x="1562558" y="2640706"/>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1" name="Title 1">
            <a:extLst>
              <a:ext uri="{FF2B5EF4-FFF2-40B4-BE49-F238E27FC236}">
                <a16:creationId xmlns:a16="http://schemas.microsoft.com/office/drawing/2014/main" id="{202A03D8-BB34-429E-980F-BCE854D68C3C}"/>
              </a:ext>
            </a:extLst>
          </p:cNvPr>
          <p:cNvSpPr txBox="1">
            <a:spLocks/>
          </p:cNvSpPr>
          <p:nvPr/>
        </p:nvSpPr>
        <p:spPr>
          <a:xfrm>
            <a:off x="1562559" y="1590838"/>
            <a:ext cx="1421274"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1</a:t>
            </a:r>
            <a:endParaRPr lang="en-GB" sz="2000" b="1" spc="50" dirty="0">
              <a:latin typeface="Arial Narrow"/>
              <a:cs typeface="Arial Narrow"/>
            </a:endParaRPr>
          </a:p>
        </p:txBody>
      </p:sp>
      <p:sp>
        <p:nvSpPr>
          <p:cNvPr id="42" name="Title 1">
            <a:extLst>
              <a:ext uri="{FF2B5EF4-FFF2-40B4-BE49-F238E27FC236}">
                <a16:creationId xmlns:a16="http://schemas.microsoft.com/office/drawing/2014/main" id="{4F7D3907-45AF-4518-A45C-4C84563F3182}"/>
              </a:ext>
            </a:extLst>
          </p:cNvPr>
          <p:cNvSpPr txBox="1">
            <a:spLocks/>
          </p:cNvSpPr>
          <p:nvPr/>
        </p:nvSpPr>
        <p:spPr>
          <a:xfrm>
            <a:off x="1562558" y="3167951"/>
            <a:ext cx="9054698" cy="616294"/>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A 12-year-old boy has a mark on his face. He tells you that he has been slapped by a religious leader.</a:t>
            </a:r>
            <a:br>
              <a:rPr lang="en-GB" sz="1800" spc="50" dirty="0">
                <a:latin typeface="Arial Narrow"/>
                <a:cs typeface="Arial Narrow"/>
              </a:rPr>
            </a:br>
            <a:r>
              <a:rPr lang="en-GB" sz="1800" spc="50" dirty="0">
                <a:latin typeface="Arial Narrow"/>
                <a:cs typeface="Arial Narrow"/>
              </a:rPr>
              <a:t>His father has told him that he must always respect his elders.</a:t>
            </a:r>
          </a:p>
        </p:txBody>
      </p:sp>
      <p:cxnSp>
        <p:nvCxnSpPr>
          <p:cNvPr id="43" name="Straight Connector 42">
            <a:extLst>
              <a:ext uri="{FF2B5EF4-FFF2-40B4-BE49-F238E27FC236}">
                <a16:creationId xmlns:a16="http://schemas.microsoft.com/office/drawing/2014/main" id="{91BAEAF1-9ED6-4EA7-BB7A-211CAF1E915D}"/>
              </a:ext>
            </a:extLst>
          </p:cNvPr>
          <p:cNvCxnSpPr>
            <a:cxnSpLocks/>
          </p:cNvCxnSpPr>
          <p:nvPr/>
        </p:nvCxnSpPr>
        <p:spPr>
          <a:xfrm>
            <a:off x="1562558" y="3820705"/>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2F87E1EB-E464-428D-B806-8F083E597701}"/>
              </a:ext>
            </a:extLst>
          </p:cNvPr>
          <p:cNvSpPr txBox="1">
            <a:spLocks/>
          </p:cNvSpPr>
          <p:nvPr/>
        </p:nvSpPr>
        <p:spPr>
          <a:xfrm>
            <a:off x="1562558" y="2803182"/>
            <a:ext cx="142127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2</a:t>
            </a:r>
            <a:endParaRPr lang="en-GB" sz="2000" b="1" spc="50" dirty="0">
              <a:latin typeface="Arial Narrow"/>
              <a:cs typeface="Arial Narrow"/>
            </a:endParaRPr>
          </a:p>
        </p:txBody>
      </p:sp>
      <p:sp>
        <p:nvSpPr>
          <p:cNvPr id="45" name="Title 1">
            <a:extLst>
              <a:ext uri="{FF2B5EF4-FFF2-40B4-BE49-F238E27FC236}">
                <a16:creationId xmlns:a16="http://schemas.microsoft.com/office/drawing/2014/main" id="{F53234F8-52D7-4D5E-B9B5-31AE2176BB9F}"/>
              </a:ext>
            </a:extLst>
          </p:cNvPr>
          <p:cNvSpPr txBox="1">
            <a:spLocks/>
          </p:cNvSpPr>
          <p:nvPr/>
        </p:nvSpPr>
        <p:spPr>
          <a:xfrm>
            <a:off x="1562558" y="4345943"/>
            <a:ext cx="9054698" cy="908525"/>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You often hear your neighbours fighting late into the night. They shout a lot and you have heard the</a:t>
            </a:r>
            <a:br>
              <a:rPr lang="en-GB" sz="1800" spc="50" dirty="0">
                <a:latin typeface="Arial Narrow"/>
                <a:cs typeface="Arial Narrow"/>
              </a:rPr>
            </a:br>
            <a:r>
              <a:rPr lang="en-GB" sz="1800" spc="50" dirty="0">
                <a:latin typeface="Arial Narrow"/>
                <a:cs typeface="Arial Narrow"/>
              </a:rPr>
              <a:t>woman crying. They have a baby. When you have seen the baby, she looks well and is always clean</a:t>
            </a:r>
            <a:br>
              <a:rPr lang="en-GB" sz="1800" spc="50" dirty="0">
                <a:latin typeface="Arial Narrow"/>
                <a:cs typeface="Arial Narrow"/>
              </a:rPr>
            </a:br>
            <a:r>
              <a:rPr lang="en-GB" sz="1800" spc="50" dirty="0">
                <a:latin typeface="Arial Narrow"/>
                <a:cs typeface="Arial Narrow"/>
              </a:rPr>
              <a:t>and nicely dressed.</a:t>
            </a:r>
          </a:p>
        </p:txBody>
      </p:sp>
      <p:cxnSp>
        <p:nvCxnSpPr>
          <p:cNvPr id="46" name="Straight Connector 45">
            <a:extLst>
              <a:ext uri="{FF2B5EF4-FFF2-40B4-BE49-F238E27FC236}">
                <a16:creationId xmlns:a16="http://schemas.microsoft.com/office/drawing/2014/main" id="{90DB0AB5-265C-49E4-9EDE-4C8FCBC55665}"/>
              </a:ext>
            </a:extLst>
          </p:cNvPr>
          <p:cNvCxnSpPr>
            <a:cxnSpLocks/>
          </p:cNvCxnSpPr>
          <p:nvPr/>
        </p:nvCxnSpPr>
        <p:spPr>
          <a:xfrm>
            <a:off x="1562558" y="5290930"/>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68BD91C4-559B-4FA5-B618-71F3903C9C44}"/>
              </a:ext>
            </a:extLst>
          </p:cNvPr>
          <p:cNvSpPr txBox="1">
            <a:spLocks/>
          </p:cNvSpPr>
          <p:nvPr/>
        </p:nvSpPr>
        <p:spPr>
          <a:xfrm>
            <a:off x="1562558" y="3981175"/>
            <a:ext cx="142127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3</a:t>
            </a:r>
            <a:endParaRPr lang="en-GB" sz="2000" b="1" spc="50" dirty="0">
              <a:latin typeface="Arial Narrow"/>
              <a:cs typeface="Arial Narrow"/>
            </a:endParaRPr>
          </a:p>
        </p:txBody>
      </p:sp>
      <p:sp>
        <p:nvSpPr>
          <p:cNvPr id="48" name="Title 1">
            <a:extLst>
              <a:ext uri="{FF2B5EF4-FFF2-40B4-BE49-F238E27FC236}">
                <a16:creationId xmlns:a16="http://schemas.microsoft.com/office/drawing/2014/main" id="{7FDF0428-0DB9-44A7-8FFA-FEA32F984F16}"/>
              </a:ext>
            </a:extLst>
          </p:cNvPr>
          <p:cNvSpPr txBox="1">
            <a:spLocks/>
          </p:cNvSpPr>
          <p:nvPr/>
        </p:nvSpPr>
        <p:spPr>
          <a:xfrm>
            <a:off x="1562558" y="1138724"/>
            <a:ext cx="4125861"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CASE STUDY – STATEMENTS</a:t>
            </a:r>
            <a:endParaRPr lang="en-US" sz="2800" b="1" cap="all" spc="75" dirty="0">
              <a:latin typeface="Arial Narrow"/>
              <a:cs typeface="Arial Narrow"/>
            </a:endParaRPr>
          </a:p>
        </p:txBody>
      </p:sp>
      <p:sp>
        <p:nvSpPr>
          <p:cNvPr id="16" name="Title 1">
            <a:extLst>
              <a:ext uri="{FF2B5EF4-FFF2-40B4-BE49-F238E27FC236}">
                <a16:creationId xmlns:a16="http://schemas.microsoft.com/office/drawing/2014/main" id="{6DF1DDE7-1B26-40EA-8879-12946CF3D883}"/>
              </a:ext>
            </a:extLst>
          </p:cNvPr>
          <p:cNvSpPr txBox="1">
            <a:spLocks/>
          </p:cNvSpPr>
          <p:nvPr/>
        </p:nvSpPr>
        <p:spPr>
          <a:xfrm>
            <a:off x="9478433" y="5471545"/>
            <a:ext cx="1138823" cy="308160"/>
          </a:xfrm>
          <a:prstGeom prst="rect">
            <a:avLst/>
          </a:prstGeom>
        </p:spPr>
        <p:txBody>
          <a:bodyPr vert="horz" wrap="none" lIns="0" tIns="0" rIns="0" bIns="0" rtlCol="0" anchor="t" anchorCtr="0">
            <a:noAutofit/>
          </a:bodyPr>
          <a:lstStyle/>
          <a:p>
            <a:pPr>
              <a:spcBef>
                <a:spcPct val="0"/>
              </a:spcBef>
              <a:spcAft>
                <a:spcPts val="1405"/>
              </a:spcAft>
            </a:pPr>
            <a:r>
              <a:rPr lang="en-US" sz="1600" b="1" i="1" spc="50" dirty="0">
                <a:solidFill>
                  <a:srgbClr val="009ED5"/>
                </a:solidFill>
                <a:latin typeface="Arial Narrow"/>
                <a:cs typeface="Arial Narrow"/>
              </a:rPr>
              <a:t>Continued…</a:t>
            </a:r>
            <a:endParaRPr lang="en-GB" sz="1600" b="1" i="1" spc="50" dirty="0">
              <a:latin typeface="Arial Narrow"/>
              <a:cs typeface="Arial Narrow"/>
            </a:endParaRPr>
          </a:p>
        </p:txBody>
      </p:sp>
    </p:spTree>
    <p:extLst>
      <p:ext uri="{BB962C8B-B14F-4D97-AF65-F5344CB8AC3E}">
        <p14:creationId xmlns:p14="http://schemas.microsoft.com/office/powerpoint/2010/main" val="410172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fade">
                                      <p:cBhvr>
                                        <p:cTn id="11" dur="500"/>
                                        <p:tgtEl>
                                          <p:spTgt spid="39"/>
                                        </p:tgtEl>
                                      </p:cBhvr>
                                    </p:animEffect>
                                  </p:childTnLst>
                                </p:cTn>
                              </p:par>
                              <p:par>
                                <p:cTn id="12" presetID="10" presetClass="entr" presetSubtype="0" fill="hold" nodeType="withEffect">
                                  <p:stCondLst>
                                    <p:cond delay="0"/>
                                  </p:stCondLst>
                                  <p:childTnLst>
                                    <p:set>
                                      <p:cBhvr>
                                        <p:cTn id="13" dur="1" fill="hold">
                                          <p:stCondLst>
                                            <p:cond delay="0"/>
                                          </p:stCondLst>
                                        </p:cTn>
                                        <p:tgtEl>
                                          <p:spTgt spid="40"/>
                                        </p:tgtEl>
                                        <p:attrNameLst>
                                          <p:attrName>style.visibility</p:attrName>
                                        </p:attrNameLst>
                                      </p:cBhvr>
                                      <p:to>
                                        <p:strVal val="visible"/>
                                      </p:to>
                                    </p:set>
                                    <p:animEffect transition="in" filter="fade">
                                      <p:cBhvr>
                                        <p:cTn id="14" dur="500"/>
                                        <p:tgtEl>
                                          <p:spTgt spid="4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500"/>
                                        <p:tgtEl>
                                          <p:spTgt spid="44"/>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42"/>
                                        </p:tgtEl>
                                        <p:attrNameLst>
                                          <p:attrName>style.visibility</p:attrName>
                                        </p:attrNameLst>
                                      </p:cBhvr>
                                      <p:to>
                                        <p:strVal val="visible"/>
                                      </p:to>
                                    </p:set>
                                    <p:animEffect transition="in" filter="fade">
                                      <p:cBhvr>
                                        <p:cTn id="23" dur="500"/>
                                        <p:tgtEl>
                                          <p:spTgt spid="42"/>
                                        </p:tgtEl>
                                      </p:cBhvr>
                                    </p:animEffect>
                                  </p:childTnLst>
                                </p:cTn>
                              </p:par>
                              <p:par>
                                <p:cTn id="24" presetID="10" presetClass="entr" presetSubtype="0" fill="hold" nodeType="withEffect">
                                  <p:stCondLst>
                                    <p:cond delay="0"/>
                                  </p:stCondLst>
                                  <p:childTnLst>
                                    <p:set>
                                      <p:cBhvr>
                                        <p:cTn id="25" dur="1" fill="hold">
                                          <p:stCondLst>
                                            <p:cond delay="0"/>
                                          </p:stCondLst>
                                        </p:cTn>
                                        <p:tgtEl>
                                          <p:spTgt spid="43"/>
                                        </p:tgtEl>
                                        <p:attrNameLst>
                                          <p:attrName>style.visibility</p:attrName>
                                        </p:attrNameLst>
                                      </p:cBhvr>
                                      <p:to>
                                        <p:strVal val="visible"/>
                                      </p:to>
                                    </p:set>
                                    <p:animEffect transition="in" filter="fade">
                                      <p:cBhvr>
                                        <p:cTn id="26" dur="500"/>
                                        <p:tgtEl>
                                          <p:spTgt spid="4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fade">
                                      <p:cBhvr>
                                        <p:cTn id="31" dur="500"/>
                                        <p:tgtEl>
                                          <p:spTgt spid="47"/>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45"/>
                                        </p:tgtEl>
                                        <p:attrNameLst>
                                          <p:attrName>style.visibility</p:attrName>
                                        </p:attrNameLst>
                                      </p:cBhvr>
                                      <p:to>
                                        <p:strVal val="visible"/>
                                      </p:to>
                                    </p:set>
                                    <p:animEffect transition="in" filter="fade">
                                      <p:cBhvr>
                                        <p:cTn id="35" dur="500"/>
                                        <p:tgtEl>
                                          <p:spTgt spid="45"/>
                                        </p:tgtEl>
                                      </p:cBhvr>
                                    </p:animEffect>
                                  </p:childTnLst>
                                </p:cTn>
                              </p:par>
                              <p:par>
                                <p:cTn id="36" presetID="10" presetClass="entr" presetSubtype="0" fill="hold" nodeType="withEffect">
                                  <p:stCondLst>
                                    <p:cond delay="0"/>
                                  </p:stCondLst>
                                  <p:childTnLst>
                                    <p:set>
                                      <p:cBhvr>
                                        <p:cTn id="37" dur="1" fill="hold">
                                          <p:stCondLst>
                                            <p:cond delay="0"/>
                                          </p:stCondLst>
                                        </p:cTn>
                                        <p:tgtEl>
                                          <p:spTgt spid="46"/>
                                        </p:tgtEl>
                                        <p:attrNameLst>
                                          <p:attrName>style.visibility</p:attrName>
                                        </p:attrNameLst>
                                      </p:cBhvr>
                                      <p:to>
                                        <p:strVal val="visible"/>
                                      </p:to>
                                    </p:set>
                                    <p:animEffect transition="in" filter="fade">
                                      <p:cBhvr>
                                        <p:cTn id="38" dur="500"/>
                                        <p:tgtEl>
                                          <p:spTgt spid="46"/>
                                        </p:tgtEl>
                                      </p:cBhvr>
                                    </p:animEffect>
                                  </p:childTnLst>
                                </p:cTn>
                              </p:par>
                            </p:childTnLst>
                          </p:cTn>
                        </p:par>
                        <p:par>
                          <p:cTn id="39" fill="hold">
                            <p:stCondLst>
                              <p:cond delay="1000"/>
                            </p:stCondLst>
                            <p:childTnLst>
                              <p:par>
                                <p:cTn id="40" presetID="10"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1000"/>
                                        <p:tgtEl>
                                          <p:spTgt spid="16"/>
                                        </p:tgtEl>
                                      </p:cBhvr>
                                    </p:animEffect>
                                  </p:childTnLst>
                                </p:cTn>
                              </p:par>
                            </p:childTnLst>
                          </p:cTn>
                        </p:par>
                        <p:par>
                          <p:cTn id="43" fill="hold">
                            <p:stCondLst>
                              <p:cond delay="2000"/>
                            </p:stCondLst>
                            <p:childTnLst>
                              <p:par>
                                <p:cTn id="44" presetID="2" presetClass="entr" presetSubtype="4" accel="50000" decel="50000" fill="hold" nodeType="after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ppt_x"/>
                                          </p:val>
                                        </p:tav>
                                        <p:tav tm="100000">
                                          <p:val>
                                            <p:strVal val="#ppt_x"/>
                                          </p:val>
                                        </p:tav>
                                      </p:tavLst>
                                    </p:anim>
                                    <p:anim calcmode="lin" valueType="num">
                                      <p:cBhvr additive="base">
                                        <p:cTn id="47" dur="500" fill="hold"/>
                                        <p:tgtEl>
                                          <p:spTgt spid="28"/>
                                        </p:tgtEl>
                                        <p:attrNameLst>
                                          <p:attrName>ppt_y</p:attrName>
                                        </p:attrNameLst>
                                      </p:cBhvr>
                                      <p:tavLst>
                                        <p:tav tm="0">
                                          <p:val>
                                            <p:strVal val="1+#ppt_h/2"/>
                                          </p:val>
                                        </p:tav>
                                        <p:tav tm="100000">
                                          <p:val>
                                            <p:strVal val="#ppt_y"/>
                                          </p:val>
                                        </p:tav>
                                      </p:tavLst>
                                    </p:anim>
                                  </p:childTnLst>
                                </p:cTn>
                              </p:par>
                              <p:par>
                                <p:cTn id="48" presetID="2" presetClass="entr" presetSubtype="4" accel="50000" decel="50000" fill="hold" nodeType="with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ppt_x"/>
                                          </p:val>
                                        </p:tav>
                                        <p:tav tm="100000">
                                          <p:val>
                                            <p:strVal val="#ppt_x"/>
                                          </p:val>
                                        </p:tav>
                                      </p:tavLst>
                                    </p:anim>
                                    <p:anim calcmode="lin" valueType="num">
                                      <p:cBhvr additive="base">
                                        <p:cTn id="5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1" grpId="0"/>
      <p:bldP spid="42" grpId="0"/>
      <p:bldP spid="44" grpId="0"/>
      <p:bldP spid="45" grpId="0"/>
      <p:bldP spid="47" grpId="0"/>
      <p:bldP spid="16"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BC7EC16A-C73C-4F4B-8019-4CF4FACB3E45}"/>
              </a:ext>
            </a:extLst>
          </p:cNvPr>
          <p:cNvSpPr txBox="1">
            <a:spLocks/>
          </p:cNvSpPr>
          <p:nvPr/>
        </p:nvSpPr>
        <p:spPr>
          <a:xfrm>
            <a:off x="1562558" y="1138724"/>
            <a:ext cx="5349230"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CASE STUDY – STATEMENTS </a:t>
            </a:r>
            <a:r>
              <a:rPr lang="en-GB" sz="1700" b="1" i="1" cap="all" spc="75" dirty="0">
                <a:latin typeface="Arial Narrow"/>
                <a:cs typeface="Arial Narrow"/>
              </a:rPr>
              <a:t>CONTINUED</a:t>
            </a:r>
            <a:endParaRPr lang="en-US" sz="2800" b="1" i="1" cap="all" spc="75" dirty="0">
              <a:latin typeface="Arial Narrow"/>
              <a:cs typeface="Arial Narrow"/>
            </a:endParaRPr>
          </a:p>
        </p:txBody>
      </p:sp>
      <p:sp>
        <p:nvSpPr>
          <p:cNvPr id="39" name="Title 1">
            <a:extLst>
              <a:ext uri="{FF2B5EF4-FFF2-40B4-BE49-F238E27FC236}">
                <a16:creationId xmlns:a16="http://schemas.microsoft.com/office/drawing/2014/main" id="{26CD42D3-B14B-427B-B122-C2ED2C6A2091}"/>
              </a:ext>
            </a:extLst>
          </p:cNvPr>
          <p:cNvSpPr txBox="1">
            <a:spLocks/>
          </p:cNvSpPr>
          <p:nvPr/>
        </p:nvSpPr>
        <p:spPr>
          <a:xfrm>
            <a:off x="1562558" y="1958587"/>
            <a:ext cx="9066884" cy="622387"/>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A 6-year-old boy always comes to school late and never has the proper uniform. He looks scruffy</a:t>
            </a:r>
            <a:br>
              <a:rPr lang="en-GB" sz="1800" spc="50" dirty="0">
                <a:latin typeface="Arial Narrow"/>
                <a:cs typeface="Arial Narrow"/>
              </a:rPr>
            </a:br>
            <a:r>
              <a:rPr lang="en-GB" sz="1800" spc="50" dirty="0">
                <a:latin typeface="Arial Narrow"/>
                <a:cs typeface="Arial Narrow"/>
              </a:rPr>
              <a:t>and his hair is generally greasy and unwashed. You notice that the other children make fun of him.</a:t>
            </a:r>
          </a:p>
        </p:txBody>
      </p:sp>
      <p:cxnSp>
        <p:nvCxnSpPr>
          <p:cNvPr id="40" name="Straight Connector 39">
            <a:extLst>
              <a:ext uri="{FF2B5EF4-FFF2-40B4-BE49-F238E27FC236}">
                <a16:creationId xmlns:a16="http://schemas.microsoft.com/office/drawing/2014/main" id="{EC0B263D-7BA2-4B35-A45A-391707E3AF4B}"/>
              </a:ext>
            </a:extLst>
          </p:cNvPr>
          <p:cNvCxnSpPr>
            <a:cxnSpLocks/>
          </p:cNvCxnSpPr>
          <p:nvPr/>
        </p:nvCxnSpPr>
        <p:spPr>
          <a:xfrm>
            <a:off x="1562558" y="2643686"/>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1" name="Title 1">
            <a:extLst>
              <a:ext uri="{FF2B5EF4-FFF2-40B4-BE49-F238E27FC236}">
                <a16:creationId xmlns:a16="http://schemas.microsoft.com/office/drawing/2014/main" id="{202A03D8-BB34-429E-980F-BCE854D68C3C}"/>
              </a:ext>
            </a:extLst>
          </p:cNvPr>
          <p:cNvSpPr txBox="1">
            <a:spLocks/>
          </p:cNvSpPr>
          <p:nvPr/>
        </p:nvSpPr>
        <p:spPr>
          <a:xfrm>
            <a:off x="1562558" y="1593818"/>
            <a:ext cx="143330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4</a:t>
            </a:r>
            <a:endParaRPr lang="en-GB" sz="2000" b="1" spc="50" dirty="0">
              <a:latin typeface="Arial Narrow"/>
              <a:cs typeface="Arial Narrow"/>
            </a:endParaRPr>
          </a:p>
        </p:txBody>
      </p:sp>
      <p:sp>
        <p:nvSpPr>
          <p:cNvPr id="42" name="Title 1">
            <a:extLst>
              <a:ext uri="{FF2B5EF4-FFF2-40B4-BE49-F238E27FC236}">
                <a16:creationId xmlns:a16="http://schemas.microsoft.com/office/drawing/2014/main" id="{4F7D3907-45AF-4518-A45C-4C84563F3182}"/>
              </a:ext>
            </a:extLst>
          </p:cNvPr>
          <p:cNvSpPr txBox="1">
            <a:spLocks/>
          </p:cNvSpPr>
          <p:nvPr/>
        </p:nvSpPr>
        <p:spPr>
          <a:xfrm>
            <a:off x="1562558" y="3108134"/>
            <a:ext cx="9066884" cy="894675"/>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A 10-year-old wheelchair user spends the evenings looking out of the window or watching TV on her</a:t>
            </a:r>
            <a:br>
              <a:rPr lang="en-GB" sz="1800" spc="50" dirty="0">
                <a:latin typeface="Arial Narrow"/>
                <a:cs typeface="Arial Narrow"/>
              </a:rPr>
            </a:br>
            <a:r>
              <a:rPr lang="en-GB" sz="1800" spc="50" dirty="0">
                <a:latin typeface="Arial Narrow"/>
                <a:cs typeface="Arial Narrow"/>
              </a:rPr>
              <a:t>own because she cannot get around without help. She has two younger sisters, aged 6 and 3, who</a:t>
            </a:r>
            <a:br>
              <a:rPr lang="en-GB" sz="1800" spc="50" dirty="0">
                <a:latin typeface="Arial Narrow"/>
                <a:cs typeface="Arial Narrow"/>
              </a:rPr>
            </a:br>
            <a:r>
              <a:rPr lang="en-GB" sz="1800" spc="50" dirty="0">
                <a:latin typeface="Arial Narrow"/>
                <a:cs typeface="Arial Narrow"/>
              </a:rPr>
              <a:t>are full of energy and take up a lot of their mother’s attention.</a:t>
            </a:r>
          </a:p>
        </p:txBody>
      </p:sp>
      <p:cxnSp>
        <p:nvCxnSpPr>
          <p:cNvPr id="43" name="Straight Connector 42">
            <a:extLst>
              <a:ext uri="{FF2B5EF4-FFF2-40B4-BE49-F238E27FC236}">
                <a16:creationId xmlns:a16="http://schemas.microsoft.com/office/drawing/2014/main" id="{91BAEAF1-9ED6-4EA7-BB7A-211CAF1E915D}"/>
              </a:ext>
            </a:extLst>
          </p:cNvPr>
          <p:cNvCxnSpPr>
            <a:cxnSpLocks/>
          </p:cNvCxnSpPr>
          <p:nvPr/>
        </p:nvCxnSpPr>
        <p:spPr>
          <a:xfrm>
            <a:off x="1562558" y="4065527"/>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2F87E1EB-E464-428D-B806-8F083E597701}"/>
              </a:ext>
            </a:extLst>
          </p:cNvPr>
          <p:cNvSpPr txBox="1">
            <a:spLocks/>
          </p:cNvSpPr>
          <p:nvPr/>
        </p:nvSpPr>
        <p:spPr>
          <a:xfrm>
            <a:off x="1562558" y="2743366"/>
            <a:ext cx="143330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5</a:t>
            </a:r>
            <a:endParaRPr lang="en-GB" sz="2000" b="1" spc="50" dirty="0">
              <a:latin typeface="Arial Narrow"/>
              <a:cs typeface="Arial Narrow"/>
            </a:endParaRPr>
          </a:p>
        </p:txBody>
      </p:sp>
      <p:sp>
        <p:nvSpPr>
          <p:cNvPr id="45" name="Title 1">
            <a:extLst>
              <a:ext uri="{FF2B5EF4-FFF2-40B4-BE49-F238E27FC236}">
                <a16:creationId xmlns:a16="http://schemas.microsoft.com/office/drawing/2014/main" id="{F53234F8-52D7-4D5E-B9B5-31AE2176BB9F}"/>
              </a:ext>
            </a:extLst>
          </p:cNvPr>
          <p:cNvSpPr txBox="1">
            <a:spLocks/>
          </p:cNvSpPr>
          <p:nvPr/>
        </p:nvSpPr>
        <p:spPr>
          <a:xfrm>
            <a:off x="1562558" y="4589008"/>
            <a:ext cx="9066884" cy="894665"/>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A 14-year-old girl goes out to nightclubs on most Friday nights and comes home in the early hours so</a:t>
            </a:r>
            <a:br>
              <a:rPr lang="en-GB" sz="1800" spc="50" dirty="0">
                <a:latin typeface="Arial Narrow"/>
                <a:cs typeface="Arial Narrow"/>
              </a:rPr>
            </a:br>
            <a:r>
              <a:rPr lang="en-GB" sz="1800" spc="50" dirty="0">
                <a:latin typeface="Arial Narrow"/>
                <a:cs typeface="Arial Narrow"/>
              </a:rPr>
              <a:t>drunk that she can barely walk. She appears to have a boyfriend who is much older, drives a car and</a:t>
            </a:r>
            <a:br>
              <a:rPr lang="en-GB" sz="1800" spc="50" dirty="0">
                <a:latin typeface="Arial Narrow"/>
                <a:cs typeface="Arial Narrow"/>
              </a:rPr>
            </a:br>
            <a:r>
              <a:rPr lang="en-GB" sz="1800" spc="50" dirty="0">
                <a:latin typeface="Arial Narrow"/>
                <a:cs typeface="Arial Narrow"/>
              </a:rPr>
              <a:t>often stays over at the girl’s home.</a:t>
            </a:r>
          </a:p>
        </p:txBody>
      </p:sp>
      <p:cxnSp>
        <p:nvCxnSpPr>
          <p:cNvPr id="46" name="Straight Connector 45">
            <a:extLst>
              <a:ext uri="{FF2B5EF4-FFF2-40B4-BE49-F238E27FC236}">
                <a16:creationId xmlns:a16="http://schemas.microsoft.com/office/drawing/2014/main" id="{90DB0AB5-265C-49E4-9EDE-4C8FCBC55665}"/>
              </a:ext>
            </a:extLst>
          </p:cNvPr>
          <p:cNvCxnSpPr>
            <a:cxnSpLocks/>
          </p:cNvCxnSpPr>
          <p:nvPr/>
        </p:nvCxnSpPr>
        <p:spPr>
          <a:xfrm>
            <a:off x="1562558" y="5550078"/>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68BD91C4-559B-4FA5-B618-71F3903C9C44}"/>
              </a:ext>
            </a:extLst>
          </p:cNvPr>
          <p:cNvSpPr txBox="1">
            <a:spLocks/>
          </p:cNvSpPr>
          <p:nvPr/>
        </p:nvSpPr>
        <p:spPr>
          <a:xfrm>
            <a:off x="1562558" y="4224240"/>
            <a:ext cx="143330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6</a:t>
            </a:r>
            <a:endParaRPr lang="en-GB" sz="2000" b="1" spc="50" dirty="0">
              <a:latin typeface="Arial Narrow"/>
              <a:cs typeface="Arial Narrow"/>
            </a:endParaRPr>
          </a:p>
        </p:txBody>
      </p:sp>
    </p:spTree>
    <p:extLst>
      <p:ext uri="{BB962C8B-B14F-4D97-AF65-F5344CB8AC3E}">
        <p14:creationId xmlns:p14="http://schemas.microsoft.com/office/powerpoint/2010/main" val="1646467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fade">
                                      <p:cBhvr>
                                        <p:cTn id="11" dur="500"/>
                                        <p:tgtEl>
                                          <p:spTgt spid="39"/>
                                        </p:tgtEl>
                                      </p:cBhvr>
                                    </p:animEffect>
                                  </p:childTnLst>
                                </p:cTn>
                              </p:par>
                              <p:par>
                                <p:cTn id="12" presetID="10" presetClass="entr" presetSubtype="0" fill="hold" nodeType="withEffect">
                                  <p:stCondLst>
                                    <p:cond delay="0"/>
                                  </p:stCondLst>
                                  <p:childTnLst>
                                    <p:set>
                                      <p:cBhvr>
                                        <p:cTn id="13" dur="1" fill="hold">
                                          <p:stCondLst>
                                            <p:cond delay="0"/>
                                          </p:stCondLst>
                                        </p:cTn>
                                        <p:tgtEl>
                                          <p:spTgt spid="40"/>
                                        </p:tgtEl>
                                        <p:attrNameLst>
                                          <p:attrName>style.visibility</p:attrName>
                                        </p:attrNameLst>
                                      </p:cBhvr>
                                      <p:to>
                                        <p:strVal val="visible"/>
                                      </p:to>
                                    </p:set>
                                    <p:animEffect transition="in" filter="fade">
                                      <p:cBhvr>
                                        <p:cTn id="14" dur="500"/>
                                        <p:tgtEl>
                                          <p:spTgt spid="4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500"/>
                                        <p:tgtEl>
                                          <p:spTgt spid="44"/>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42"/>
                                        </p:tgtEl>
                                        <p:attrNameLst>
                                          <p:attrName>style.visibility</p:attrName>
                                        </p:attrNameLst>
                                      </p:cBhvr>
                                      <p:to>
                                        <p:strVal val="visible"/>
                                      </p:to>
                                    </p:set>
                                    <p:animEffect transition="in" filter="fade">
                                      <p:cBhvr>
                                        <p:cTn id="23" dur="500"/>
                                        <p:tgtEl>
                                          <p:spTgt spid="42"/>
                                        </p:tgtEl>
                                      </p:cBhvr>
                                    </p:animEffect>
                                  </p:childTnLst>
                                </p:cTn>
                              </p:par>
                              <p:par>
                                <p:cTn id="24" presetID="10" presetClass="entr" presetSubtype="0" fill="hold" nodeType="withEffect">
                                  <p:stCondLst>
                                    <p:cond delay="0"/>
                                  </p:stCondLst>
                                  <p:childTnLst>
                                    <p:set>
                                      <p:cBhvr>
                                        <p:cTn id="25" dur="1" fill="hold">
                                          <p:stCondLst>
                                            <p:cond delay="0"/>
                                          </p:stCondLst>
                                        </p:cTn>
                                        <p:tgtEl>
                                          <p:spTgt spid="43"/>
                                        </p:tgtEl>
                                        <p:attrNameLst>
                                          <p:attrName>style.visibility</p:attrName>
                                        </p:attrNameLst>
                                      </p:cBhvr>
                                      <p:to>
                                        <p:strVal val="visible"/>
                                      </p:to>
                                    </p:set>
                                    <p:animEffect transition="in" filter="fade">
                                      <p:cBhvr>
                                        <p:cTn id="26" dur="500"/>
                                        <p:tgtEl>
                                          <p:spTgt spid="4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fade">
                                      <p:cBhvr>
                                        <p:cTn id="31" dur="500"/>
                                        <p:tgtEl>
                                          <p:spTgt spid="47"/>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45"/>
                                        </p:tgtEl>
                                        <p:attrNameLst>
                                          <p:attrName>style.visibility</p:attrName>
                                        </p:attrNameLst>
                                      </p:cBhvr>
                                      <p:to>
                                        <p:strVal val="visible"/>
                                      </p:to>
                                    </p:set>
                                    <p:animEffect transition="in" filter="fade">
                                      <p:cBhvr>
                                        <p:cTn id="35" dur="500"/>
                                        <p:tgtEl>
                                          <p:spTgt spid="45"/>
                                        </p:tgtEl>
                                      </p:cBhvr>
                                    </p:animEffect>
                                  </p:childTnLst>
                                </p:cTn>
                              </p:par>
                              <p:par>
                                <p:cTn id="36" presetID="10" presetClass="entr" presetSubtype="0" fill="hold" nodeType="withEffect">
                                  <p:stCondLst>
                                    <p:cond delay="0"/>
                                  </p:stCondLst>
                                  <p:childTnLst>
                                    <p:set>
                                      <p:cBhvr>
                                        <p:cTn id="37" dur="1" fill="hold">
                                          <p:stCondLst>
                                            <p:cond delay="0"/>
                                          </p:stCondLst>
                                        </p:cTn>
                                        <p:tgtEl>
                                          <p:spTgt spid="46"/>
                                        </p:tgtEl>
                                        <p:attrNameLst>
                                          <p:attrName>style.visibility</p:attrName>
                                        </p:attrNameLst>
                                      </p:cBhvr>
                                      <p:to>
                                        <p:strVal val="visible"/>
                                      </p:to>
                                    </p:set>
                                    <p:animEffect transition="in" filter="fade">
                                      <p:cBhvr>
                                        <p:cTn id="38" dur="500"/>
                                        <p:tgtEl>
                                          <p:spTgt spid="46"/>
                                        </p:tgtEl>
                                      </p:cBhvr>
                                    </p:animEffect>
                                  </p:childTnLst>
                                </p:cTn>
                              </p:par>
                            </p:childTnLst>
                          </p:cTn>
                        </p:par>
                        <p:par>
                          <p:cTn id="39" fill="hold">
                            <p:stCondLst>
                              <p:cond delay="1000"/>
                            </p:stCondLst>
                            <p:childTnLst>
                              <p:par>
                                <p:cTn id="40" presetID="2" presetClass="entr" presetSubtype="4" accel="50000" decel="50000" fill="hold" nodeType="afterEffect">
                                  <p:stCondLst>
                                    <p:cond delay="0"/>
                                  </p:stCondLst>
                                  <p:childTnLst>
                                    <p:set>
                                      <p:cBhvr>
                                        <p:cTn id="41" dur="1" fill="hold">
                                          <p:stCondLst>
                                            <p:cond delay="0"/>
                                          </p:stCondLst>
                                        </p:cTn>
                                        <p:tgtEl>
                                          <p:spTgt spid="28"/>
                                        </p:tgtEl>
                                        <p:attrNameLst>
                                          <p:attrName>style.visibility</p:attrName>
                                        </p:attrNameLst>
                                      </p:cBhvr>
                                      <p:to>
                                        <p:strVal val="visible"/>
                                      </p:to>
                                    </p:set>
                                    <p:anim calcmode="lin" valueType="num">
                                      <p:cBhvr additive="base">
                                        <p:cTn id="42" dur="500" fill="hold"/>
                                        <p:tgtEl>
                                          <p:spTgt spid="28"/>
                                        </p:tgtEl>
                                        <p:attrNameLst>
                                          <p:attrName>ppt_x</p:attrName>
                                        </p:attrNameLst>
                                      </p:cBhvr>
                                      <p:tavLst>
                                        <p:tav tm="0">
                                          <p:val>
                                            <p:strVal val="#ppt_x"/>
                                          </p:val>
                                        </p:tav>
                                        <p:tav tm="100000">
                                          <p:val>
                                            <p:strVal val="#ppt_x"/>
                                          </p:val>
                                        </p:tav>
                                      </p:tavLst>
                                    </p:anim>
                                    <p:anim calcmode="lin" valueType="num">
                                      <p:cBhvr additive="base">
                                        <p:cTn id="43" dur="500" fill="hold"/>
                                        <p:tgtEl>
                                          <p:spTgt spid="28"/>
                                        </p:tgtEl>
                                        <p:attrNameLst>
                                          <p:attrName>ppt_y</p:attrName>
                                        </p:attrNameLst>
                                      </p:cBhvr>
                                      <p:tavLst>
                                        <p:tav tm="0">
                                          <p:val>
                                            <p:strVal val="1+#ppt_h/2"/>
                                          </p:val>
                                        </p:tav>
                                        <p:tav tm="100000">
                                          <p:val>
                                            <p:strVal val="#ppt_y"/>
                                          </p:val>
                                        </p:tav>
                                      </p:tavLst>
                                    </p:anim>
                                  </p:childTnLst>
                                </p:cTn>
                              </p:par>
                              <p:par>
                                <p:cTn id="44" presetID="2" presetClass="entr" presetSubtype="4" accel="50000" decel="5000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1" grpId="0"/>
      <p:bldP spid="42" grpId="0"/>
      <p:bldP spid="44" grpId="0"/>
      <p:bldP spid="45" grpId="0"/>
      <p:bldP spid="47"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69B130-1D84-46A2-9F9B-D2BED07F7609}"/>
              </a:ext>
            </a:extLst>
          </p:cNvPr>
          <p:cNvPicPr>
            <a:picLocks noChangeAspect="1"/>
          </p:cNvPicPr>
          <p:nvPr/>
        </p:nvPicPr>
        <p:blipFill>
          <a:blip r:embed="rId3"/>
          <a:stretch>
            <a:fillRect/>
          </a:stretch>
        </p:blipFill>
        <p:spPr>
          <a:xfrm>
            <a:off x="6584477" y="914725"/>
            <a:ext cx="5607523" cy="5086023"/>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6" name="Title 1">
            <a:extLst>
              <a:ext uri="{FF2B5EF4-FFF2-40B4-BE49-F238E27FC236}">
                <a16:creationId xmlns:a16="http://schemas.microsoft.com/office/drawing/2014/main" id="{65200BC9-83F4-4F12-9B2D-3AAA73F203F9}"/>
              </a:ext>
            </a:extLst>
          </p:cNvPr>
          <p:cNvSpPr txBox="1">
            <a:spLocks/>
          </p:cNvSpPr>
          <p:nvPr/>
        </p:nvSpPr>
        <p:spPr>
          <a:xfrm>
            <a:off x="584664" y="1376933"/>
            <a:ext cx="5511336" cy="129838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Concerns about a child’s welfare and safety are on</a:t>
            </a:r>
            <a:br>
              <a:rPr lang="en-GB" sz="2000" spc="50" dirty="0">
                <a:latin typeface="Arial Narrow"/>
                <a:cs typeface="Arial Narrow"/>
              </a:rPr>
            </a:br>
            <a:r>
              <a:rPr lang="en-GB" sz="2000" spc="50" dirty="0">
                <a:latin typeface="Arial Narrow"/>
                <a:cs typeface="Arial Narrow"/>
              </a:rPr>
              <a:t>  a continuum. In most cases, it is not possible to know</a:t>
            </a:r>
            <a:br>
              <a:rPr lang="en-GB" sz="2000" spc="50" dirty="0">
                <a:latin typeface="Arial Narrow"/>
                <a:cs typeface="Arial Narrow"/>
              </a:rPr>
            </a:br>
            <a:r>
              <a:rPr lang="en-GB" sz="2000" spc="50" dirty="0">
                <a:latin typeface="Arial Narrow"/>
                <a:cs typeface="Arial Narrow"/>
              </a:rPr>
              <a:t>  how serious these are without an assessment being</a:t>
            </a:r>
            <a:br>
              <a:rPr lang="en-GB" sz="2000" spc="50" dirty="0">
                <a:latin typeface="Arial Narrow"/>
                <a:cs typeface="Arial Narrow"/>
              </a:rPr>
            </a:br>
            <a:r>
              <a:rPr lang="en-GB" sz="2000" spc="50" dirty="0">
                <a:latin typeface="Arial Narrow"/>
                <a:cs typeface="Arial Narrow"/>
              </a:rPr>
              <a:t>  carried out</a:t>
            </a:r>
            <a:endParaRPr lang="en-US" sz="2000" spc="50" dirty="0">
              <a:solidFill>
                <a:srgbClr val="000000"/>
              </a:solidFill>
              <a:latin typeface="Arial Narrow"/>
              <a:ea typeface="+mj-ea"/>
              <a:cs typeface="Arial Narrow"/>
            </a:endParaRPr>
          </a:p>
        </p:txBody>
      </p:sp>
      <p:cxnSp>
        <p:nvCxnSpPr>
          <p:cNvPr id="17" name="Straight Connector 16">
            <a:extLst>
              <a:ext uri="{FF2B5EF4-FFF2-40B4-BE49-F238E27FC236}">
                <a16:creationId xmlns:a16="http://schemas.microsoft.com/office/drawing/2014/main" id="{C5F4EF83-7D9B-498F-B706-8B533FA4454F}"/>
              </a:ext>
            </a:extLst>
          </p:cNvPr>
          <p:cNvCxnSpPr>
            <a:cxnSpLocks/>
          </p:cNvCxnSpPr>
          <p:nvPr/>
        </p:nvCxnSpPr>
        <p:spPr>
          <a:xfrm>
            <a:off x="584664" y="2756709"/>
            <a:ext cx="55113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064478E0-34F1-4DF6-AED2-A8E00E5B0E36}"/>
              </a:ext>
            </a:extLst>
          </p:cNvPr>
          <p:cNvSpPr txBox="1">
            <a:spLocks/>
          </p:cNvSpPr>
          <p:nvPr/>
        </p:nvSpPr>
        <p:spPr>
          <a:xfrm>
            <a:off x="584663" y="2897885"/>
            <a:ext cx="5544315" cy="96271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Children are raised in different ways and patterns of</a:t>
            </a:r>
            <a:br>
              <a:rPr lang="en-GB" sz="2000" spc="50" dirty="0">
                <a:latin typeface="Arial Narrow"/>
                <a:cs typeface="Arial Narrow"/>
              </a:rPr>
            </a:br>
            <a:r>
              <a:rPr lang="en-GB" sz="2000" spc="50" dirty="0">
                <a:latin typeface="Arial Narrow"/>
                <a:cs typeface="Arial Narrow"/>
              </a:rPr>
              <a:t>  family life vary. There is no one perfect way to raise</a:t>
            </a:r>
            <a:br>
              <a:rPr lang="en-GB" sz="2000" spc="50" dirty="0">
                <a:latin typeface="Arial Narrow"/>
                <a:cs typeface="Arial Narrow"/>
              </a:rPr>
            </a:br>
            <a:r>
              <a:rPr lang="en-GB" sz="2000" spc="50" dirty="0">
                <a:latin typeface="Arial Narrow"/>
                <a:cs typeface="Arial Narrow"/>
              </a:rPr>
              <a:t>  a child</a:t>
            </a:r>
            <a:endParaRPr lang="en-US" sz="2000" spc="50" dirty="0">
              <a:solidFill>
                <a:srgbClr val="000000"/>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1EF71140-D835-42F3-99F6-01346DDCFDAE}"/>
              </a:ext>
            </a:extLst>
          </p:cNvPr>
          <p:cNvCxnSpPr>
            <a:cxnSpLocks/>
          </p:cNvCxnSpPr>
          <p:nvPr/>
        </p:nvCxnSpPr>
        <p:spPr>
          <a:xfrm>
            <a:off x="584664" y="3942000"/>
            <a:ext cx="55113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B24D100F-B768-4FB6-8101-8DB63CE4D8BB}"/>
              </a:ext>
            </a:extLst>
          </p:cNvPr>
          <p:cNvSpPr txBox="1">
            <a:spLocks/>
          </p:cNvSpPr>
          <p:nvPr/>
        </p:nvSpPr>
        <p:spPr>
          <a:xfrm>
            <a:off x="584664" y="4064581"/>
            <a:ext cx="5544315" cy="126206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Routine, meeting basic needs, setting behavioural</a:t>
            </a:r>
            <a:br>
              <a:rPr lang="en-GB" sz="2000" spc="50" dirty="0">
                <a:latin typeface="Arial Narrow"/>
                <a:cs typeface="Arial Narrow"/>
              </a:rPr>
            </a:br>
            <a:r>
              <a:rPr lang="en-GB" sz="2000" spc="50" dirty="0">
                <a:latin typeface="Arial Narrow"/>
                <a:cs typeface="Arial Narrow"/>
              </a:rPr>
              <a:t>  boundaries and discipline, keeping the child safe,</a:t>
            </a:r>
            <a:br>
              <a:rPr lang="en-GB" sz="2000" spc="50" dirty="0">
                <a:latin typeface="Arial Narrow"/>
                <a:cs typeface="Arial Narrow"/>
              </a:rPr>
            </a:br>
            <a:r>
              <a:rPr lang="en-GB" sz="2000" spc="50" dirty="0">
                <a:latin typeface="Arial Narrow"/>
                <a:cs typeface="Arial Narrow"/>
              </a:rPr>
              <a:t>  loved and appropriately clothed, can appear differently</a:t>
            </a:r>
            <a:br>
              <a:rPr lang="en-GB" sz="2000" spc="50" dirty="0">
                <a:latin typeface="Arial Narrow"/>
                <a:cs typeface="Arial Narrow"/>
              </a:rPr>
            </a:br>
            <a:r>
              <a:rPr lang="en-GB" sz="2000" spc="50" dirty="0">
                <a:latin typeface="Arial Narrow"/>
                <a:cs typeface="Arial Narrow"/>
              </a:rPr>
              <a:t>  in every culture</a:t>
            </a:r>
            <a:endParaRPr lang="en-US" sz="20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F51ADBC0-4887-4CAD-81B8-F4CF7D0A65C4}"/>
              </a:ext>
            </a:extLst>
          </p:cNvPr>
          <p:cNvCxnSpPr>
            <a:cxnSpLocks/>
          </p:cNvCxnSpPr>
          <p:nvPr/>
        </p:nvCxnSpPr>
        <p:spPr>
          <a:xfrm>
            <a:off x="584664" y="5421469"/>
            <a:ext cx="55113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306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nodeType="with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500"/>
                                        <p:tgtEl>
                                          <p:spTgt spid="18"/>
                                        </p:tgtEl>
                                      </p:cBhvr>
                                    </p:animEffect>
                                  </p:childTnLst>
                                </p:cTn>
                              </p:par>
                              <p:par>
                                <p:cTn id="20" presetID="10" presetClass="entr" presetSubtype="0" fill="hold"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par>
                                <p:cTn id="28" presetID="10" presetClass="entr" presetSubtype="0" fill="hold" nodeType="with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500"/>
                                        <p:tgtEl>
                                          <p:spTgt spid="22"/>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9"/>
                                        </p:tgtEl>
                                        <p:attrNameLst>
                                          <p:attrName>style.visibility</p:attrName>
                                        </p:attrNameLst>
                                      </p:cBhvr>
                                      <p:to>
                                        <p:strVal val="visible"/>
                                      </p:to>
                                    </p:set>
                                    <p:anim calcmode="lin" valueType="num">
                                      <p:cBhvr additive="base">
                                        <p:cTn id="38" dur="500" fill="hold"/>
                                        <p:tgtEl>
                                          <p:spTgt spid="29"/>
                                        </p:tgtEl>
                                        <p:attrNameLst>
                                          <p:attrName>ppt_x</p:attrName>
                                        </p:attrNameLst>
                                      </p:cBhvr>
                                      <p:tavLst>
                                        <p:tav tm="0">
                                          <p:val>
                                            <p:strVal val="#ppt_x"/>
                                          </p:val>
                                        </p:tav>
                                        <p:tav tm="100000">
                                          <p:val>
                                            <p:strVal val="#ppt_x"/>
                                          </p:val>
                                        </p:tav>
                                      </p:tavLst>
                                    </p:anim>
                                    <p:anim calcmode="lin" valueType="num">
                                      <p:cBhvr additive="base">
                                        <p:cTn id="3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1"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BC7EC16A-C73C-4F4B-8019-4CF4FACB3E45}"/>
              </a:ext>
            </a:extLst>
          </p:cNvPr>
          <p:cNvSpPr txBox="1">
            <a:spLocks/>
          </p:cNvSpPr>
          <p:nvPr/>
        </p:nvSpPr>
        <p:spPr>
          <a:xfrm>
            <a:off x="2245250" y="1119199"/>
            <a:ext cx="5695592"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EVERY CHILD MATTERS - FIVE THEMES </a:t>
            </a:r>
            <a:endParaRPr lang="en-US" sz="2800" b="1" cap="all" spc="75" dirty="0">
              <a:latin typeface="Arial Narrow"/>
              <a:cs typeface="Arial Narrow"/>
            </a:endParaRPr>
          </a:p>
        </p:txBody>
      </p:sp>
      <p:sp>
        <p:nvSpPr>
          <p:cNvPr id="10" name="Title 1">
            <a:extLst>
              <a:ext uri="{FF2B5EF4-FFF2-40B4-BE49-F238E27FC236}">
                <a16:creationId xmlns:a16="http://schemas.microsoft.com/office/drawing/2014/main" id="{9D00FC05-60E0-4CEB-BDF4-8D34ADA3D54B}"/>
              </a:ext>
            </a:extLst>
          </p:cNvPr>
          <p:cNvSpPr txBox="1">
            <a:spLocks/>
          </p:cNvSpPr>
          <p:nvPr/>
        </p:nvSpPr>
        <p:spPr>
          <a:xfrm>
            <a:off x="2245250" y="1600446"/>
            <a:ext cx="7476264" cy="967615"/>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While the ‘Every Child Matters’ policy is no longer in use in the UK,</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it did highlight five key areas for the development of children.</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The five outcomes which mattered most were: </a:t>
            </a:r>
          </a:p>
        </p:txBody>
      </p:sp>
      <p:sp>
        <p:nvSpPr>
          <p:cNvPr id="13" name="Title 1">
            <a:extLst>
              <a:ext uri="{FF2B5EF4-FFF2-40B4-BE49-F238E27FC236}">
                <a16:creationId xmlns:a16="http://schemas.microsoft.com/office/drawing/2014/main" id="{175A1F73-EA67-4EDD-949C-3AC4228BC596}"/>
              </a:ext>
            </a:extLst>
          </p:cNvPr>
          <p:cNvSpPr txBox="1">
            <a:spLocks/>
          </p:cNvSpPr>
          <p:nvPr/>
        </p:nvSpPr>
        <p:spPr>
          <a:xfrm>
            <a:off x="2245251" y="2791639"/>
            <a:ext cx="3534001" cy="33771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1. </a:t>
            </a:r>
            <a:r>
              <a:rPr lang="en-GB" sz="2000" b="1" spc="50" dirty="0">
                <a:solidFill>
                  <a:srgbClr val="009ED5"/>
                </a:solidFill>
                <a:latin typeface="Arial Narrow"/>
                <a:cs typeface="Arial Narrow"/>
              </a:rPr>
              <a:t>Achieve economic wellbeing</a:t>
            </a:r>
            <a:endParaRPr lang="en-GB" sz="2000" spc="50" dirty="0">
              <a:latin typeface="Arial Narrow"/>
              <a:cs typeface="Arial Narrow"/>
            </a:endParaRPr>
          </a:p>
        </p:txBody>
      </p:sp>
      <p:sp>
        <p:nvSpPr>
          <p:cNvPr id="16" name="Title 1">
            <a:extLst>
              <a:ext uri="{FF2B5EF4-FFF2-40B4-BE49-F238E27FC236}">
                <a16:creationId xmlns:a16="http://schemas.microsoft.com/office/drawing/2014/main" id="{546DDBAC-BE38-4D3C-A272-1891EB24AA4A}"/>
              </a:ext>
            </a:extLst>
          </p:cNvPr>
          <p:cNvSpPr txBox="1">
            <a:spLocks/>
          </p:cNvSpPr>
          <p:nvPr/>
        </p:nvSpPr>
        <p:spPr>
          <a:xfrm>
            <a:off x="6645805" y="2791639"/>
            <a:ext cx="1571756" cy="33771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2. </a:t>
            </a:r>
            <a:r>
              <a:rPr lang="en-GB" sz="2000" b="1" spc="50" dirty="0">
                <a:solidFill>
                  <a:srgbClr val="009ED5"/>
                </a:solidFill>
                <a:latin typeface="Arial Narrow"/>
                <a:cs typeface="Arial Narrow"/>
              </a:rPr>
              <a:t>Be healthy</a:t>
            </a:r>
            <a:endParaRPr lang="en-GB" sz="2000" spc="50" dirty="0">
              <a:latin typeface="Arial Narrow"/>
              <a:cs typeface="Arial Narrow"/>
            </a:endParaRPr>
          </a:p>
        </p:txBody>
      </p:sp>
      <p:cxnSp>
        <p:nvCxnSpPr>
          <p:cNvPr id="18" name="Straight Connector 17">
            <a:extLst>
              <a:ext uri="{FF2B5EF4-FFF2-40B4-BE49-F238E27FC236}">
                <a16:creationId xmlns:a16="http://schemas.microsoft.com/office/drawing/2014/main" id="{D5C78620-8DDB-4D29-A716-E5CA40A055FC}"/>
              </a:ext>
            </a:extLst>
          </p:cNvPr>
          <p:cNvCxnSpPr>
            <a:cxnSpLocks/>
          </p:cNvCxnSpPr>
          <p:nvPr/>
        </p:nvCxnSpPr>
        <p:spPr>
          <a:xfrm>
            <a:off x="6385859" y="2896514"/>
            <a:ext cx="0" cy="2690287"/>
          </a:xfrm>
          <a:prstGeom prst="line">
            <a:avLst/>
          </a:prstGeom>
          <a:ln w="9525">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2C9CDF13-6CF5-4C48-9939-3DE9DC0F0359}"/>
              </a:ext>
            </a:extLst>
          </p:cNvPr>
          <p:cNvSpPr txBox="1">
            <a:spLocks/>
          </p:cNvSpPr>
          <p:nvPr/>
        </p:nvSpPr>
        <p:spPr>
          <a:xfrm>
            <a:off x="2250082" y="3247677"/>
            <a:ext cx="3872846" cy="55358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Engage in further education, employment</a:t>
            </a:r>
            <a:br>
              <a:rPr lang="en-GB" sz="1800" spc="50" dirty="0">
                <a:latin typeface="Arial Narrow"/>
                <a:cs typeface="Arial Narrow"/>
              </a:rPr>
            </a:br>
            <a:r>
              <a:rPr lang="en-GB" sz="1800" spc="50" dirty="0">
                <a:latin typeface="Arial Narrow"/>
                <a:cs typeface="Arial Narrow"/>
              </a:rPr>
              <a:t>  or training on leaving school</a:t>
            </a:r>
            <a:endParaRPr lang="en-US" sz="18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505410DF-B969-41C5-881E-4DAEBB6D4C00}"/>
              </a:ext>
            </a:extLst>
          </p:cNvPr>
          <p:cNvCxnSpPr>
            <a:cxnSpLocks/>
          </p:cNvCxnSpPr>
          <p:nvPr/>
        </p:nvCxnSpPr>
        <p:spPr>
          <a:xfrm>
            <a:off x="2245250" y="3898961"/>
            <a:ext cx="38680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7" name="Title 1">
            <a:extLst>
              <a:ext uri="{FF2B5EF4-FFF2-40B4-BE49-F238E27FC236}">
                <a16:creationId xmlns:a16="http://schemas.microsoft.com/office/drawing/2014/main" id="{3C51F14A-5CA3-4468-BDD3-4F8DF189265E}"/>
              </a:ext>
            </a:extLst>
          </p:cNvPr>
          <p:cNvSpPr txBox="1">
            <a:spLocks/>
          </p:cNvSpPr>
          <p:nvPr/>
        </p:nvSpPr>
        <p:spPr>
          <a:xfrm>
            <a:off x="2254912" y="3992785"/>
            <a:ext cx="3868015"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Ready for employment</a:t>
            </a:r>
            <a:endParaRPr lang="en-US" sz="1800" spc="50" dirty="0">
              <a:solidFill>
                <a:srgbClr val="000000"/>
              </a:solidFill>
              <a:latin typeface="Arial Narrow"/>
              <a:ea typeface="+mj-ea"/>
              <a:cs typeface="Arial Narrow"/>
            </a:endParaRPr>
          </a:p>
        </p:txBody>
      </p:sp>
      <p:cxnSp>
        <p:nvCxnSpPr>
          <p:cNvPr id="30" name="Straight Connector 29">
            <a:extLst>
              <a:ext uri="{FF2B5EF4-FFF2-40B4-BE49-F238E27FC236}">
                <a16:creationId xmlns:a16="http://schemas.microsoft.com/office/drawing/2014/main" id="{F4B83EF4-732A-4173-99DB-BEF10AE15356}"/>
              </a:ext>
            </a:extLst>
          </p:cNvPr>
          <p:cNvCxnSpPr>
            <a:cxnSpLocks/>
          </p:cNvCxnSpPr>
          <p:nvPr/>
        </p:nvCxnSpPr>
        <p:spPr>
          <a:xfrm>
            <a:off x="2254912" y="4360616"/>
            <a:ext cx="38680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1" name="Title 1">
            <a:extLst>
              <a:ext uri="{FF2B5EF4-FFF2-40B4-BE49-F238E27FC236}">
                <a16:creationId xmlns:a16="http://schemas.microsoft.com/office/drawing/2014/main" id="{970BEE19-47CB-4CED-8ADF-048CC956DBEE}"/>
              </a:ext>
            </a:extLst>
          </p:cNvPr>
          <p:cNvSpPr txBox="1">
            <a:spLocks/>
          </p:cNvSpPr>
          <p:nvPr/>
        </p:nvSpPr>
        <p:spPr>
          <a:xfrm>
            <a:off x="2254913" y="4458163"/>
            <a:ext cx="3868015" cy="593105"/>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Live in decent homes and sustainable</a:t>
            </a:r>
            <a:br>
              <a:rPr lang="en-GB" sz="1800" spc="50" dirty="0">
                <a:latin typeface="Arial Narrow"/>
                <a:cs typeface="Arial Narrow"/>
              </a:rPr>
            </a:br>
            <a:r>
              <a:rPr lang="en-GB" sz="1800" spc="50" dirty="0">
                <a:latin typeface="Arial Narrow"/>
                <a:cs typeface="Arial Narrow"/>
              </a:rPr>
              <a:t>  communities</a:t>
            </a:r>
            <a:endParaRPr lang="en-US" sz="1800" spc="50" dirty="0">
              <a:solidFill>
                <a:srgbClr val="000000"/>
              </a:solidFill>
              <a:latin typeface="Arial Narrow"/>
              <a:ea typeface="+mj-ea"/>
              <a:cs typeface="Arial Narrow"/>
            </a:endParaRPr>
          </a:p>
        </p:txBody>
      </p:sp>
      <p:cxnSp>
        <p:nvCxnSpPr>
          <p:cNvPr id="32" name="Straight Connector 31">
            <a:extLst>
              <a:ext uri="{FF2B5EF4-FFF2-40B4-BE49-F238E27FC236}">
                <a16:creationId xmlns:a16="http://schemas.microsoft.com/office/drawing/2014/main" id="{7CE9EB25-1ADF-4675-8D8E-7A29EA5D13E0}"/>
              </a:ext>
            </a:extLst>
          </p:cNvPr>
          <p:cNvCxnSpPr>
            <a:cxnSpLocks/>
          </p:cNvCxnSpPr>
          <p:nvPr/>
        </p:nvCxnSpPr>
        <p:spPr>
          <a:xfrm>
            <a:off x="2245252" y="5102220"/>
            <a:ext cx="38680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Title 1">
            <a:extLst>
              <a:ext uri="{FF2B5EF4-FFF2-40B4-BE49-F238E27FC236}">
                <a16:creationId xmlns:a16="http://schemas.microsoft.com/office/drawing/2014/main" id="{344E05C5-E6A3-4681-A384-DF5B668E0C29}"/>
              </a:ext>
            </a:extLst>
          </p:cNvPr>
          <p:cNvSpPr txBox="1">
            <a:spLocks/>
          </p:cNvSpPr>
          <p:nvPr/>
        </p:nvSpPr>
        <p:spPr>
          <a:xfrm>
            <a:off x="2254913" y="5199920"/>
            <a:ext cx="3868015"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Access to transport and material goods</a:t>
            </a:r>
            <a:endParaRPr lang="en-US" sz="1800" spc="50" dirty="0">
              <a:solidFill>
                <a:srgbClr val="000000"/>
              </a:solidFill>
              <a:latin typeface="Arial Narrow"/>
              <a:ea typeface="+mj-ea"/>
              <a:cs typeface="Arial Narrow"/>
            </a:endParaRPr>
          </a:p>
        </p:txBody>
      </p:sp>
      <p:cxnSp>
        <p:nvCxnSpPr>
          <p:cNvPr id="34" name="Straight Connector 33">
            <a:extLst>
              <a:ext uri="{FF2B5EF4-FFF2-40B4-BE49-F238E27FC236}">
                <a16:creationId xmlns:a16="http://schemas.microsoft.com/office/drawing/2014/main" id="{1ECCB8F5-6BBB-4485-9767-03CA02591685}"/>
              </a:ext>
            </a:extLst>
          </p:cNvPr>
          <p:cNvCxnSpPr>
            <a:cxnSpLocks/>
          </p:cNvCxnSpPr>
          <p:nvPr/>
        </p:nvCxnSpPr>
        <p:spPr>
          <a:xfrm>
            <a:off x="2245250" y="5586801"/>
            <a:ext cx="38680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6" name="Title 1">
            <a:extLst>
              <a:ext uri="{FF2B5EF4-FFF2-40B4-BE49-F238E27FC236}">
                <a16:creationId xmlns:a16="http://schemas.microsoft.com/office/drawing/2014/main" id="{07AFEF7A-A0C3-4673-9235-2D540533B19C}"/>
              </a:ext>
            </a:extLst>
          </p:cNvPr>
          <p:cNvSpPr txBox="1">
            <a:spLocks/>
          </p:cNvSpPr>
          <p:nvPr/>
        </p:nvSpPr>
        <p:spPr>
          <a:xfrm>
            <a:off x="6645805" y="3247678"/>
            <a:ext cx="3296111"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Physically healthy</a:t>
            </a:r>
            <a:endParaRPr lang="en-US" sz="1800" spc="50" dirty="0">
              <a:solidFill>
                <a:srgbClr val="000000"/>
              </a:solidFill>
              <a:latin typeface="Arial Narrow"/>
              <a:ea typeface="+mj-ea"/>
              <a:cs typeface="Arial Narrow"/>
            </a:endParaRPr>
          </a:p>
        </p:txBody>
      </p:sp>
      <p:cxnSp>
        <p:nvCxnSpPr>
          <p:cNvPr id="37" name="Straight Connector 36">
            <a:extLst>
              <a:ext uri="{FF2B5EF4-FFF2-40B4-BE49-F238E27FC236}">
                <a16:creationId xmlns:a16="http://schemas.microsoft.com/office/drawing/2014/main" id="{C48B85D8-B313-4ACF-84B9-72606E069E88}"/>
              </a:ext>
            </a:extLst>
          </p:cNvPr>
          <p:cNvCxnSpPr>
            <a:cxnSpLocks/>
          </p:cNvCxnSpPr>
          <p:nvPr/>
        </p:nvCxnSpPr>
        <p:spPr>
          <a:xfrm>
            <a:off x="6640973" y="3622877"/>
            <a:ext cx="327455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8" name="Title 1">
            <a:extLst>
              <a:ext uri="{FF2B5EF4-FFF2-40B4-BE49-F238E27FC236}">
                <a16:creationId xmlns:a16="http://schemas.microsoft.com/office/drawing/2014/main" id="{D811D46C-570F-4B01-B904-8E98D633C3DF}"/>
              </a:ext>
            </a:extLst>
          </p:cNvPr>
          <p:cNvSpPr txBox="1">
            <a:spLocks/>
          </p:cNvSpPr>
          <p:nvPr/>
        </p:nvSpPr>
        <p:spPr>
          <a:xfrm>
            <a:off x="6650636" y="3726442"/>
            <a:ext cx="3296112"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Mentally and emotionally healthy</a:t>
            </a:r>
            <a:endParaRPr lang="en-US" sz="1800" spc="50" dirty="0">
              <a:solidFill>
                <a:srgbClr val="000000"/>
              </a:solidFill>
              <a:latin typeface="Arial Narrow"/>
              <a:ea typeface="+mj-ea"/>
              <a:cs typeface="Arial Narrow"/>
            </a:endParaRPr>
          </a:p>
        </p:txBody>
      </p:sp>
      <p:cxnSp>
        <p:nvCxnSpPr>
          <p:cNvPr id="39" name="Straight Connector 38">
            <a:extLst>
              <a:ext uri="{FF2B5EF4-FFF2-40B4-BE49-F238E27FC236}">
                <a16:creationId xmlns:a16="http://schemas.microsoft.com/office/drawing/2014/main" id="{4CBF16A1-4A72-48DC-8534-5E86AF8696D8}"/>
              </a:ext>
            </a:extLst>
          </p:cNvPr>
          <p:cNvCxnSpPr>
            <a:cxnSpLocks/>
          </p:cNvCxnSpPr>
          <p:nvPr/>
        </p:nvCxnSpPr>
        <p:spPr>
          <a:xfrm>
            <a:off x="6640972" y="4106096"/>
            <a:ext cx="327455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39C2F663-C2CF-4664-B5DA-2BC625B56C67}"/>
              </a:ext>
            </a:extLst>
          </p:cNvPr>
          <p:cNvSpPr txBox="1">
            <a:spLocks/>
          </p:cNvSpPr>
          <p:nvPr/>
        </p:nvSpPr>
        <p:spPr>
          <a:xfrm>
            <a:off x="6655468" y="4213649"/>
            <a:ext cx="3260054"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Sexually healthy</a:t>
            </a:r>
            <a:endParaRPr lang="en-US" sz="1800" spc="50" dirty="0">
              <a:solidFill>
                <a:srgbClr val="000000"/>
              </a:solidFill>
              <a:latin typeface="Arial Narrow"/>
              <a:ea typeface="+mj-ea"/>
              <a:cs typeface="Arial Narrow"/>
            </a:endParaRPr>
          </a:p>
        </p:txBody>
      </p:sp>
      <p:cxnSp>
        <p:nvCxnSpPr>
          <p:cNvPr id="45" name="Straight Connector 44">
            <a:extLst>
              <a:ext uri="{FF2B5EF4-FFF2-40B4-BE49-F238E27FC236}">
                <a16:creationId xmlns:a16="http://schemas.microsoft.com/office/drawing/2014/main" id="{B7AEC429-B6FA-4E3C-A1CE-5DE21FE1E9CB}"/>
              </a:ext>
            </a:extLst>
          </p:cNvPr>
          <p:cNvCxnSpPr>
            <a:cxnSpLocks/>
          </p:cNvCxnSpPr>
          <p:nvPr/>
        </p:nvCxnSpPr>
        <p:spPr>
          <a:xfrm>
            <a:off x="6650636" y="4588848"/>
            <a:ext cx="326488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6" name="Title 1">
            <a:extLst>
              <a:ext uri="{FF2B5EF4-FFF2-40B4-BE49-F238E27FC236}">
                <a16:creationId xmlns:a16="http://schemas.microsoft.com/office/drawing/2014/main" id="{946734B3-95A3-4B31-A80A-A1512C109B30}"/>
              </a:ext>
            </a:extLst>
          </p:cNvPr>
          <p:cNvSpPr txBox="1">
            <a:spLocks/>
          </p:cNvSpPr>
          <p:nvPr/>
        </p:nvSpPr>
        <p:spPr>
          <a:xfrm>
            <a:off x="6660299" y="4692413"/>
            <a:ext cx="3274554"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Healthy lifestyles</a:t>
            </a:r>
            <a:endParaRPr lang="en-US" sz="1800" spc="50" dirty="0">
              <a:solidFill>
                <a:srgbClr val="000000"/>
              </a:solidFill>
              <a:latin typeface="Arial Narrow"/>
              <a:ea typeface="+mj-ea"/>
              <a:cs typeface="Arial Narrow"/>
            </a:endParaRPr>
          </a:p>
        </p:txBody>
      </p:sp>
      <p:cxnSp>
        <p:nvCxnSpPr>
          <p:cNvPr id="47" name="Straight Connector 46">
            <a:extLst>
              <a:ext uri="{FF2B5EF4-FFF2-40B4-BE49-F238E27FC236}">
                <a16:creationId xmlns:a16="http://schemas.microsoft.com/office/drawing/2014/main" id="{B5F5F83E-3E9D-46E2-AD53-5466A0523D40}"/>
              </a:ext>
            </a:extLst>
          </p:cNvPr>
          <p:cNvCxnSpPr>
            <a:cxnSpLocks/>
          </p:cNvCxnSpPr>
          <p:nvPr/>
        </p:nvCxnSpPr>
        <p:spPr>
          <a:xfrm>
            <a:off x="6650635" y="5072067"/>
            <a:ext cx="326489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extLst>
              <a:ext uri="{FF2B5EF4-FFF2-40B4-BE49-F238E27FC236}">
                <a16:creationId xmlns:a16="http://schemas.microsoft.com/office/drawing/2014/main" id="{0293A8C5-D803-4923-8561-B7270AF3E372}"/>
              </a:ext>
            </a:extLst>
          </p:cNvPr>
          <p:cNvSpPr txBox="1">
            <a:spLocks/>
          </p:cNvSpPr>
          <p:nvPr/>
        </p:nvSpPr>
        <p:spPr>
          <a:xfrm>
            <a:off x="6660300" y="5153912"/>
            <a:ext cx="3255222"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Choose not to take illegal drugs</a:t>
            </a:r>
            <a:endParaRPr lang="en-US" sz="1800" spc="50" dirty="0">
              <a:solidFill>
                <a:srgbClr val="000000"/>
              </a:solidFill>
              <a:latin typeface="Arial Narrow"/>
              <a:ea typeface="+mj-ea"/>
              <a:cs typeface="Arial Narrow"/>
            </a:endParaRPr>
          </a:p>
        </p:txBody>
      </p:sp>
      <p:cxnSp>
        <p:nvCxnSpPr>
          <p:cNvPr id="49" name="Straight Connector 48">
            <a:extLst>
              <a:ext uri="{FF2B5EF4-FFF2-40B4-BE49-F238E27FC236}">
                <a16:creationId xmlns:a16="http://schemas.microsoft.com/office/drawing/2014/main" id="{BE0F86D4-2F38-42EC-86E8-06EDBDE1AB1D}"/>
              </a:ext>
            </a:extLst>
          </p:cNvPr>
          <p:cNvCxnSpPr>
            <a:cxnSpLocks/>
          </p:cNvCxnSpPr>
          <p:nvPr/>
        </p:nvCxnSpPr>
        <p:spPr>
          <a:xfrm>
            <a:off x="6650636" y="5533566"/>
            <a:ext cx="326488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54" name="Picture 53">
            <a:extLst>
              <a:ext uri="{FF2B5EF4-FFF2-40B4-BE49-F238E27FC236}">
                <a16:creationId xmlns:a16="http://schemas.microsoft.com/office/drawing/2014/main" id="{BC062029-D7C0-464E-8874-3C716F9E95FB}"/>
              </a:ext>
            </a:extLst>
          </p:cNvPr>
          <p:cNvPicPr>
            <a:picLocks noChangeAspect="1"/>
          </p:cNvPicPr>
          <p:nvPr/>
        </p:nvPicPr>
        <p:blipFill>
          <a:blip r:embed="rId5"/>
          <a:stretch>
            <a:fillRect/>
          </a:stretch>
        </p:blipFill>
        <p:spPr>
          <a:xfrm>
            <a:off x="-85720" y="2792622"/>
            <a:ext cx="1937498" cy="1821522"/>
          </a:xfrm>
          <a:prstGeom prst="roundRect">
            <a:avLst>
              <a:gd name="adj" fmla="val 8594"/>
            </a:avLst>
          </a:prstGeom>
          <a:solidFill>
            <a:srgbClr val="FFFFFF">
              <a:shade val="85000"/>
            </a:srgbClr>
          </a:solidFill>
          <a:ln>
            <a:noFill/>
          </a:ln>
          <a:effectLst>
            <a:glow rad="38100">
              <a:srgbClr val="009ED5">
                <a:alpha val="50000"/>
              </a:srgbClr>
            </a:glow>
          </a:effectLst>
        </p:spPr>
      </p:pic>
      <p:pic>
        <p:nvPicPr>
          <p:cNvPr id="56" name="Picture 55">
            <a:extLst>
              <a:ext uri="{FF2B5EF4-FFF2-40B4-BE49-F238E27FC236}">
                <a16:creationId xmlns:a16="http://schemas.microsoft.com/office/drawing/2014/main" id="{072CD5B1-12E4-4B23-A1C2-176D5256226D}"/>
              </a:ext>
            </a:extLst>
          </p:cNvPr>
          <p:cNvPicPr>
            <a:picLocks noChangeAspect="1"/>
          </p:cNvPicPr>
          <p:nvPr/>
        </p:nvPicPr>
        <p:blipFill>
          <a:blip r:embed="rId6"/>
          <a:stretch>
            <a:fillRect/>
          </a:stretch>
        </p:blipFill>
        <p:spPr>
          <a:xfrm>
            <a:off x="10313335" y="2905570"/>
            <a:ext cx="1952963" cy="1821138"/>
          </a:xfrm>
          <a:prstGeom prst="roundRect">
            <a:avLst>
              <a:gd name="adj" fmla="val 8594"/>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245334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childTnLst>
                                </p:cTn>
                              </p:par>
                              <p:par>
                                <p:cTn id="13" presetID="10" presetClass="entr" presetSubtype="0" fill="hold" nodeType="withEffect">
                                  <p:stCondLst>
                                    <p:cond delay="0"/>
                                  </p:stCondLst>
                                  <p:childTnLst>
                                    <p:set>
                                      <p:cBhvr>
                                        <p:cTn id="14" dur="1" fill="hold">
                                          <p:stCondLst>
                                            <p:cond delay="0"/>
                                          </p:stCondLst>
                                        </p:cTn>
                                        <p:tgtEl>
                                          <p:spTgt spid="54"/>
                                        </p:tgtEl>
                                        <p:attrNameLst>
                                          <p:attrName>style.visibility</p:attrName>
                                        </p:attrNameLst>
                                      </p:cBhvr>
                                      <p:to>
                                        <p:strVal val="visible"/>
                                      </p:to>
                                    </p:set>
                                    <p:animEffect transition="in" filter="fade">
                                      <p:cBhvr>
                                        <p:cTn id="15" dur="1000"/>
                                        <p:tgtEl>
                                          <p:spTgt spid="54"/>
                                        </p:tgtEl>
                                      </p:cBhvr>
                                    </p:animEffect>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500"/>
                                        <p:tgtEl>
                                          <p:spTgt spid="27"/>
                                        </p:tgtEl>
                                      </p:cBhvr>
                                    </p:animEffect>
                                  </p:childTnLst>
                                </p:cTn>
                              </p:par>
                              <p:par>
                                <p:cTn id="28" presetID="10" presetClass="entr" presetSubtype="0" fill="hold" nodeType="with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fade">
                                      <p:cBhvr>
                                        <p:cTn id="30" dur="500"/>
                                        <p:tgtEl>
                                          <p:spTgt spid="3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1"/>
                                        </p:tgtEl>
                                        <p:attrNameLst>
                                          <p:attrName>style.visibility</p:attrName>
                                        </p:attrNameLst>
                                      </p:cBhvr>
                                      <p:to>
                                        <p:strVal val="visible"/>
                                      </p:to>
                                    </p:set>
                                    <p:animEffect transition="in" filter="fade">
                                      <p:cBhvr>
                                        <p:cTn id="35" dur="500"/>
                                        <p:tgtEl>
                                          <p:spTgt spid="31"/>
                                        </p:tgtEl>
                                      </p:cBhvr>
                                    </p:animEffect>
                                  </p:childTnLst>
                                </p:cTn>
                              </p:par>
                              <p:par>
                                <p:cTn id="36" presetID="10" presetClass="entr" presetSubtype="0" fill="hold" nodeType="withEffect">
                                  <p:stCondLst>
                                    <p:cond delay="0"/>
                                  </p:stCondLst>
                                  <p:childTnLst>
                                    <p:set>
                                      <p:cBhvr>
                                        <p:cTn id="37" dur="1" fill="hold">
                                          <p:stCondLst>
                                            <p:cond delay="0"/>
                                          </p:stCondLst>
                                        </p:cTn>
                                        <p:tgtEl>
                                          <p:spTgt spid="32"/>
                                        </p:tgtEl>
                                        <p:attrNameLst>
                                          <p:attrName>style.visibility</p:attrName>
                                        </p:attrNameLst>
                                      </p:cBhvr>
                                      <p:to>
                                        <p:strVal val="visible"/>
                                      </p:to>
                                    </p:set>
                                    <p:animEffect transition="in" filter="fade">
                                      <p:cBhvr>
                                        <p:cTn id="38" dur="500"/>
                                        <p:tgtEl>
                                          <p:spTgt spid="3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3"/>
                                        </p:tgtEl>
                                        <p:attrNameLst>
                                          <p:attrName>style.visibility</p:attrName>
                                        </p:attrNameLst>
                                      </p:cBhvr>
                                      <p:to>
                                        <p:strVal val="visible"/>
                                      </p:to>
                                    </p:set>
                                    <p:animEffect transition="in" filter="fade">
                                      <p:cBhvr>
                                        <p:cTn id="43" dur="500"/>
                                        <p:tgtEl>
                                          <p:spTgt spid="33"/>
                                        </p:tgtEl>
                                      </p:cBhvr>
                                    </p:animEffect>
                                  </p:childTnLst>
                                </p:cTn>
                              </p:par>
                              <p:par>
                                <p:cTn id="44" presetID="10" presetClass="entr" presetSubtype="0" fill="hold" nodeType="withEffect">
                                  <p:stCondLst>
                                    <p:cond delay="0"/>
                                  </p:stCondLst>
                                  <p:childTnLst>
                                    <p:set>
                                      <p:cBhvr>
                                        <p:cTn id="45" dur="1" fill="hold">
                                          <p:stCondLst>
                                            <p:cond delay="0"/>
                                          </p:stCondLst>
                                        </p:cTn>
                                        <p:tgtEl>
                                          <p:spTgt spid="34"/>
                                        </p:tgtEl>
                                        <p:attrNameLst>
                                          <p:attrName>style.visibility</p:attrName>
                                        </p:attrNameLst>
                                      </p:cBhvr>
                                      <p:to>
                                        <p:strVal val="visible"/>
                                      </p:to>
                                    </p:set>
                                    <p:animEffect transition="in" filter="fade">
                                      <p:cBhvr>
                                        <p:cTn id="46" dur="500"/>
                                        <p:tgtEl>
                                          <p:spTgt spid="3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childTnLst>
                          </p:cTn>
                        </p:par>
                        <p:par>
                          <p:cTn id="52" fill="hold">
                            <p:stCondLst>
                              <p:cond delay="500"/>
                            </p:stCondLst>
                            <p:childTnLst>
                              <p:par>
                                <p:cTn id="53" presetID="10" presetClass="entr" presetSubtype="0" fill="hold" grpId="0" nodeType="after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fade">
                                      <p:cBhvr>
                                        <p:cTn id="55" dur="1000"/>
                                        <p:tgtEl>
                                          <p:spTgt spid="16"/>
                                        </p:tgtEl>
                                      </p:cBhvr>
                                    </p:animEffect>
                                  </p:childTnLst>
                                </p:cTn>
                              </p:par>
                              <p:par>
                                <p:cTn id="56" presetID="10" presetClass="entr" presetSubtype="0" fill="hold" nodeType="withEffect">
                                  <p:stCondLst>
                                    <p:cond delay="0"/>
                                  </p:stCondLst>
                                  <p:childTnLst>
                                    <p:set>
                                      <p:cBhvr>
                                        <p:cTn id="57" dur="1" fill="hold">
                                          <p:stCondLst>
                                            <p:cond delay="0"/>
                                          </p:stCondLst>
                                        </p:cTn>
                                        <p:tgtEl>
                                          <p:spTgt spid="56"/>
                                        </p:tgtEl>
                                        <p:attrNameLst>
                                          <p:attrName>style.visibility</p:attrName>
                                        </p:attrNameLst>
                                      </p:cBhvr>
                                      <p:to>
                                        <p:strVal val="visible"/>
                                      </p:to>
                                    </p:set>
                                    <p:animEffect transition="in" filter="fade">
                                      <p:cBhvr>
                                        <p:cTn id="58" dur="1000"/>
                                        <p:tgtEl>
                                          <p:spTgt spid="56"/>
                                        </p:tgtEl>
                                      </p:cBhvr>
                                    </p:animEffect>
                                  </p:childTnLst>
                                </p:cTn>
                              </p:par>
                            </p:childTnLst>
                          </p:cTn>
                        </p:par>
                        <p:par>
                          <p:cTn id="59" fill="hold">
                            <p:stCondLst>
                              <p:cond delay="1500"/>
                            </p:stCondLst>
                            <p:childTnLst>
                              <p:par>
                                <p:cTn id="60" presetID="10" presetClass="entr" presetSubtype="0" fill="hold" grpId="0" nodeType="afterEffect">
                                  <p:stCondLst>
                                    <p:cond delay="0"/>
                                  </p:stCondLst>
                                  <p:childTnLst>
                                    <p:set>
                                      <p:cBhvr>
                                        <p:cTn id="61" dur="1" fill="hold">
                                          <p:stCondLst>
                                            <p:cond delay="0"/>
                                          </p:stCondLst>
                                        </p:cTn>
                                        <p:tgtEl>
                                          <p:spTgt spid="36"/>
                                        </p:tgtEl>
                                        <p:attrNameLst>
                                          <p:attrName>style.visibility</p:attrName>
                                        </p:attrNameLst>
                                      </p:cBhvr>
                                      <p:to>
                                        <p:strVal val="visible"/>
                                      </p:to>
                                    </p:set>
                                    <p:animEffect transition="in" filter="fade">
                                      <p:cBhvr>
                                        <p:cTn id="62" dur="500"/>
                                        <p:tgtEl>
                                          <p:spTgt spid="36"/>
                                        </p:tgtEl>
                                      </p:cBhvr>
                                    </p:animEffect>
                                  </p:childTnLst>
                                </p:cTn>
                              </p:par>
                              <p:par>
                                <p:cTn id="63" presetID="10" presetClass="entr" presetSubtype="0" fill="hold" nodeType="withEffect">
                                  <p:stCondLst>
                                    <p:cond delay="0"/>
                                  </p:stCondLst>
                                  <p:childTnLst>
                                    <p:set>
                                      <p:cBhvr>
                                        <p:cTn id="64" dur="1" fill="hold">
                                          <p:stCondLst>
                                            <p:cond delay="0"/>
                                          </p:stCondLst>
                                        </p:cTn>
                                        <p:tgtEl>
                                          <p:spTgt spid="37"/>
                                        </p:tgtEl>
                                        <p:attrNameLst>
                                          <p:attrName>style.visibility</p:attrName>
                                        </p:attrNameLst>
                                      </p:cBhvr>
                                      <p:to>
                                        <p:strVal val="visible"/>
                                      </p:to>
                                    </p:set>
                                    <p:animEffect transition="in" filter="fade">
                                      <p:cBhvr>
                                        <p:cTn id="65" dur="500"/>
                                        <p:tgtEl>
                                          <p:spTgt spid="37"/>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38"/>
                                        </p:tgtEl>
                                        <p:attrNameLst>
                                          <p:attrName>style.visibility</p:attrName>
                                        </p:attrNameLst>
                                      </p:cBhvr>
                                      <p:to>
                                        <p:strVal val="visible"/>
                                      </p:to>
                                    </p:set>
                                    <p:animEffect transition="in" filter="fade">
                                      <p:cBhvr>
                                        <p:cTn id="70" dur="500"/>
                                        <p:tgtEl>
                                          <p:spTgt spid="38"/>
                                        </p:tgtEl>
                                      </p:cBhvr>
                                    </p:animEffect>
                                  </p:childTnLst>
                                </p:cTn>
                              </p:par>
                              <p:par>
                                <p:cTn id="71" presetID="10" presetClass="entr" presetSubtype="0" fill="hold" nodeType="withEffect">
                                  <p:stCondLst>
                                    <p:cond delay="0"/>
                                  </p:stCondLst>
                                  <p:childTnLst>
                                    <p:set>
                                      <p:cBhvr>
                                        <p:cTn id="72" dur="1" fill="hold">
                                          <p:stCondLst>
                                            <p:cond delay="0"/>
                                          </p:stCondLst>
                                        </p:cTn>
                                        <p:tgtEl>
                                          <p:spTgt spid="39"/>
                                        </p:tgtEl>
                                        <p:attrNameLst>
                                          <p:attrName>style.visibility</p:attrName>
                                        </p:attrNameLst>
                                      </p:cBhvr>
                                      <p:to>
                                        <p:strVal val="visible"/>
                                      </p:to>
                                    </p:set>
                                    <p:animEffect transition="in" filter="fade">
                                      <p:cBhvr>
                                        <p:cTn id="73" dur="500"/>
                                        <p:tgtEl>
                                          <p:spTgt spid="39"/>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44"/>
                                        </p:tgtEl>
                                        <p:attrNameLst>
                                          <p:attrName>style.visibility</p:attrName>
                                        </p:attrNameLst>
                                      </p:cBhvr>
                                      <p:to>
                                        <p:strVal val="visible"/>
                                      </p:to>
                                    </p:set>
                                    <p:animEffect transition="in" filter="fade">
                                      <p:cBhvr>
                                        <p:cTn id="78" dur="500"/>
                                        <p:tgtEl>
                                          <p:spTgt spid="44"/>
                                        </p:tgtEl>
                                      </p:cBhvr>
                                    </p:animEffect>
                                  </p:childTnLst>
                                </p:cTn>
                              </p:par>
                              <p:par>
                                <p:cTn id="79" presetID="10" presetClass="entr" presetSubtype="0" fill="hold" nodeType="withEffect">
                                  <p:stCondLst>
                                    <p:cond delay="0"/>
                                  </p:stCondLst>
                                  <p:childTnLst>
                                    <p:set>
                                      <p:cBhvr>
                                        <p:cTn id="80" dur="1" fill="hold">
                                          <p:stCondLst>
                                            <p:cond delay="0"/>
                                          </p:stCondLst>
                                        </p:cTn>
                                        <p:tgtEl>
                                          <p:spTgt spid="45"/>
                                        </p:tgtEl>
                                        <p:attrNameLst>
                                          <p:attrName>style.visibility</p:attrName>
                                        </p:attrNameLst>
                                      </p:cBhvr>
                                      <p:to>
                                        <p:strVal val="visible"/>
                                      </p:to>
                                    </p:set>
                                    <p:animEffect transition="in" filter="fade">
                                      <p:cBhvr>
                                        <p:cTn id="81" dur="500"/>
                                        <p:tgtEl>
                                          <p:spTgt spid="45"/>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46"/>
                                        </p:tgtEl>
                                        <p:attrNameLst>
                                          <p:attrName>style.visibility</p:attrName>
                                        </p:attrNameLst>
                                      </p:cBhvr>
                                      <p:to>
                                        <p:strVal val="visible"/>
                                      </p:to>
                                    </p:set>
                                    <p:animEffect transition="in" filter="fade">
                                      <p:cBhvr>
                                        <p:cTn id="86" dur="500"/>
                                        <p:tgtEl>
                                          <p:spTgt spid="46"/>
                                        </p:tgtEl>
                                      </p:cBhvr>
                                    </p:animEffect>
                                  </p:childTnLst>
                                </p:cTn>
                              </p:par>
                              <p:par>
                                <p:cTn id="87" presetID="10" presetClass="entr" presetSubtype="0" fill="hold" nodeType="withEffect">
                                  <p:stCondLst>
                                    <p:cond delay="0"/>
                                  </p:stCondLst>
                                  <p:childTnLst>
                                    <p:set>
                                      <p:cBhvr>
                                        <p:cTn id="88" dur="1" fill="hold">
                                          <p:stCondLst>
                                            <p:cond delay="0"/>
                                          </p:stCondLst>
                                        </p:cTn>
                                        <p:tgtEl>
                                          <p:spTgt spid="47"/>
                                        </p:tgtEl>
                                        <p:attrNameLst>
                                          <p:attrName>style.visibility</p:attrName>
                                        </p:attrNameLst>
                                      </p:cBhvr>
                                      <p:to>
                                        <p:strVal val="visible"/>
                                      </p:to>
                                    </p:set>
                                    <p:animEffect transition="in" filter="fade">
                                      <p:cBhvr>
                                        <p:cTn id="89" dur="500"/>
                                        <p:tgtEl>
                                          <p:spTgt spid="47"/>
                                        </p:tgtEl>
                                      </p:cBhvr>
                                    </p:animEffect>
                                  </p:childTnLst>
                                </p:cTn>
                              </p:par>
                            </p:childTnLst>
                          </p:cTn>
                        </p:par>
                      </p:childTnLst>
                    </p:cTn>
                  </p:par>
                  <p:par>
                    <p:cTn id="90" fill="hold">
                      <p:stCondLst>
                        <p:cond delay="indefinite"/>
                      </p:stCondLst>
                      <p:childTnLst>
                        <p:par>
                          <p:cTn id="91" fill="hold">
                            <p:stCondLst>
                              <p:cond delay="0"/>
                            </p:stCondLst>
                            <p:childTnLst>
                              <p:par>
                                <p:cTn id="92" presetID="10" presetClass="entr" presetSubtype="0" fill="hold" grpId="0" nodeType="clickEffect">
                                  <p:stCondLst>
                                    <p:cond delay="0"/>
                                  </p:stCondLst>
                                  <p:childTnLst>
                                    <p:set>
                                      <p:cBhvr>
                                        <p:cTn id="93" dur="1" fill="hold">
                                          <p:stCondLst>
                                            <p:cond delay="0"/>
                                          </p:stCondLst>
                                        </p:cTn>
                                        <p:tgtEl>
                                          <p:spTgt spid="48"/>
                                        </p:tgtEl>
                                        <p:attrNameLst>
                                          <p:attrName>style.visibility</p:attrName>
                                        </p:attrNameLst>
                                      </p:cBhvr>
                                      <p:to>
                                        <p:strVal val="visible"/>
                                      </p:to>
                                    </p:set>
                                    <p:animEffect transition="in" filter="fade">
                                      <p:cBhvr>
                                        <p:cTn id="94" dur="500"/>
                                        <p:tgtEl>
                                          <p:spTgt spid="48"/>
                                        </p:tgtEl>
                                      </p:cBhvr>
                                    </p:animEffect>
                                  </p:childTnLst>
                                </p:cTn>
                              </p:par>
                              <p:par>
                                <p:cTn id="95" presetID="10" presetClass="entr" presetSubtype="0" fill="hold" nodeType="withEffect">
                                  <p:stCondLst>
                                    <p:cond delay="0"/>
                                  </p:stCondLst>
                                  <p:childTnLst>
                                    <p:set>
                                      <p:cBhvr>
                                        <p:cTn id="96" dur="1" fill="hold">
                                          <p:stCondLst>
                                            <p:cond delay="0"/>
                                          </p:stCondLst>
                                        </p:cTn>
                                        <p:tgtEl>
                                          <p:spTgt spid="49"/>
                                        </p:tgtEl>
                                        <p:attrNameLst>
                                          <p:attrName>style.visibility</p:attrName>
                                        </p:attrNameLst>
                                      </p:cBhvr>
                                      <p:to>
                                        <p:strVal val="visible"/>
                                      </p:to>
                                    </p:set>
                                    <p:animEffect transition="in" filter="fade">
                                      <p:cBhvr>
                                        <p:cTn id="97" dur="500"/>
                                        <p:tgtEl>
                                          <p:spTgt spid="49"/>
                                        </p:tgtEl>
                                      </p:cBhvr>
                                    </p:animEffect>
                                  </p:childTnLst>
                                </p:cTn>
                              </p:par>
                            </p:childTnLst>
                          </p:cTn>
                        </p:par>
                        <p:par>
                          <p:cTn id="98" fill="hold">
                            <p:stCondLst>
                              <p:cond delay="500"/>
                            </p:stCondLst>
                            <p:childTnLst>
                              <p:par>
                                <p:cTn id="99" presetID="2" presetClass="entr" presetSubtype="4" accel="50000" decel="50000" fill="hold" nodeType="afterEffect">
                                  <p:stCondLst>
                                    <p:cond delay="0"/>
                                  </p:stCondLst>
                                  <p:childTnLst>
                                    <p:set>
                                      <p:cBhvr>
                                        <p:cTn id="100" dur="1" fill="hold">
                                          <p:stCondLst>
                                            <p:cond delay="0"/>
                                          </p:stCondLst>
                                        </p:cTn>
                                        <p:tgtEl>
                                          <p:spTgt spid="28"/>
                                        </p:tgtEl>
                                        <p:attrNameLst>
                                          <p:attrName>style.visibility</p:attrName>
                                        </p:attrNameLst>
                                      </p:cBhvr>
                                      <p:to>
                                        <p:strVal val="visible"/>
                                      </p:to>
                                    </p:set>
                                    <p:anim calcmode="lin" valueType="num">
                                      <p:cBhvr additive="base">
                                        <p:cTn id="101" dur="500" fill="hold"/>
                                        <p:tgtEl>
                                          <p:spTgt spid="28"/>
                                        </p:tgtEl>
                                        <p:attrNameLst>
                                          <p:attrName>ppt_x</p:attrName>
                                        </p:attrNameLst>
                                      </p:cBhvr>
                                      <p:tavLst>
                                        <p:tav tm="0">
                                          <p:val>
                                            <p:strVal val="#ppt_x"/>
                                          </p:val>
                                        </p:tav>
                                        <p:tav tm="100000">
                                          <p:val>
                                            <p:strVal val="#ppt_x"/>
                                          </p:val>
                                        </p:tav>
                                      </p:tavLst>
                                    </p:anim>
                                    <p:anim calcmode="lin" valueType="num">
                                      <p:cBhvr additive="base">
                                        <p:cTn id="102" dur="500" fill="hold"/>
                                        <p:tgtEl>
                                          <p:spTgt spid="28"/>
                                        </p:tgtEl>
                                        <p:attrNameLst>
                                          <p:attrName>ppt_y</p:attrName>
                                        </p:attrNameLst>
                                      </p:cBhvr>
                                      <p:tavLst>
                                        <p:tav tm="0">
                                          <p:val>
                                            <p:strVal val="1+#ppt_h/2"/>
                                          </p:val>
                                        </p:tav>
                                        <p:tav tm="100000">
                                          <p:val>
                                            <p:strVal val="#ppt_y"/>
                                          </p:val>
                                        </p:tav>
                                      </p:tavLst>
                                    </p:anim>
                                  </p:childTnLst>
                                </p:cTn>
                              </p:par>
                              <p:par>
                                <p:cTn id="103" presetID="2" presetClass="entr" presetSubtype="4" accel="50000" decel="50000" fill="hold" nodeType="withEffect">
                                  <p:stCondLst>
                                    <p:cond delay="0"/>
                                  </p:stCondLst>
                                  <p:childTnLst>
                                    <p:set>
                                      <p:cBhvr>
                                        <p:cTn id="104" dur="1" fill="hold">
                                          <p:stCondLst>
                                            <p:cond delay="0"/>
                                          </p:stCondLst>
                                        </p:cTn>
                                        <p:tgtEl>
                                          <p:spTgt spid="29"/>
                                        </p:tgtEl>
                                        <p:attrNameLst>
                                          <p:attrName>style.visibility</p:attrName>
                                        </p:attrNameLst>
                                      </p:cBhvr>
                                      <p:to>
                                        <p:strVal val="visible"/>
                                      </p:to>
                                    </p:set>
                                    <p:anim calcmode="lin" valueType="num">
                                      <p:cBhvr additive="base">
                                        <p:cTn id="105" dur="500" fill="hold"/>
                                        <p:tgtEl>
                                          <p:spTgt spid="29"/>
                                        </p:tgtEl>
                                        <p:attrNameLst>
                                          <p:attrName>ppt_x</p:attrName>
                                        </p:attrNameLst>
                                      </p:cBhvr>
                                      <p:tavLst>
                                        <p:tav tm="0">
                                          <p:val>
                                            <p:strVal val="#ppt_x"/>
                                          </p:val>
                                        </p:tav>
                                        <p:tav tm="100000">
                                          <p:val>
                                            <p:strVal val="#ppt_x"/>
                                          </p:val>
                                        </p:tav>
                                      </p:tavLst>
                                    </p:anim>
                                    <p:anim calcmode="lin" valueType="num">
                                      <p:cBhvr additive="base">
                                        <p:cTn id="10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16" grpId="0"/>
      <p:bldP spid="21" grpId="0"/>
      <p:bldP spid="27" grpId="0"/>
      <p:bldP spid="31" grpId="0"/>
      <p:bldP spid="33" grpId="0"/>
      <p:bldP spid="36" grpId="0"/>
      <p:bldP spid="38" grpId="0"/>
      <p:bldP spid="44" grpId="0"/>
      <p:bldP spid="46" grpId="0"/>
      <p:bldP spid="48"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32" name="Title 1">
            <a:extLst>
              <a:ext uri="{FF2B5EF4-FFF2-40B4-BE49-F238E27FC236}">
                <a16:creationId xmlns:a16="http://schemas.microsoft.com/office/drawing/2014/main" id="{F2D83139-C8F3-4120-ABEA-1B06287FFBCF}"/>
              </a:ext>
            </a:extLst>
          </p:cNvPr>
          <p:cNvSpPr txBox="1">
            <a:spLocks/>
          </p:cNvSpPr>
          <p:nvPr/>
        </p:nvSpPr>
        <p:spPr>
          <a:xfrm>
            <a:off x="2335806" y="1132986"/>
            <a:ext cx="6652685"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EVERY CHILD MATTERS - FIVE THEMES </a:t>
            </a:r>
            <a:r>
              <a:rPr lang="en-GB" sz="1500" b="1" cap="all" spc="75" dirty="0">
                <a:latin typeface="Arial Narrow"/>
                <a:cs typeface="Arial Narrow"/>
              </a:rPr>
              <a:t>continued </a:t>
            </a:r>
            <a:endParaRPr lang="en-US" sz="2800" b="1" cap="all" spc="75" dirty="0">
              <a:latin typeface="Arial Narrow"/>
              <a:cs typeface="Arial Narrow"/>
            </a:endParaRPr>
          </a:p>
        </p:txBody>
      </p:sp>
      <p:sp>
        <p:nvSpPr>
          <p:cNvPr id="46" name="Title 1">
            <a:extLst>
              <a:ext uri="{FF2B5EF4-FFF2-40B4-BE49-F238E27FC236}">
                <a16:creationId xmlns:a16="http://schemas.microsoft.com/office/drawing/2014/main" id="{EF92C8DA-8E9B-4DA9-82BD-85BD76BAC625}"/>
              </a:ext>
            </a:extLst>
          </p:cNvPr>
          <p:cNvSpPr txBox="1">
            <a:spLocks/>
          </p:cNvSpPr>
          <p:nvPr/>
        </p:nvSpPr>
        <p:spPr>
          <a:xfrm>
            <a:off x="423551" y="1647219"/>
            <a:ext cx="1322798" cy="33771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3. </a:t>
            </a:r>
            <a:r>
              <a:rPr lang="en-GB" sz="2000" b="1" spc="50" dirty="0">
                <a:solidFill>
                  <a:srgbClr val="009ED5"/>
                </a:solidFill>
                <a:latin typeface="Arial Narrow"/>
                <a:cs typeface="Arial Narrow"/>
              </a:rPr>
              <a:t>Stay safe</a:t>
            </a:r>
            <a:endParaRPr lang="en-GB" sz="2000" spc="50" dirty="0">
              <a:latin typeface="Arial Narrow"/>
              <a:cs typeface="Arial Narrow"/>
            </a:endParaRPr>
          </a:p>
        </p:txBody>
      </p:sp>
      <p:cxnSp>
        <p:nvCxnSpPr>
          <p:cNvPr id="47" name="Straight Connector 46">
            <a:extLst>
              <a:ext uri="{FF2B5EF4-FFF2-40B4-BE49-F238E27FC236}">
                <a16:creationId xmlns:a16="http://schemas.microsoft.com/office/drawing/2014/main" id="{655E1DA2-1E4D-49A9-88A9-820773642926}"/>
              </a:ext>
            </a:extLst>
          </p:cNvPr>
          <p:cNvCxnSpPr>
            <a:cxnSpLocks/>
          </p:cNvCxnSpPr>
          <p:nvPr/>
        </p:nvCxnSpPr>
        <p:spPr>
          <a:xfrm>
            <a:off x="4152582" y="1729450"/>
            <a:ext cx="0" cy="3648666"/>
          </a:xfrm>
          <a:prstGeom prst="line">
            <a:avLst/>
          </a:prstGeom>
          <a:ln w="1270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extLst>
              <a:ext uri="{FF2B5EF4-FFF2-40B4-BE49-F238E27FC236}">
                <a16:creationId xmlns:a16="http://schemas.microsoft.com/office/drawing/2014/main" id="{C1BBA83C-930C-4216-B3BD-A9F23689F293}"/>
              </a:ext>
            </a:extLst>
          </p:cNvPr>
          <p:cNvSpPr txBox="1">
            <a:spLocks/>
          </p:cNvSpPr>
          <p:nvPr/>
        </p:nvSpPr>
        <p:spPr>
          <a:xfrm>
            <a:off x="423551" y="2103257"/>
            <a:ext cx="3472309" cy="5499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Safe from maltreatment, neglect,</a:t>
            </a:r>
            <a:br>
              <a:rPr lang="en-GB" sz="1800" spc="50" dirty="0">
                <a:latin typeface="Arial Narrow"/>
                <a:cs typeface="Arial Narrow"/>
              </a:rPr>
            </a:br>
            <a:r>
              <a:rPr lang="en-GB" sz="1800" spc="50" dirty="0">
                <a:latin typeface="Arial Narrow"/>
                <a:cs typeface="Arial Narrow"/>
              </a:rPr>
              <a:t>  violence and sexual exploitation</a:t>
            </a:r>
            <a:endParaRPr lang="en-US" sz="1800" spc="50" dirty="0">
              <a:solidFill>
                <a:srgbClr val="000000"/>
              </a:solidFill>
              <a:latin typeface="Arial Narrow"/>
              <a:ea typeface="+mj-ea"/>
              <a:cs typeface="Arial Narrow"/>
            </a:endParaRPr>
          </a:p>
        </p:txBody>
      </p:sp>
      <p:cxnSp>
        <p:nvCxnSpPr>
          <p:cNvPr id="49" name="Straight Connector 48">
            <a:extLst>
              <a:ext uri="{FF2B5EF4-FFF2-40B4-BE49-F238E27FC236}">
                <a16:creationId xmlns:a16="http://schemas.microsoft.com/office/drawing/2014/main" id="{6ED2C3D9-E5DD-4C79-AB56-B887E34DF047}"/>
              </a:ext>
            </a:extLst>
          </p:cNvPr>
          <p:cNvCxnSpPr>
            <a:cxnSpLocks/>
          </p:cNvCxnSpPr>
          <p:nvPr/>
        </p:nvCxnSpPr>
        <p:spPr>
          <a:xfrm>
            <a:off x="418719" y="2731120"/>
            <a:ext cx="34674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0" name="Title 1">
            <a:extLst>
              <a:ext uri="{FF2B5EF4-FFF2-40B4-BE49-F238E27FC236}">
                <a16:creationId xmlns:a16="http://schemas.microsoft.com/office/drawing/2014/main" id="{FE128865-5DC6-4663-9254-CBD4C6AD9375}"/>
              </a:ext>
            </a:extLst>
          </p:cNvPr>
          <p:cNvSpPr txBox="1">
            <a:spLocks/>
          </p:cNvSpPr>
          <p:nvPr/>
        </p:nvSpPr>
        <p:spPr>
          <a:xfrm>
            <a:off x="428381" y="2847939"/>
            <a:ext cx="3467479"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Safe from accidental injury &amp; death</a:t>
            </a:r>
            <a:endParaRPr lang="en-US" sz="1800" spc="50" dirty="0">
              <a:solidFill>
                <a:srgbClr val="000000"/>
              </a:solidFill>
              <a:latin typeface="Arial Narrow"/>
              <a:ea typeface="+mj-ea"/>
              <a:cs typeface="Arial Narrow"/>
            </a:endParaRPr>
          </a:p>
        </p:txBody>
      </p:sp>
      <p:sp>
        <p:nvSpPr>
          <p:cNvPr id="52" name="Title 1">
            <a:extLst>
              <a:ext uri="{FF2B5EF4-FFF2-40B4-BE49-F238E27FC236}">
                <a16:creationId xmlns:a16="http://schemas.microsoft.com/office/drawing/2014/main" id="{3CACFD7B-B56A-4CBF-9DCC-C572EBAE545F}"/>
              </a:ext>
            </a:extLst>
          </p:cNvPr>
          <p:cNvSpPr txBox="1">
            <a:spLocks/>
          </p:cNvSpPr>
          <p:nvPr/>
        </p:nvSpPr>
        <p:spPr>
          <a:xfrm>
            <a:off x="433214" y="3390583"/>
            <a:ext cx="3472303"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Safe from bullying and discrimination</a:t>
            </a:r>
            <a:endParaRPr lang="en-US" sz="1800" spc="50" dirty="0">
              <a:solidFill>
                <a:srgbClr val="000000"/>
              </a:solidFill>
              <a:latin typeface="Arial Narrow"/>
              <a:ea typeface="+mj-ea"/>
              <a:cs typeface="Arial Narrow"/>
            </a:endParaRPr>
          </a:p>
        </p:txBody>
      </p:sp>
      <p:cxnSp>
        <p:nvCxnSpPr>
          <p:cNvPr id="53" name="Straight Connector 52">
            <a:extLst>
              <a:ext uri="{FF2B5EF4-FFF2-40B4-BE49-F238E27FC236}">
                <a16:creationId xmlns:a16="http://schemas.microsoft.com/office/drawing/2014/main" id="{D07C4E24-1ECE-47FD-8E7C-FC891EE378BF}"/>
              </a:ext>
            </a:extLst>
          </p:cNvPr>
          <p:cNvCxnSpPr>
            <a:cxnSpLocks/>
          </p:cNvCxnSpPr>
          <p:nvPr/>
        </p:nvCxnSpPr>
        <p:spPr>
          <a:xfrm>
            <a:off x="438045" y="3817650"/>
            <a:ext cx="344815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4" name="Title 1">
            <a:extLst>
              <a:ext uri="{FF2B5EF4-FFF2-40B4-BE49-F238E27FC236}">
                <a16:creationId xmlns:a16="http://schemas.microsoft.com/office/drawing/2014/main" id="{E5054095-84A1-4169-A0F1-8EFCD83CA7E5}"/>
              </a:ext>
            </a:extLst>
          </p:cNvPr>
          <p:cNvSpPr txBox="1">
            <a:spLocks/>
          </p:cNvSpPr>
          <p:nvPr/>
        </p:nvSpPr>
        <p:spPr>
          <a:xfrm>
            <a:off x="438044" y="3920980"/>
            <a:ext cx="3467473" cy="57216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Safe from crime and anti-social</a:t>
            </a:r>
            <a:br>
              <a:rPr lang="en-GB" sz="1800" spc="50" dirty="0">
                <a:latin typeface="Arial Narrow"/>
                <a:cs typeface="Arial Narrow"/>
              </a:rPr>
            </a:br>
            <a:r>
              <a:rPr lang="en-GB" sz="1800" spc="50" dirty="0">
                <a:latin typeface="Arial Narrow"/>
                <a:cs typeface="Arial Narrow"/>
              </a:rPr>
              <a:t>  behaviour, in and out of school</a:t>
            </a:r>
            <a:endParaRPr lang="en-US" sz="1800" spc="50" dirty="0">
              <a:solidFill>
                <a:srgbClr val="000000"/>
              </a:solidFill>
              <a:latin typeface="Arial Narrow"/>
              <a:ea typeface="+mj-ea"/>
              <a:cs typeface="Arial Narrow"/>
            </a:endParaRPr>
          </a:p>
        </p:txBody>
      </p:sp>
      <p:cxnSp>
        <p:nvCxnSpPr>
          <p:cNvPr id="55" name="Straight Connector 54">
            <a:extLst>
              <a:ext uri="{FF2B5EF4-FFF2-40B4-BE49-F238E27FC236}">
                <a16:creationId xmlns:a16="http://schemas.microsoft.com/office/drawing/2014/main" id="{3DE3CB80-3DAA-4B24-8DEC-32718027E403}"/>
              </a:ext>
            </a:extLst>
          </p:cNvPr>
          <p:cNvCxnSpPr>
            <a:cxnSpLocks/>
          </p:cNvCxnSpPr>
          <p:nvPr/>
        </p:nvCxnSpPr>
        <p:spPr>
          <a:xfrm>
            <a:off x="428381" y="4577366"/>
            <a:ext cx="34578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6" name="Title 1">
            <a:extLst>
              <a:ext uri="{FF2B5EF4-FFF2-40B4-BE49-F238E27FC236}">
                <a16:creationId xmlns:a16="http://schemas.microsoft.com/office/drawing/2014/main" id="{2AEB7F87-DB9F-4542-BF6E-5B74B83DCA36}"/>
              </a:ext>
            </a:extLst>
          </p:cNvPr>
          <p:cNvSpPr txBox="1">
            <a:spLocks/>
          </p:cNvSpPr>
          <p:nvPr/>
        </p:nvSpPr>
        <p:spPr>
          <a:xfrm>
            <a:off x="438046" y="4707807"/>
            <a:ext cx="3467472"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Have security, stability and care</a:t>
            </a:r>
            <a:endParaRPr lang="en-US" sz="1800" spc="50" dirty="0">
              <a:solidFill>
                <a:srgbClr val="000000"/>
              </a:solidFill>
              <a:latin typeface="Arial Narrow"/>
              <a:ea typeface="+mj-ea"/>
              <a:cs typeface="Arial Narrow"/>
            </a:endParaRPr>
          </a:p>
        </p:txBody>
      </p:sp>
      <p:cxnSp>
        <p:nvCxnSpPr>
          <p:cNvPr id="57" name="Straight Connector 56">
            <a:extLst>
              <a:ext uri="{FF2B5EF4-FFF2-40B4-BE49-F238E27FC236}">
                <a16:creationId xmlns:a16="http://schemas.microsoft.com/office/drawing/2014/main" id="{4AC0B379-F3E8-42A7-B7FB-AF2AE34040DB}"/>
              </a:ext>
            </a:extLst>
          </p:cNvPr>
          <p:cNvCxnSpPr>
            <a:cxnSpLocks/>
          </p:cNvCxnSpPr>
          <p:nvPr/>
        </p:nvCxnSpPr>
        <p:spPr>
          <a:xfrm>
            <a:off x="428381" y="5121687"/>
            <a:ext cx="346747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8" name="Title 1">
            <a:extLst>
              <a:ext uri="{FF2B5EF4-FFF2-40B4-BE49-F238E27FC236}">
                <a16:creationId xmlns:a16="http://schemas.microsoft.com/office/drawing/2014/main" id="{6A58B22B-D230-4690-A63A-DFE3EDDD0719}"/>
              </a:ext>
            </a:extLst>
          </p:cNvPr>
          <p:cNvSpPr txBox="1">
            <a:spLocks/>
          </p:cNvSpPr>
          <p:nvPr/>
        </p:nvSpPr>
        <p:spPr>
          <a:xfrm>
            <a:off x="4432391" y="1647219"/>
            <a:ext cx="2353420" cy="33771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4. </a:t>
            </a:r>
            <a:r>
              <a:rPr lang="en-GB" sz="2000" b="1" spc="50" dirty="0">
                <a:solidFill>
                  <a:srgbClr val="009ED5"/>
                </a:solidFill>
                <a:latin typeface="Arial Narrow"/>
                <a:cs typeface="Arial Narrow"/>
              </a:rPr>
              <a:t>Enjoy and achieve</a:t>
            </a:r>
            <a:endParaRPr lang="en-GB" sz="2000" spc="50" dirty="0">
              <a:latin typeface="Arial Narrow"/>
              <a:cs typeface="Arial Narrow"/>
            </a:endParaRPr>
          </a:p>
        </p:txBody>
      </p:sp>
      <p:cxnSp>
        <p:nvCxnSpPr>
          <p:cNvPr id="59" name="Straight Connector 58">
            <a:extLst>
              <a:ext uri="{FF2B5EF4-FFF2-40B4-BE49-F238E27FC236}">
                <a16:creationId xmlns:a16="http://schemas.microsoft.com/office/drawing/2014/main" id="{AF3B0314-30AD-46A1-A27B-1E8CB81EAE47}"/>
              </a:ext>
            </a:extLst>
          </p:cNvPr>
          <p:cNvCxnSpPr>
            <a:cxnSpLocks/>
          </p:cNvCxnSpPr>
          <p:nvPr/>
        </p:nvCxnSpPr>
        <p:spPr>
          <a:xfrm>
            <a:off x="7924788" y="1729450"/>
            <a:ext cx="0" cy="3648666"/>
          </a:xfrm>
          <a:prstGeom prst="line">
            <a:avLst/>
          </a:prstGeom>
          <a:ln w="1270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0" name="Title 1">
            <a:extLst>
              <a:ext uri="{FF2B5EF4-FFF2-40B4-BE49-F238E27FC236}">
                <a16:creationId xmlns:a16="http://schemas.microsoft.com/office/drawing/2014/main" id="{3A7AAD28-A028-4B99-8FE8-9804BD4A923B}"/>
              </a:ext>
            </a:extLst>
          </p:cNvPr>
          <p:cNvSpPr txBox="1">
            <a:spLocks/>
          </p:cNvSpPr>
          <p:nvPr/>
        </p:nvSpPr>
        <p:spPr>
          <a:xfrm>
            <a:off x="4432391" y="2103258"/>
            <a:ext cx="3297402"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Ready for school</a:t>
            </a:r>
            <a:endParaRPr lang="en-US" sz="1800" spc="50" dirty="0">
              <a:solidFill>
                <a:srgbClr val="000000"/>
              </a:solidFill>
              <a:latin typeface="Arial Narrow"/>
              <a:ea typeface="+mj-ea"/>
              <a:cs typeface="Arial Narrow"/>
            </a:endParaRPr>
          </a:p>
        </p:txBody>
      </p:sp>
      <p:cxnSp>
        <p:nvCxnSpPr>
          <p:cNvPr id="61" name="Straight Connector 60">
            <a:extLst>
              <a:ext uri="{FF2B5EF4-FFF2-40B4-BE49-F238E27FC236}">
                <a16:creationId xmlns:a16="http://schemas.microsoft.com/office/drawing/2014/main" id="{05C82CAD-FD3B-4C33-8490-E5C1209D8A5E}"/>
              </a:ext>
            </a:extLst>
          </p:cNvPr>
          <p:cNvCxnSpPr>
            <a:cxnSpLocks/>
          </p:cNvCxnSpPr>
          <p:nvPr/>
        </p:nvCxnSpPr>
        <p:spPr>
          <a:xfrm>
            <a:off x="4427559" y="2478457"/>
            <a:ext cx="327455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2" name="Title 1">
            <a:extLst>
              <a:ext uri="{FF2B5EF4-FFF2-40B4-BE49-F238E27FC236}">
                <a16:creationId xmlns:a16="http://schemas.microsoft.com/office/drawing/2014/main" id="{EEA6F460-CBB5-47CE-B815-0AAB8E5D74ED}"/>
              </a:ext>
            </a:extLst>
          </p:cNvPr>
          <p:cNvSpPr txBox="1">
            <a:spLocks/>
          </p:cNvSpPr>
          <p:nvPr/>
        </p:nvSpPr>
        <p:spPr>
          <a:xfrm>
            <a:off x="4437221" y="2606086"/>
            <a:ext cx="3282757"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Attend and enjoy school</a:t>
            </a:r>
            <a:endParaRPr lang="en-US" sz="1800" spc="50" dirty="0">
              <a:solidFill>
                <a:srgbClr val="000000"/>
              </a:solidFill>
              <a:latin typeface="Arial Narrow"/>
              <a:ea typeface="+mj-ea"/>
              <a:cs typeface="Arial Narrow"/>
            </a:endParaRPr>
          </a:p>
        </p:txBody>
      </p:sp>
      <p:cxnSp>
        <p:nvCxnSpPr>
          <p:cNvPr id="63" name="Straight Connector 62">
            <a:extLst>
              <a:ext uri="{FF2B5EF4-FFF2-40B4-BE49-F238E27FC236}">
                <a16:creationId xmlns:a16="http://schemas.microsoft.com/office/drawing/2014/main" id="{11CCDD73-E7FB-4C75-A363-B2B93BFC5AC6}"/>
              </a:ext>
            </a:extLst>
          </p:cNvPr>
          <p:cNvCxnSpPr>
            <a:cxnSpLocks/>
          </p:cNvCxnSpPr>
          <p:nvPr/>
        </p:nvCxnSpPr>
        <p:spPr>
          <a:xfrm>
            <a:off x="4427558" y="3009804"/>
            <a:ext cx="327455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4" name="Title 1">
            <a:extLst>
              <a:ext uri="{FF2B5EF4-FFF2-40B4-BE49-F238E27FC236}">
                <a16:creationId xmlns:a16="http://schemas.microsoft.com/office/drawing/2014/main" id="{2F916EE8-B09F-4F78-A789-00C71DCBEAA2}"/>
              </a:ext>
            </a:extLst>
          </p:cNvPr>
          <p:cNvSpPr txBox="1">
            <a:spLocks/>
          </p:cNvSpPr>
          <p:nvPr/>
        </p:nvSpPr>
        <p:spPr>
          <a:xfrm>
            <a:off x="4427558" y="3117556"/>
            <a:ext cx="3302235" cy="590776"/>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Achieve stretching national</a:t>
            </a:r>
            <a:br>
              <a:rPr lang="en-GB" sz="1800" spc="50" dirty="0">
                <a:latin typeface="Arial Narrow"/>
                <a:cs typeface="Arial Narrow"/>
              </a:rPr>
            </a:br>
            <a:r>
              <a:rPr lang="en-GB" sz="1800" spc="50" dirty="0">
                <a:latin typeface="Arial Narrow"/>
                <a:cs typeface="Arial Narrow"/>
              </a:rPr>
              <a:t>  educational standards at school</a:t>
            </a:r>
            <a:endParaRPr lang="en-US" sz="1800" spc="50" dirty="0">
              <a:solidFill>
                <a:srgbClr val="000000"/>
              </a:solidFill>
              <a:latin typeface="Arial Narrow"/>
              <a:ea typeface="+mj-ea"/>
              <a:cs typeface="Arial Narrow"/>
            </a:endParaRPr>
          </a:p>
        </p:txBody>
      </p:sp>
      <p:cxnSp>
        <p:nvCxnSpPr>
          <p:cNvPr id="65" name="Straight Connector 64">
            <a:extLst>
              <a:ext uri="{FF2B5EF4-FFF2-40B4-BE49-F238E27FC236}">
                <a16:creationId xmlns:a16="http://schemas.microsoft.com/office/drawing/2014/main" id="{C701B43D-539D-4A73-BFB8-DA733022AE84}"/>
              </a:ext>
            </a:extLst>
          </p:cNvPr>
          <p:cNvCxnSpPr>
            <a:cxnSpLocks/>
          </p:cNvCxnSpPr>
          <p:nvPr/>
        </p:nvCxnSpPr>
        <p:spPr>
          <a:xfrm>
            <a:off x="4427558" y="3776119"/>
            <a:ext cx="326488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6" name="Title 1">
            <a:extLst>
              <a:ext uri="{FF2B5EF4-FFF2-40B4-BE49-F238E27FC236}">
                <a16:creationId xmlns:a16="http://schemas.microsoft.com/office/drawing/2014/main" id="{6227FEFA-B665-4997-8BB7-1A4A441A032C}"/>
              </a:ext>
            </a:extLst>
          </p:cNvPr>
          <p:cNvSpPr txBox="1">
            <a:spLocks/>
          </p:cNvSpPr>
          <p:nvPr/>
        </p:nvSpPr>
        <p:spPr>
          <a:xfrm>
            <a:off x="4434807" y="3872795"/>
            <a:ext cx="3302236" cy="59077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Achieve personal and social</a:t>
            </a:r>
            <a:br>
              <a:rPr lang="en-GB" sz="1800" spc="50" dirty="0">
                <a:latin typeface="Arial Narrow"/>
                <a:cs typeface="Arial Narrow"/>
              </a:rPr>
            </a:br>
            <a:r>
              <a:rPr lang="en-GB" sz="1800" spc="50" dirty="0">
                <a:latin typeface="Arial Narrow"/>
                <a:cs typeface="Arial Narrow"/>
              </a:rPr>
              <a:t>  development and enjoy recreation</a:t>
            </a:r>
            <a:endParaRPr lang="en-US" sz="1800" spc="50" dirty="0">
              <a:solidFill>
                <a:srgbClr val="000000"/>
              </a:solidFill>
              <a:latin typeface="Arial Narrow"/>
              <a:ea typeface="+mj-ea"/>
              <a:cs typeface="Arial Narrow"/>
            </a:endParaRPr>
          </a:p>
        </p:txBody>
      </p:sp>
      <p:cxnSp>
        <p:nvCxnSpPr>
          <p:cNvPr id="67" name="Straight Connector 66">
            <a:extLst>
              <a:ext uri="{FF2B5EF4-FFF2-40B4-BE49-F238E27FC236}">
                <a16:creationId xmlns:a16="http://schemas.microsoft.com/office/drawing/2014/main" id="{BB7BAFCE-64D8-4839-B282-57E68FC0A8C8}"/>
              </a:ext>
            </a:extLst>
          </p:cNvPr>
          <p:cNvCxnSpPr>
            <a:cxnSpLocks/>
          </p:cNvCxnSpPr>
          <p:nvPr/>
        </p:nvCxnSpPr>
        <p:spPr>
          <a:xfrm>
            <a:off x="4427557" y="4558668"/>
            <a:ext cx="326489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70" name="Title 1">
            <a:extLst>
              <a:ext uri="{FF2B5EF4-FFF2-40B4-BE49-F238E27FC236}">
                <a16:creationId xmlns:a16="http://schemas.microsoft.com/office/drawing/2014/main" id="{81CAC147-9FD6-458C-8864-2E56CD193840}"/>
              </a:ext>
            </a:extLst>
          </p:cNvPr>
          <p:cNvSpPr txBox="1">
            <a:spLocks/>
          </p:cNvSpPr>
          <p:nvPr/>
        </p:nvSpPr>
        <p:spPr>
          <a:xfrm>
            <a:off x="8114950" y="1647219"/>
            <a:ext cx="3399265" cy="33771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5. </a:t>
            </a:r>
            <a:r>
              <a:rPr lang="en-GB" sz="2000" b="1" spc="50" dirty="0">
                <a:solidFill>
                  <a:srgbClr val="009ED5"/>
                </a:solidFill>
                <a:latin typeface="Arial Narrow"/>
                <a:cs typeface="Arial Narrow"/>
              </a:rPr>
              <a:t>Make a positive contribution</a:t>
            </a:r>
            <a:endParaRPr lang="en-GB" sz="2000" spc="50" dirty="0">
              <a:latin typeface="Arial Narrow"/>
              <a:cs typeface="Arial Narrow"/>
            </a:endParaRPr>
          </a:p>
        </p:txBody>
      </p:sp>
      <p:sp>
        <p:nvSpPr>
          <p:cNvPr id="72" name="Title 1">
            <a:extLst>
              <a:ext uri="{FF2B5EF4-FFF2-40B4-BE49-F238E27FC236}">
                <a16:creationId xmlns:a16="http://schemas.microsoft.com/office/drawing/2014/main" id="{4A54A65B-CDA9-4EB8-A56F-7518CFEB7E4B}"/>
              </a:ext>
            </a:extLst>
          </p:cNvPr>
          <p:cNvSpPr txBox="1">
            <a:spLocks/>
          </p:cNvSpPr>
          <p:nvPr/>
        </p:nvSpPr>
        <p:spPr>
          <a:xfrm>
            <a:off x="8114951" y="2103257"/>
            <a:ext cx="3289202" cy="830149"/>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Engage in decision making and</a:t>
            </a:r>
            <a:br>
              <a:rPr lang="en-GB" sz="1800" spc="50" dirty="0">
                <a:latin typeface="Arial Narrow"/>
                <a:cs typeface="Arial Narrow"/>
              </a:rPr>
            </a:br>
            <a:r>
              <a:rPr lang="en-GB" sz="1800" spc="50" dirty="0">
                <a:latin typeface="Arial Narrow"/>
                <a:cs typeface="Arial Narrow"/>
              </a:rPr>
              <a:t>  support in the community and</a:t>
            </a:r>
            <a:br>
              <a:rPr lang="en-GB" sz="1800" spc="50" dirty="0">
                <a:latin typeface="Arial Narrow"/>
                <a:cs typeface="Arial Narrow"/>
              </a:rPr>
            </a:br>
            <a:r>
              <a:rPr lang="en-GB" sz="1800" spc="50" dirty="0">
                <a:latin typeface="Arial Narrow"/>
                <a:cs typeface="Arial Narrow"/>
              </a:rPr>
              <a:t>  environment</a:t>
            </a:r>
            <a:endParaRPr lang="en-US" sz="1800" spc="50" dirty="0">
              <a:solidFill>
                <a:srgbClr val="000000"/>
              </a:solidFill>
              <a:latin typeface="Arial Narrow"/>
              <a:ea typeface="+mj-ea"/>
              <a:cs typeface="Arial Narrow"/>
            </a:endParaRPr>
          </a:p>
        </p:txBody>
      </p:sp>
      <p:cxnSp>
        <p:nvCxnSpPr>
          <p:cNvPr id="73" name="Straight Connector 72">
            <a:extLst>
              <a:ext uri="{FF2B5EF4-FFF2-40B4-BE49-F238E27FC236}">
                <a16:creationId xmlns:a16="http://schemas.microsoft.com/office/drawing/2014/main" id="{8BEDE875-B1C1-4D8E-BDFC-5068AFF6B045}"/>
              </a:ext>
            </a:extLst>
          </p:cNvPr>
          <p:cNvCxnSpPr>
            <a:cxnSpLocks/>
          </p:cNvCxnSpPr>
          <p:nvPr/>
        </p:nvCxnSpPr>
        <p:spPr>
          <a:xfrm>
            <a:off x="8129599" y="3002611"/>
            <a:ext cx="327455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74" name="Title 1">
            <a:extLst>
              <a:ext uri="{FF2B5EF4-FFF2-40B4-BE49-F238E27FC236}">
                <a16:creationId xmlns:a16="http://schemas.microsoft.com/office/drawing/2014/main" id="{24FDD617-A306-4FCE-A813-73E2ACCA6071}"/>
              </a:ext>
            </a:extLst>
          </p:cNvPr>
          <p:cNvSpPr txBox="1">
            <a:spLocks/>
          </p:cNvSpPr>
          <p:nvPr/>
        </p:nvSpPr>
        <p:spPr>
          <a:xfrm>
            <a:off x="8117367" y="3111277"/>
            <a:ext cx="3286786" cy="61523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Engage in law abiding and positive</a:t>
            </a:r>
            <a:br>
              <a:rPr lang="en-GB" sz="1800" spc="50" dirty="0">
                <a:latin typeface="Arial Narrow"/>
                <a:cs typeface="Arial Narrow"/>
              </a:rPr>
            </a:br>
            <a:r>
              <a:rPr lang="en-GB" sz="1800" spc="50" dirty="0">
                <a:latin typeface="Arial Narrow"/>
                <a:cs typeface="Arial Narrow"/>
              </a:rPr>
              <a:t>  behaviour in and out of school</a:t>
            </a:r>
            <a:endParaRPr lang="en-US" sz="1800" spc="50" dirty="0">
              <a:solidFill>
                <a:srgbClr val="000000"/>
              </a:solidFill>
              <a:latin typeface="Arial Narrow"/>
              <a:ea typeface="+mj-ea"/>
              <a:cs typeface="Arial Narrow"/>
            </a:endParaRPr>
          </a:p>
        </p:txBody>
      </p:sp>
      <p:cxnSp>
        <p:nvCxnSpPr>
          <p:cNvPr id="75" name="Straight Connector 74">
            <a:extLst>
              <a:ext uri="{FF2B5EF4-FFF2-40B4-BE49-F238E27FC236}">
                <a16:creationId xmlns:a16="http://schemas.microsoft.com/office/drawing/2014/main" id="{F04B42F4-F2F5-4487-B1A5-1F829EA3293E}"/>
              </a:ext>
            </a:extLst>
          </p:cNvPr>
          <p:cNvCxnSpPr>
            <a:cxnSpLocks/>
          </p:cNvCxnSpPr>
          <p:nvPr/>
        </p:nvCxnSpPr>
        <p:spPr>
          <a:xfrm>
            <a:off x="8129599" y="3764508"/>
            <a:ext cx="327455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76" name="Title 1">
            <a:extLst>
              <a:ext uri="{FF2B5EF4-FFF2-40B4-BE49-F238E27FC236}">
                <a16:creationId xmlns:a16="http://schemas.microsoft.com/office/drawing/2014/main" id="{D42866A9-865A-4C4A-B7BD-035AAFD2FFBF}"/>
              </a:ext>
            </a:extLst>
          </p:cNvPr>
          <p:cNvSpPr txBox="1">
            <a:spLocks/>
          </p:cNvSpPr>
          <p:nvPr/>
        </p:nvSpPr>
        <p:spPr>
          <a:xfrm>
            <a:off x="8129599" y="3887444"/>
            <a:ext cx="3264890" cy="581509"/>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Develop positive relationships and</a:t>
            </a:r>
            <a:br>
              <a:rPr lang="en-GB" sz="1800" spc="50" dirty="0">
                <a:latin typeface="Arial Narrow"/>
                <a:cs typeface="Arial Narrow"/>
              </a:rPr>
            </a:br>
            <a:r>
              <a:rPr lang="en-GB" sz="1800" spc="50" dirty="0">
                <a:latin typeface="Arial Narrow"/>
                <a:cs typeface="Arial Narrow"/>
              </a:rPr>
              <a:t>  choose not to bully or discriminate</a:t>
            </a:r>
            <a:endParaRPr lang="en-US" sz="1800" spc="50" dirty="0">
              <a:solidFill>
                <a:srgbClr val="000000"/>
              </a:solidFill>
              <a:latin typeface="Arial Narrow"/>
              <a:ea typeface="+mj-ea"/>
              <a:cs typeface="Arial Narrow"/>
            </a:endParaRPr>
          </a:p>
        </p:txBody>
      </p:sp>
      <p:cxnSp>
        <p:nvCxnSpPr>
          <p:cNvPr id="79" name="Straight Connector 78">
            <a:extLst>
              <a:ext uri="{FF2B5EF4-FFF2-40B4-BE49-F238E27FC236}">
                <a16:creationId xmlns:a16="http://schemas.microsoft.com/office/drawing/2014/main" id="{6ACD06C4-F75E-484E-94E1-54152992D50E}"/>
              </a:ext>
            </a:extLst>
          </p:cNvPr>
          <p:cNvCxnSpPr>
            <a:cxnSpLocks/>
          </p:cNvCxnSpPr>
          <p:nvPr/>
        </p:nvCxnSpPr>
        <p:spPr>
          <a:xfrm>
            <a:off x="8119781" y="4562361"/>
            <a:ext cx="33014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80" name="Title 1">
            <a:extLst>
              <a:ext uri="{FF2B5EF4-FFF2-40B4-BE49-F238E27FC236}">
                <a16:creationId xmlns:a16="http://schemas.microsoft.com/office/drawing/2014/main" id="{60FC9430-D6CD-4618-A363-67FF18ECBF48}"/>
              </a:ext>
            </a:extLst>
          </p:cNvPr>
          <p:cNvSpPr txBox="1">
            <a:spLocks/>
          </p:cNvSpPr>
          <p:nvPr/>
        </p:nvSpPr>
        <p:spPr>
          <a:xfrm>
            <a:off x="8134431" y="4667108"/>
            <a:ext cx="3286786"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Develop enterprising behaviour</a:t>
            </a:r>
            <a:endParaRPr lang="en-US" sz="1800" spc="50" dirty="0">
              <a:solidFill>
                <a:srgbClr val="000000"/>
              </a:solidFill>
              <a:latin typeface="Arial Narrow"/>
              <a:ea typeface="+mj-ea"/>
              <a:cs typeface="Arial Narrow"/>
            </a:endParaRPr>
          </a:p>
        </p:txBody>
      </p:sp>
      <p:cxnSp>
        <p:nvCxnSpPr>
          <p:cNvPr id="81" name="Straight Connector 80">
            <a:extLst>
              <a:ext uri="{FF2B5EF4-FFF2-40B4-BE49-F238E27FC236}">
                <a16:creationId xmlns:a16="http://schemas.microsoft.com/office/drawing/2014/main" id="{4C0E779C-A90F-4BD5-BD28-A90BFA1083FD}"/>
              </a:ext>
            </a:extLst>
          </p:cNvPr>
          <p:cNvCxnSpPr>
            <a:cxnSpLocks/>
          </p:cNvCxnSpPr>
          <p:nvPr/>
        </p:nvCxnSpPr>
        <p:spPr>
          <a:xfrm>
            <a:off x="8119782" y="5087957"/>
            <a:ext cx="33014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B63D739B-D121-49AA-A6D1-92F3C601FB98}"/>
              </a:ext>
            </a:extLst>
          </p:cNvPr>
          <p:cNvCxnSpPr>
            <a:cxnSpLocks/>
          </p:cNvCxnSpPr>
          <p:nvPr/>
        </p:nvCxnSpPr>
        <p:spPr>
          <a:xfrm>
            <a:off x="418718" y="3272584"/>
            <a:ext cx="34674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281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fade">
                                      <p:cBhvr>
                                        <p:cTn id="7" dur="1000"/>
                                        <p:tgtEl>
                                          <p:spTgt spid="46"/>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48"/>
                                        </p:tgtEl>
                                        <p:attrNameLst>
                                          <p:attrName>style.visibility</p:attrName>
                                        </p:attrNameLst>
                                      </p:cBhvr>
                                      <p:to>
                                        <p:strVal val="visible"/>
                                      </p:to>
                                    </p:set>
                                    <p:animEffect transition="in" filter="fade">
                                      <p:cBhvr>
                                        <p:cTn id="11" dur="500"/>
                                        <p:tgtEl>
                                          <p:spTgt spid="48"/>
                                        </p:tgtEl>
                                      </p:cBhvr>
                                    </p:animEffect>
                                  </p:childTnLst>
                                </p:cTn>
                              </p:par>
                              <p:par>
                                <p:cTn id="12" presetID="10" presetClass="entr" presetSubtype="0" fill="hold" nodeType="withEffect">
                                  <p:stCondLst>
                                    <p:cond delay="0"/>
                                  </p:stCondLst>
                                  <p:childTnLst>
                                    <p:set>
                                      <p:cBhvr>
                                        <p:cTn id="13" dur="1" fill="hold">
                                          <p:stCondLst>
                                            <p:cond delay="0"/>
                                          </p:stCondLst>
                                        </p:cTn>
                                        <p:tgtEl>
                                          <p:spTgt spid="49"/>
                                        </p:tgtEl>
                                        <p:attrNameLst>
                                          <p:attrName>style.visibility</p:attrName>
                                        </p:attrNameLst>
                                      </p:cBhvr>
                                      <p:to>
                                        <p:strVal val="visible"/>
                                      </p:to>
                                    </p:set>
                                    <p:animEffect transition="in" filter="fade">
                                      <p:cBhvr>
                                        <p:cTn id="14" dur="500"/>
                                        <p:tgtEl>
                                          <p:spTgt spid="49"/>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0"/>
                                        </p:tgtEl>
                                        <p:attrNameLst>
                                          <p:attrName>style.visibility</p:attrName>
                                        </p:attrNameLst>
                                      </p:cBhvr>
                                      <p:to>
                                        <p:strVal val="visible"/>
                                      </p:to>
                                    </p:set>
                                    <p:animEffect transition="in" filter="fade">
                                      <p:cBhvr>
                                        <p:cTn id="19" dur="500"/>
                                        <p:tgtEl>
                                          <p:spTgt spid="50"/>
                                        </p:tgtEl>
                                      </p:cBhvr>
                                    </p:animEffect>
                                  </p:childTnLst>
                                </p:cTn>
                              </p:par>
                              <p:par>
                                <p:cTn id="20" presetID="10" presetClass="entr" presetSubtype="0" fill="hold" nodeType="withEffect">
                                  <p:stCondLst>
                                    <p:cond delay="0"/>
                                  </p:stCondLst>
                                  <p:childTnLst>
                                    <p:set>
                                      <p:cBhvr>
                                        <p:cTn id="21" dur="1" fill="hold">
                                          <p:stCondLst>
                                            <p:cond delay="0"/>
                                          </p:stCondLst>
                                        </p:cTn>
                                        <p:tgtEl>
                                          <p:spTgt spid="86"/>
                                        </p:tgtEl>
                                        <p:attrNameLst>
                                          <p:attrName>style.visibility</p:attrName>
                                        </p:attrNameLst>
                                      </p:cBhvr>
                                      <p:to>
                                        <p:strVal val="visible"/>
                                      </p:to>
                                    </p:set>
                                    <p:animEffect transition="in" filter="fade">
                                      <p:cBhvr>
                                        <p:cTn id="22" dur="500"/>
                                        <p:tgtEl>
                                          <p:spTgt spid="8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2"/>
                                        </p:tgtEl>
                                        <p:attrNameLst>
                                          <p:attrName>style.visibility</p:attrName>
                                        </p:attrNameLst>
                                      </p:cBhvr>
                                      <p:to>
                                        <p:strVal val="visible"/>
                                      </p:to>
                                    </p:set>
                                    <p:animEffect transition="in" filter="fade">
                                      <p:cBhvr>
                                        <p:cTn id="27" dur="500"/>
                                        <p:tgtEl>
                                          <p:spTgt spid="52"/>
                                        </p:tgtEl>
                                      </p:cBhvr>
                                    </p:animEffect>
                                  </p:childTnLst>
                                </p:cTn>
                              </p:par>
                              <p:par>
                                <p:cTn id="28" presetID="10" presetClass="entr" presetSubtype="0" fill="hold" nodeType="withEffect">
                                  <p:stCondLst>
                                    <p:cond delay="0"/>
                                  </p:stCondLst>
                                  <p:childTnLst>
                                    <p:set>
                                      <p:cBhvr>
                                        <p:cTn id="29" dur="1" fill="hold">
                                          <p:stCondLst>
                                            <p:cond delay="0"/>
                                          </p:stCondLst>
                                        </p:cTn>
                                        <p:tgtEl>
                                          <p:spTgt spid="53"/>
                                        </p:tgtEl>
                                        <p:attrNameLst>
                                          <p:attrName>style.visibility</p:attrName>
                                        </p:attrNameLst>
                                      </p:cBhvr>
                                      <p:to>
                                        <p:strVal val="visible"/>
                                      </p:to>
                                    </p:set>
                                    <p:animEffect transition="in" filter="fade">
                                      <p:cBhvr>
                                        <p:cTn id="30" dur="500"/>
                                        <p:tgtEl>
                                          <p:spTgt spid="5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4"/>
                                        </p:tgtEl>
                                        <p:attrNameLst>
                                          <p:attrName>style.visibility</p:attrName>
                                        </p:attrNameLst>
                                      </p:cBhvr>
                                      <p:to>
                                        <p:strVal val="visible"/>
                                      </p:to>
                                    </p:set>
                                    <p:animEffect transition="in" filter="fade">
                                      <p:cBhvr>
                                        <p:cTn id="35" dur="500"/>
                                        <p:tgtEl>
                                          <p:spTgt spid="54"/>
                                        </p:tgtEl>
                                      </p:cBhvr>
                                    </p:animEffect>
                                  </p:childTnLst>
                                </p:cTn>
                              </p:par>
                              <p:par>
                                <p:cTn id="36" presetID="10" presetClass="entr" presetSubtype="0" fill="hold" nodeType="withEffect">
                                  <p:stCondLst>
                                    <p:cond delay="0"/>
                                  </p:stCondLst>
                                  <p:childTnLst>
                                    <p:set>
                                      <p:cBhvr>
                                        <p:cTn id="37" dur="1" fill="hold">
                                          <p:stCondLst>
                                            <p:cond delay="0"/>
                                          </p:stCondLst>
                                        </p:cTn>
                                        <p:tgtEl>
                                          <p:spTgt spid="55"/>
                                        </p:tgtEl>
                                        <p:attrNameLst>
                                          <p:attrName>style.visibility</p:attrName>
                                        </p:attrNameLst>
                                      </p:cBhvr>
                                      <p:to>
                                        <p:strVal val="visible"/>
                                      </p:to>
                                    </p:set>
                                    <p:animEffect transition="in" filter="fade">
                                      <p:cBhvr>
                                        <p:cTn id="38" dur="500"/>
                                        <p:tgtEl>
                                          <p:spTgt spid="55"/>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6"/>
                                        </p:tgtEl>
                                        <p:attrNameLst>
                                          <p:attrName>style.visibility</p:attrName>
                                        </p:attrNameLst>
                                      </p:cBhvr>
                                      <p:to>
                                        <p:strVal val="visible"/>
                                      </p:to>
                                    </p:set>
                                    <p:animEffect transition="in" filter="fade">
                                      <p:cBhvr>
                                        <p:cTn id="43" dur="500"/>
                                        <p:tgtEl>
                                          <p:spTgt spid="56"/>
                                        </p:tgtEl>
                                      </p:cBhvr>
                                    </p:animEffect>
                                  </p:childTnLst>
                                </p:cTn>
                              </p:par>
                              <p:par>
                                <p:cTn id="44" presetID="10" presetClass="entr" presetSubtype="0" fill="hold" nodeType="withEffect">
                                  <p:stCondLst>
                                    <p:cond delay="0"/>
                                  </p:stCondLst>
                                  <p:childTnLst>
                                    <p:set>
                                      <p:cBhvr>
                                        <p:cTn id="45" dur="1" fill="hold">
                                          <p:stCondLst>
                                            <p:cond delay="0"/>
                                          </p:stCondLst>
                                        </p:cTn>
                                        <p:tgtEl>
                                          <p:spTgt spid="57"/>
                                        </p:tgtEl>
                                        <p:attrNameLst>
                                          <p:attrName>style.visibility</p:attrName>
                                        </p:attrNameLst>
                                      </p:cBhvr>
                                      <p:to>
                                        <p:strVal val="visible"/>
                                      </p:to>
                                    </p:set>
                                    <p:animEffect transition="in" filter="fade">
                                      <p:cBhvr>
                                        <p:cTn id="46" dur="500"/>
                                        <p:tgtEl>
                                          <p:spTgt spid="5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47"/>
                                        </p:tgtEl>
                                        <p:attrNameLst>
                                          <p:attrName>style.visibility</p:attrName>
                                        </p:attrNameLst>
                                      </p:cBhvr>
                                      <p:to>
                                        <p:strVal val="visible"/>
                                      </p:to>
                                    </p:set>
                                    <p:animEffect transition="in" filter="fade">
                                      <p:cBhvr>
                                        <p:cTn id="51" dur="500"/>
                                        <p:tgtEl>
                                          <p:spTgt spid="47"/>
                                        </p:tgtEl>
                                      </p:cBhvr>
                                    </p:animEffect>
                                  </p:childTnLst>
                                </p:cTn>
                              </p:par>
                            </p:childTnLst>
                          </p:cTn>
                        </p:par>
                        <p:par>
                          <p:cTn id="52" fill="hold">
                            <p:stCondLst>
                              <p:cond delay="500"/>
                            </p:stCondLst>
                            <p:childTnLst>
                              <p:par>
                                <p:cTn id="53" presetID="10" presetClass="entr" presetSubtype="0" fill="hold" grpId="0" nodeType="afterEffect">
                                  <p:stCondLst>
                                    <p:cond delay="0"/>
                                  </p:stCondLst>
                                  <p:childTnLst>
                                    <p:set>
                                      <p:cBhvr>
                                        <p:cTn id="54" dur="1" fill="hold">
                                          <p:stCondLst>
                                            <p:cond delay="0"/>
                                          </p:stCondLst>
                                        </p:cTn>
                                        <p:tgtEl>
                                          <p:spTgt spid="58"/>
                                        </p:tgtEl>
                                        <p:attrNameLst>
                                          <p:attrName>style.visibility</p:attrName>
                                        </p:attrNameLst>
                                      </p:cBhvr>
                                      <p:to>
                                        <p:strVal val="visible"/>
                                      </p:to>
                                    </p:set>
                                    <p:animEffect transition="in" filter="fade">
                                      <p:cBhvr>
                                        <p:cTn id="55" dur="1000"/>
                                        <p:tgtEl>
                                          <p:spTgt spid="58"/>
                                        </p:tgtEl>
                                      </p:cBhvr>
                                    </p:animEffect>
                                  </p:childTnLst>
                                </p:cTn>
                              </p:par>
                            </p:childTnLst>
                          </p:cTn>
                        </p:par>
                        <p:par>
                          <p:cTn id="56" fill="hold">
                            <p:stCondLst>
                              <p:cond delay="1500"/>
                            </p:stCondLst>
                            <p:childTnLst>
                              <p:par>
                                <p:cTn id="57" presetID="10" presetClass="entr" presetSubtype="0" fill="hold" grpId="0" nodeType="afterEffect">
                                  <p:stCondLst>
                                    <p:cond delay="0"/>
                                  </p:stCondLst>
                                  <p:childTnLst>
                                    <p:set>
                                      <p:cBhvr>
                                        <p:cTn id="58" dur="1" fill="hold">
                                          <p:stCondLst>
                                            <p:cond delay="0"/>
                                          </p:stCondLst>
                                        </p:cTn>
                                        <p:tgtEl>
                                          <p:spTgt spid="60"/>
                                        </p:tgtEl>
                                        <p:attrNameLst>
                                          <p:attrName>style.visibility</p:attrName>
                                        </p:attrNameLst>
                                      </p:cBhvr>
                                      <p:to>
                                        <p:strVal val="visible"/>
                                      </p:to>
                                    </p:set>
                                    <p:animEffect transition="in" filter="fade">
                                      <p:cBhvr>
                                        <p:cTn id="59" dur="500"/>
                                        <p:tgtEl>
                                          <p:spTgt spid="60"/>
                                        </p:tgtEl>
                                      </p:cBhvr>
                                    </p:animEffect>
                                  </p:childTnLst>
                                </p:cTn>
                              </p:par>
                              <p:par>
                                <p:cTn id="60" presetID="10" presetClass="entr" presetSubtype="0" fill="hold" nodeType="withEffect">
                                  <p:stCondLst>
                                    <p:cond delay="0"/>
                                  </p:stCondLst>
                                  <p:childTnLst>
                                    <p:set>
                                      <p:cBhvr>
                                        <p:cTn id="61" dur="1" fill="hold">
                                          <p:stCondLst>
                                            <p:cond delay="0"/>
                                          </p:stCondLst>
                                        </p:cTn>
                                        <p:tgtEl>
                                          <p:spTgt spid="61"/>
                                        </p:tgtEl>
                                        <p:attrNameLst>
                                          <p:attrName>style.visibility</p:attrName>
                                        </p:attrNameLst>
                                      </p:cBhvr>
                                      <p:to>
                                        <p:strVal val="visible"/>
                                      </p:to>
                                    </p:set>
                                    <p:animEffect transition="in" filter="fade">
                                      <p:cBhvr>
                                        <p:cTn id="62" dur="500"/>
                                        <p:tgtEl>
                                          <p:spTgt spid="6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62"/>
                                        </p:tgtEl>
                                        <p:attrNameLst>
                                          <p:attrName>style.visibility</p:attrName>
                                        </p:attrNameLst>
                                      </p:cBhvr>
                                      <p:to>
                                        <p:strVal val="visible"/>
                                      </p:to>
                                    </p:set>
                                    <p:animEffect transition="in" filter="fade">
                                      <p:cBhvr>
                                        <p:cTn id="67" dur="500"/>
                                        <p:tgtEl>
                                          <p:spTgt spid="62"/>
                                        </p:tgtEl>
                                      </p:cBhvr>
                                    </p:animEffect>
                                  </p:childTnLst>
                                </p:cTn>
                              </p:par>
                              <p:par>
                                <p:cTn id="68" presetID="10" presetClass="entr" presetSubtype="0" fill="hold" nodeType="withEffect">
                                  <p:stCondLst>
                                    <p:cond delay="0"/>
                                  </p:stCondLst>
                                  <p:childTnLst>
                                    <p:set>
                                      <p:cBhvr>
                                        <p:cTn id="69" dur="1" fill="hold">
                                          <p:stCondLst>
                                            <p:cond delay="0"/>
                                          </p:stCondLst>
                                        </p:cTn>
                                        <p:tgtEl>
                                          <p:spTgt spid="63"/>
                                        </p:tgtEl>
                                        <p:attrNameLst>
                                          <p:attrName>style.visibility</p:attrName>
                                        </p:attrNameLst>
                                      </p:cBhvr>
                                      <p:to>
                                        <p:strVal val="visible"/>
                                      </p:to>
                                    </p:set>
                                    <p:animEffect transition="in" filter="fade">
                                      <p:cBhvr>
                                        <p:cTn id="70" dur="500"/>
                                        <p:tgtEl>
                                          <p:spTgt spid="63"/>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64"/>
                                        </p:tgtEl>
                                        <p:attrNameLst>
                                          <p:attrName>style.visibility</p:attrName>
                                        </p:attrNameLst>
                                      </p:cBhvr>
                                      <p:to>
                                        <p:strVal val="visible"/>
                                      </p:to>
                                    </p:set>
                                    <p:animEffect transition="in" filter="fade">
                                      <p:cBhvr>
                                        <p:cTn id="75" dur="500"/>
                                        <p:tgtEl>
                                          <p:spTgt spid="64"/>
                                        </p:tgtEl>
                                      </p:cBhvr>
                                    </p:animEffect>
                                  </p:childTnLst>
                                </p:cTn>
                              </p:par>
                              <p:par>
                                <p:cTn id="76" presetID="10" presetClass="entr" presetSubtype="0" fill="hold" nodeType="withEffect">
                                  <p:stCondLst>
                                    <p:cond delay="0"/>
                                  </p:stCondLst>
                                  <p:childTnLst>
                                    <p:set>
                                      <p:cBhvr>
                                        <p:cTn id="77" dur="1" fill="hold">
                                          <p:stCondLst>
                                            <p:cond delay="0"/>
                                          </p:stCondLst>
                                        </p:cTn>
                                        <p:tgtEl>
                                          <p:spTgt spid="65"/>
                                        </p:tgtEl>
                                        <p:attrNameLst>
                                          <p:attrName>style.visibility</p:attrName>
                                        </p:attrNameLst>
                                      </p:cBhvr>
                                      <p:to>
                                        <p:strVal val="visible"/>
                                      </p:to>
                                    </p:set>
                                    <p:animEffect transition="in" filter="fade">
                                      <p:cBhvr>
                                        <p:cTn id="78" dur="500"/>
                                        <p:tgtEl>
                                          <p:spTgt spid="65"/>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66"/>
                                        </p:tgtEl>
                                        <p:attrNameLst>
                                          <p:attrName>style.visibility</p:attrName>
                                        </p:attrNameLst>
                                      </p:cBhvr>
                                      <p:to>
                                        <p:strVal val="visible"/>
                                      </p:to>
                                    </p:set>
                                    <p:animEffect transition="in" filter="fade">
                                      <p:cBhvr>
                                        <p:cTn id="83" dur="500"/>
                                        <p:tgtEl>
                                          <p:spTgt spid="66"/>
                                        </p:tgtEl>
                                      </p:cBhvr>
                                    </p:animEffect>
                                  </p:childTnLst>
                                </p:cTn>
                              </p:par>
                              <p:par>
                                <p:cTn id="84" presetID="10" presetClass="entr" presetSubtype="0" fill="hold" nodeType="withEffect">
                                  <p:stCondLst>
                                    <p:cond delay="0"/>
                                  </p:stCondLst>
                                  <p:childTnLst>
                                    <p:set>
                                      <p:cBhvr>
                                        <p:cTn id="85" dur="1" fill="hold">
                                          <p:stCondLst>
                                            <p:cond delay="0"/>
                                          </p:stCondLst>
                                        </p:cTn>
                                        <p:tgtEl>
                                          <p:spTgt spid="67"/>
                                        </p:tgtEl>
                                        <p:attrNameLst>
                                          <p:attrName>style.visibility</p:attrName>
                                        </p:attrNameLst>
                                      </p:cBhvr>
                                      <p:to>
                                        <p:strVal val="visible"/>
                                      </p:to>
                                    </p:set>
                                    <p:animEffect transition="in" filter="fade">
                                      <p:cBhvr>
                                        <p:cTn id="86" dur="500"/>
                                        <p:tgtEl>
                                          <p:spTgt spid="67"/>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59"/>
                                        </p:tgtEl>
                                        <p:attrNameLst>
                                          <p:attrName>style.visibility</p:attrName>
                                        </p:attrNameLst>
                                      </p:cBhvr>
                                      <p:to>
                                        <p:strVal val="visible"/>
                                      </p:to>
                                    </p:set>
                                    <p:animEffect transition="in" filter="fade">
                                      <p:cBhvr>
                                        <p:cTn id="91" dur="500"/>
                                        <p:tgtEl>
                                          <p:spTgt spid="59"/>
                                        </p:tgtEl>
                                      </p:cBhvr>
                                    </p:animEffect>
                                  </p:childTnLst>
                                </p:cTn>
                              </p:par>
                            </p:childTnLst>
                          </p:cTn>
                        </p:par>
                        <p:par>
                          <p:cTn id="92" fill="hold">
                            <p:stCondLst>
                              <p:cond delay="500"/>
                            </p:stCondLst>
                            <p:childTnLst>
                              <p:par>
                                <p:cTn id="93" presetID="10" presetClass="entr" presetSubtype="0" fill="hold" grpId="0" nodeType="afterEffect">
                                  <p:stCondLst>
                                    <p:cond delay="0"/>
                                  </p:stCondLst>
                                  <p:childTnLst>
                                    <p:set>
                                      <p:cBhvr>
                                        <p:cTn id="94" dur="1" fill="hold">
                                          <p:stCondLst>
                                            <p:cond delay="0"/>
                                          </p:stCondLst>
                                        </p:cTn>
                                        <p:tgtEl>
                                          <p:spTgt spid="70"/>
                                        </p:tgtEl>
                                        <p:attrNameLst>
                                          <p:attrName>style.visibility</p:attrName>
                                        </p:attrNameLst>
                                      </p:cBhvr>
                                      <p:to>
                                        <p:strVal val="visible"/>
                                      </p:to>
                                    </p:set>
                                    <p:animEffect transition="in" filter="fade">
                                      <p:cBhvr>
                                        <p:cTn id="95" dur="1000"/>
                                        <p:tgtEl>
                                          <p:spTgt spid="70"/>
                                        </p:tgtEl>
                                      </p:cBhvr>
                                    </p:animEffect>
                                  </p:childTnLst>
                                </p:cTn>
                              </p:par>
                            </p:childTnLst>
                          </p:cTn>
                        </p:par>
                        <p:par>
                          <p:cTn id="96" fill="hold">
                            <p:stCondLst>
                              <p:cond delay="1500"/>
                            </p:stCondLst>
                            <p:childTnLst>
                              <p:par>
                                <p:cTn id="97" presetID="10" presetClass="entr" presetSubtype="0" fill="hold" grpId="0" nodeType="afterEffect">
                                  <p:stCondLst>
                                    <p:cond delay="0"/>
                                  </p:stCondLst>
                                  <p:childTnLst>
                                    <p:set>
                                      <p:cBhvr>
                                        <p:cTn id="98" dur="1" fill="hold">
                                          <p:stCondLst>
                                            <p:cond delay="0"/>
                                          </p:stCondLst>
                                        </p:cTn>
                                        <p:tgtEl>
                                          <p:spTgt spid="72"/>
                                        </p:tgtEl>
                                        <p:attrNameLst>
                                          <p:attrName>style.visibility</p:attrName>
                                        </p:attrNameLst>
                                      </p:cBhvr>
                                      <p:to>
                                        <p:strVal val="visible"/>
                                      </p:to>
                                    </p:set>
                                    <p:animEffect transition="in" filter="fade">
                                      <p:cBhvr>
                                        <p:cTn id="99" dur="500"/>
                                        <p:tgtEl>
                                          <p:spTgt spid="72"/>
                                        </p:tgtEl>
                                      </p:cBhvr>
                                    </p:animEffect>
                                  </p:childTnLst>
                                </p:cTn>
                              </p:par>
                              <p:par>
                                <p:cTn id="100" presetID="10" presetClass="entr" presetSubtype="0" fill="hold" nodeType="withEffect">
                                  <p:stCondLst>
                                    <p:cond delay="0"/>
                                  </p:stCondLst>
                                  <p:childTnLst>
                                    <p:set>
                                      <p:cBhvr>
                                        <p:cTn id="101" dur="1" fill="hold">
                                          <p:stCondLst>
                                            <p:cond delay="0"/>
                                          </p:stCondLst>
                                        </p:cTn>
                                        <p:tgtEl>
                                          <p:spTgt spid="73"/>
                                        </p:tgtEl>
                                        <p:attrNameLst>
                                          <p:attrName>style.visibility</p:attrName>
                                        </p:attrNameLst>
                                      </p:cBhvr>
                                      <p:to>
                                        <p:strVal val="visible"/>
                                      </p:to>
                                    </p:set>
                                    <p:animEffect transition="in" filter="fade">
                                      <p:cBhvr>
                                        <p:cTn id="102" dur="500"/>
                                        <p:tgtEl>
                                          <p:spTgt spid="73"/>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grpId="0" nodeType="clickEffect">
                                  <p:stCondLst>
                                    <p:cond delay="0"/>
                                  </p:stCondLst>
                                  <p:childTnLst>
                                    <p:set>
                                      <p:cBhvr>
                                        <p:cTn id="106" dur="1" fill="hold">
                                          <p:stCondLst>
                                            <p:cond delay="0"/>
                                          </p:stCondLst>
                                        </p:cTn>
                                        <p:tgtEl>
                                          <p:spTgt spid="74"/>
                                        </p:tgtEl>
                                        <p:attrNameLst>
                                          <p:attrName>style.visibility</p:attrName>
                                        </p:attrNameLst>
                                      </p:cBhvr>
                                      <p:to>
                                        <p:strVal val="visible"/>
                                      </p:to>
                                    </p:set>
                                    <p:animEffect transition="in" filter="fade">
                                      <p:cBhvr>
                                        <p:cTn id="107" dur="500"/>
                                        <p:tgtEl>
                                          <p:spTgt spid="74"/>
                                        </p:tgtEl>
                                      </p:cBhvr>
                                    </p:animEffect>
                                  </p:childTnLst>
                                </p:cTn>
                              </p:par>
                              <p:par>
                                <p:cTn id="108" presetID="10" presetClass="entr" presetSubtype="0" fill="hold" nodeType="withEffect">
                                  <p:stCondLst>
                                    <p:cond delay="0"/>
                                  </p:stCondLst>
                                  <p:childTnLst>
                                    <p:set>
                                      <p:cBhvr>
                                        <p:cTn id="109" dur="1" fill="hold">
                                          <p:stCondLst>
                                            <p:cond delay="0"/>
                                          </p:stCondLst>
                                        </p:cTn>
                                        <p:tgtEl>
                                          <p:spTgt spid="75"/>
                                        </p:tgtEl>
                                        <p:attrNameLst>
                                          <p:attrName>style.visibility</p:attrName>
                                        </p:attrNameLst>
                                      </p:cBhvr>
                                      <p:to>
                                        <p:strVal val="visible"/>
                                      </p:to>
                                    </p:set>
                                    <p:animEffect transition="in" filter="fade">
                                      <p:cBhvr>
                                        <p:cTn id="110" dur="500"/>
                                        <p:tgtEl>
                                          <p:spTgt spid="75"/>
                                        </p:tgtEl>
                                      </p:cBhvr>
                                    </p:animEffect>
                                  </p:childTnLst>
                                </p:cTn>
                              </p:par>
                            </p:childTnLst>
                          </p:cTn>
                        </p:par>
                      </p:childTnLst>
                    </p:cTn>
                  </p:par>
                  <p:par>
                    <p:cTn id="111" fill="hold">
                      <p:stCondLst>
                        <p:cond delay="indefinite"/>
                      </p:stCondLst>
                      <p:childTnLst>
                        <p:par>
                          <p:cTn id="112" fill="hold">
                            <p:stCondLst>
                              <p:cond delay="0"/>
                            </p:stCondLst>
                            <p:childTnLst>
                              <p:par>
                                <p:cTn id="113" presetID="10" presetClass="entr" presetSubtype="0" fill="hold" grpId="0" nodeType="clickEffect">
                                  <p:stCondLst>
                                    <p:cond delay="0"/>
                                  </p:stCondLst>
                                  <p:childTnLst>
                                    <p:set>
                                      <p:cBhvr>
                                        <p:cTn id="114" dur="1" fill="hold">
                                          <p:stCondLst>
                                            <p:cond delay="0"/>
                                          </p:stCondLst>
                                        </p:cTn>
                                        <p:tgtEl>
                                          <p:spTgt spid="76"/>
                                        </p:tgtEl>
                                        <p:attrNameLst>
                                          <p:attrName>style.visibility</p:attrName>
                                        </p:attrNameLst>
                                      </p:cBhvr>
                                      <p:to>
                                        <p:strVal val="visible"/>
                                      </p:to>
                                    </p:set>
                                    <p:animEffect transition="in" filter="fade">
                                      <p:cBhvr>
                                        <p:cTn id="115" dur="500"/>
                                        <p:tgtEl>
                                          <p:spTgt spid="76"/>
                                        </p:tgtEl>
                                      </p:cBhvr>
                                    </p:animEffect>
                                  </p:childTnLst>
                                </p:cTn>
                              </p:par>
                              <p:par>
                                <p:cTn id="116" presetID="10" presetClass="entr" presetSubtype="0" fill="hold" nodeType="withEffect">
                                  <p:stCondLst>
                                    <p:cond delay="0"/>
                                  </p:stCondLst>
                                  <p:childTnLst>
                                    <p:set>
                                      <p:cBhvr>
                                        <p:cTn id="117" dur="1" fill="hold">
                                          <p:stCondLst>
                                            <p:cond delay="0"/>
                                          </p:stCondLst>
                                        </p:cTn>
                                        <p:tgtEl>
                                          <p:spTgt spid="79"/>
                                        </p:tgtEl>
                                        <p:attrNameLst>
                                          <p:attrName>style.visibility</p:attrName>
                                        </p:attrNameLst>
                                      </p:cBhvr>
                                      <p:to>
                                        <p:strVal val="visible"/>
                                      </p:to>
                                    </p:set>
                                    <p:animEffect transition="in" filter="fade">
                                      <p:cBhvr>
                                        <p:cTn id="118" dur="500"/>
                                        <p:tgtEl>
                                          <p:spTgt spid="79"/>
                                        </p:tgtEl>
                                      </p:cBhvr>
                                    </p:animEffect>
                                  </p:childTnLst>
                                </p:cTn>
                              </p:par>
                            </p:childTnLst>
                          </p:cTn>
                        </p:par>
                      </p:childTnLst>
                    </p:cTn>
                  </p:par>
                  <p:par>
                    <p:cTn id="119" fill="hold">
                      <p:stCondLst>
                        <p:cond delay="indefinite"/>
                      </p:stCondLst>
                      <p:childTnLst>
                        <p:par>
                          <p:cTn id="120" fill="hold">
                            <p:stCondLst>
                              <p:cond delay="0"/>
                            </p:stCondLst>
                            <p:childTnLst>
                              <p:par>
                                <p:cTn id="121" presetID="10" presetClass="entr" presetSubtype="0" fill="hold" grpId="0" nodeType="clickEffect">
                                  <p:stCondLst>
                                    <p:cond delay="0"/>
                                  </p:stCondLst>
                                  <p:childTnLst>
                                    <p:set>
                                      <p:cBhvr>
                                        <p:cTn id="122" dur="1" fill="hold">
                                          <p:stCondLst>
                                            <p:cond delay="0"/>
                                          </p:stCondLst>
                                        </p:cTn>
                                        <p:tgtEl>
                                          <p:spTgt spid="80"/>
                                        </p:tgtEl>
                                        <p:attrNameLst>
                                          <p:attrName>style.visibility</p:attrName>
                                        </p:attrNameLst>
                                      </p:cBhvr>
                                      <p:to>
                                        <p:strVal val="visible"/>
                                      </p:to>
                                    </p:set>
                                    <p:animEffect transition="in" filter="fade">
                                      <p:cBhvr>
                                        <p:cTn id="123" dur="500"/>
                                        <p:tgtEl>
                                          <p:spTgt spid="80"/>
                                        </p:tgtEl>
                                      </p:cBhvr>
                                    </p:animEffect>
                                  </p:childTnLst>
                                </p:cTn>
                              </p:par>
                              <p:par>
                                <p:cTn id="124" presetID="10" presetClass="entr" presetSubtype="0" fill="hold" nodeType="withEffect">
                                  <p:stCondLst>
                                    <p:cond delay="0"/>
                                  </p:stCondLst>
                                  <p:childTnLst>
                                    <p:set>
                                      <p:cBhvr>
                                        <p:cTn id="125" dur="1" fill="hold">
                                          <p:stCondLst>
                                            <p:cond delay="0"/>
                                          </p:stCondLst>
                                        </p:cTn>
                                        <p:tgtEl>
                                          <p:spTgt spid="81"/>
                                        </p:tgtEl>
                                        <p:attrNameLst>
                                          <p:attrName>style.visibility</p:attrName>
                                        </p:attrNameLst>
                                      </p:cBhvr>
                                      <p:to>
                                        <p:strVal val="visible"/>
                                      </p:to>
                                    </p:set>
                                    <p:animEffect transition="in" filter="fade">
                                      <p:cBhvr>
                                        <p:cTn id="126" dur="500"/>
                                        <p:tgtEl>
                                          <p:spTgt spid="81"/>
                                        </p:tgtEl>
                                      </p:cBhvr>
                                    </p:animEffect>
                                  </p:childTnLst>
                                </p:cTn>
                              </p:par>
                            </p:childTnLst>
                          </p:cTn>
                        </p:par>
                        <p:par>
                          <p:cTn id="127" fill="hold">
                            <p:stCondLst>
                              <p:cond delay="500"/>
                            </p:stCondLst>
                            <p:childTnLst>
                              <p:par>
                                <p:cTn id="128" presetID="2" presetClass="entr" presetSubtype="4" accel="50000" decel="50000" fill="hold" nodeType="afterEffect">
                                  <p:stCondLst>
                                    <p:cond delay="0"/>
                                  </p:stCondLst>
                                  <p:childTnLst>
                                    <p:set>
                                      <p:cBhvr>
                                        <p:cTn id="129" dur="1" fill="hold">
                                          <p:stCondLst>
                                            <p:cond delay="0"/>
                                          </p:stCondLst>
                                        </p:cTn>
                                        <p:tgtEl>
                                          <p:spTgt spid="28"/>
                                        </p:tgtEl>
                                        <p:attrNameLst>
                                          <p:attrName>style.visibility</p:attrName>
                                        </p:attrNameLst>
                                      </p:cBhvr>
                                      <p:to>
                                        <p:strVal val="visible"/>
                                      </p:to>
                                    </p:set>
                                    <p:anim calcmode="lin" valueType="num">
                                      <p:cBhvr additive="base">
                                        <p:cTn id="130" dur="500" fill="hold"/>
                                        <p:tgtEl>
                                          <p:spTgt spid="28"/>
                                        </p:tgtEl>
                                        <p:attrNameLst>
                                          <p:attrName>ppt_x</p:attrName>
                                        </p:attrNameLst>
                                      </p:cBhvr>
                                      <p:tavLst>
                                        <p:tav tm="0">
                                          <p:val>
                                            <p:strVal val="#ppt_x"/>
                                          </p:val>
                                        </p:tav>
                                        <p:tav tm="100000">
                                          <p:val>
                                            <p:strVal val="#ppt_x"/>
                                          </p:val>
                                        </p:tav>
                                      </p:tavLst>
                                    </p:anim>
                                    <p:anim calcmode="lin" valueType="num">
                                      <p:cBhvr additive="base">
                                        <p:cTn id="131" dur="500" fill="hold"/>
                                        <p:tgtEl>
                                          <p:spTgt spid="28"/>
                                        </p:tgtEl>
                                        <p:attrNameLst>
                                          <p:attrName>ppt_y</p:attrName>
                                        </p:attrNameLst>
                                      </p:cBhvr>
                                      <p:tavLst>
                                        <p:tav tm="0">
                                          <p:val>
                                            <p:strVal val="1+#ppt_h/2"/>
                                          </p:val>
                                        </p:tav>
                                        <p:tav tm="100000">
                                          <p:val>
                                            <p:strVal val="#ppt_y"/>
                                          </p:val>
                                        </p:tav>
                                      </p:tavLst>
                                    </p:anim>
                                  </p:childTnLst>
                                </p:cTn>
                              </p:par>
                              <p:par>
                                <p:cTn id="132" presetID="2" presetClass="entr" presetSubtype="4" accel="50000" decel="50000" fill="hold" nodeType="withEffect">
                                  <p:stCondLst>
                                    <p:cond delay="0"/>
                                  </p:stCondLst>
                                  <p:childTnLst>
                                    <p:set>
                                      <p:cBhvr>
                                        <p:cTn id="133" dur="1" fill="hold">
                                          <p:stCondLst>
                                            <p:cond delay="0"/>
                                          </p:stCondLst>
                                        </p:cTn>
                                        <p:tgtEl>
                                          <p:spTgt spid="29"/>
                                        </p:tgtEl>
                                        <p:attrNameLst>
                                          <p:attrName>style.visibility</p:attrName>
                                        </p:attrNameLst>
                                      </p:cBhvr>
                                      <p:to>
                                        <p:strVal val="visible"/>
                                      </p:to>
                                    </p:set>
                                    <p:anim calcmode="lin" valueType="num">
                                      <p:cBhvr additive="base">
                                        <p:cTn id="134" dur="500" fill="hold"/>
                                        <p:tgtEl>
                                          <p:spTgt spid="29"/>
                                        </p:tgtEl>
                                        <p:attrNameLst>
                                          <p:attrName>ppt_x</p:attrName>
                                        </p:attrNameLst>
                                      </p:cBhvr>
                                      <p:tavLst>
                                        <p:tav tm="0">
                                          <p:val>
                                            <p:strVal val="#ppt_x"/>
                                          </p:val>
                                        </p:tav>
                                        <p:tav tm="100000">
                                          <p:val>
                                            <p:strVal val="#ppt_x"/>
                                          </p:val>
                                        </p:tav>
                                      </p:tavLst>
                                    </p:anim>
                                    <p:anim calcmode="lin" valueType="num">
                                      <p:cBhvr additive="base">
                                        <p:cTn id="13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p:bldP spid="48" grpId="0"/>
      <p:bldP spid="50" grpId="0"/>
      <p:bldP spid="52" grpId="0"/>
      <p:bldP spid="54" grpId="0"/>
      <p:bldP spid="56" grpId="0"/>
      <p:bldP spid="58" grpId="0"/>
      <p:bldP spid="60" grpId="0"/>
      <p:bldP spid="62" grpId="0"/>
      <p:bldP spid="64" grpId="0"/>
      <p:bldP spid="66" grpId="0"/>
      <p:bldP spid="70" grpId="0"/>
      <p:bldP spid="72" grpId="0"/>
      <p:bldP spid="74" grpId="0"/>
      <p:bldP spid="76" grpId="0"/>
      <p:bldP spid="80"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165919D6-4659-483B-836C-E7F6638202A2}"/>
              </a:ext>
            </a:extLst>
          </p:cNvPr>
          <p:cNvPicPr>
            <a:picLocks noChangeAspect="1"/>
          </p:cNvPicPr>
          <p:nvPr/>
        </p:nvPicPr>
        <p:blipFill>
          <a:blip r:embed="rId3"/>
          <a:stretch>
            <a:fillRect/>
          </a:stretch>
        </p:blipFill>
        <p:spPr>
          <a:xfrm>
            <a:off x="-36096" y="909339"/>
            <a:ext cx="12240128" cy="5088112"/>
          </a:xfrm>
          <a:prstGeom prst="rect">
            <a:avLst/>
          </a:prstGeom>
        </p:spPr>
      </p:pic>
      <p:sp>
        <p:nvSpPr>
          <p:cNvPr id="48" name="Rectangle: Rounded Corners 47">
            <a:extLst>
              <a:ext uri="{FF2B5EF4-FFF2-40B4-BE49-F238E27FC236}">
                <a16:creationId xmlns:a16="http://schemas.microsoft.com/office/drawing/2014/main" id="{3F5963F7-D2B6-4D09-8875-EE8F3D7BDE28}"/>
              </a:ext>
            </a:extLst>
          </p:cNvPr>
          <p:cNvSpPr/>
          <p:nvPr/>
        </p:nvSpPr>
        <p:spPr>
          <a:xfrm>
            <a:off x="1823868" y="1425141"/>
            <a:ext cx="8518405" cy="4047638"/>
          </a:xfrm>
          <a:prstGeom prst="roundRect">
            <a:avLst>
              <a:gd name="adj" fmla="val 5129"/>
            </a:avLst>
          </a:prstGeom>
          <a:solidFill>
            <a:srgbClr val="009ED5">
              <a:alpha val="95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BC7EC16A-C73C-4F4B-8019-4CF4FACB3E45}"/>
              </a:ext>
            </a:extLst>
          </p:cNvPr>
          <p:cNvSpPr txBox="1">
            <a:spLocks/>
          </p:cNvSpPr>
          <p:nvPr/>
        </p:nvSpPr>
        <p:spPr>
          <a:xfrm>
            <a:off x="2383339" y="1657931"/>
            <a:ext cx="2833481"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solidFill>
                  <a:schemeClr val="bg1"/>
                </a:solidFill>
                <a:latin typeface="Arial Narrow"/>
                <a:cs typeface="Arial Narrow"/>
              </a:rPr>
              <a:t>CHILDREN’S VIEWS</a:t>
            </a:r>
            <a:endParaRPr lang="en-US" sz="2800" b="1" cap="all" spc="75" dirty="0">
              <a:solidFill>
                <a:schemeClr val="bg1"/>
              </a:solidFill>
              <a:latin typeface="Arial Narrow"/>
              <a:cs typeface="Arial Narrow"/>
            </a:endParaRPr>
          </a:p>
        </p:txBody>
      </p:sp>
      <p:sp>
        <p:nvSpPr>
          <p:cNvPr id="7" name="Title 1">
            <a:extLst>
              <a:ext uri="{FF2B5EF4-FFF2-40B4-BE49-F238E27FC236}">
                <a16:creationId xmlns:a16="http://schemas.microsoft.com/office/drawing/2014/main" id="{72F88F24-A0F2-416D-A27A-99C8B674DCEC}"/>
              </a:ext>
            </a:extLst>
          </p:cNvPr>
          <p:cNvSpPr txBox="1">
            <a:spLocks/>
          </p:cNvSpPr>
          <p:nvPr/>
        </p:nvSpPr>
        <p:spPr>
          <a:xfrm>
            <a:off x="2383339" y="2099041"/>
            <a:ext cx="6660425" cy="612008"/>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bg1"/>
                </a:solidFill>
                <a:latin typeface="Arial Narrow"/>
                <a:cs typeface="Arial Narrow"/>
              </a:rPr>
              <a:t>Some of the views of children are publicised in the current </a:t>
            </a:r>
            <a:br>
              <a:rPr lang="en-GB" sz="2000" b="1" spc="50" dirty="0">
                <a:solidFill>
                  <a:schemeClr val="bg1"/>
                </a:solidFill>
                <a:latin typeface="Arial Narrow"/>
                <a:cs typeface="Arial Narrow"/>
              </a:rPr>
            </a:br>
            <a:r>
              <a:rPr lang="en-GB" sz="2000" b="1" spc="50" dirty="0">
                <a:solidFill>
                  <a:schemeClr val="bg1"/>
                </a:solidFill>
                <a:latin typeface="Arial Narrow"/>
                <a:cs typeface="Arial Narrow"/>
              </a:rPr>
              <a:t>Working Together to Safeguard Children guidance document.</a:t>
            </a:r>
          </a:p>
        </p:txBody>
      </p:sp>
      <p:sp>
        <p:nvSpPr>
          <p:cNvPr id="8" name="Title 1">
            <a:extLst>
              <a:ext uri="{FF2B5EF4-FFF2-40B4-BE49-F238E27FC236}">
                <a16:creationId xmlns:a16="http://schemas.microsoft.com/office/drawing/2014/main" id="{1E381869-962C-4DA7-A2B5-2BD208B8D617}"/>
              </a:ext>
            </a:extLst>
          </p:cNvPr>
          <p:cNvSpPr txBox="1">
            <a:spLocks/>
          </p:cNvSpPr>
          <p:nvPr/>
        </p:nvSpPr>
        <p:spPr>
          <a:xfrm>
            <a:off x="2383339" y="2843805"/>
            <a:ext cx="3712661" cy="354890"/>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bg1"/>
                </a:solidFill>
                <a:latin typeface="Arial Narrow"/>
                <a:cs typeface="Arial Narrow"/>
              </a:rPr>
              <a:t>Children have said that they need:</a:t>
            </a:r>
          </a:p>
        </p:txBody>
      </p:sp>
      <p:sp>
        <p:nvSpPr>
          <p:cNvPr id="10" name="Title 1">
            <a:extLst>
              <a:ext uri="{FF2B5EF4-FFF2-40B4-BE49-F238E27FC236}">
                <a16:creationId xmlns:a16="http://schemas.microsoft.com/office/drawing/2014/main" id="{3F225542-CE6A-4277-9CA0-A518EB26BF24}"/>
              </a:ext>
            </a:extLst>
          </p:cNvPr>
          <p:cNvSpPr txBox="1">
            <a:spLocks/>
          </p:cNvSpPr>
          <p:nvPr/>
        </p:nvSpPr>
        <p:spPr>
          <a:xfrm>
            <a:off x="2383340" y="3331451"/>
            <a:ext cx="3555376"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Vigilance</a:t>
            </a:r>
            <a:endParaRPr lang="en-US" sz="1800" spc="50" dirty="0">
              <a:solidFill>
                <a:schemeClr val="bg1"/>
              </a:solidFill>
              <a:latin typeface="Arial Narrow"/>
              <a:ea typeface="+mj-ea"/>
              <a:cs typeface="Arial Narrow"/>
            </a:endParaRPr>
          </a:p>
        </p:txBody>
      </p:sp>
      <p:cxnSp>
        <p:nvCxnSpPr>
          <p:cNvPr id="11" name="Straight Connector 10">
            <a:extLst>
              <a:ext uri="{FF2B5EF4-FFF2-40B4-BE49-F238E27FC236}">
                <a16:creationId xmlns:a16="http://schemas.microsoft.com/office/drawing/2014/main" id="{B573E8F5-6D5A-46B0-8FE4-65C219144700}"/>
              </a:ext>
            </a:extLst>
          </p:cNvPr>
          <p:cNvCxnSpPr>
            <a:cxnSpLocks/>
          </p:cNvCxnSpPr>
          <p:nvPr/>
        </p:nvCxnSpPr>
        <p:spPr>
          <a:xfrm>
            <a:off x="2372346" y="3696984"/>
            <a:ext cx="3566369"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12" name="Title 1">
            <a:extLst>
              <a:ext uri="{FF2B5EF4-FFF2-40B4-BE49-F238E27FC236}">
                <a16:creationId xmlns:a16="http://schemas.microsoft.com/office/drawing/2014/main" id="{C4E7C5C0-5588-45F0-B52E-DFD7ED9E4FC2}"/>
              </a:ext>
            </a:extLst>
          </p:cNvPr>
          <p:cNvSpPr txBox="1">
            <a:spLocks/>
          </p:cNvSpPr>
          <p:nvPr/>
        </p:nvSpPr>
        <p:spPr>
          <a:xfrm>
            <a:off x="2383339" y="3800383"/>
            <a:ext cx="3566370"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Understanding and action</a:t>
            </a:r>
            <a:endParaRPr lang="en-US" sz="1800" spc="50" dirty="0">
              <a:solidFill>
                <a:schemeClr val="bg1"/>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D633C511-A256-4B78-8B1E-ACED059E57FF}"/>
              </a:ext>
            </a:extLst>
          </p:cNvPr>
          <p:cNvCxnSpPr>
            <a:cxnSpLocks/>
          </p:cNvCxnSpPr>
          <p:nvPr/>
        </p:nvCxnSpPr>
        <p:spPr>
          <a:xfrm>
            <a:off x="2383339" y="4184631"/>
            <a:ext cx="3555376"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FACA9837-A23D-4C8F-AB0B-8E72DAD1C1A9}"/>
              </a:ext>
            </a:extLst>
          </p:cNvPr>
          <p:cNvSpPr txBox="1">
            <a:spLocks/>
          </p:cNvSpPr>
          <p:nvPr/>
        </p:nvSpPr>
        <p:spPr>
          <a:xfrm>
            <a:off x="2383340" y="4290775"/>
            <a:ext cx="3566369"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Stability</a:t>
            </a:r>
            <a:endParaRPr lang="en-US" sz="1800" spc="50" dirty="0">
              <a:solidFill>
                <a:schemeClr val="bg1"/>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3FA93F2C-2607-41FB-9602-2A96BFB8A394}"/>
              </a:ext>
            </a:extLst>
          </p:cNvPr>
          <p:cNvCxnSpPr>
            <a:cxnSpLocks/>
          </p:cNvCxnSpPr>
          <p:nvPr/>
        </p:nvCxnSpPr>
        <p:spPr>
          <a:xfrm>
            <a:off x="2394332" y="4675358"/>
            <a:ext cx="3544383"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14F17CCD-5870-469D-A80C-E6AFA22099F9}"/>
              </a:ext>
            </a:extLst>
          </p:cNvPr>
          <p:cNvSpPr txBox="1">
            <a:spLocks/>
          </p:cNvSpPr>
          <p:nvPr/>
        </p:nvSpPr>
        <p:spPr>
          <a:xfrm>
            <a:off x="2394332" y="4771240"/>
            <a:ext cx="3555377"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Respect</a:t>
            </a:r>
            <a:endParaRPr lang="en-US" sz="1800" spc="50" dirty="0">
              <a:solidFill>
                <a:schemeClr val="bg1"/>
              </a:solidFill>
              <a:latin typeface="Arial Narrow"/>
              <a:ea typeface="+mj-ea"/>
              <a:cs typeface="Arial Narrow"/>
            </a:endParaRPr>
          </a:p>
        </p:txBody>
      </p:sp>
      <p:cxnSp>
        <p:nvCxnSpPr>
          <p:cNvPr id="27" name="Straight Connector 26">
            <a:extLst>
              <a:ext uri="{FF2B5EF4-FFF2-40B4-BE49-F238E27FC236}">
                <a16:creationId xmlns:a16="http://schemas.microsoft.com/office/drawing/2014/main" id="{9470D706-45D8-4F11-B6D4-C83756EBEF88}"/>
              </a:ext>
            </a:extLst>
          </p:cNvPr>
          <p:cNvCxnSpPr>
            <a:cxnSpLocks/>
          </p:cNvCxnSpPr>
          <p:nvPr/>
        </p:nvCxnSpPr>
        <p:spPr>
          <a:xfrm>
            <a:off x="2383339" y="5154939"/>
            <a:ext cx="3555376"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30" name="Title 1">
            <a:extLst>
              <a:ext uri="{FF2B5EF4-FFF2-40B4-BE49-F238E27FC236}">
                <a16:creationId xmlns:a16="http://schemas.microsoft.com/office/drawing/2014/main" id="{EE87FCF9-06D4-4B17-9617-C3BFDD077DDA}"/>
              </a:ext>
            </a:extLst>
          </p:cNvPr>
          <p:cNvSpPr txBox="1">
            <a:spLocks/>
          </p:cNvSpPr>
          <p:nvPr/>
        </p:nvSpPr>
        <p:spPr>
          <a:xfrm>
            <a:off x="6311695" y="3309991"/>
            <a:ext cx="3544383"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Information and engagement</a:t>
            </a:r>
            <a:endParaRPr lang="en-US" sz="1800" spc="50" dirty="0">
              <a:solidFill>
                <a:schemeClr val="bg1"/>
              </a:solidFill>
              <a:latin typeface="Arial Narrow"/>
              <a:ea typeface="+mj-ea"/>
              <a:cs typeface="Arial Narrow"/>
            </a:endParaRPr>
          </a:p>
        </p:txBody>
      </p:sp>
      <p:cxnSp>
        <p:nvCxnSpPr>
          <p:cNvPr id="31" name="Straight Connector 30">
            <a:extLst>
              <a:ext uri="{FF2B5EF4-FFF2-40B4-BE49-F238E27FC236}">
                <a16:creationId xmlns:a16="http://schemas.microsoft.com/office/drawing/2014/main" id="{E6E7A62B-AA35-4852-A6EB-52C06C2C9019}"/>
              </a:ext>
            </a:extLst>
          </p:cNvPr>
          <p:cNvCxnSpPr>
            <a:cxnSpLocks/>
          </p:cNvCxnSpPr>
          <p:nvPr/>
        </p:nvCxnSpPr>
        <p:spPr>
          <a:xfrm>
            <a:off x="6311695" y="3694239"/>
            <a:ext cx="3544383"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4990E135-7D13-410A-AF94-C27A6ECDE0DC}"/>
              </a:ext>
            </a:extLst>
          </p:cNvPr>
          <p:cNvSpPr txBox="1">
            <a:spLocks/>
          </p:cNvSpPr>
          <p:nvPr/>
        </p:nvSpPr>
        <p:spPr>
          <a:xfrm>
            <a:off x="6311697" y="3800383"/>
            <a:ext cx="3533390"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Explanation</a:t>
            </a:r>
            <a:endParaRPr lang="en-US" sz="1800" spc="50" dirty="0">
              <a:solidFill>
                <a:schemeClr val="bg1"/>
              </a:solidFill>
              <a:latin typeface="Arial Narrow"/>
              <a:ea typeface="+mj-ea"/>
              <a:cs typeface="Arial Narrow"/>
            </a:endParaRPr>
          </a:p>
        </p:txBody>
      </p:sp>
      <p:cxnSp>
        <p:nvCxnSpPr>
          <p:cNvPr id="33" name="Straight Connector 32">
            <a:extLst>
              <a:ext uri="{FF2B5EF4-FFF2-40B4-BE49-F238E27FC236}">
                <a16:creationId xmlns:a16="http://schemas.microsoft.com/office/drawing/2014/main" id="{879791E2-19F0-4957-845F-A20FD176D97C}"/>
              </a:ext>
            </a:extLst>
          </p:cNvPr>
          <p:cNvCxnSpPr>
            <a:cxnSpLocks/>
          </p:cNvCxnSpPr>
          <p:nvPr/>
        </p:nvCxnSpPr>
        <p:spPr>
          <a:xfrm>
            <a:off x="6322688" y="4184966"/>
            <a:ext cx="3533390"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40" name="Title 1">
            <a:extLst>
              <a:ext uri="{FF2B5EF4-FFF2-40B4-BE49-F238E27FC236}">
                <a16:creationId xmlns:a16="http://schemas.microsoft.com/office/drawing/2014/main" id="{9911A091-FA78-4753-A3A4-B1557429933F}"/>
              </a:ext>
            </a:extLst>
          </p:cNvPr>
          <p:cNvSpPr txBox="1">
            <a:spLocks/>
          </p:cNvSpPr>
          <p:nvPr/>
        </p:nvSpPr>
        <p:spPr>
          <a:xfrm>
            <a:off x="6311697" y="4289904"/>
            <a:ext cx="3566369"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Support</a:t>
            </a:r>
            <a:endParaRPr lang="en-US" sz="1800" spc="50" dirty="0">
              <a:solidFill>
                <a:schemeClr val="bg1"/>
              </a:solidFill>
              <a:latin typeface="Arial Narrow"/>
              <a:ea typeface="+mj-ea"/>
              <a:cs typeface="Arial Narrow"/>
            </a:endParaRPr>
          </a:p>
        </p:txBody>
      </p:sp>
      <p:cxnSp>
        <p:nvCxnSpPr>
          <p:cNvPr id="41" name="Straight Connector 40">
            <a:extLst>
              <a:ext uri="{FF2B5EF4-FFF2-40B4-BE49-F238E27FC236}">
                <a16:creationId xmlns:a16="http://schemas.microsoft.com/office/drawing/2014/main" id="{6FFDACE8-28AB-47A9-B5CC-20C86930A6C6}"/>
              </a:ext>
            </a:extLst>
          </p:cNvPr>
          <p:cNvCxnSpPr>
            <a:cxnSpLocks/>
          </p:cNvCxnSpPr>
          <p:nvPr/>
        </p:nvCxnSpPr>
        <p:spPr>
          <a:xfrm>
            <a:off x="6322689" y="4674487"/>
            <a:ext cx="3544383"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4CB68D2B-CB0D-4927-8313-D3AFF2EACF95}"/>
              </a:ext>
            </a:extLst>
          </p:cNvPr>
          <p:cNvSpPr txBox="1">
            <a:spLocks/>
          </p:cNvSpPr>
          <p:nvPr/>
        </p:nvSpPr>
        <p:spPr>
          <a:xfrm>
            <a:off x="6322689" y="4770369"/>
            <a:ext cx="3555377"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Advocacy</a:t>
            </a:r>
            <a:endParaRPr lang="en-US" sz="1800" spc="50" dirty="0">
              <a:solidFill>
                <a:schemeClr val="bg1"/>
              </a:solidFill>
              <a:latin typeface="Arial Narrow"/>
              <a:ea typeface="+mj-ea"/>
              <a:cs typeface="Arial Narrow"/>
            </a:endParaRPr>
          </a:p>
        </p:txBody>
      </p:sp>
      <p:cxnSp>
        <p:nvCxnSpPr>
          <p:cNvPr id="43" name="Straight Connector 42">
            <a:extLst>
              <a:ext uri="{FF2B5EF4-FFF2-40B4-BE49-F238E27FC236}">
                <a16:creationId xmlns:a16="http://schemas.microsoft.com/office/drawing/2014/main" id="{BA4EF995-CE45-4E1A-AC57-D862F8D1362B}"/>
              </a:ext>
            </a:extLst>
          </p:cNvPr>
          <p:cNvCxnSpPr>
            <a:cxnSpLocks/>
          </p:cNvCxnSpPr>
          <p:nvPr/>
        </p:nvCxnSpPr>
        <p:spPr>
          <a:xfrm>
            <a:off x="6311696" y="5154068"/>
            <a:ext cx="3555376"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266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1000"/>
                                        <p:tgtEl>
                                          <p:spTgt spid="47"/>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48"/>
                                        </p:tgtEl>
                                        <p:attrNameLst>
                                          <p:attrName>style.visibility</p:attrName>
                                        </p:attrNameLst>
                                      </p:cBhvr>
                                      <p:to>
                                        <p:strVal val="visible"/>
                                      </p:to>
                                    </p:set>
                                    <p:animEffect transition="in" filter="fade">
                                      <p:cBhvr>
                                        <p:cTn id="11" dur="2000"/>
                                        <p:tgtEl>
                                          <p:spTgt spid="48"/>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par>
                          <p:cTn id="24" fill="hold">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par>
                                <p:cTn id="36" presetID="10" presetClass="entr" presetSubtype="0" fill="hold"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5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500"/>
                                        <p:tgtEl>
                                          <p:spTgt spid="14"/>
                                        </p:tgtEl>
                                      </p:cBhvr>
                                    </p:animEffect>
                                  </p:childTnLst>
                                </p:cTn>
                              </p:par>
                              <p:par>
                                <p:cTn id="44" presetID="10" presetClass="entr" presetSubtype="0" fill="hold"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par>
                                <p:cTn id="52" presetID="10" presetClass="entr" presetSubtype="0" fill="hold" nodeType="withEffect">
                                  <p:stCondLst>
                                    <p:cond delay="0"/>
                                  </p:stCondLst>
                                  <p:childTnLst>
                                    <p:set>
                                      <p:cBhvr>
                                        <p:cTn id="53" dur="1" fill="hold">
                                          <p:stCondLst>
                                            <p:cond delay="0"/>
                                          </p:stCondLst>
                                        </p:cTn>
                                        <p:tgtEl>
                                          <p:spTgt spid="27"/>
                                        </p:tgtEl>
                                        <p:attrNameLst>
                                          <p:attrName>style.visibility</p:attrName>
                                        </p:attrNameLst>
                                      </p:cBhvr>
                                      <p:to>
                                        <p:strVal val="visible"/>
                                      </p:to>
                                    </p:set>
                                    <p:animEffect transition="in" filter="fade">
                                      <p:cBhvr>
                                        <p:cTn id="54" dur="500"/>
                                        <p:tgtEl>
                                          <p:spTgt spid="27"/>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0"/>
                                        </p:tgtEl>
                                        <p:attrNameLst>
                                          <p:attrName>style.visibility</p:attrName>
                                        </p:attrNameLst>
                                      </p:cBhvr>
                                      <p:to>
                                        <p:strVal val="visible"/>
                                      </p:to>
                                    </p:set>
                                    <p:animEffect transition="in" filter="fade">
                                      <p:cBhvr>
                                        <p:cTn id="59" dur="500"/>
                                        <p:tgtEl>
                                          <p:spTgt spid="30"/>
                                        </p:tgtEl>
                                      </p:cBhvr>
                                    </p:animEffect>
                                  </p:childTnLst>
                                </p:cTn>
                              </p:par>
                              <p:par>
                                <p:cTn id="60" presetID="10" presetClass="entr" presetSubtype="0" fill="hold" nodeType="withEffect">
                                  <p:stCondLst>
                                    <p:cond delay="0"/>
                                  </p:stCondLst>
                                  <p:childTnLst>
                                    <p:set>
                                      <p:cBhvr>
                                        <p:cTn id="61" dur="1" fill="hold">
                                          <p:stCondLst>
                                            <p:cond delay="0"/>
                                          </p:stCondLst>
                                        </p:cTn>
                                        <p:tgtEl>
                                          <p:spTgt spid="31"/>
                                        </p:tgtEl>
                                        <p:attrNameLst>
                                          <p:attrName>style.visibility</p:attrName>
                                        </p:attrNameLst>
                                      </p:cBhvr>
                                      <p:to>
                                        <p:strVal val="visible"/>
                                      </p:to>
                                    </p:set>
                                    <p:animEffect transition="in" filter="fade">
                                      <p:cBhvr>
                                        <p:cTn id="62" dur="500"/>
                                        <p:tgtEl>
                                          <p:spTgt spid="3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2"/>
                                        </p:tgtEl>
                                        <p:attrNameLst>
                                          <p:attrName>style.visibility</p:attrName>
                                        </p:attrNameLst>
                                      </p:cBhvr>
                                      <p:to>
                                        <p:strVal val="visible"/>
                                      </p:to>
                                    </p:set>
                                    <p:animEffect transition="in" filter="fade">
                                      <p:cBhvr>
                                        <p:cTn id="67" dur="500"/>
                                        <p:tgtEl>
                                          <p:spTgt spid="32"/>
                                        </p:tgtEl>
                                      </p:cBhvr>
                                    </p:animEffect>
                                  </p:childTnLst>
                                </p:cTn>
                              </p:par>
                              <p:par>
                                <p:cTn id="68" presetID="10" presetClass="entr" presetSubtype="0" fill="hold" nodeType="withEffect">
                                  <p:stCondLst>
                                    <p:cond delay="0"/>
                                  </p:stCondLst>
                                  <p:childTnLst>
                                    <p:set>
                                      <p:cBhvr>
                                        <p:cTn id="69" dur="1" fill="hold">
                                          <p:stCondLst>
                                            <p:cond delay="0"/>
                                          </p:stCondLst>
                                        </p:cTn>
                                        <p:tgtEl>
                                          <p:spTgt spid="33"/>
                                        </p:tgtEl>
                                        <p:attrNameLst>
                                          <p:attrName>style.visibility</p:attrName>
                                        </p:attrNameLst>
                                      </p:cBhvr>
                                      <p:to>
                                        <p:strVal val="visible"/>
                                      </p:to>
                                    </p:set>
                                    <p:animEffect transition="in" filter="fade">
                                      <p:cBhvr>
                                        <p:cTn id="70" dur="500"/>
                                        <p:tgtEl>
                                          <p:spTgt spid="33"/>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40"/>
                                        </p:tgtEl>
                                        <p:attrNameLst>
                                          <p:attrName>style.visibility</p:attrName>
                                        </p:attrNameLst>
                                      </p:cBhvr>
                                      <p:to>
                                        <p:strVal val="visible"/>
                                      </p:to>
                                    </p:set>
                                    <p:animEffect transition="in" filter="fade">
                                      <p:cBhvr>
                                        <p:cTn id="75" dur="500"/>
                                        <p:tgtEl>
                                          <p:spTgt spid="40"/>
                                        </p:tgtEl>
                                      </p:cBhvr>
                                    </p:animEffect>
                                  </p:childTnLst>
                                </p:cTn>
                              </p:par>
                              <p:par>
                                <p:cTn id="76" presetID="10" presetClass="entr" presetSubtype="0" fill="hold" nodeType="withEffect">
                                  <p:stCondLst>
                                    <p:cond delay="0"/>
                                  </p:stCondLst>
                                  <p:childTnLst>
                                    <p:set>
                                      <p:cBhvr>
                                        <p:cTn id="77" dur="1" fill="hold">
                                          <p:stCondLst>
                                            <p:cond delay="0"/>
                                          </p:stCondLst>
                                        </p:cTn>
                                        <p:tgtEl>
                                          <p:spTgt spid="41"/>
                                        </p:tgtEl>
                                        <p:attrNameLst>
                                          <p:attrName>style.visibility</p:attrName>
                                        </p:attrNameLst>
                                      </p:cBhvr>
                                      <p:to>
                                        <p:strVal val="visible"/>
                                      </p:to>
                                    </p:set>
                                    <p:animEffect transition="in" filter="fade">
                                      <p:cBhvr>
                                        <p:cTn id="78" dur="500"/>
                                        <p:tgtEl>
                                          <p:spTgt spid="41"/>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42"/>
                                        </p:tgtEl>
                                        <p:attrNameLst>
                                          <p:attrName>style.visibility</p:attrName>
                                        </p:attrNameLst>
                                      </p:cBhvr>
                                      <p:to>
                                        <p:strVal val="visible"/>
                                      </p:to>
                                    </p:set>
                                    <p:animEffect transition="in" filter="fade">
                                      <p:cBhvr>
                                        <p:cTn id="83" dur="500"/>
                                        <p:tgtEl>
                                          <p:spTgt spid="42"/>
                                        </p:tgtEl>
                                      </p:cBhvr>
                                    </p:animEffect>
                                  </p:childTnLst>
                                </p:cTn>
                              </p:par>
                              <p:par>
                                <p:cTn id="84" presetID="10" presetClass="entr" presetSubtype="0" fill="hold" nodeType="withEffect">
                                  <p:stCondLst>
                                    <p:cond delay="0"/>
                                  </p:stCondLst>
                                  <p:childTnLst>
                                    <p:set>
                                      <p:cBhvr>
                                        <p:cTn id="85" dur="1" fill="hold">
                                          <p:stCondLst>
                                            <p:cond delay="0"/>
                                          </p:stCondLst>
                                        </p:cTn>
                                        <p:tgtEl>
                                          <p:spTgt spid="43"/>
                                        </p:tgtEl>
                                        <p:attrNameLst>
                                          <p:attrName>style.visibility</p:attrName>
                                        </p:attrNameLst>
                                      </p:cBhvr>
                                      <p:to>
                                        <p:strVal val="visible"/>
                                      </p:to>
                                    </p:set>
                                    <p:animEffect transition="in" filter="fade">
                                      <p:cBhvr>
                                        <p:cTn id="86" dur="500"/>
                                        <p:tgtEl>
                                          <p:spTgt spid="43"/>
                                        </p:tgtEl>
                                      </p:cBhvr>
                                    </p:animEffect>
                                  </p:childTnLst>
                                </p:cTn>
                              </p:par>
                            </p:childTnLst>
                          </p:cTn>
                        </p:par>
                        <p:par>
                          <p:cTn id="87" fill="hold">
                            <p:stCondLst>
                              <p:cond delay="500"/>
                            </p:stCondLst>
                            <p:childTnLst>
                              <p:par>
                                <p:cTn id="88" presetID="2" presetClass="entr" presetSubtype="4" accel="50000" decel="50000" fill="hold" nodeType="afterEffect">
                                  <p:stCondLst>
                                    <p:cond delay="0"/>
                                  </p:stCondLst>
                                  <p:childTnLst>
                                    <p:set>
                                      <p:cBhvr>
                                        <p:cTn id="89" dur="1" fill="hold">
                                          <p:stCondLst>
                                            <p:cond delay="0"/>
                                          </p:stCondLst>
                                        </p:cTn>
                                        <p:tgtEl>
                                          <p:spTgt spid="28"/>
                                        </p:tgtEl>
                                        <p:attrNameLst>
                                          <p:attrName>style.visibility</p:attrName>
                                        </p:attrNameLst>
                                      </p:cBhvr>
                                      <p:to>
                                        <p:strVal val="visible"/>
                                      </p:to>
                                    </p:set>
                                    <p:anim calcmode="lin" valueType="num">
                                      <p:cBhvr additive="base">
                                        <p:cTn id="90" dur="500" fill="hold"/>
                                        <p:tgtEl>
                                          <p:spTgt spid="28"/>
                                        </p:tgtEl>
                                        <p:attrNameLst>
                                          <p:attrName>ppt_x</p:attrName>
                                        </p:attrNameLst>
                                      </p:cBhvr>
                                      <p:tavLst>
                                        <p:tav tm="0">
                                          <p:val>
                                            <p:strVal val="#ppt_x"/>
                                          </p:val>
                                        </p:tav>
                                        <p:tav tm="100000">
                                          <p:val>
                                            <p:strVal val="#ppt_x"/>
                                          </p:val>
                                        </p:tav>
                                      </p:tavLst>
                                    </p:anim>
                                    <p:anim calcmode="lin" valueType="num">
                                      <p:cBhvr additive="base">
                                        <p:cTn id="91" dur="500" fill="hold"/>
                                        <p:tgtEl>
                                          <p:spTgt spid="28"/>
                                        </p:tgtEl>
                                        <p:attrNameLst>
                                          <p:attrName>ppt_y</p:attrName>
                                        </p:attrNameLst>
                                      </p:cBhvr>
                                      <p:tavLst>
                                        <p:tav tm="0">
                                          <p:val>
                                            <p:strVal val="1+#ppt_h/2"/>
                                          </p:val>
                                        </p:tav>
                                        <p:tav tm="100000">
                                          <p:val>
                                            <p:strVal val="#ppt_y"/>
                                          </p:val>
                                        </p:tav>
                                      </p:tavLst>
                                    </p:anim>
                                  </p:childTnLst>
                                </p:cTn>
                              </p:par>
                              <p:par>
                                <p:cTn id="92" presetID="2" presetClass="entr" presetSubtype="4" accel="50000" decel="50000" fill="hold" nodeType="withEffect">
                                  <p:stCondLst>
                                    <p:cond delay="0"/>
                                  </p:stCondLst>
                                  <p:childTnLst>
                                    <p:set>
                                      <p:cBhvr>
                                        <p:cTn id="93" dur="1" fill="hold">
                                          <p:stCondLst>
                                            <p:cond delay="0"/>
                                          </p:stCondLst>
                                        </p:cTn>
                                        <p:tgtEl>
                                          <p:spTgt spid="29"/>
                                        </p:tgtEl>
                                        <p:attrNameLst>
                                          <p:attrName>style.visibility</p:attrName>
                                        </p:attrNameLst>
                                      </p:cBhvr>
                                      <p:to>
                                        <p:strVal val="visible"/>
                                      </p:to>
                                    </p:set>
                                    <p:anim calcmode="lin" valueType="num">
                                      <p:cBhvr additive="base">
                                        <p:cTn id="94" dur="500" fill="hold"/>
                                        <p:tgtEl>
                                          <p:spTgt spid="29"/>
                                        </p:tgtEl>
                                        <p:attrNameLst>
                                          <p:attrName>ppt_x</p:attrName>
                                        </p:attrNameLst>
                                      </p:cBhvr>
                                      <p:tavLst>
                                        <p:tav tm="0">
                                          <p:val>
                                            <p:strVal val="#ppt_x"/>
                                          </p:val>
                                        </p:tav>
                                        <p:tav tm="100000">
                                          <p:val>
                                            <p:strVal val="#ppt_x"/>
                                          </p:val>
                                        </p:tav>
                                      </p:tavLst>
                                    </p:anim>
                                    <p:anim calcmode="lin" valueType="num">
                                      <p:cBhvr additive="base">
                                        <p:cTn id="9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19" grpId="0"/>
      <p:bldP spid="7" grpId="0"/>
      <p:bldP spid="8" grpId="0"/>
      <p:bldP spid="10" grpId="0"/>
      <p:bldP spid="12" grpId="0"/>
      <p:bldP spid="14" grpId="0"/>
      <p:bldP spid="25" grpId="0"/>
      <p:bldP spid="30" grpId="0"/>
      <p:bldP spid="32" grpId="0"/>
      <p:bldP spid="40" grpId="0"/>
      <p:bldP spid="42"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1" name="Rectangle: Rounded Corners 10">
            <a:extLst>
              <a:ext uri="{FF2B5EF4-FFF2-40B4-BE49-F238E27FC236}">
                <a16:creationId xmlns:a16="http://schemas.microsoft.com/office/drawing/2014/main" id="{D727E51D-731E-451C-AF96-E20E435C1956}"/>
              </a:ext>
            </a:extLst>
          </p:cNvPr>
          <p:cNvSpPr/>
          <p:nvPr/>
        </p:nvSpPr>
        <p:spPr>
          <a:xfrm>
            <a:off x="1" y="1391108"/>
            <a:ext cx="7219103" cy="4075786"/>
          </a:xfrm>
          <a:prstGeom prst="roundRect">
            <a:avLst>
              <a:gd name="adj" fmla="val 0"/>
            </a:avLst>
          </a:prstGeom>
          <a:solidFill>
            <a:srgbClr val="009ED5">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8DFAC647-1D2A-410A-882B-74BF9D8263A7}"/>
              </a:ext>
            </a:extLst>
          </p:cNvPr>
          <p:cNvPicPr>
            <a:picLocks noChangeAspect="1"/>
          </p:cNvPicPr>
          <p:nvPr/>
        </p:nvPicPr>
        <p:blipFill>
          <a:blip r:embed="rId5"/>
          <a:stretch>
            <a:fillRect/>
          </a:stretch>
        </p:blipFill>
        <p:spPr>
          <a:xfrm>
            <a:off x="7219104" y="1391107"/>
            <a:ext cx="4982623" cy="4075786"/>
          </a:xfrm>
          <a:prstGeom prst="rect">
            <a:avLst/>
          </a:prstGeom>
        </p:spPr>
      </p:pic>
      <p:sp>
        <p:nvSpPr>
          <p:cNvPr id="10" name="Title 1">
            <a:extLst>
              <a:ext uri="{FF2B5EF4-FFF2-40B4-BE49-F238E27FC236}">
                <a16:creationId xmlns:a16="http://schemas.microsoft.com/office/drawing/2014/main" id="{AAAA7D45-D2A6-42B2-8591-A79679EC0630}"/>
              </a:ext>
            </a:extLst>
          </p:cNvPr>
          <p:cNvSpPr txBox="1">
            <a:spLocks/>
          </p:cNvSpPr>
          <p:nvPr/>
        </p:nvSpPr>
        <p:spPr>
          <a:xfrm>
            <a:off x="763339" y="2285274"/>
            <a:ext cx="6022471" cy="2287452"/>
          </a:xfrm>
          <a:prstGeom prst="rect">
            <a:avLst/>
          </a:prstGeom>
        </p:spPr>
        <p:txBody>
          <a:bodyPr vert="horz" wrap="none" lIns="0" tIns="0" rIns="0" bIns="0" rtlCol="0" anchor="t" anchorCtr="0">
            <a:noAutofit/>
          </a:bodyPr>
          <a:lstStyle/>
          <a:p>
            <a:pPr>
              <a:spcBef>
                <a:spcPct val="0"/>
              </a:spcBef>
              <a:spcAft>
                <a:spcPts val="1405"/>
              </a:spcAft>
            </a:pPr>
            <a:r>
              <a:rPr lang="en-GB" sz="2000" b="1" i="1" spc="50" dirty="0">
                <a:solidFill>
                  <a:schemeClr val="bg1"/>
                </a:solidFill>
                <a:latin typeface="Arial Narrow"/>
                <a:cs typeface="Arial Narrow"/>
              </a:rPr>
              <a:t>“No single professional can have a full picture of a</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child's needs and circumstances and, if children and</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families are to receive the right help at the right time,</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everyone who comes into contact with them has a role</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to play in identifying concerns, sharing information</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and taking prompt action.”</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				</a:t>
            </a:r>
            <a:r>
              <a:rPr lang="en-GB" sz="1200" b="1" i="1" spc="50" dirty="0">
                <a:solidFill>
                  <a:schemeClr val="bg1">
                    <a:lumMod val="95000"/>
                  </a:schemeClr>
                </a:solidFill>
                <a:latin typeface="Arial Narrow"/>
                <a:cs typeface="Arial Narrow"/>
              </a:rPr>
              <a:t>Working Together to Safeguard Children 2018</a:t>
            </a:r>
            <a:endParaRPr lang="en-GB" sz="2000" b="1" i="1" spc="50" dirty="0">
              <a:solidFill>
                <a:schemeClr val="bg1">
                  <a:lumMod val="95000"/>
                </a:schemeClr>
              </a:solidFill>
              <a:latin typeface="Arial Narrow"/>
              <a:cs typeface="Arial Narrow"/>
            </a:endParaRPr>
          </a:p>
        </p:txBody>
      </p:sp>
    </p:spTree>
    <p:extLst>
      <p:ext uri="{BB962C8B-B14F-4D97-AF65-F5344CB8AC3E}">
        <p14:creationId xmlns:p14="http://schemas.microsoft.com/office/powerpoint/2010/main" val="655760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00"/>
                                        <p:tgtEl>
                                          <p:spTgt spid="7"/>
                                        </p:tgtEl>
                                      </p:cBhvr>
                                    </p:animEffect>
                                  </p:childTnLst>
                                </p:cTn>
                              </p:par>
                            </p:childTnLst>
                          </p:cTn>
                        </p:par>
                        <p:par>
                          <p:cTn id="11" fill="hold">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childTnLst>
                                </p:cTn>
                              </p:par>
                            </p:childTnLst>
                          </p:cTn>
                        </p:par>
                        <p:par>
                          <p:cTn id="15" fill="hold">
                            <p:stCondLst>
                              <p:cond delay="2000"/>
                            </p:stCondLst>
                            <p:childTnLst>
                              <p:par>
                                <p:cTn id="16" presetID="2" presetClass="entr" presetSubtype="4" accel="50000" decel="50000" fill="hold" nodeType="afterEffect">
                                  <p:stCondLst>
                                    <p:cond delay="0"/>
                                  </p:stCondLst>
                                  <p:childTnLst>
                                    <p:set>
                                      <p:cBhvr>
                                        <p:cTn id="17" dur="1" fill="hold">
                                          <p:stCondLst>
                                            <p:cond delay="0"/>
                                          </p:stCondLst>
                                        </p:cTn>
                                        <p:tgtEl>
                                          <p:spTgt spid="28"/>
                                        </p:tgtEl>
                                        <p:attrNameLst>
                                          <p:attrName>style.visibility</p:attrName>
                                        </p:attrNameLst>
                                      </p:cBhvr>
                                      <p:to>
                                        <p:strVal val="visible"/>
                                      </p:to>
                                    </p:set>
                                    <p:anim calcmode="lin" valueType="num">
                                      <p:cBhvr additive="base">
                                        <p:cTn id="18" dur="500" fill="hold"/>
                                        <p:tgtEl>
                                          <p:spTgt spid="28"/>
                                        </p:tgtEl>
                                        <p:attrNameLst>
                                          <p:attrName>ppt_x</p:attrName>
                                        </p:attrNameLst>
                                      </p:cBhvr>
                                      <p:tavLst>
                                        <p:tav tm="0">
                                          <p:val>
                                            <p:strVal val="#ppt_x"/>
                                          </p:val>
                                        </p:tav>
                                        <p:tav tm="100000">
                                          <p:val>
                                            <p:strVal val="#ppt_x"/>
                                          </p:val>
                                        </p:tav>
                                      </p:tavLst>
                                    </p:anim>
                                    <p:anim calcmode="lin" valueType="num">
                                      <p:cBhvr additive="base">
                                        <p:cTn id="19" dur="500" fill="hold"/>
                                        <p:tgtEl>
                                          <p:spTgt spid="28"/>
                                        </p:tgtEl>
                                        <p:attrNameLst>
                                          <p:attrName>ppt_y</p:attrName>
                                        </p:attrNameLst>
                                      </p:cBhvr>
                                      <p:tavLst>
                                        <p:tav tm="0">
                                          <p:val>
                                            <p:strVal val="1+#ppt_h/2"/>
                                          </p:val>
                                        </p:tav>
                                        <p:tav tm="100000">
                                          <p:val>
                                            <p:strVal val="#ppt_y"/>
                                          </p:val>
                                        </p:tav>
                                      </p:tavLst>
                                    </p:anim>
                                  </p:childTnLst>
                                </p:cTn>
                              </p:par>
                              <p:par>
                                <p:cTn id="20" presetID="2" presetClass="entr" presetSubtype="4" accel="50000" decel="50000" fill="hold" nodeType="withEffect">
                                  <p:stCondLst>
                                    <p:cond delay="0"/>
                                  </p:stCondLst>
                                  <p:childTnLst>
                                    <p:set>
                                      <p:cBhvr>
                                        <p:cTn id="21" dur="1" fill="hold">
                                          <p:stCondLst>
                                            <p:cond delay="0"/>
                                          </p:stCondLst>
                                        </p:cTn>
                                        <p:tgtEl>
                                          <p:spTgt spid="29"/>
                                        </p:tgtEl>
                                        <p:attrNameLst>
                                          <p:attrName>style.visibility</p:attrName>
                                        </p:attrNameLst>
                                      </p:cBhvr>
                                      <p:to>
                                        <p:strVal val="visible"/>
                                      </p:to>
                                    </p:set>
                                    <p:anim calcmode="lin" valueType="num">
                                      <p:cBhvr additive="base">
                                        <p:cTn id="22" dur="500" fill="hold"/>
                                        <p:tgtEl>
                                          <p:spTgt spid="29"/>
                                        </p:tgtEl>
                                        <p:attrNameLst>
                                          <p:attrName>ppt_x</p:attrName>
                                        </p:attrNameLst>
                                      </p:cBhvr>
                                      <p:tavLst>
                                        <p:tav tm="0">
                                          <p:val>
                                            <p:strVal val="#ppt_x"/>
                                          </p:val>
                                        </p:tav>
                                        <p:tav tm="100000">
                                          <p:val>
                                            <p:strVal val="#ppt_x"/>
                                          </p:val>
                                        </p:tav>
                                      </p:tavLst>
                                    </p:anim>
                                    <p:anim calcmode="lin" valueType="num">
                                      <p:cBhvr additive="base">
                                        <p:cTn id="2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79</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11" name="Title 1">
            <a:extLst>
              <a:ext uri="{FF2B5EF4-FFF2-40B4-BE49-F238E27FC236}">
                <a16:creationId xmlns:a16="http://schemas.microsoft.com/office/drawing/2014/main" id="{F6083C54-3E98-DE44-A7DC-9C1BE5D1DFB8}"/>
              </a:ext>
            </a:extLst>
          </p:cNvPr>
          <p:cNvSpPr txBox="1">
            <a:spLocks/>
          </p:cNvSpPr>
          <p:nvPr/>
        </p:nvSpPr>
        <p:spPr>
          <a:xfrm>
            <a:off x="2355047" y="2161934"/>
            <a:ext cx="2276875"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7</a:t>
            </a:r>
          </a:p>
        </p:txBody>
      </p:sp>
      <p:pic>
        <p:nvPicPr>
          <p:cNvPr id="3" name="Picture 2">
            <a:extLst>
              <a:ext uri="{FF2B5EF4-FFF2-40B4-BE49-F238E27FC236}">
                <a16:creationId xmlns:a16="http://schemas.microsoft.com/office/drawing/2014/main" id="{F5BB2E40-50EA-EF43-843D-B152A2CF4BD6}"/>
              </a:ext>
            </a:extLst>
          </p:cNvPr>
          <p:cNvPicPr>
            <a:picLocks noChangeAspect="1"/>
          </p:cNvPicPr>
          <p:nvPr/>
        </p:nvPicPr>
        <p:blipFill>
          <a:blip r:embed="rId4"/>
          <a:stretch>
            <a:fillRect/>
          </a:stretch>
        </p:blipFill>
        <p:spPr>
          <a:xfrm>
            <a:off x="2355047" y="3017802"/>
            <a:ext cx="7594147" cy="822396"/>
          </a:xfrm>
          <a:prstGeom prst="rect">
            <a:avLst/>
          </a:prstGeom>
        </p:spPr>
      </p:pic>
    </p:spTree>
    <p:extLst>
      <p:ext uri="{BB962C8B-B14F-4D97-AF65-F5344CB8AC3E}">
        <p14:creationId xmlns:p14="http://schemas.microsoft.com/office/powerpoint/2010/main" val="269961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6" name="Title 1">
            <a:extLst>
              <a:ext uri="{FF2B5EF4-FFF2-40B4-BE49-F238E27FC236}">
                <a16:creationId xmlns:a16="http://schemas.microsoft.com/office/drawing/2014/main" id="{533EFC84-9224-46CB-866C-777FC70AC4E9}"/>
              </a:ext>
            </a:extLst>
          </p:cNvPr>
          <p:cNvSpPr txBox="1">
            <a:spLocks/>
          </p:cNvSpPr>
          <p:nvPr/>
        </p:nvSpPr>
        <p:spPr>
          <a:xfrm>
            <a:off x="2054408" y="1160534"/>
            <a:ext cx="3283137" cy="405228"/>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SILENCING FACTORS</a:t>
            </a:r>
            <a:endParaRPr lang="en-US" sz="2800" b="1" cap="all" spc="75" dirty="0">
              <a:latin typeface="Arial Narrow"/>
              <a:cs typeface="Arial Narrow"/>
            </a:endParaRPr>
          </a:p>
        </p:txBody>
      </p:sp>
      <p:sp>
        <p:nvSpPr>
          <p:cNvPr id="7" name="Title 1">
            <a:extLst>
              <a:ext uri="{FF2B5EF4-FFF2-40B4-BE49-F238E27FC236}">
                <a16:creationId xmlns:a16="http://schemas.microsoft.com/office/drawing/2014/main" id="{FFE4A515-EB5D-40D9-B078-A97A7C16B719}"/>
              </a:ext>
            </a:extLst>
          </p:cNvPr>
          <p:cNvSpPr txBox="1">
            <a:spLocks/>
          </p:cNvSpPr>
          <p:nvPr/>
        </p:nvSpPr>
        <p:spPr>
          <a:xfrm>
            <a:off x="2054408" y="1660352"/>
            <a:ext cx="8631313" cy="1111904"/>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There are a number of silencing factors that could prevent someone</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communicating their worries and concerns about a child or adult at</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risk who may be suffering from abuse:</a:t>
            </a:r>
          </a:p>
        </p:txBody>
      </p:sp>
      <p:sp>
        <p:nvSpPr>
          <p:cNvPr id="8" name="Title 1">
            <a:extLst>
              <a:ext uri="{FF2B5EF4-FFF2-40B4-BE49-F238E27FC236}">
                <a16:creationId xmlns:a16="http://schemas.microsoft.com/office/drawing/2014/main" id="{81409800-797E-4B70-B6C1-45FBB9CB0573}"/>
              </a:ext>
            </a:extLst>
          </p:cNvPr>
          <p:cNvSpPr txBox="1">
            <a:spLocks/>
          </p:cNvSpPr>
          <p:nvPr/>
        </p:nvSpPr>
        <p:spPr>
          <a:xfrm>
            <a:off x="2075623" y="2970510"/>
            <a:ext cx="4869684"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Fear that you may be wrong</a:t>
            </a:r>
          </a:p>
        </p:txBody>
      </p:sp>
      <p:cxnSp>
        <p:nvCxnSpPr>
          <p:cNvPr id="9" name="Straight Connector 8">
            <a:extLst>
              <a:ext uri="{FF2B5EF4-FFF2-40B4-BE49-F238E27FC236}">
                <a16:creationId xmlns:a16="http://schemas.microsoft.com/office/drawing/2014/main" id="{4DCB64EE-851B-4A56-BB94-9EA504A93B59}"/>
              </a:ext>
            </a:extLst>
          </p:cNvPr>
          <p:cNvCxnSpPr>
            <a:cxnSpLocks/>
          </p:cNvCxnSpPr>
          <p:nvPr/>
        </p:nvCxnSpPr>
        <p:spPr>
          <a:xfrm>
            <a:off x="2075621" y="3395202"/>
            <a:ext cx="48590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0" name="Title 1">
            <a:extLst>
              <a:ext uri="{FF2B5EF4-FFF2-40B4-BE49-F238E27FC236}">
                <a16:creationId xmlns:a16="http://schemas.microsoft.com/office/drawing/2014/main" id="{765A761B-C0B0-4CF8-8933-A968EB4E7612}"/>
              </a:ext>
            </a:extLst>
          </p:cNvPr>
          <p:cNvSpPr txBox="1">
            <a:spLocks/>
          </p:cNvSpPr>
          <p:nvPr/>
        </p:nvSpPr>
        <p:spPr>
          <a:xfrm>
            <a:off x="2065015" y="3520794"/>
            <a:ext cx="4869684"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Doubts about the individual's truthfulness </a:t>
            </a:r>
          </a:p>
        </p:txBody>
      </p:sp>
      <p:cxnSp>
        <p:nvCxnSpPr>
          <p:cNvPr id="13" name="Straight Connector 12">
            <a:extLst>
              <a:ext uri="{FF2B5EF4-FFF2-40B4-BE49-F238E27FC236}">
                <a16:creationId xmlns:a16="http://schemas.microsoft.com/office/drawing/2014/main" id="{4DECA642-915D-4700-A537-660EE8B09605}"/>
              </a:ext>
            </a:extLst>
          </p:cNvPr>
          <p:cNvCxnSpPr>
            <a:cxnSpLocks/>
          </p:cNvCxnSpPr>
          <p:nvPr/>
        </p:nvCxnSpPr>
        <p:spPr>
          <a:xfrm>
            <a:off x="2075621" y="3970443"/>
            <a:ext cx="484847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194A1010-5D2D-4DC1-9A6B-F5AC4F58FF0D}"/>
              </a:ext>
            </a:extLst>
          </p:cNvPr>
          <p:cNvSpPr txBox="1">
            <a:spLocks/>
          </p:cNvSpPr>
          <p:nvPr/>
        </p:nvSpPr>
        <p:spPr>
          <a:xfrm>
            <a:off x="2075623" y="4081780"/>
            <a:ext cx="4869685"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Attempts to bind you to secrecy </a:t>
            </a:r>
          </a:p>
        </p:txBody>
      </p:sp>
      <p:cxnSp>
        <p:nvCxnSpPr>
          <p:cNvPr id="15" name="Straight Connector 14">
            <a:extLst>
              <a:ext uri="{FF2B5EF4-FFF2-40B4-BE49-F238E27FC236}">
                <a16:creationId xmlns:a16="http://schemas.microsoft.com/office/drawing/2014/main" id="{6F440BA2-7BE8-461F-8B0D-3B4E85B80B53}"/>
              </a:ext>
            </a:extLst>
          </p:cNvPr>
          <p:cNvCxnSpPr>
            <a:cxnSpLocks/>
          </p:cNvCxnSpPr>
          <p:nvPr/>
        </p:nvCxnSpPr>
        <p:spPr>
          <a:xfrm>
            <a:off x="2065015" y="4529309"/>
            <a:ext cx="48590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CE3A102E-43EB-4883-85FF-136BA5892AAC}"/>
              </a:ext>
            </a:extLst>
          </p:cNvPr>
          <p:cNvCxnSpPr>
            <a:cxnSpLocks/>
          </p:cNvCxnSpPr>
          <p:nvPr/>
        </p:nvCxnSpPr>
        <p:spPr>
          <a:xfrm>
            <a:off x="2065015" y="5110957"/>
            <a:ext cx="48590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98479EF4-3135-4AC4-9550-498780A60103}"/>
              </a:ext>
            </a:extLst>
          </p:cNvPr>
          <p:cNvSpPr txBox="1">
            <a:spLocks/>
          </p:cNvSpPr>
          <p:nvPr/>
        </p:nvSpPr>
        <p:spPr>
          <a:xfrm>
            <a:off x="2075848" y="4656063"/>
            <a:ext cx="4869684"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Uncertainty of procedures and consequences</a:t>
            </a:r>
          </a:p>
        </p:txBody>
      </p:sp>
      <p:sp>
        <p:nvSpPr>
          <p:cNvPr id="37" name="Title 1">
            <a:extLst>
              <a:ext uri="{FF2B5EF4-FFF2-40B4-BE49-F238E27FC236}">
                <a16:creationId xmlns:a16="http://schemas.microsoft.com/office/drawing/2014/main" id="{A9C402EB-0D38-4228-9FA8-FC12464C92B1}"/>
              </a:ext>
            </a:extLst>
          </p:cNvPr>
          <p:cNvSpPr txBox="1">
            <a:spLocks/>
          </p:cNvSpPr>
          <p:nvPr/>
        </p:nvSpPr>
        <p:spPr>
          <a:xfrm>
            <a:off x="2054408" y="5252751"/>
            <a:ext cx="4869685"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Not wanting to interfere in family life</a:t>
            </a:r>
          </a:p>
        </p:txBody>
      </p:sp>
      <p:cxnSp>
        <p:nvCxnSpPr>
          <p:cNvPr id="18" name="Straight Connector 17">
            <a:extLst>
              <a:ext uri="{FF2B5EF4-FFF2-40B4-BE49-F238E27FC236}">
                <a16:creationId xmlns:a16="http://schemas.microsoft.com/office/drawing/2014/main" id="{59730461-DF98-D649-A0AA-C5BF669F1DD5}"/>
              </a:ext>
            </a:extLst>
          </p:cNvPr>
          <p:cNvCxnSpPr>
            <a:cxnSpLocks/>
          </p:cNvCxnSpPr>
          <p:nvPr/>
        </p:nvCxnSpPr>
        <p:spPr>
          <a:xfrm>
            <a:off x="2054408" y="5700788"/>
            <a:ext cx="48590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791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2"/>
                                        </p:tgtEl>
                                        <p:attrNameLst>
                                          <p:attrName>style.visibility</p:attrName>
                                        </p:attrNameLst>
                                      </p:cBhvr>
                                      <p:to>
                                        <p:strVal val="visible"/>
                                      </p:to>
                                    </p:set>
                                    <p:animEffect transition="in" filter="fade">
                                      <p:cBhvr>
                                        <p:cTn id="36" dur="500"/>
                                        <p:tgtEl>
                                          <p:spTgt spid="32"/>
                                        </p:tgtEl>
                                      </p:cBhvr>
                                    </p:animEffect>
                                  </p:childTnLst>
                                </p:cTn>
                              </p:par>
                              <p:par>
                                <p:cTn id="37" presetID="10" presetClass="entr" presetSubtype="0" fill="hold" nodeType="withEffect">
                                  <p:stCondLst>
                                    <p:cond delay="0"/>
                                  </p:stCondLst>
                                  <p:childTnLst>
                                    <p:set>
                                      <p:cBhvr>
                                        <p:cTn id="38" dur="1" fill="hold">
                                          <p:stCondLst>
                                            <p:cond delay="0"/>
                                          </p:stCondLst>
                                        </p:cTn>
                                        <p:tgtEl>
                                          <p:spTgt spid="43"/>
                                        </p:tgtEl>
                                        <p:attrNameLst>
                                          <p:attrName>style.visibility</p:attrName>
                                        </p:attrNameLst>
                                      </p:cBhvr>
                                      <p:to>
                                        <p:strVal val="visible"/>
                                      </p:to>
                                    </p:set>
                                    <p:animEffect transition="in" filter="fade">
                                      <p:cBhvr>
                                        <p:cTn id="39" dur="500"/>
                                        <p:tgtEl>
                                          <p:spTgt spid="43"/>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7"/>
                                        </p:tgtEl>
                                        <p:attrNameLst>
                                          <p:attrName>style.visibility</p:attrName>
                                        </p:attrNameLst>
                                      </p:cBhvr>
                                      <p:to>
                                        <p:strVal val="visible"/>
                                      </p:to>
                                    </p:set>
                                    <p:animEffect transition="in" filter="fade">
                                      <p:cBhvr>
                                        <p:cTn id="44" dur="500"/>
                                        <p:tgtEl>
                                          <p:spTgt spid="37"/>
                                        </p:tgtEl>
                                      </p:cBhvr>
                                    </p:animEffect>
                                  </p:childTnLst>
                                </p:cTn>
                              </p:par>
                              <p:par>
                                <p:cTn id="45" presetID="10" presetClass="entr" presetSubtype="0" fill="hold"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par>
                          <p:cTn id="48" fill="hold">
                            <p:stCondLst>
                              <p:cond delay="500"/>
                            </p:stCondLst>
                            <p:childTnLst>
                              <p:par>
                                <p:cTn id="49" presetID="2" presetClass="entr" presetSubtype="4" accel="50000" decel="50000" fill="hold" nodeType="afterEffect">
                                  <p:stCondLst>
                                    <p:cond delay="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ppt_x"/>
                                          </p:val>
                                        </p:tav>
                                        <p:tav tm="100000">
                                          <p:val>
                                            <p:strVal val="#ppt_x"/>
                                          </p:val>
                                        </p:tav>
                                      </p:tavLst>
                                    </p:anim>
                                    <p:anim calcmode="lin" valueType="num">
                                      <p:cBhvr additive="base">
                                        <p:cTn id="52" dur="500" fill="hold"/>
                                        <p:tgtEl>
                                          <p:spTgt spid="28"/>
                                        </p:tgtEl>
                                        <p:attrNameLst>
                                          <p:attrName>ppt_y</p:attrName>
                                        </p:attrNameLst>
                                      </p:cBhvr>
                                      <p:tavLst>
                                        <p:tav tm="0">
                                          <p:val>
                                            <p:strVal val="1+#ppt_h/2"/>
                                          </p:val>
                                        </p:tav>
                                        <p:tav tm="100000">
                                          <p:val>
                                            <p:strVal val="#ppt_y"/>
                                          </p:val>
                                        </p:tav>
                                      </p:tavLst>
                                    </p:anim>
                                  </p:childTnLst>
                                </p:cTn>
                              </p:par>
                              <p:par>
                                <p:cTn id="53" presetID="2" presetClass="entr" presetSubtype="4" accel="50000" decel="50000" fill="hold" nodeType="withEffect">
                                  <p:stCondLst>
                                    <p:cond delay="0"/>
                                  </p:stCondLst>
                                  <p:childTnLst>
                                    <p:set>
                                      <p:cBhvr>
                                        <p:cTn id="54" dur="1" fill="hold">
                                          <p:stCondLst>
                                            <p:cond delay="0"/>
                                          </p:stCondLst>
                                        </p:cTn>
                                        <p:tgtEl>
                                          <p:spTgt spid="29"/>
                                        </p:tgtEl>
                                        <p:attrNameLst>
                                          <p:attrName>style.visibility</p:attrName>
                                        </p:attrNameLst>
                                      </p:cBhvr>
                                      <p:to>
                                        <p:strVal val="visible"/>
                                      </p:to>
                                    </p:set>
                                    <p:anim calcmode="lin" valueType="num">
                                      <p:cBhvr additive="base">
                                        <p:cTn id="55" dur="500" fill="hold"/>
                                        <p:tgtEl>
                                          <p:spTgt spid="29"/>
                                        </p:tgtEl>
                                        <p:attrNameLst>
                                          <p:attrName>ppt_x</p:attrName>
                                        </p:attrNameLst>
                                      </p:cBhvr>
                                      <p:tavLst>
                                        <p:tav tm="0">
                                          <p:val>
                                            <p:strVal val="#ppt_x"/>
                                          </p:val>
                                        </p:tav>
                                        <p:tav tm="100000">
                                          <p:val>
                                            <p:strVal val="#ppt_x"/>
                                          </p:val>
                                        </p:tav>
                                      </p:tavLst>
                                    </p:anim>
                                    <p:anim calcmode="lin" valueType="num">
                                      <p:cBhvr additive="base">
                                        <p:cTn id="5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4" grpId="0"/>
      <p:bldP spid="32" grpId="0"/>
      <p:bldP spid="37"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842244" y="1094422"/>
            <a:ext cx="5366630" cy="430444"/>
          </a:xfrm>
          <a:prstGeom prst="rect">
            <a:avLst/>
          </a:prstGeom>
        </p:spPr>
        <p:txBody>
          <a:bodyPr vert="horz" wrap="none" lIns="0" tIns="0" rIns="0" bIns="0" rtlCol="0" anchor="t" anchorCtr="0">
            <a:noAutofit/>
          </a:bodyPr>
          <a:lstStyle/>
          <a:p>
            <a:pPr lvl="0">
              <a:spcBef>
                <a:spcPct val="0"/>
              </a:spcBef>
            </a:pPr>
            <a:r>
              <a:rPr lang="en-GB" sz="2800" b="1" cap="all" spc="75" dirty="0">
                <a:latin typeface="Arial Narrow"/>
                <a:cs typeface="Arial Narrow"/>
              </a:rPr>
              <a:t>BARRIERS TO SHARING WORRIES</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811A9E70-A528-4409-A94D-D779E9A24B4A}"/>
              </a:ext>
            </a:extLst>
          </p:cNvPr>
          <p:cNvSpPr txBox="1">
            <a:spLocks/>
          </p:cNvSpPr>
          <p:nvPr/>
        </p:nvSpPr>
        <p:spPr>
          <a:xfrm>
            <a:off x="1842245" y="1679959"/>
            <a:ext cx="8173624"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Feeling there is no one to talk to (who will listen and can be trusted)</a:t>
            </a:r>
          </a:p>
        </p:txBody>
      </p:sp>
      <p:cxnSp>
        <p:nvCxnSpPr>
          <p:cNvPr id="13" name="Straight Connector 12">
            <a:extLst>
              <a:ext uri="{FF2B5EF4-FFF2-40B4-BE49-F238E27FC236}">
                <a16:creationId xmlns:a16="http://schemas.microsoft.com/office/drawing/2014/main" id="{5266A1A7-A9E8-4054-84DF-68F4E6B2CD82}"/>
              </a:ext>
            </a:extLst>
          </p:cNvPr>
          <p:cNvCxnSpPr>
            <a:cxnSpLocks/>
          </p:cNvCxnSpPr>
          <p:nvPr/>
        </p:nvCxnSpPr>
        <p:spPr>
          <a:xfrm>
            <a:off x="1842245" y="2125123"/>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E6081455-9923-4A47-B32B-A484125805E9}"/>
              </a:ext>
            </a:extLst>
          </p:cNvPr>
          <p:cNvSpPr txBox="1">
            <a:spLocks/>
          </p:cNvSpPr>
          <p:nvPr/>
        </p:nvSpPr>
        <p:spPr>
          <a:xfrm>
            <a:off x="1842245" y="2268397"/>
            <a:ext cx="8173624" cy="36476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Fear of not being listened to, understood, taken seriously or being believed</a:t>
            </a:r>
          </a:p>
        </p:txBody>
      </p:sp>
      <p:cxnSp>
        <p:nvCxnSpPr>
          <p:cNvPr id="15" name="Straight Connector 14">
            <a:extLst>
              <a:ext uri="{FF2B5EF4-FFF2-40B4-BE49-F238E27FC236}">
                <a16:creationId xmlns:a16="http://schemas.microsoft.com/office/drawing/2014/main" id="{22C70836-051D-4517-93C8-8A30FC744BB0}"/>
              </a:ext>
            </a:extLst>
          </p:cNvPr>
          <p:cNvCxnSpPr>
            <a:cxnSpLocks/>
          </p:cNvCxnSpPr>
          <p:nvPr/>
        </p:nvCxnSpPr>
        <p:spPr>
          <a:xfrm>
            <a:off x="1842245" y="2722366"/>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Title 1">
            <a:extLst>
              <a:ext uri="{FF2B5EF4-FFF2-40B4-BE49-F238E27FC236}">
                <a16:creationId xmlns:a16="http://schemas.microsoft.com/office/drawing/2014/main" id="{E9CA4A5F-4D27-4E4A-A58B-EE3497BFC12C}"/>
              </a:ext>
            </a:extLst>
          </p:cNvPr>
          <p:cNvSpPr txBox="1">
            <a:spLocks/>
          </p:cNvSpPr>
          <p:nvPr/>
        </p:nvSpPr>
        <p:spPr>
          <a:xfrm>
            <a:off x="1842245" y="2865349"/>
            <a:ext cx="8173624" cy="37632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 belief in self-reliance</a:t>
            </a:r>
          </a:p>
        </p:txBody>
      </p:sp>
      <p:cxnSp>
        <p:nvCxnSpPr>
          <p:cNvPr id="19" name="Straight Connector 18">
            <a:extLst>
              <a:ext uri="{FF2B5EF4-FFF2-40B4-BE49-F238E27FC236}">
                <a16:creationId xmlns:a16="http://schemas.microsoft.com/office/drawing/2014/main" id="{47B2DB4D-3015-4815-93D9-C41C65A0E4E0}"/>
              </a:ext>
            </a:extLst>
          </p:cNvPr>
          <p:cNvCxnSpPr>
            <a:cxnSpLocks/>
          </p:cNvCxnSpPr>
          <p:nvPr/>
        </p:nvCxnSpPr>
        <p:spPr>
          <a:xfrm>
            <a:off x="1831682" y="4515348"/>
            <a:ext cx="818418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6D25D28A-7440-4DD3-884F-4F1F77FDEC1A}"/>
              </a:ext>
            </a:extLst>
          </p:cNvPr>
          <p:cNvSpPr txBox="1">
            <a:spLocks/>
          </p:cNvSpPr>
          <p:nvPr/>
        </p:nvSpPr>
        <p:spPr>
          <a:xfrm>
            <a:off x="1842244" y="3451974"/>
            <a:ext cx="8173625" cy="36095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 sense of futility about sharing problems and a belief that nothing will change</a:t>
            </a:r>
          </a:p>
        </p:txBody>
      </p:sp>
      <p:sp>
        <p:nvSpPr>
          <p:cNvPr id="22" name="Title 1">
            <a:extLst>
              <a:ext uri="{FF2B5EF4-FFF2-40B4-BE49-F238E27FC236}">
                <a16:creationId xmlns:a16="http://schemas.microsoft.com/office/drawing/2014/main" id="{C7F908A7-0E31-494E-A75E-2910266F3F26}"/>
              </a:ext>
            </a:extLst>
          </p:cNvPr>
          <p:cNvSpPr txBox="1">
            <a:spLocks/>
          </p:cNvSpPr>
          <p:nvPr/>
        </p:nvSpPr>
        <p:spPr>
          <a:xfrm>
            <a:off x="1831682" y="4067468"/>
            <a:ext cx="8184188" cy="33770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Not wanting to burden others</a:t>
            </a:r>
          </a:p>
        </p:txBody>
      </p:sp>
      <p:sp>
        <p:nvSpPr>
          <p:cNvPr id="30" name="Title 1">
            <a:extLst>
              <a:ext uri="{FF2B5EF4-FFF2-40B4-BE49-F238E27FC236}">
                <a16:creationId xmlns:a16="http://schemas.microsoft.com/office/drawing/2014/main" id="{476EC059-9859-4CBB-9326-E8CCFF94AC4A}"/>
              </a:ext>
            </a:extLst>
          </p:cNvPr>
          <p:cNvSpPr txBox="1">
            <a:spLocks/>
          </p:cNvSpPr>
          <p:nvPr/>
        </p:nvSpPr>
        <p:spPr>
          <a:xfrm>
            <a:off x="1831681" y="4649832"/>
            <a:ext cx="818418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Adults trivialising or over-reacting and making matters worse</a:t>
            </a:r>
          </a:p>
          <a:p>
            <a:pPr>
              <a:spcBef>
                <a:spcPct val="0"/>
              </a:spcBef>
              <a:spcAft>
                <a:spcPts val="1405"/>
              </a:spcAft>
            </a:pPr>
            <a:endParaRPr lang="en-GB" sz="2000" spc="50" dirty="0">
              <a:latin typeface="Arial Narrow"/>
              <a:cs typeface="Arial Narrow"/>
            </a:endParaRPr>
          </a:p>
        </p:txBody>
      </p:sp>
      <p:sp>
        <p:nvSpPr>
          <p:cNvPr id="32" name="Title 1">
            <a:extLst>
              <a:ext uri="{FF2B5EF4-FFF2-40B4-BE49-F238E27FC236}">
                <a16:creationId xmlns:a16="http://schemas.microsoft.com/office/drawing/2014/main" id="{BBD9705E-D7F1-484C-B225-D160E895B963}"/>
              </a:ext>
            </a:extLst>
          </p:cNvPr>
          <p:cNvSpPr txBox="1">
            <a:spLocks/>
          </p:cNvSpPr>
          <p:nvPr/>
        </p:nvSpPr>
        <p:spPr>
          <a:xfrm>
            <a:off x="1831681" y="5248941"/>
            <a:ext cx="8184188" cy="33584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Limited knowledge of formal helping services and what they do</a:t>
            </a:r>
          </a:p>
          <a:p>
            <a:pPr>
              <a:spcBef>
                <a:spcPct val="0"/>
              </a:spcBef>
              <a:spcAft>
                <a:spcPts val="1405"/>
              </a:spcAft>
            </a:pPr>
            <a:endParaRPr lang="en-GB" sz="2000" spc="50" dirty="0">
              <a:latin typeface="Arial Narrow"/>
              <a:cs typeface="Arial Narrow"/>
            </a:endParaRPr>
          </a:p>
        </p:txBody>
      </p:sp>
      <p:cxnSp>
        <p:nvCxnSpPr>
          <p:cNvPr id="41" name="Straight Connector 40">
            <a:extLst>
              <a:ext uri="{FF2B5EF4-FFF2-40B4-BE49-F238E27FC236}">
                <a16:creationId xmlns:a16="http://schemas.microsoft.com/office/drawing/2014/main" id="{E63E747A-BDA5-0744-ACCF-B027947066B3}"/>
              </a:ext>
            </a:extLst>
          </p:cNvPr>
          <p:cNvCxnSpPr>
            <a:cxnSpLocks/>
          </p:cNvCxnSpPr>
          <p:nvPr/>
        </p:nvCxnSpPr>
        <p:spPr>
          <a:xfrm>
            <a:off x="1842245" y="3322187"/>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6A467C3A-5935-1C4F-A56F-A9F00F4C8BC0}"/>
              </a:ext>
            </a:extLst>
          </p:cNvPr>
          <p:cNvCxnSpPr>
            <a:cxnSpLocks/>
          </p:cNvCxnSpPr>
          <p:nvPr/>
        </p:nvCxnSpPr>
        <p:spPr>
          <a:xfrm>
            <a:off x="1842245" y="3919320"/>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6C951D2B-9DC3-C348-8BB7-0B1927E20ABE}"/>
              </a:ext>
            </a:extLst>
          </p:cNvPr>
          <p:cNvCxnSpPr>
            <a:cxnSpLocks/>
          </p:cNvCxnSpPr>
          <p:nvPr/>
        </p:nvCxnSpPr>
        <p:spPr>
          <a:xfrm>
            <a:off x="1831682" y="5110029"/>
            <a:ext cx="818418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EC1E8DB4-F3D9-274A-BF27-D288D54ADFCD}"/>
              </a:ext>
            </a:extLst>
          </p:cNvPr>
          <p:cNvCxnSpPr>
            <a:cxnSpLocks/>
          </p:cNvCxnSpPr>
          <p:nvPr/>
        </p:nvCxnSpPr>
        <p:spPr>
          <a:xfrm>
            <a:off x="1842245" y="5707272"/>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119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nodeType="withEffect">
                                  <p:stCondLst>
                                    <p:cond delay="0"/>
                                  </p:stCondLst>
                                  <p:childTnLst>
                                    <p:set>
                                      <p:cBhvr>
                                        <p:cTn id="25" dur="1" fill="hold">
                                          <p:stCondLst>
                                            <p:cond delay="0"/>
                                          </p:stCondLst>
                                        </p:cTn>
                                        <p:tgtEl>
                                          <p:spTgt spid="41"/>
                                        </p:tgtEl>
                                        <p:attrNameLst>
                                          <p:attrName>style.visibility</p:attrName>
                                        </p:attrNameLst>
                                      </p:cBhvr>
                                      <p:to>
                                        <p:strVal val="visible"/>
                                      </p:to>
                                    </p:set>
                                    <p:animEffect transition="in" filter="fade">
                                      <p:cBhvr>
                                        <p:cTn id="26" dur="500"/>
                                        <p:tgtEl>
                                          <p:spTgt spid="4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par>
                                <p:cTn id="32" presetID="10" presetClass="entr" presetSubtype="0" fill="hold" nodeType="withEffect">
                                  <p:stCondLst>
                                    <p:cond delay="0"/>
                                  </p:stCondLst>
                                  <p:childTnLst>
                                    <p:set>
                                      <p:cBhvr>
                                        <p:cTn id="33" dur="1" fill="hold">
                                          <p:stCondLst>
                                            <p:cond delay="0"/>
                                          </p:stCondLst>
                                        </p:cTn>
                                        <p:tgtEl>
                                          <p:spTgt spid="43"/>
                                        </p:tgtEl>
                                        <p:attrNameLst>
                                          <p:attrName>style.visibility</p:attrName>
                                        </p:attrNameLst>
                                      </p:cBhvr>
                                      <p:to>
                                        <p:strVal val="visible"/>
                                      </p:to>
                                    </p:set>
                                    <p:animEffect transition="in" filter="fade">
                                      <p:cBhvr>
                                        <p:cTn id="34" dur="500"/>
                                        <p:tgtEl>
                                          <p:spTgt spid="4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500"/>
                                        <p:tgtEl>
                                          <p:spTgt spid="22"/>
                                        </p:tgtEl>
                                      </p:cBhvr>
                                    </p:animEffect>
                                  </p:childTnLst>
                                </p:cTn>
                              </p:par>
                              <p:par>
                                <p:cTn id="40" presetID="10" presetClass="entr" presetSubtype="0" fill="hold"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par>
                                <p:cTn id="48" presetID="10" presetClass="entr" presetSubtype="0" fill="hold" nodeType="withEffect">
                                  <p:stCondLst>
                                    <p:cond delay="0"/>
                                  </p:stCondLst>
                                  <p:childTnLst>
                                    <p:set>
                                      <p:cBhvr>
                                        <p:cTn id="49" dur="1" fill="hold">
                                          <p:stCondLst>
                                            <p:cond delay="0"/>
                                          </p:stCondLst>
                                        </p:cTn>
                                        <p:tgtEl>
                                          <p:spTgt spid="47"/>
                                        </p:tgtEl>
                                        <p:attrNameLst>
                                          <p:attrName>style.visibility</p:attrName>
                                        </p:attrNameLst>
                                      </p:cBhvr>
                                      <p:to>
                                        <p:strVal val="visible"/>
                                      </p:to>
                                    </p:set>
                                    <p:animEffect transition="in" filter="fade">
                                      <p:cBhvr>
                                        <p:cTn id="50" dur="500"/>
                                        <p:tgtEl>
                                          <p:spTgt spid="4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2"/>
                                        </p:tgtEl>
                                        <p:attrNameLst>
                                          <p:attrName>style.visibility</p:attrName>
                                        </p:attrNameLst>
                                      </p:cBhvr>
                                      <p:to>
                                        <p:strVal val="visible"/>
                                      </p:to>
                                    </p:set>
                                    <p:animEffect transition="in" filter="fade">
                                      <p:cBhvr>
                                        <p:cTn id="55" dur="500"/>
                                        <p:tgtEl>
                                          <p:spTgt spid="32"/>
                                        </p:tgtEl>
                                      </p:cBhvr>
                                    </p:animEffect>
                                  </p:childTnLst>
                                </p:cTn>
                              </p:par>
                              <p:par>
                                <p:cTn id="56" presetID="10" presetClass="entr" presetSubtype="0" fill="hold" nodeType="withEffect">
                                  <p:stCondLst>
                                    <p:cond delay="0"/>
                                  </p:stCondLst>
                                  <p:childTnLst>
                                    <p:set>
                                      <p:cBhvr>
                                        <p:cTn id="57" dur="1" fill="hold">
                                          <p:stCondLst>
                                            <p:cond delay="0"/>
                                          </p:stCondLst>
                                        </p:cTn>
                                        <p:tgtEl>
                                          <p:spTgt spid="49"/>
                                        </p:tgtEl>
                                        <p:attrNameLst>
                                          <p:attrName>style.visibility</p:attrName>
                                        </p:attrNameLst>
                                      </p:cBhvr>
                                      <p:to>
                                        <p:strVal val="visible"/>
                                      </p:to>
                                    </p:set>
                                    <p:animEffect transition="in" filter="fade">
                                      <p:cBhvr>
                                        <p:cTn id="58" dur="500"/>
                                        <p:tgtEl>
                                          <p:spTgt spid="49"/>
                                        </p:tgtEl>
                                      </p:cBhvr>
                                    </p:animEffect>
                                  </p:childTnLst>
                                </p:cTn>
                              </p:par>
                            </p:childTnLst>
                          </p:cTn>
                        </p:par>
                        <p:par>
                          <p:cTn id="59" fill="hold">
                            <p:stCondLst>
                              <p:cond delay="500"/>
                            </p:stCondLst>
                            <p:childTnLst>
                              <p:par>
                                <p:cTn id="60" presetID="2" presetClass="entr" presetSubtype="4" accel="50000" decel="50000" fill="hold" nodeType="afterEffect">
                                  <p:stCondLst>
                                    <p:cond delay="0"/>
                                  </p:stCondLst>
                                  <p:childTnLst>
                                    <p:set>
                                      <p:cBhvr>
                                        <p:cTn id="61" dur="1" fill="hold">
                                          <p:stCondLst>
                                            <p:cond delay="0"/>
                                          </p:stCondLst>
                                        </p:cTn>
                                        <p:tgtEl>
                                          <p:spTgt spid="28"/>
                                        </p:tgtEl>
                                        <p:attrNameLst>
                                          <p:attrName>style.visibility</p:attrName>
                                        </p:attrNameLst>
                                      </p:cBhvr>
                                      <p:to>
                                        <p:strVal val="visible"/>
                                      </p:to>
                                    </p:set>
                                    <p:anim calcmode="lin" valueType="num">
                                      <p:cBhvr additive="base">
                                        <p:cTn id="62" dur="500" fill="hold"/>
                                        <p:tgtEl>
                                          <p:spTgt spid="28"/>
                                        </p:tgtEl>
                                        <p:attrNameLst>
                                          <p:attrName>ppt_x</p:attrName>
                                        </p:attrNameLst>
                                      </p:cBhvr>
                                      <p:tavLst>
                                        <p:tav tm="0">
                                          <p:val>
                                            <p:strVal val="#ppt_x"/>
                                          </p:val>
                                        </p:tav>
                                        <p:tav tm="100000">
                                          <p:val>
                                            <p:strVal val="#ppt_x"/>
                                          </p:val>
                                        </p:tav>
                                      </p:tavLst>
                                    </p:anim>
                                    <p:anim calcmode="lin" valueType="num">
                                      <p:cBhvr additive="base">
                                        <p:cTn id="63" dur="500" fill="hold"/>
                                        <p:tgtEl>
                                          <p:spTgt spid="28"/>
                                        </p:tgtEl>
                                        <p:attrNameLst>
                                          <p:attrName>ppt_y</p:attrName>
                                        </p:attrNameLst>
                                      </p:cBhvr>
                                      <p:tavLst>
                                        <p:tav tm="0">
                                          <p:val>
                                            <p:strVal val="1+#ppt_h/2"/>
                                          </p:val>
                                        </p:tav>
                                        <p:tav tm="100000">
                                          <p:val>
                                            <p:strVal val="#ppt_y"/>
                                          </p:val>
                                        </p:tav>
                                      </p:tavLst>
                                    </p:anim>
                                  </p:childTnLst>
                                </p:cTn>
                              </p:par>
                              <p:par>
                                <p:cTn id="64" presetID="2" presetClass="entr" presetSubtype="4" accel="50000" decel="50000" fill="hold" nodeType="withEffect">
                                  <p:stCondLst>
                                    <p:cond delay="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6" grpId="0"/>
      <p:bldP spid="20" grpId="0"/>
      <p:bldP spid="22" grpId="0"/>
      <p:bldP spid="30" grpId="0"/>
      <p:bldP spid="32"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B88234-567C-4426-9C14-CC339A150118}"/>
              </a:ext>
            </a:extLst>
          </p:cNvPr>
          <p:cNvPicPr>
            <a:picLocks noChangeAspect="1"/>
          </p:cNvPicPr>
          <p:nvPr/>
        </p:nvPicPr>
        <p:blipFill>
          <a:blip r:embed="rId3"/>
          <a:stretch>
            <a:fillRect/>
          </a:stretch>
        </p:blipFill>
        <p:spPr>
          <a:xfrm>
            <a:off x="-420924" y="1696952"/>
            <a:ext cx="3994040" cy="3230180"/>
          </a:xfrm>
          <a:prstGeom prst="roundRect">
            <a:avLst>
              <a:gd name="adj" fmla="val 5474"/>
            </a:avLst>
          </a:prstGeom>
          <a:solidFill>
            <a:srgbClr val="FFFFFF">
              <a:shade val="85000"/>
            </a:srgbClr>
          </a:solidFill>
          <a:ln>
            <a:noFill/>
          </a:ln>
          <a:effectLst>
            <a:glow rad="38100">
              <a:srgbClr val="009ED5">
                <a:alpha val="50000"/>
              </a:srgbClr>
            </a:glow>
          </a:effectLst>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50E9C9D-CD2D-4547-B3DF-1CE89D59E359}"/>
              </a:ext>
            </a:extLst>
          </p:cNvPr>
          <p:cNvSpPr txBox="1">
            <a:spLocks/>
          </p:cNvSpPr>
          <p:nvPr/>
        </p:nvSpPr>
        <p:spPr>
          <a:xfrm>
            <a:off x="2312184" y="1135352"/>
            <a:ext cx="5325746"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ALLEGATIONS IN THE WORKPLACE</a:t>
            </a:r>
            <a:endParaRPr lang="en-US" sz="2800" b="1" cap="all" spc="75" dirty="0">
              <a:latin typeface="Arial Narrow"/>
              <a:cs typeface="Arial Narrow"/>
            </a:endParaRPr>
          </a:p>
        </p:txBody>
      </p:sp>
      <p:sp>
        <p:nvSpPr>
          <p:cNvPr id="8" name="Title 1">
            <a:extLst>
              <a:ext uri="{FF2B5EF4-FFF2-40B4-BE49-F238E27FC236}">
                <a16:creationId xmlns:a16="http://schemas.microsoft.com/office/drawing/2014/main" id="{2B074602-5FEA-459F-886C-CAEE8FE9C6BD}"/>
              </a:ext>
            </a:extLst>
          </p:cNvPr>
          <p:cNvSpPr txBox="1">
            <a:spLocks/>
          </p:cNvSpPr>
          <p:nvPr/>
        </p:nvSpPr>
        <p:spPr>
          <a:xfrm>
            <a:off x="3889131" y="1613996"/>
            <a:ext cx="7185597" cy="58448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In any situation where concerns are raised, you must report them</a:t>
            </a:r>
            <a:br>
              <a:rPr lang="en-GB" sz="2000" spc="50" dirty="0">
                <a:latin typeface="Arial Narrow"/>
                <a:cs typeface="Arial Narrow"/>
              </a:rPr>
            </a:br>
            <a:r>
              <a:rPr lang="en-GB" sz="2000" spc="50" dirty="0">
                <a:latin typeface="Arial Narrow"/>
                <a:cs typeface="Arial Narrow"/>
              </a:rPr>
              <a:t>  immediately to either the safeguarding lead or designated manager</a:t>
            </a:r>
          </a:p>
        </p:txBody>
      </p:sp>
      <p:cxnSp>
        <p:nvCxnSpPr>
          <p:cNvPr id="9" name="Straight Connector 8">
            <a:extLst>
              <a:ext uri="{FF2B5EF4-FFF2-40B4-BE49-F238E27FC236}">
                <a16:creationId xmlns:a16="http://schemas.microsoft.com/office/drawing/2014/main" id="{3028B795-B9FD-4DC4-AD6A-F24A95980596}"/>
              </a:ext>
            </a:extLst>
          </p:cNvPr>
          <p:cNvCxnSpPr>
            <a:cxnSpLocks/>
          </p:cNvCxnSpPr>
          <p:nvPr/>
        </p:nvCxnSpPr>
        <p:spPr>
          <a:xfrm>
            <a:off x="3878521" y="2357343"/>
            <a:ext cx="717359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0" name="Title 1">
            <a:extLst>
              <a:ext uri="{FF2B5EF4-FFF2-40B4-BE49-F238E27FC236}">
                <a16:creationId xmlns:a16="http://schemas.microsoft.com/office/drawing/2014/main" id="{23CA7FE2-27CF-459B-913F-701098A6322B}"/>
              </a:ext>
            </a:extLst>
          </p:cNvPr>
          <p:cNvSpPr txBox="1">
            <a:spLocks/>
          </p:cNvSpPr>
          <p:nvPr/>
        </p:nvSpPr>
        <p:spPr>
          <a:xfrm>
            <a:off x="3878521" y="2483184"/>
            <a:ext cx="7162986" cy="97920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If the concerns or allegations are about one of the persons you need</a:t>
            </a:r>
            <a:br>
              <a:rPr lang="en-GB" sz="2000" spc="50" dirty="0">
                <a:latin typeface="Arial Narrow"/>
                <a:cs typeface="Arial Narrow"/>
              </a:rPr>
            </a:br>
            <a:r>
              <a:rPr lang="en-GB" sz="2000" spc="50" dirty="0">
                <a:latin typeface="Arial Narrow"/>
                <a:cs typeface="Arial Narrow"/>
              </a:rPr>
              <a:t>  to report to, you should report to the one which is not involved, or seek</a:t>
            </a:r>
            <a:br>
              <a:rPr lang="en-GB" sz="2000" spc="50" dirty="0">
                <a:latin typeface="Arial Narrow"/>
                <a:cs typeface="Arial Narrow"/>
              </a:rPr>
            </a:br>
            <a:r>
              <a:rPr lang="en-GB" sz="2000" spc="50" dirty="0">
                <a:latin typeface="Arial Narrow"/>
                <a:cs typeface="Arial Narrow"/>
              </a:rPr>
              <a:t>  advice from social care services</a:t>
            </a:r>
          </a:p>
        </p:txBody>
      </p:sp>
      <p:cxnSp>
        <p:nvCxnSpPr>
          <p:cNvPr id="11" name="Straight Connector 10">
            <a:extLst>
              <a:ext uri="{FF2B5EF4-FFF2-40B4-BE49-F238E27FC236}">
                <a16:creationId xmlns:a16="http://schemas.microsoft.com/office/drawing/2014/main" id="{405DE208-4B78-471B-BBEF-3CCA432F6051}"/>
              </a:ext>
            </a:extLst>
          </p:cNvPr>
          <p:cNvCxnSpPr>
            <a:cxnSpLocks/>
          </p:cNvCxnSpPr>
          <p:nvPr/>
        </p:nvCxnSpPr>
        <p:spPr>
          <a:xfrm>
            <a:off x="3878521" y="3550359"/>
            <a:ext cx="716298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509212E2-9EBC-41ED-A0B2-8645C1367CD7}"/>
              </a:ext>
            </a:extLst>
          </p:cNvPr>
          <p:cNvSpPr txBox="1">
            <a:spLocks/>
          </p:cNvSpPr>
          <p:nvPr/>
        </p:nvSpPr>
        <p:spPr>
          <a:xfrm>
            <a:off x="3878521" y="3694521"/>
            <a:ext cx="7150985" cy="64356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You must not discuss the concerns or allegations directly with the staff</a:t>
            </a:r>
            <a:br>
              <a:rPr lang="en-GB" sz="2000" spc="50" dirty="0">
                <a:latin typeface="Arial Narrow"/>
                <a:cs typeface="Arial Narrow"/>
              </a:rPr>
            </a:br>
            <a:r>
              <a:rPr lang="en-GB" sz="2000" spc="50" dirty="0">
                <a:latin typeface="Arial Narrow"/>
                <a:cs typeface="Arial Narrow"/>
              </a:rPr>
              <a:t>  members concerned</a:t>
            </a:r>
          </a:p>
        </p:txBody>
      </p:sp>
      <p:cxnSp>
        <p:nvCxnSpPr>
          <p:cNvPr id="14" name="Straight Connector 13">
            <a:extLst>
              <a:ext uri="{FF2B5EF4-FFF2-40B4-BE49-F238E27FC236}">
                <a16:creationId xmlns:a16="http://schemas.microsoft.com/office/drawing/2014/main" id="{4EE54FF8-DF3D-48F1-9537-2D54F2A42D3B}"/>
              </a:ext>
            </a:extLst>
          </p:cNvPr>
          <p:cNvCxnSpPr>
            <a:cxnSpLocks/>
          </p:cNvCxnSpPr>
          <p:nvPr/>
        </p:nvCxnSpPr>
        <p:spPr>
          <a:xfrm>
            <a:off x="3878521" y="4434214"/>
            <a:ext cx="716298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B0048AA2-BAF5-48D4-B584-266EDAD434EA}"/>
              </a:ext>
            </a:extLst>
          </p:cNvPr>
          <p:cNvSpPr txBox="1">
            <a:spLocks/>
          </p:cNvSpPr>
          <p:nvPr/>
        </p:nvSpPr>
        <p:spPr>
          <a:xfrm>
            <a:off x="3889131" y="4575155"/>
            <a:ext cx="7152376" cy="89810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There should be procedures within all organisations who come into</a:t>
            </a:r>
            <a:br>
              <a:rPr lang="en-GB" sz="2000" spc="50" dirty="0">
                <a:latin typeface="Arial Narrow"/>
                <a:cs typeface="Arial Narrow"/>
              </a:rPr>
            </a:br>
            <a:r>
              <a:rPr lang="en-GB" sz="2000" spc="50" dirty="0">
                <a:latin typeface="Arial Narrow"/>
                <a:cs typeface="Arial Narrow"/>
              </a:rPr>
              <a:t>  contact with children or adults at risk, to deal with any concerns or</a:t>
            </a:r>
            <a:br>
              <a:rPr lang="en-GB" sz="2000" spc="50" dirty="0">
                <a:latin typeface="Arial Narrow"/>
                <a:cs typeface="Arial Narrow"/>
              </a:rPr>
            </a:br>
            <a:r>
              <a:rPr lang="en-GB" sz="2000" spc="50" dirty="0">
                <a:latin typeface="Arial Narrow"/>
                <a:cs typeface="Arial Narrow"/>
              </a:rPr>
              <a:t>  allegations made against staff </a:t>
            </a:r>
          </a:p>
        </p:txBody>
      </p:sp>
      <p:cxnSp>
        <p:nvCxnSpPr>
          <p:cNvPr id="16" name="Straight Connector 15">
            <a:extLst>
              <a:ext uri="{FF2B5EF4-FFF2-40B4-BE49-F238E27FC236}">
                <a16:creationId xmlns:a16="http://schemas.microsoft.com/office/drawing/2014/main" id="{0C1AC49E-27E2-4958-A12E-37392836D6BC}"/>
              </a:ext>
            </a:extLst>
          </p:cNvPr>
          <p:cNvCxnSpPr>
            <a:cxnSpLocks/>
          </p:cNvCxnSpPr>
          <p:nvPr/>
        </p:nvCxnSpPr>
        <p:spPr>
          <a:xfrm>
            <a:off x="3900436" y="5632118"/>
            <a:ext cx="716298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701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par>
                                <p:cTn id="28" presetID="10" presetClass="entr" presetSubtype="0" fill="hold"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childTnLst>
                          </p:cTn>
                        </p:par>
                        <p:par>
                          <p:cTn id="39" fill="hold">
                            <p:stCondLst>
                              <p:cond delay="500"/>
                            </p:stCondLst>
                            <p:childTnLst>
                              <p:par>
                                <p:cTn id="40" presetID="2" presetClass="entr" presetSubtype="4" accel="50000" decel="50000" fill="hold" nodeType="afterEffect">
                                  <p:stCondLst>
                                    <p:cond delay="0"/>
                                  </p:stCondLst>
                                  <p:childTnLst>
                                    <p:set>
                                      <p:cBhvr>
                                        <p:cTn id="41" dur="1" fill="hold">
                                          <p:stCondLst>
                                            <p:cond delay="0"/>
                                          </p:stCondLst>
                                        </p:cTn>
                                        <p:tgtEl>
                                          <p:spTgt spid="28"/>
                                        </p:tgtEl>
                                        <p:attrNameLst>
                                          <p:attrName>style.visibility</p:attrName>
                                        </p:attrNameLst>
                                      </p:cBhvr>
                                      <p:to>
                                        <p:strVal val="visible"/>
                                      </p:to>
                                    </p:set>
                                    <p:anim calcmode="lin" valueType="num">
                                      <p:cBhvr additive="base">
                                        <p:cTn id="42" dur="500" fill="hold"/>
                                        <p:tgtEl>
                                          <p:spTgt spid="28"/>
                                        </p:tgtEl>
                                        <p:attrNameLst>
                                          <p:attrName>ppt_x</p:attrName>
                                        </p:attrNameLst>
                                      </p:cBhvr>
                                      <p:tavLst>
                                        <p:tav tm="0">
                                          <p:val>
                                            <p:strVal val="#ppt_x"/>
                                          </p:val>
                                        </p:tav>
                                        <p:tav tm="100000">
                                          <p:val>
                                            <p:strVal val="#ppt_x"/>
                                          </p:val>
                                        </p:tav>
                                      </p:tavLst>
                                    </p:anim>
                                    <p:anim calcmode="lin" valueType="num">
                                      <p:cBhvr additive="base">
                                        <p:cTn id="43" dur="500" fill="hold"/>
                                        <p:tgtEl>
                                          <p:spTgt spid="28"/>
                                        </p:tgtEl>
                                        <p:attrNameLst>
                                          <p:attrName>ppt_y</p:attrName>
                                        </p:attrNameLst>
                                      </p:cBhvr>
                                      <p:tavLst>
                                        <p:tav tm="0">
                                          <p:val>
                                            <p:strVal val="1+#ppt_h/2"/>
                                          </p:val>
                                        </p:tav>
                                        <p:tav tm="100000">
                                          <p:val>
                                            <p:strVal val="#ppt_y"/>
                                          </p:val>
                                        </p:tav>
                                      </p:tavLst>
                                    </p:anim>
                                  </p:childTnLst>
                                </p:cTn>
                              </p:par>
                              <p:par>
                                <p:cTn id="44" presetID="2" presetClass="entr" presetSubtype="4" accel="50000" decel="5000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3" grpId="0"/>
      <p:bldP spid="15"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50E9C9D-CD2D-4547-B3DF-1CE89D59E359}"/>
              </a:ext>
            </a:extLst>
          </p:cNvPr>
          <p:cNvSpPr txBox="1">
            <a:spLocks/>
          </p:cNvSpPr>
          <p:nvPr/>
        </p:nvSpPr>
        <p:spPr>
          <a:xfrm>
            <a:off x="990660" y="1137822"/>
            <a:ext cx="4624417" cy="463535"/>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ALLEGATIONS IN PUBLIC LIFE</a:t>
            </a:r>
            <a:endParaRPr lang="en-US" sz="2800" b="1" cap="all" spc="75" dirty="0">
              <a:latin typeface="Arial Narrow"/>
              <a:cs typeface="Arial Narrow"/>
            </a:endParaRPr>
          </a:p>
        </p:txBody>
      </p:sp>
      <p:cxnSp>
        <p:nvCxnSpPr>
          <p:cNvPr id="9" name="Straight Connector 8">
            <a:extLst>
              <a:ext uri="{FF2B5EF4-FFF2-40B4-BE49-F238E27FC236}">
                <a16:creationId xmlns:a16="http://schemas.microsoft.com/office/drawing/2014/main" id="{3028B795-B9FD-4DC4-AD6A-F24A95980596}"/>
              </a:ext>
            </a:extLst>
          </p:cNvPr>
          <p:cNvCxnSpPr>
            <a:cxnSpLocks/>
          </p:cNvCxnSpPr>
          <p:nvPr/>
        </p:nvCxnSpPr>
        <p:spPr>
          <a:xfrm>
            <a:off x="972986" y="3080184"/>
            <a:ext cx="102795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0" name="Title 1">
            <a:extLst>
              <a:ext uri="{FF2B5EF4-FFF2-40B4-BE49-F238E27FC236}">
                <a16:creationId xmlns:a16="http://schemas.microsoft.com/office/drawing/2014/main" id="{23CA7FE2-27CF-459B-913F-701098A6322B}"/>
              </a:ext>
            </a:extLst>
          </p:cNvPr>
          <p:cNvSpPr txBox="1">
            <a:spLocks/>
          </p:cNvSpPr>
          <p:nvPr/>
        </p:nvSpPr>
        <p:spPr>
          <a:xfrm>
            <a:off x="972985" y="3239453"/>
            <a:ext cx="10279526" cy="369332"/>
          </a:xfrm>
          <a:prstGeom prst="rect">
            <a:avLst/>
          </a:prstGeom>
        </p:spPr>
        <p:txBody>
          <a:bodyPr vert="horz" wrap="square" lIns="0" tIns="0" rIns="0" bIns="0" rtlCol="0" anchor="t" anchorCtr="0">
            <a:spAutoFit/>
          </a:bodyPr>
          <a:lstStyle/>
          <a:p>
            <a:pPr>
              <a:spcBef>
                <a:spcPct val="0"/>
              </a:spcBef>
            </a:pPr>
            <a:r>
              <a:rPr lang="en-US" sz="2400" spc="50" dirty="0">
                <a:solidFill>
                  <a:srgbClr val="009ED5"/>
                </a:solidFill>
                <a:latin typeface="Arial Narrow"/>
                <a:cs typeface="Arial Narrow"/>
              </a:rPr>
              <a:t>•</a:t>
            </a:r>
            <a:r>
              <a:rPr lang="en-US" sz="2400" spc="50" dirty="0">
                <a:solidFill>
                  <a:srgbClr val="FF0000"/>
                </a:solidFill>
                <a:latin typeface="Arial Narrow"/>
                <a:cs typeface="Arial Narrow"/>
              </a:rPr>
              <a:t> </a:t>
            </a:r>
            <a:r>
              <a:rPr lang="en-GB" sz="2400" spc="50" dirty="0">
                <a:latin typeface="Arial Narrow"/>
                <a:cs typeface="Arial Narrow"/>
              </a:rPr>
              <a:t>If you believe that a child or adult at risk is in immediate danger, you should call 999</a:t>
            </a:r>
          </a:p>
        </p:txBody>
      </p:sp>
      <p:cxnSp>
        <p:nvCxnSpPr>
          <p:cNvPr id="11" name="Straight Connector 10">
            <a:extLst>
              <a:ext uri="{FF2B5EF4-FFF2-40B4-BE49-F238E27FC236}">
                <a16:creationId xmlns:a16="http://schemas.microsoft.com/office/drawing/2014/main" id="{405DE208-4B78-471B-BBEF-3CCA432F6051}"/>
              </a:ext>
            </a:extLst>
          </p:cNvPr>
          <p:cNvCxnSpPr>
            <a:cxnSpLocks/>
          </p:cNvCxnSpPr>
          <p:nvPr/>
        </p:nvCxnSpPr>
        <p:spPr>
          <a:xfrm>
            <a:off x="972985" y="3764696"/>
            <a:ext cx="102795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509212E2-9EBC-41ED-A0B2-8645C1367CD7}"/>
              </a:ext>
            </a:extLst>
          </p:cNvPr>
          <p:cNvSpPr txBox="1">
            <a:spLocks/>
          </p:cNvSpPr>
          <p:nvPr/>
        </p:nvSpPr>
        <p:spPr>
          <a:xfrm>
            <a:off x="972985" y="3929623"/>
            <a:ext cx="10279526" cy="738664"/>
          </a:xfrm>
          <a:prstGeom prst="rect">
            <a:avLst/>
          </a:prstGeom>
        </p:spPr>
        <p:txBody>
          <a:bodyPr vert="horz" wrap="square" lIns="0" tIns="0" rIns="0" bIns="0" rtlCol="0" anchor="t" anchorCtr="0">
            <a:spAutoFit/>
          </a:bodyPr>
          <a:lstStyle/>
          <a:p>
            <a:pPr>
              <a:spcBef>
                <a:spcPct val="0"/>
              </a:spcBef>
            </a:pPr>
            <a:r>
              <a:rPr lang="en-US" sz="2400" spc="50" dirty="0">
                <a:solidFill>
                  <a:srgbClr val="009ED5"/>
                </a:solidFill>
                <a:latin typeface="Arial Narrow"/>
                <a:cs typeface="Arial Narrow"/>
              </a:rPr>
              <a:t>•</a:t>
            </a:r>
            <a:r>
              <a:rPr lang="en-US" sz="2400" spc="50" dirty="0">
                <a:solidFill>
                  <a:srgbClr val="FF0000"/>
                </a:solidFill>
                <a:latin typeface="Arial Narrow"/>
                <a:cs typeface="Arial Narrow"/>
              </a:rPr>
              <a:t> </a:t>
            </a:r>
            <a:r>
              <a:rPr lang="en-GB" sz="2400" spc="50" dirty="0">
                <a:latin typeface="Arial Narrow"/>
                <a:cs typeface="Arial Narrow"/>
              </a:rPr>
              <a:t>If you believe a crime has been committed, you should call the police non-emergency</a:t>
            </a:r>
            <a:br>
              <a:rPr lang="en-GB" sz="2400" spc="50" dirty="0">
                <a:latin typeface="Arial Narrow"/>
                <a:cs typeface="Arial Narrow"/>
              </a:rPr>
            </a:br>
            <a:r>
              <a:rPr lang="en-GB" sz="2400" spc="50" dirty="0">
                <a:latin typeface="Arial Narrow"/>
                <a:cs typeface="Arial Narrow"/>
              </a:rPr>
              <a:t>  number 101</a:t>
            </a:r>
          </a:p>
        </p:txBody>
      </p:sp>
      <p:cxnSp>
        <p:nvCxnSpPr>
          <p:cNvPr id="14" name="Straight Connector 13">
            <a:extLst>
              <a:ext uri="{FF2B5EF4-FFF2-40B4-BE49-F238E27FC236}">
                <a16:creationId xmlns:a16="http://schemas.microsoft.com/office/drawing/2014/main" id="{4EE54FF8-DF3D-48F1-9537-2D54F2A42D3B}"/>
              </a:ext>
            </a:extLst>
          </p:cNvPr>
          <p:cNvCxnSpPr>
            <a:cxnSpLocks/>
          </p:cNvCxnSpPr>
          <p:nvPr/>
        </p:nvCxnSpPr>
        <p:spPr>
          <a:xfrm>
            <a:off x="956237" y="4810615"/>
            <a:ext cx="102795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 name="Rectangle 3">
            <a:extLst>
              <a:ext uri="{FF2B5EF4-FFF2-40B4-BE49-F238E27FC236}">
                <a16:creationId xmlns:a16="http://schemas.microsoft.com/office/drawing/2014/main" id="{D9542A76-158F-461A-9771-5AB89D0FF9D9}"/>
              </a:ext>
            </a:extLst>
          </p:cNvPr>
          <p:cNvSpPr/>
          <p:nvPr/>
        </p:nvSpPr>
        <p:spPr>
          <a:xfrm>
            <a:off x="972985" y="1766156"/>
            <a:ext cx="10279525" cy="1200329"/>
          </a:xfrm>
          <a:prstGeom prst="rect">
            <a:avLst/>
          </a:prstGeom>
        </p:spPr>
        <p:txBody>
          <a:bodyPr wrap="square" lIns="0">
            <a:spAutoFit/>
          </a:bodyPr>
          <a:lstStyle/>
          <a:p>
            <a:r>
              <a:rPr lang="en-US" sz="2400" spc="50" dirty="0">
                <a:solidFill>
                  <a:srgbClr val="009ED5"/>
                </a:solidFill>
                <a:latin typeface="Arial Narrow"/>
                <a:cs typeface="Arial Narrow"/>
              </a:rPr>
              <a:t>•</a:t>
            </a:r>
            <a:r>
              <a:rPr lang="en-US" sz="2400" spc="50" dirty="0">
                <a:solidFill>
                  <a:srgbClr val="FF0000"/>
                </a:solidFill>
                <a:latin typeface="Arial Narrow"/>
                <a:cs typeface="Arial Narrow"/>
              </a:rPr>
              <a:t> </a:t>
            </a:r>
            <a:r>
              <a:rPr lang="en-GB" sz="2400" spc="50" dirty="0">
                <a:latin typeface="Arial Narrow" panose="020B0606020202030204" pitchFamily="34" charset="0"/>
              </a:rPr>
              <a:t>If any safeguarding concerns are raised away from the workplace then these must</a:t>
            </a:r>
            <a:br>
              <a:rPr lang="en-GB" sz="2400" spc="50" dirty="0">
                <a:latin typeface="Arial Narrow" panose="020B0606020202030204" pitchFamily="34" charset="0"/>
              </a:rPr>
            </a:br>
            <a:r>
              <a:rPr lang="en-GB" sz="2400" spc="50" dirty="0">
                <a:latin typeface="Arial Narrow" panose="020B0606020202030204" pitchFamily="34" charset="0"/>
              </a:rPr>
              <a:t>  be reported to the appropriate local safeguarding board or partnership which can</a:t>
            </a:r>
            <a:br>
              <a:rPr lang="en-GB" sz="2400" spc="50" dirty="0">
                <a:latin typeface="Arial Narrow" panose="020B0606020202030204" pitchFamily="34" charset="0"/>
              </a:rPr>
            </a:br>
            <a:r>
              <a:rPr lang="en-GB" sz="2400" spc="50" dirty="0">
                <a:latin typeface="Arial Narrow" panose="020B0606020202030204" pitchFamily="34" charset="0"/>
              </a:rPr>
              <a:t>  be contacted through the local council</a:t>
            </a:r>
          </a:p>
        </p:txBody>
      </p:sp>
    </p:spTree>
    <p:extLst>
      <p:ext uri="{BB962C8B-B14F-4D97-AF65-F5344CB8AC3E}">
        <p14:creationId xmlns:p14="http://schemas.microsoft.com/office/powerpoint/2010/main" val="1936088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par>
                          <p:cTn id="27" fill="hold">
                            <p:stCondLst>
                              <p:cond delay="500"/>
                            </p:stCondLst>
                            <p:childTnLst>
                              <p:par>
                                <p:cTn id="28" presetID="2" presetClass="entr" presetSubtype="4" accel="50000" decel="50000" fill="hold" nodeType="afterEffect">
                                  <p:stCondLst>
                                    <p:cond delay="0"/>
                                  </p:stCondLst>
                                  <p:childTnLst>
                                    <p:set>
                                      <p:cBhvr>
                                        <p:cTn id="29" dur="1" fill="hold">
                                          <p:stCondLst>
                                            <p:cond delay="0"/>
                                          </p:stCondLst>
                                        </p:cTn>
                                        <p:tgtEl>
                                          <p:spTgt spid="28"/>
                                        </p:tgtEl>
                                        <p:attrNameLst>
                                          <p:attrName>style.visibility</p:attrName>
                                        </p:attrNameLst>
                                      </p:cBhvr>
                                      <p:to>
                                        <p:strVal val="visible"/>
                                      </p:to>
                                    </p:set>
                                    <p:anim calcmode="lin" valueType="num">
                                      <p:cBhvr additive="base">
                                        <p:cTn id="30" dur="500" fill="hold"/>
                                        <p:tgtEl>
                                          <p:spTgt spid="28"/>
                                        </p:tgtEl>
                                        <p:attrNameLst>
                                          <p:attrName>ppt_x</p:attrName>
                                        </p:attrNameLst>
                                      </p:cBhvr>
                                      <p:tavLst>
                                        <p:tav tm="0">
                                          <p:val>
                                            <p:strVal val="#ppt_x"/>
                                          </p:val>
                                        </p:tav>
                                        <p:tav tm="100000">
                                          <p:val>
                                            <p:strVal val="#ppt_x"/>
                                          </p:val>
                                        </p:tav>
                                      </p:tavLst>
                                    </p:anim>
                                    <p:anim calcmode="lin" valueType="num">
                                      <p:cBhvr additive="base">
                                        <p:cTn id="31" dur="500" fill="hold"/>
                                        <p:tgtEl>
                                          <p:spTgt spid="28"/>
                                        </p:tgtEl>
                                        <p:attrNameLst>
                                          <p:attrName>ppt_y</p:attrName>
                                        </p:attrNameLst>
                                      </p:cBhvr>
                                      <p:tavLst>
                                        <p:tav tm="0">
                                          <p:val>
                                            <p:strVal val="1+#ppt_h/2"/>
                                          </p:val>
                                        </p:tav>
                                        <p:tav tm="100000">
                                          <p:val>
                                            <p:strVal val="#ppt_y"/>
                                          </p:val>
                                        </p:tav>
                                      </p:tavLst>
                                    </p:anim>
                                  </p:childTnLst>
                                </p:cTn>
                              </p:par>
                              <p:par>
                                <p:cTn id="32" presetID="2" presetClass="entr" presetSubtype="4" accel="50000" decel="50000" fill="hold" nodeType="withEffect">
                                  <p:stCondLst>
                                    <p:cond delay="0"/>
                                  </p:stCondLst>
                                  <p:childTnLst>
                                    <p:set>
                                      <p:cBhvr>
                                        <p:cTn id="33" dur="1" fill="hold">
                                          <p:stCondLst>
                                            <p:cond delay="0"/>
                                          </p:stCondLst>
                                        </p:cTn>
                                        <p:tgtEl>
                                          <p:spTgt spid="29"/>
                                        </p:tgtEl>
                                        <p:attrNameLst>
                                          <p:attrName>style.visibility</p:attrName>
                                        </p:attrNameLst>
                                      </p:cBhvr>
                                      <p:to>
                                        <p:strVal val="visible"/>
                                      </p:to>
                                    </p:set>
                                    <p:anim calcmode="lin" valueType="num">
                                      <p:cBhvr additive="base">
                                        <p:cTn id="34" dur="500" fill="hold"/>
                                        <p:tgtEl>
                                          <p:spTgt spid="29"/>
                                        </p:tgtEl>
                                        <p:attrNameLst>
                                          <p:attrName>ppt_x</p:attrName>
                                        </p:attrNameLst>
                                      </p:cBhvr>
                                      <p:tavLst>
                                        <p:tav tm="0">
                                          <p:val>
                                            <p:strVal val="#ppt_x"/>
                                          </p:val>
                                        </p:tav>
                                        <p:tav tm="100000">
                                          <p:val>
                                            <p:strVal val="#ppt_x"/>
                                          </p:val>
                                        </p:tav>
                                      </p:tavLst>
                                    </p:anim>
                                    <p:anim calcmode="lin" valueType="num">
                                      <p:cBhvr additive="base">
                                        <p:cTn id="3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4"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7" name="Title 1">
            <a:extLst>
              <a:ext uri="{FF2B5EF4-FFF2-40B4-BE49-F238E27FC236}">
                <a16:creationId xmlns:a16="http://schemas.microsoft.com/office/drawing/2014/main" id="{206805AA-F441-4BD3-AF88-11310DBFF94E}"/>
              </a:ext>
            </a:extLst>
          </p:cNvPr>
          <p:cNvSpPr txBox="1">
            <a:spLocks/>
          </p:cNvSpPr>
          <p:nvPr/>
        </p:nvSpPr>
        <p:spPr>
          <a:xfrm>
            <a:off x="1011945" y="1605092"/>
            <a:ext cx="10088445" cy="708219"/>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Everyone has a duty to share information regarding concerns about the welfare</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of a child or adult at risk.</a:t>
            </a:r>
          </a:p>
        </p:txBody>
      </p:sp>
      <p:sp>
        <p:nvSpPr>
          <p:cNvPr id="18" name="Title 1">
            <a:extLst>
              <a:ext uri="{FF2B5EF4-FFF2-40B4-BE49-F238E27FC236}">
                <a16:creationId xmlns:a16="http://schemas.microsoft.com/office/drawing/2014/main" id="{8C9B2EB6-49FA-4039-9A15-5F56DEF7814F}"/>
              </a:ext>
            </a:extLst>
          </p:cNvPr>
          <p:cNvSpPr txBox="1">
            <a:spLocks/>
          </p:cNvSpPr>
          <p:nvPr/>
        </p:nvSpPr>
        <p:spPr>
          <a:xfrm>
            <a:off x="1011945" y="1106840"/>
            <a:ext cx="3740807"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SHARING INFORMATION</a:t>
            </a:r>
            <a:endParaRPr lang="en-US" sz="2800" b="1" cap="all" spc="75" dirty="0">
              <a:latin typeface="Arial Narrow"/>
              <a:cs typeface="Arial Narrow"/>
            </a:endParaRPr>
          </a:p>
        </p:txBody>
      </p:sp>
      <p:sp>
        <p:nvSpPr>
          <p:cNvPr id="19" name="Title 1">
            <a:extLst>
              <a:ext uri="{FF2B5EF4-FFF2-40B4-BE49-F238E27FC236}">
                <a16:creationId xmlns:a16="http://schemas.microsoft.com/office/drawing/2014/main" id="{92A4F7FB-2759-443F-BC2F-B1BDD18B1D69}"/>
              </a:ext>
            </a:extLst>
          </p:cNvPr>
          <p:cNvSpPr txBox="1">
            <a:spLocks/>
          </p:cNvSpPr>
          <p:nvPr/>
        </p:nvSpPr>
        <p:spPr>
          <a:xfrm>
            <a:off x="1011946" y="2458740"/>
            <a:ext cx="9982119" cy="60727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Where there are concerns about an individual, the sharing of information in a timely and effective</a:t>
            </a:r>
            <a:br>
              <a:rPr lang="en-GB" sz="2000" spc="50" dirty="0">
                <a:latin typeface="Arial Narrow"/>
                <a:cs typeface="Arial Narrow"/>
              </a:rPr>
            </a:br>
            <a:r>
              <a:rPr lang="en-GB" sz="2000" spc="50" dirty="0">
                <a:latin typeface="Arial Narrow"/>
                <a:cs typeface="Arial Narrow"/>
              </a:rPr>
              <a:t>  manner between organisations is very important and can reduce the risk of harm</a:t>
            </a:r>
          </a:p>
        </p:txBody>
      </p:sp>
      <p:cxnSp>
        <p:nvCxnSpPr>
          <p:cNvPr id="20" name="Straight Connector 19">
            <a:extLst>
              <a:ext uri="{FF2B5EF4-FFF2-40B4-BE49-F238E27FC236}">
                <a16:creationId xmlns:a16="http://schemas.microsoft.com/office/drawing/2014/main" id="{CACCCA83-E87B-4E74-902C-6631DC474772}"/>
              </a:ext>
            </a:extLst>
          </p:cNvPr>
          <p:cNvCxnSpPr>
            <a:cxnSpLocks/>
          </p:cNvCxnSpPr>
          <p:nvPr/>
        </p:nvCxnSpPr>
        <p:spPr>
          <a:xfrm>
            <a:off x="1011944" y="3175909"/>
            <a:ext cx="998212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7" name="Title 1">
            <a:extLst>
              <a:ext uri="{FF2B5EF4-FFF2-40B4-BE49-F238E27FC236}">
                <a16:creationId xmlns:a16="http://schemas.microsoft.com/office/drawing/2014/main" id="{0194F262-74D4-4A0E-84C6-B715069AB9AF}"/>
              </a:ext>
            </a:extLst>
          </p:cNvPr>
          <p:cNvSpPr txBox="1">
            <a:spLocks/>
          </p:cNvSpPr>
          <p:nvPr/>
        </p:nvSpPr>
        <p:spPr>
          <a:xfrm>
            <a:off x="1011944" y="3293841"/>
            <a:ext cx="9982121" cy="61992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No individual should assume that someone else will pass on the information which they think may</a:t>
            </a:r>
            <a:br>
              <a:rPr lang="en-GB" sz="2000" spc="50" dirty="0">
                <a:latin typeface="Arial Narrow"/>
                <a:cs typeface="Arial Narrow"/>
              </a:rPr>
            </a:br>
            <a:r>
              <a:rPr lang="en-GB" sz="2000" spc="50" dirty="0">
                <a:latin typeface="Arial Narrow"/>
                <a:cs typeface="Arial Narrow"/>
              </a:rPr>
              <a:t>  be critical to keeping someone safe</a:t>
            </a:r>
          </a:p>
        </p:txBody>
      </p:sp>
      <p:cxnSp>
        <p:nvCxnSpPr>
          <p:cNvPr id="30" name="Straight Connector 29">
            <a:extLst>
              <a:ext uri="{FF2B5EF4-FFF2-40B4-BE49-F238E27FC236}">
                <a16:creationId xmlns:a16="http://schemas.microsoft.com/office/drawing/2014/main" id="{71A6A105-867A-430D-87C8-F644E0EBC141}"/>
              </a:ext>
            </a:extLst>
          </p:cNvPr>
          <p:cNvCxnSpPr>
            <a:cxnSpLocks/>
          </p:cNvCxnSpPr>
          <p:nvPr/>
        </p:nvCxnSpPr>
        <p:spPr>
          <a:xfrm>
            <a:off x="1011944" y="4025989"/>
            <a:ext cx="998212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1" name="Title 1">
            <a:extLst>
              <a:ext uri="{FF2B5EF4-FFF2-40B4-BE49-F238E27FC236}">
                <a16:creationId xmlns:a16="http://schemas.microsoft.com/office/drawing/2014/main" id="{C2583862-37A9-4E33-A154-29535FD39E57}"/>
              </a:ext>
            </a:extLst>
          </p:cNvPr>
          <p:cNvSpPr txBox="1">
            <a:spLocks/>
          </p:cNvSpPr>
          <p:nvPr/>
        </p:nvSpPr>
        <p:spPr>
          <a:xfrm>
            <a:off x="1011948" y="4135881"/>
            <a:ext cx="9982117" cy="59958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Fears about sharing information cannot stand in the way of the need to promote the welfare and</a:t>
            </a:r>
            <a:br>
              <a:rPr lang="en-GB" sz="2000" spc="50" dirty="0">
                <a:latin typeface="Arial Narrow"/>
                <a:cs typeface="Arial Narrow"/>
              </a:rPr>
            </a:br>
            <a:r>
              <a:rPr lang="en-GB" sz="2000" spc="50" dirty="0">
                <a:latin typeface="Arial Narrow"/>
                <a:cs typeface="Arial Narrow"/>
              </a:rPr>
              <a:t>  protect the safety of that person</a:t>
            </a:r>
          </a:p>
        </p:txBody>
      </p:sp>
      <p:cxnSp>
        <p:nvCxnSpPr>
          <p:cNvPr id="32" name="Straight Connector 31">
            <a:extLst>
              <a:ext uri="{FF2B5EF4-FFF2-40B4-BE49-F238E27FC236}">
                <a16:creationId xmlns:a16="http://schemas.microsoft.com/office/drawing/2014/main" id="{825C5D8E-78C9-4C26-BDC4-A686B7B449C2}"/>
              </a:ext>
            </a:extLst>
          </p:cNvPr>
          <p:cNvCxnSpPr>
            <a:cxnSpLocks/>
          </p:cNvCxnSpPr>
          <p:nvPr/>
        </p:nvCxnSpPr>
        <p:spPr>
          <a:xfrm>
            <a:off x="1011944" y="4863812"/>
            <a:ext cx="998212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B7CD18AD-5438-4841-ADA7-074DF04CC447}"/>
              </a:ext>
            </a:extLst>
          </p:cNvPr>
          <p:cNvSpPr txBox="1">
            <a:spLocks/>
          </p:cNvSpPr>
          <p:nvPr/>
        </p:nvSpPr>
        <p:spPr>
          <a:xfrm>
            <a:off x="1011950" y="4997301"/>
            <a:ext cx="9982115" cy="59724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Concerns should only be shared privately and formally with the relevant people and should not be</a:t>
            </a:r>
            <a:br>
              <a:rPr lang="en-GB" sz="2000" spc="50" dirty="0">
                <a:latin typeface="Arial Narrow"/>
                <a:cs typeface="Arial Narrow"/>
              </a:rPr>
            </a:br>
            <a:r>
              <a:rPr lang="en-GB" sz="2000" spc="50" dirty="0">
                <a:latin typeface="Arial Narrow"/>
                <a:cs typeface="Arial Narrow"/>
              </a:rPr>
              <a:t>  discussed with other parents or carers, or outside of work with family and friends</a:t>
            </a:r>
          </a:p>
        </p:txBody>
      </p:sp>
      <p:cxnSp>
        <p:nvCxnSpPr>
          <p:cNvPr id="16" name="Straight Connector 15">
            <a:extLst>
              <a:ext uri="{FF2B5EF4-FFF2-40B4-BE49-F238E27FC236}">
                <a16:creationId xmlns:a16="http://schemas.microsoft.com/office/drawing/2014/main" id="{B3755791-4261-4757-84D7-CC7A56AF5A58}"/>
              </a:ext>
            </a:extLst>
          </p:cNvPr>
          <p:cNvCxnSpPr>
            <a:cxnSpLocks/>
          </p:cNvCxnSpPr>
          <p:nvPr/>
        </p:nvCxnSpPr>
        <p:spPr>
          <a:xfrm>
            <a:off x="1011944" y="5745097"/>
            <a:ext cx="998212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0681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par>
                                <p:cTn id="12" presetID="10" presetClass="entr" presetSubtype="0" fill="hold" nodeType="with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500"/>
                                        <p:tgtEl>
                                          <p:spTgt spid="31"/>
                                        </p:tgtEl>
                                      </p:cBhvr>
                                    </p:animEffect>
                                  </p:childTnLst>
                                </p:cTn>
                              </p:par>
                              <p:par>
                                <p:cTn id="28" presetID="10" presetClass="entr" presetSubtype="0" fill="hold"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fade">
                                      <p:cBhvr>
                                        <p:cTn id="30" dur="500"/>
                                        <p:tgtEl>
                                          <p:spTgt spid="32"/>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childTnLst>
                          </p:cTn>
                        </p:par>
                        <p:par>
                          <p:cTn id="39" fill="hold">
                            <p:stCondLst>
                              <p:cond delay="500"/>
                            </p:stCondLst>
                            <p:childTnLst>
                              <p:par>
                                <p:cTn id="40" presetID="2" presetClass="entr" presetSubtype="4" accel="50000" decel="50000" fill="hold" nodeType="afterEffect">
                                  <p:stCondLst>
                                    <p:cond delay="0"/>
                                  </p:stCondLst>
                                  <p:childTnLst>
                                    <p:set>
                                      <p:cBhvr>
                                        <p:cTn id="41" dur="1" fill="hold">
                                          <p:stCondLst>
                                            <p:cond delay="0"/>
                                          </p:stCondLst>
                                        </p:cTn>
                                        <p:tgtEl>
                                          <p:spTgt spid="28"/>
                                        </p:tgtEl>
                                        <p:attrNameLst>
                                          <p:attrName>style.visibility</p:attrName>
                                        </p:attrNameLst>
                                      </p:cBhvr>
                                      <p:to>
                                        <p:strVal val="visible"/>
                                      </p:to>
                                    </p:set>
                                    <p:anim calcmode="lin" valueType="num">
                                      <p:cBhvr additive="base">
                                        <p:cTn id="42" dur="500" fill="hold"/>
                                        <p:tgtEl>
                                          <p:spTgt spid="28"/>
                                        </p:tgtEl>
                                        <p:attrNameLst>
                                          <p:attrName>ppt_x</p:attrName>
                                        </p:attrNameLst>
                                      </p:cBhvr>
                                      <p:tavLst>
                                        <p:tav tm="0">
                                          <p:val>
                                            <p:strVal val="#ppt_x"/>
                                          </p:val>
                                        </p:tav>
                                        <p:tav tm="100000">
                                          <p:val>
                                            <p:strVal val="#ppt_x"/>
                                          </p:val>
                                        </p:tav>
                                      </p:tavLst>
                                    </p:anim>
                                    <p:anim calcmode="lin" valueType="num">
                                      <p:cBhvr additive="base">
                                        <p:cTn id="43" dur="500" fill="hold"/>
                                        <p:tgtEl>
                                          <p:spTgt spid="28"/>
                                        </p:tgtEl>
                                        <p:attrNameLst>
                                          <p:attrName>ppt_y</p:attrName>
                                        </p:attrNameLst>
                                      </p:cBhvr>
                                      <p:tavLst>
                                        <p:tav tm="0">
                                          <p:val>
                                            <p:strVal val="1+#ppt_h/2"/>
                                          </p:val>
                                        </p:tav>
                                        <p:tav tm="100000">
                                          <p:val>
                                            <p:strVal val="#ppt_y"/>
                                          </p:val>
                                        </p:tav>
                                      </p:tavLst>
                                    </p:anim>
                                  </p:childTnLst>
                                </p:cTn>
                              </p:par>
                              <p:par>
                                <p:cTn id="44" presetID="2" presetClass="entr" presetSubtype="4" accel="50000" decel="5000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9" grpId="0"/>
      <p:bldP spid="27" grpId="0"/>
      <p:bldP spid="31" grpId="0"/>
      <p:bldP spid="15"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85</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3343652A-4E8E-AE46-875B-BB97793893AB}"/>
              </a:ext>
            </a:extLst>
          </p:cNvPr>
          <p:cNvSpPr txBox="1">
            <a:spLocks/>
          </p:cNvSpPr>
          <p:nvPr/>
        </p:nvSpPr>
        <p:spPr>
          <a:xfrm>
            <a:off x="2355047" y="2056115"/>
            <a:ext cx="2276875"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8</a:t>
            </a:r>
          </a:p>
        </p:txBody>
      </p:sp>
      <p:pic>
        <p:nvPicPr>
          <p:cNvPr id="3" name="Picture 2" descr="A picture containing drawing&#10;&#10;Description automatically generated">
            <a:extLst>
              <a:ext uri="{FF2B5EF4-FFF2-40B4-BE49-F238E27FC236}">
                <a16:creationId xmlns:a16="http://schemas.microsoft.com/office/drawing/2014/main" id="{6545233E-D4E8-3D48-BD4F-0BB4C2455E13}"/>
              </a:ext>
            </a:extLst>
          </p:cNvPr>
          <p:cNvPicPr>
            <a:picLocks noChangeAspect="1"/>
          </p:cNvPicPr>
          <p:nvPr/>
        </p:nvPicPr>
        <p:blipFill>
          <a:blip r:embed="rId4"/>
          <a:stretch>
            <a:fillRect/>
          </a:stretch>
        </p:blipFill>
        <p:spPr>
          <a:xfrm>
            <a:off x="2355047" y="2814641"/>
            <a:ext cx="5990300" cy="1685582"/>
          </a:xfrm>
          <a:prstGeom prst="rect">
            <a:avLst/>
          </a:prstGeom>
        </p:spPr>
      </p:pic>
    </p:spTree>
    <p:extLst>
      <p:ext uri="{BB962C8B-B14F-4D97-AF65-F5344CB8AC3E}">
        <p14:creationId xmlns:p14="http://schemas.microsoft.com/office/powerpoint/2010/main" val="2606822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318628" y="316114"/>
            <a:ext cx="1659429" cy="307777"/>
          </a:xfrm>
          <a:prstGeom prst="rect">
            <a:avLst/>
          </a:prstGeom>
        </p:spPr>
        <p:txBody>
          <a:bodyPr wrap="none">
            <a:spAutoFit/>
          </a:bodyPr>
          <a:lstStyle/>
          <a:p>
            <a:r>
              <a:rPr lang="en-US" sz="1400" b="1" cap="all" spc="50" dirty="0">
                <a:solidFill>
                  <a:schemeClr val="bg1">
                    <a:lumMod val="65000"/>
                  </a:schemeClr>
                </a:solidFill>
                <a:latin typeface="Arial Narrow"/>
                <a:cs typeface="Arial Narrow"/>
              </a:rPr>
              <a:t>Course closure</a:t>
            </a:r>
            <a:endParaRPr lang="en-US" sz="14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9" name="Rectangle 8">
            <a:extLst>
              <a:ext uri="{FF2B5EF4-FFF2-40B4-BE49-F238E27FC236}">
                <a16:creationId xmlns:a16="http://schemas.microsoft.com/office/drawing/2014/main" id="{D1A09237-4076-4C51-B836-CFB40A8E3B93}"/>
              </a:ext>
            </a:extLst>
          </p:cNvPr>
          <p:cNvSpPr/>
          <p:nvPr/>
        </p:nvSpPr>
        <p:spPr>
          <a:xfrm>
            <a:off x="2271039" y="1745551"/>
            <a:ext cx="7662946" cy="369332"/>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You will have 30 minutes to complete the assessment paper</a:t>
            </a:r>
          </a:p>
        </p:txBody>
      </p:sp>
      <p:cxnSp>
        <p:nvCxnSpPr>
          <p:cNvPr id="10" name="Straight Connector 9">
            <a:extLst>
              <a:ext uri="{FF2B5EF4-FFF2-40B4-BE49-F238E27FC236}">
                <a16:creationId xmlns:a16="http://schemas.microsoft.com/office/drawing/2014/main" id="{33CB9295-2907-441C-AF96-537CA6A65ECB}"/>
              </a:ext>
            </a:extLst>
          </p:cNvPr>
          <p:cNvCxnSpPr>
            <a:cxnSpLocks/>
          </p:cNvCxnSpPr>
          <p:nvPr/>
        </p:nvCxnSpPr>
        <p:spPr>
          <a:xfrm>
            <a:off x="2271040" y="2256221"/>
            <a:ext cx="767653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1" name="Rectangle 10">
            <a:extLst>
              <a:ext uri="{FF2B5EF4-FFF2-40B4-BE49-F238E27FC236}">
                <a16:creationId xmlns:a16="http://schemas.microsoft.com/office/drawing/2014/main" id="{BEA240DC-86A9-43DF-84C5-8344E4441882}"/>
              </a:ext>
            </a:extLst>
          </p:cNvPr>
          <p:cNvSpPr/>
          <p:nvPr/>
        </p:nvSpPr>
        <p:spPr>
          <a:xfrm>
            <a:off x="2271039" y="2379223"/>
            <a:ext cx="7676530" cy="369332"/>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Please ensure all notes and resources are removed from view</a:t>
            </a:r>
          </a:p>
        </p:txBody>
      </p:sp>
      <p:sp>
        <p:nvSpPr>
          <p:cNvPr id="12" name="Rectangle 11">
            <a:extLst>
              <a:ext uri="{FF2B5EF4-FFF2-40B4-BE49-F238E27FC236}">
                <a16:creationId xmlns:a16="http://schemas.microsoft.com/office/drawing/2014/main" id="{263EDB4E-C4C1-405E-8D67-47CFEBB3B78D}"/>
              </a:ext>
            </a:extLst>
          </p:cNvPr>
          <p:cNvSpPr/>
          <p:nvPr/>
        </p:nvSpPr>
        <p:spPr>
          <a:xfrm>
            <a:off x="2271039" y="3031184"/>
            <a:ext cx="7662946" cy="369332"/>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Please ensure you read all questions thoroughly</a:t>
            </a:r>
          </a:p>
        </p:txBody>
      </p:sp>
      <p:sp>
        <p:nvSpPr>
          <p:cNvPr id="13" name="Rectangle 12">
            <a:extLst>
              <a:ext uri="{FF2B5EF4-FFF2-40B4-BE49-F238E27FC236}">
                <a16:creationId xmlns:a16="http://schemas.microsoft.com/office/drawing/2014/main" id="{C1390A89-91B9-488C-96B0-0C06E984B82C}"/>
              </a:ext>
            </a:extLst>
          </p:cNvPr>
          <p:cNvSpPr/>
          <p:nvPr/>
        </p:nvSpPr>
        <p:spPr>
          <a:xfrm>
            <a:off x="2257455" y="4321637"/>
            <a:ext cx="7676530" cy="369332"/>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Good luck!</a:t>
            </a:r>
          </a:p>
        </p:txBody>
      </p:sp>
      <p:sp>
        <p:nvSpPr>
          <p:cNvPr id="15" name="Title 1">
            <a:extLst>
              <a:ext uri="{FF2B5EF4-FFF2-40B4-BE49-F238E27FC236}">
                <a16:creationId xmlns:a16="http://schemas.microsoft.com/office/drawing/2014/main" id="{0A7046CE-0278-4E5F-A34E-4E8B53A8640A}"/>
              </a:ext>
            </a:extLst>
          </p:cNvPr>
          <p:cNvSpPr txBox="1">
            <a:spLocks/>
          </p:cNvSpPr>
          <p:nvPr/>
        </p:nvSpPr>
        <p:spPr>
          <a:xfrm>
            <a:off x="2257454" y="1116491"/>
            <a:ext cx="3590453" cy="431375"/>
          </a:xfrm>
          <a:prstGeom prst="rect">
            <a:avLst/>
          </a:prstGeom>
        </p:spPr>
        <p:txBody>
          <a:bodyPr vert="horz" wrap="none" lIns="0" tIns="0" rIns="0" bIns="0" rtlCol="0" anchor="t" anchorCtr="0">
            <a:normAutofit/>
          </a:bodyPr>
          <a:lstStyle/>
          <a:p>
            <a:pPr>
              <a:spcBef>
                <a:spcPct val="0"/>
              </a:spcBef>
            </a:pPr>
            <a:r>
              <a:rPr lang="en-US" sz="2800" b="1" cap="all" spc="75" dirty="0">
                <a:latin typeface="Arial Narrow"/>
                <a:cs typeface="Arial Narrow"/>
              </a:rPr>
              <a:t>Course ASSESSMENT</a:t>
            </a:r>
          </a:p>
          <a:p>
            <a:pPr lvl="0">
              <a:spcBef>
                <a:spcPct val="0"/>
              </a:spcBef>
            </a:pPr>
            <a:endParaRPr lang="en-US" sz="2800" b="1" cap="all" spc="75" dirty="0">
              <a:latin typeface="Arial Narrow"/>
              <a:cs typeface="Arial Narrow"/>
            </a:endParaRPr>
          </a:p>
        </p:txBody>
      </p:sp>
      <p:sp>
        <p:nvSpPr>
          <p:cNvPr id="19" name="Rectangle 18">
            <a:extLst>
              <a:ext uri="{FF2B5EF4-FFF2-40B4-BE49-F238E27FC236}">
                <a16:creationId xmlns:a16="http://schemas.microsoft.com/office/drawing/2014/main" id="{C7100E3E-F718-48E5-ABB8-39BA1E40EE14}"/>
              </a:ext>
            </a:extLst>
          </p:cNvPr>
          <p:cNvSpPr/>
          <p:nvPr/>
        </p:nvSpPr>
        <p:spPr>
          <a:xfrm>
            <a:off x="2257454" y="3671638"/>
            <a:ext cx="7690116" cy="369332"/>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Once finished, please indicate to the Trainer and remain seated</a:t>
            </a:r>
          </a:p>
        </p:txBody>
      </p:sp>
      <p:cxnSp>
        <p:nvCxnSpPr>
          <p:cNvPr id="20" name="Straight Connector 19">
            <a:extLst>
              <a:ext uri="{FF2B5EF4-FFF2-40B4-BE49-F238E27FC236}">
                <a16:creationId xmlns:a16="http://schemas.microsoft.com/office/drawing/2014/main" id="{321151AB-E6C2-8043-82FC-90B9E84C69BC}"/>
              </a:ext>
            </a:extLst>
          </p:cNvPr>
          <p:cNvCxnSpPr>
            <a:cxnSpLocks/>
          </p:cNvCxnSpPr>
          <p:nvPr/>
        </p:nvCxnSpPr>
        <p:spPr>
          <a:xfrm>
            <a:off x="2271040" y="2897719"/>
            <a:ext cx="767653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32AD256-1071-A44B-AE94-02F0714CA053}"/>
              </a:ext>
            </a:extLst>
          </p:cNvPr>
          <p:cNvCxnSpPr>
            <a:cxnSpLocks/>
          </p:cNvCxnSpPr>
          <p:nvPr/>
        </p:nvCxnSpPr>
        <p:spPr>
          <a:xfrm>
            <a:off x="2271040" y="3539217"/>
            <a:ext cx="767653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C2B323BF-972F-3A4C-8B5F-B030F7AD76B1}"/>
              </a:ext>
            </a:extLst>
          </p:cNvPr>
          <p:cNvCxnSpPr>
            <a:cxnSpLocks/>
          </p:cNvCxnSpPr>
          <p:nvPr/>
        </p:nvCxnSpPr>
        <p:spPr>
          <a:xfrm>
            <a:off x="2271040" y="4180715"/>
            <a:ext cx="767653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51DD261-7929-664A-8E21-55001506BF58}"/>
              </a:ext>
            </a:extLst>
          </p:cNvPr>
          <p:cNvCxnSpPr>
            <a:cxnSpLocks/>
          </p:cNvCxnSpPr>
          <p:nvPr/>
        </p:nvCxnSpPr>
        <p:spPr>
          <a:xfrm>
            <a:off x="2271040" y="4822213"/>
            <a:ext cx="767653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577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nodeType="with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nodeType="withEffect">
                                  <p:stCondLst>
                                    <p:cond delay="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par>
                                <p:cTn id="32" presetID="10" presetClass="entr" presetSubtype="0" fill="hold" nodeType="with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fade">
                                      <p:cBhvr>
                                        <p:cTn id="34" dur="500"/>
                                        <p:tgtEl>
                                          <p:spTgt spid="24"/>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par>
                                <p:cTn id="40" presetID="10" presetClass="entr" presetSubtype="0" fill="hold" nodeType="with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par>
                          <p:cTn id="43" fill="hold">
                            <p:stCondLst>
                              <p:cond delay="500"/>
                            </p:stCondLst>
                            <p:childTnLst>
                              <p:par>
                                <p:cTn id="44" presetID="2" presetClass="entr" presetSubtype="4" accel="50000" decel="50000" fill="hold" nodeType="after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ppt_x"/>
                                          </p:val>
                                        </p:tav>
                                        <p:tav tm="100000">
                                          <p:val>
                                            <p:strVal val="#ppt_x"/>
                                          </p:val>
                                        </p:tav>
                                      </p:tavLst>
                                    </p:anim>
                                    <p:anim calcmode="lin" valueType="num">
                                      <p:cBhvr additive="base">
                                        <p:cTn id="47" dur="500" fill="hold"/>
                                        <p:tgtEl>
                                          <p:spTgt spid="28"/>
                                        </p:tgtEl>
                                        <p:attrNameLst>
                                          <p:attrName>ppt_y</p:attrName>
                                        </p:attrNameLst>
                                      </p:cBhvr>
                                      <p:tavLst>
                                        <p:tav tm="0">
                                          <p:val>
                                            <p:strVal val="1+#ppt_h/2"/>
                                          </p:val>
                                        </p:tav>
                                        <p:tav tm="100000">
                                          <p:val>
                                            <p:strVal val="#ppt_y"/>
                                          </p:val>
                                        </p:tav>
                                      </p:tavLst>
                                    </p:anim>
                                  </p:childTnLst>
                                </p:cTn>
                              </p:par>
                              <p:par>
                                <p:cTn id="48" presetID="2" presetClass="entr" presetSubtype="4" accel="50000" decel="50000" fill="hold" nodeType="with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ppt_x"/>
                                          </p:val>
                                        </p:tav>
                                        <p:tav tm="100000">
                                          <p:val>
                                            <p:strVal val="#ppt_x"/>
                                          </p:val>
                                        </p:tav>
                                      </p:tavLst>
                                    </p:anim>
                                    <p:anim calcmode="lin" valueType="num">
                                      <p:cBhvr additive="base">
                                        <p:cTn id="5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p:bldP spid="13" grpId="0"/>
      <p:bldP spid="19"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318628" y="316114"/>
            <a:ext cx="1659429" cy="307777"/>
          </a:xfrm>
          <a:prstGeom prst="rect">
            <a:avLst/>
          </a:prstGeom>
        </p:spPr>
        <p:txBody>
          <a:bodyPr wrap="none">
            <a:spAutoFit/>
          </a:bodyPr>
          <a:lstStyle/>
          <a:p>
            <a:r>
              <a:rPr lang="en-US" sz="1400" b="1" cap="all" spc="50" dirty="0">
                <a:solidFill>
                  <a:schemeClr val="bg1">
                    <a:lumMod val="65000"/>
                  </a:schemeClr>
                </a:solidFill>
                <a:latin typeface="Arial Narrow"/>
                <a:cs typeface="Arial Narrow"/>
              </a:rPr>
              <a:t>Course closure</a:t>
            </a:r>
            <a:endParaRPr lang="en-US" sz="14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8" name="Rectangle 7">
            <a:extLst>
              <a:ext uri="{FF2B5EF4-FFF2-40B4-BE49-F238E27FC236}">
                <a16:creationId xmlns:a16="http://schemas.microsoft.com/office/drawing/2014/main" id="{B43C9CBD-F9F3-4560-9859-E150A6161A48}"/>
              </a:ext>
            </a:extLst>
          </p:cNvPr>
          <p:cNvSpPr/>
          <p:nvPr/>
        </p:nvSpPr>
        <p:spPr>
          <a:xfrm>
            <a:off x="133" y="912313"/>
            <a:ext cx="12191734" cy="5079757"/>
          </a:xfrm>
          <a:prstGeom prst="rect">
            <a:avLst/>
          </a:prstGeom>
          <a:gradFill>
            <a:gsLst>
              <a:gs pos="0">
                <a:schemeClr val="bg1">
                  <a:lumMod val="85000"/>
                </a:schemeClr>
              </a:gs>
              <a:gs pos="88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1A09237-4076-4C51-B836-CFB40A8E3B93}"/>
              </a:ext>
            </a:extLst>
          </p:cNvPr>
          <p:cNvSpPr/>
          <p:nvPr/>
        </p:nvSpPr>
        <p:spPr>
          <a:xfrm>
            <a:off x="2324206" y="1696919"/>
            <a:ext cx="6893106" cy="369332"/>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Any questions?</a:t>
            </a:r>
          </a:p>
        </p:txBody>
      </p:sp>
      <p:cxnSp>
        <p:nvCxnSpPr>
          <p:cNvPr id="10" name="Straight Connector 9">
            <a:extLst>
              <a:ext uri="{FF2B5EF4-FFF2-40B4-BE49-F238E27FC236}">
                <a16:creationId xmlns:a16="http://schemas.microsoft.com/office/drawing/2014/main" id="{33CB9295-2907-441C-AF96-537CA6A65ECB}"/>
              </a:ext>
            </a:extLst>
          </p:cNvPr>
          <p:cNvCxnSpPr>
            <a:cxnSpLocks/>
          </p:cNvCxnSpPr>
          <p:nvPr/>
        </p:nvCxnSpPr>
        <p:spPr>
          <a:xfrm>
            <a:off x="2324206" y="2186323"/>
            <a:ext cx="69202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1" name="Rectangle 10">
            <a:extLst>
              <a:ext uri="{FF2B5EF4-FFF2-40B4-BE49-F238E27FC236}">
                <a16:creationId xmlns:a16="http://schemas.microsoft.com/office/drawing/2014/main" id="{BEA240DC-86A9-43DF-84C5-8344E4441882}"/>
              </a:ext>
            </a:extLst>
          </p:cNvPr>
          <p:cNvSpPr/>
          <p:nvPr/>
        </p:nvSpPr>
        <p:spPr>
          <a:xfrm>
            <a:off x="2324205" y="2309325"/>
            <a:ext cx="6893107" cy="369332"/>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Course evaluation</a:t>
            </a:r>
          </a:p>
        </p:txBody>
      </p:sp>
      <p:sp>
        <p:nvSpPr>
          <p:cNvPr id="12" name="Rectangle 11">
            <a:extLst>
              <a:ext uri="{FF2B5EF4-FFF2-40B4-BE49-F238E27FC236}">
                <a16:creationId xmlns:a16="http://schemas.microsoft.com/office/drawing/2014/main" id="{263EDB4E-C4C1-405E-8D67-47CFEBB3B78D}"/>
              </a:ext>
            </a:extLst>
          </p:cNvPr>
          <p:cNvSpPr/>
          <p:nvPr/>
        </p:nvSpPr>
        <p:spPr>
          <a:xfrm>
            <a:off x="2324205" y="2908121"/>
            <a:ext cx="6920275" cy="1107996"/>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Please check your names on the register in respect of</a:t>
            </a:r>
            <a:br>
              <a:rPr lang="en-US" sz="2400" spc="50" dirty="0">
                <a:latin typeface="Arial Narrow"/>
                <a:cs typeface="Arial Narrow"/>
              </a:rPr>
            </a:br>
            <a:r>
              <a:rPr lang="en-US" sz="2400" spc="50" dirty="0">
                <a:latin typeface="Arial Narrow"/>
                <a:cs typeface="Arial Narrow"/>
              </a:rPr>
              <a:t>  clarity for certification purposes. The name that is shown</a:t>
            </a:r>
            <a:br>
              <a:rPr lang="en-US" sz="2400" spc="50" dirty="0">
                <a:latin typeface="Arial Narrow"/>
                <a:cs typeface="Arial Narrow"/>
              </a:rPr>
            </a:br>
            <a:r>
              <a:rPr lang="en-US" sz="2400" spc="50" dirty="0">
                <a:latin typeface="Arial Narrow"/>
                <a:cs typeface="Arial Narrow"/>
              </a:rPr>
              <a:t>  will be printed on your certificate</a:t>
            </a:r>
          </a:p>
        </p:txBody>
      </p:sp>
      <p:sp>
        <p:nvSpPr>
          <p:cNvPr id="13" name="Rectangle 12">
            <a:extLst>
              <a:ext uri="{FF2B5EF4-FFF2-40B4-BE49-F238E27FC236}">
                <a16:creationId xmlns:a16="http://schemas.microsoft.com/office/drawing/2014/main" id="{C1390A89-91B9-488C-96B0-0C06E984B82C}"/>
              </a:ext>
            </a:extLst>
          </p:cNvPr>
          <p:cNvSpPr/>
          <p:nvPr/>
        </p:nvSpPr>
        <p:spPr>
          <a:xfrm>
            <a:off x="2330996" y="4271866"/>
            <a:ext cx="6906691" cy="369332"/>
          </a:xfrm>
          <a:prstGeom prst="rect">
            <a:avLst/>
          </a:prstGeom>
        </p:spPr>
        <p:txBody>
          <a:bodyPr wrap="square" lIns="0" tIns="0" rIns="0" bIns="0">
            <a:spAutoFit/>
          </a:bodyPr>
          <a:lstStyle/>
          <a:p>
            <a:r>
              <a:rPr lang="en-US" sz="2400" spc="50" dirty="0">
                <a:solidFill>
                  <a:srgbClr val="009ED5"/>
                </a:solidFill>
                <a:latin typeface="Arial Narrow"/>
                <a:cs typeface="Arial Narrow"/>
              </a:rPr>
              <a:t>•</a:t>
            </a:r>
            <a:r>
              <a:rPr lang="en-US" sz="2400" spc="50" dirty="0">
                <a:latin typeface="Arial Narrow"/>
                <a:cs typeface="Arial Narrow"/>
              </a:rPr>
              <a:t> Have a safe journey home!</a:t>
            </a:r>
          </a:p>
        </p:txBody>
      </p:sp>
      <p:cxnSp>
        <p:nvCxnSpPr>
          <p:cNvPr id="14" name="Straight Connector 13">
            <a:extLst>
              <a:ext uri="{FF2B5EF4-FFF2-40B4-BE49-F238E27FC236}">
                <a16:creationId xmlns:a16="http://schemas.microsoft.com/office/drawing/2014/main" id="{80FC203F-0985-40EE-998F-253DFE422A68}"/>
              </a:ext>
            </a:extLst>
          </p:cNvPr>
          <p:cNvCxnSpPr>
            <a:cxnSpLocks/>
          </p:cNvCxnSpPr>
          <p:nvPr/>
        </p:nvCxnSpPr>
        <p:spPr>
          <a:xfrm>
            <a:off x="2324205" y="4785409"/>
            <a:ext cx="690669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0A7046CE-0278-4E5F-A34E-4E8B53A8640A}"/>
              </a:ext>
            </a:extLst>
          </p:cNvPr>
          <p:cNvSpPr txBox="1">
            <a:spLocks/>
          </p:cNvSpPr>
          <p:nvPr/>
        </p:nvSpPr>
        <p:spPr>
          <a:xfrm>
            <a:off x="2310621" y="1129659"/>
            <a:ext cx="3037556" cy="411311"/>
          </a:xfrm>
          <a:prstGeom prst="rect">
            <a:avLst/>
          </a:prstGeom>
        </p:spPr>
        <p:txBody>
          <a:bodyPr vert="horz" wrap="none" lIns="0" tIns="0" rIns="0" bIns="0" rtlCol="0" anchor="t" anchorCtr="0">
            <a:normAutofit lnSpcReduction="10000"/>
          </a:bodyPr>
          <a:lstStyle/>
          <a:p>
            <a:pPr>
              <a:spcBef>
                <a:spcPct val="0"/>
              </a:spcBef>
            </a:pPr>
            <a:r>
              <a:rPr lang="en-US" sz="2800" b="1" cap="all" spc="75" dirty="0">
                <a:latin typeface="Arial Narrow"/>
                <a:cs typeface="Arial Narrow"/>
              </a:rPr>
              <a:t>Course closure</a:t>
            </a:r>
          </a:p>
          <a:p>
            <a:pPr lvl="0">
              <a:spcBef>
                <a:spcPct val="0"/>
              </a:spcBef>
            </a:pPr>
            <a:endParaRPr lang="en-US" sz="2800" b="1" cap="all" spc="75" dirty="0">
              <a:latin typeface="Arial Narrow"/>
              <a:cs typeface="Arial Narrow"/>
            </a:endParaRPr>
          </a:p>
        </p:txBody>
      </p:sp>
      <p:cxnSp>
        <p:nvCxnSpPr>
          <p:cNvPr id="16" name="Straight Connector 15">
            <a:extLst>
              <a:ext uri="{FF2B5EF4-FFF2-40B4-BE49-F238E27FC236}">
                <a16:creationId xmlns:a16="http://schemas.microsoft.com/office/drawing/2014/main" id="{5831659A-959C-4CFE-B24B-1C8B502E24EB}"/>
              </a:ext>
            </a:extLst>
          </p:cNvPr>
          <p:cNvCxnSpPr/>
          <p:nvPr/>
        </p:nvCxnSpPr>
        <p:spPr>
          <a:xfrm>
            <a:off x="2324205" y="2817084"/>
            <a:ext cx="6920275" cy="800"/>
          </a:xfrm>
          <a:prstGeom prst="line">
            <a:avLst/>
          </a:prstGeom>
          <a:ln w="6350">
            <a:solidFill>
              <a:schemeClr val="tx1">
                <a:lumMod val="50000"/>
                <a:lumOff val="50000"/>
              </a:schemeClr>
            </a:solidFill>
            <a:tailEnd type="none"/>
          </a:ln>
          <a:effectLst/>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23C633B-C1C3-42B0-9B0A-0DD58E4F1D1B}"/>
              </a:ext>
            </a:extLst>
          </p:cNvPr>
          <p:cNvCxnSpPr/>
          <p:nvPr/>
        </p:nvCxnSpPr>
        <p:spPr>
          <a:xfrm>
            <a:off x="2310622" y="4133522"/>
            <a:ext cx="6920275" cy="800"/>
          </a:xfrm>
          <a:prstGeom prst="line">
            <a:avLst/>
          </a:prstGeom>
          <a:ln w="6350">
            <a:solidFill>
              <a:schemeClr val="tx1">
                <a:lumMod val="50000"/>
                <a:lumOff val="50000"/>
              </a:schemeClr>
            </a:solidFill>
            <a:tailEnd type="none"/>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5985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50000" decel="5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10" presetClass="entr" presetSubtype="0" fill="hold" grpId="0" nodeType="after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10" presetClass="entr" presetSubtype="0" fill="hold"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10" presetClass="entr" presetSubtype="0" fill="hold" nodeType="with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childTnLst>
                          </p:cTn>
                        </p:par>
                        <p:par>
                          <p:cTn id="40" fill="hold">
                            <p:stCondLst>
                              <p:cond delay="500"/>
                            </p:stCondLst>
                            <p:childTnLst>
                              <p:par>
                                <p:cTn id="41" presetID="2" presetClass="entr" presetSubtype="4" accel="50000" decel="50000" fill="hold" nodeType="after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par>
                                <p:cTn id="45" presetID="2" presetClass="entr" presetSubtype="4" accel="50000" decel="50000"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1" grpId="0"/>
      <p:bldP spid="12" grpId="0"/>
      <p:bldP spid="13"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8" name="Rectangle 17">
            <a:extLst>
              <a:ext uri="{FF2B5EF4-FFF2-40B4-BE49-F238E27FC236}">
                <a16:creationId xmlns:a16="http://schemas.microsoft.com/office/drawing/2014/main" id="{3765F405-B457-4C2B-BFAF-C84C5EBB8350}"/>
              </a:ext>
            </a:extLst>
          </p:cNvPr>
          <p:cNvSpPr/>
          <p:nvPr/>
        </p:nvSpPr>
        <p:spPr>
          <a:xfrm>
            <a:off x="-10500" y="912314"/>
            <a:ext cx="12191734" cy="5078288"/>
          </a:xfrm>
          <a:prstGeom prst="rect">
            <a:avLst/>
          </a:prstGeom>
          <a:gradFill>
            <a:gsLst>
              <a:gs pos="0">
                <a:schemeClr val="bg1">
                  <a:lumMod val="85000"/>
                </a:schemeClr>
              </a:gs>
              <a:gs pos="88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2C0F4E-8439-45BD-8F4C-60537A2CDB98}"/>
              </a:ext>
            </a:extLst>
          </p:cNvPr>
          <p:cNvSpPr/>
          <p:nvPr/>
        </p:nvSpPr>
        <p:spPr>
          <a:xfrm>
            <a:off x="2297038" y="1827911"/>
            <a:ext cx="6583152" cy="1107996"/>
          </a:xfrm>
          <a:prstGeom prst="rect">
            <a:avLst/>
          </a:prstGeom>
        </p:spPr>
        <p:txBody>
          <a:bodyPr wrap="square" lIns="0" tIns="0" rIns="0" bIns="0">
            <a:spAutoFit/>
          </a:bodyPr>
          <a:lstStyle/>
          <a:p>
            <a:r>
              <a:rPr lang="en-US" sz="1800" spc="50" dirty="0">
                <a:latin typeface="Arial Narrow"/>
                <a:cs typeface="Arial Narrow"/>
              </a:rPr>
              <a:t>All rights reserved. No part of this publication may be reproduced, stored in a retrieval system or transmitted in any form or by any means without written permission from Nuco Training Ltd.</a:t>
            </a:r>
            <a:br>
              <a:rPr lang="en-US" sz="1800" spc="50" dirty="0">
                <a:latin typeface="Arial Narrow"/>
                <a:cs typeface="Arial Narrow"/>
              </a:rPr>
            </a:br>
            <a:endParaRPr lang="en-US" sz="1800" spc="50" dirty="0">
              <a:latin typeface="Arial Narrow"/>
              <a:cs typeface="Arial Narrow"/>
            </a:endParaRPr>
          </a:p>
        </p:txBody>
      </p:sp>
      <p:cxnSp>
        <p:nvCxnSpPr>
          <p:cNvPr id="20" name="Straight Connector 19">
            <a:extLst>
              <a:ext uri="{FF2B5EF4-FFF2-40B4-BE49-F238E27FC236}">
                <a16:creationId xmlns:a16="http://schemas.microsoft.com/office/drawing/2014/main" id="{EF88F152-0F5C-40C2-9A71-5C4E000FAB12}"/>
              </a:ext>
            </a:extLst>
          </p:cNvPr>
          <p:cNvCxnSpPr>
            <a:cxnSpLocks/>
          </p:cNvCxnSpPr>
          <p:nvPr/>
        </p:nvCxnSpPr>
        <p:spPr>
          <a:xfrm>
            <a:off x="2297038" y="2811904"/>
            <a:ext cx="649652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Rectangle 20">
            <a:extLst>
              <a:ext uri="{FF2B5EF4-FFF2-40B4-BE49-F238E27FC236}">
                <a16:creationId xmlns:a16="http://schemas.microsoft.com/office/drawing/2014/main" id="{B5D6FA21-E650-4E46-A267-E1AEE6EA8FAB}"/>
              </a:ext>
            </a:extLst>
          </p:cNvPr>
          <p:cNvSpPr/>
          <p:nvPr/>
        </p:nvSpPr>
        <p:spPr>
          <a:xfrm>
            <a:off x="2297037" y="2935907"/>
            <a:ext cx="6496523" cy="830997"/>
          </a:xfrm>
          <a:prstGeom prst="rect">
            <a:avLst/>
          </a:prstGeom>
        </p:spPr>
        <p:txBody>
          <a:bodyPr wrap="square" lIns="0" tIns="0" rIns="0" bIns="0">
            <a:spAutoFit/>
          </a:bodyPr>
          <a:lstStyle/>
          <a:p>
            <a:r>
              <a:rPr lang="en-US" sz="1800" spc="50" dirty="0">
                <a:latin typeface="Arial Narrow"/>
                <a:cs typeface="Arial Narrow"/>
              </a:rPr>
              <a:t>This presentation is supplied subject to the condition that it shall not, by any way of trade or otherwise, be lent, re-sold, hired out, copied or otherwise circulated without the prior consent of Nuco Training Ltd.</a:t>
            </a:r>
          </a:p>
        </p:txBody>
      </p:sp>
      <p:cxnSp>
        <p:nvCxnSpPr>
          <p:cNvPr id="22" name="Straight Connector 21">
            <a:extLst>
              <a:ext uri="{FF2B5EF4-FFF2-40B4-BE49-F238E27FC236}">
                <a16:creationId xmlns:a16="http://schemas.microsoft.com/office/drawing/2014/main" id="{24FF51BF-4C90-429F-989F-E9CB0752CAE4}"/>
              </a:ext>
            </a:extLst>
          </p:cNvPr>
          <p:cNvCxnSpPr>
            <a:cxnSpLocks/>
          </p:cNvCxnSpPr>
          <p:nvPr/>
        </p:nvCxnSpPr>
        <p:spPr>
          <a:xfrm>
            <a:off x="2269873" y="3948333"/>
            <a:ext cx="652368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Rectangle 22">
            <a:extLst>
              <a:ext uri="{FF2B5EF4-FFF2-40B4-BE49-F238E27FC236}">
                <a16:creationId xmlns:a16="http://schemas.microsoft.com/office/drawing/2014/main" id="{26EF3C20-1F94-4736-B3FE-8CBCA4D0F4D2}"/>
              </a:ext>
            </a:extLst>
          </p:cNvPr>
          <p:cNvSpPr/>
          <p:nvPr/>
        </p:nvSpPr>
        <p:spPr>
          <a:xfrm>
            <a:off x="318628" y="316114"/>
            <a:ext cx="1659429" cy="307777"/>
          </a:xfrm>
          <a:prstGeom prst="rect">
            <a:avLst/>
          </a:prstGeom>
        </p:spPr>
        <p:txBody>
          <a:bodyPr wrap="none">
            <a:spAutoFit/>
          </a:bodyPr>
          <a:lstStyle/>
          <a:p>
            <a:r>
              <a:rPr lang="en-US" sz="1400" b="1" cap="all" spc="50" dirty="0">
                <a:solidFill>
                  <a:schemeClr val="bg1">
                    <a:lumMod val="65000"/>
                  </a:schemeClr>
                </a:solidFill>
                <a:latin typeface="Arial Narrow"/>
                <a:cs typeface="Arial Narrow"/>
              </a:rPr>
              <a:t>Course closure</a:t>
            </a:r>
            <a:endParaRPr lang="en-US" sz="1400" dirty="0">
              <a:solidFill>
                <a:schemeClr val="bg1">
                  <a:lumMod val="65000"/>
                </a:schemeClr>
              </a:solidFill>
            </a:endParaRPr>
          </a:p>
        </p:txBody>
      </p:sp>
      <p:pic>
        <p:nvPicPr>
          <p:cNvPr id="11" name="Picture 10">
            <a:extLst>
              <a:ext uri="{FF2B5EF4-FFF2-40B4-BE49-F238E27FC236}">
                <a16:creationId xmlns:a16="http://schemas.microsoft.com/office/drawing/2014/main" id="{0293032B-3A99-465E-99EF-1239C590F0FA}"/>
              </a:ext>
            </a:extLst>
          </p:cNvPr>
          <p:cNvPicPr>
            <a:picLocks noChangeAspect="1"/>
          </p:cNvPicPr>
          <p:nvPr/>
        </p:nvPicPr>
        <p:blipFill>
          <a:blip r:embed="rId5">
            <a:alphaModFix amt="20000"/>
          </a:blip>
          <a:stretch>
            <a:fillRect/>
          </a:stretch>
        </p:blipFill>
        <p:spPr>
          <a:xfrm>
            <a:off x="8988491" y="1754466"/>
            <a:ext cx="2815753" cy="2802955"/>
          </a:xfrm>
          <a:prstGeom prst="rect">
            <a:avLst/>
          </a:prstGeom>
        </p:spPr>
      </p:pic>
    </p:spTree>
    <p:extLst>
      <p:ext uri="{BB962C8B-B14F-4D97-AF65-F5344CB8AC3E}">
        <p14:creationId xmlns:p14="http://schemas.microsoft.com/office/powerpoint/2010/main" val="138555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50000" decel="5000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1000" fill="hold"/>
                                        <p:tgtEl>
                                          <p:spTgt spid="18"/>
                                        </p:tgtEl>
                                        <p:attrNameLst>
                                          <p:attrName>ppt_x</p:attrName>
                                        </p:attrNameLst>
                                      </p:cBhvr>
                                      <p:tavLst>
                                        <p:tav tm="0">
                                          <p:val>
                                            <p:strVal val="0-#ppt_w/2"/>
                                          </p:val>
                                        </p:tav>
                                        <p:tav tm="100000">
                                          <p:val>
                                            <p:strVal val="#ppt_x"/>
                                          </p:val>
                                        </p:tav>
                                      </p:tavLst>
                                    </p:anim>
                                    <p:anim calcmode="lin" valueType="num">
                                      <p:cBhvr additive="base">
                                        <p:cTn id="8" dur="1000" fill="hold"/>
                                        <p:tgtEl>
                                          <p:spTgt spid="18"/>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10" presetClass="entr" presetSubtype="0" fill="hold" grpId="0" nodeType="after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par>
                          <p:cTn id="13" fill="hold">
                            <p:stCondLst>
                              <p:cond delay="1500"/>
                            </p:stCondLst>
                            <p:childTnLst>
                              <p:par>
                                <p:cTn id="14" presetID="10" presetClass="entr" presetSubtype="0"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500"/>
                                        <p:tgtEl>
                                          <p:spTgt spid="20"/>
                                        </p:tgtEl>
                                      </p:cBhvr>
                                    </p:animEffect>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500"/>
                                        <p:tgtEl>
                                          <p:spTgt spid="21"/>
                                        </p:tgtEl>
                                      </p:cBhvr>
                                    </p:animEffect>
                                  </p:childTnLst>
                                </p:cTn>
                              </p:par>
                            </p:childTnLst>
                          </p:cTn>
                        </p:par>
                        <p:par>
                          <p:cTn id="21" fill="hold">
                            <p:stCondLst>
                              <p:cond delay="2500"/>
                            </p:stCondLst>
                            <p:childTnLst>
                              <p:par>
                                <p:cTn id="22" presetID="10" presetClass="entr" presetSubtype="0" fill="hold" nodeType="after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fade">
                                      <p:cBhvr>
                                        <p:cTn id="24" dur="500"/>
                                        <p:tgtEl>
                                          <p:spTgt spid="22"/>
                                        </p:tgtEl>
                                      </p:cBhvr>
                                    </p:animEffect>
                                  </p:childTnLst>
                                </p:cTn>
                              </p:par>
                            </p:childTnLst>
                          </p:cTn>
                        </p:par>
                        <p:par>
                          <p:cTn id="25" fill="hold">
                            <p:stCondLst>
                              <p:cond delay="3000"/>
                            </p:stCondLst>
                            <p:childTnLst>
                              <p:par>
                                <p:cTn id="26" presetID="10" presetClass="entr" presetSubtype="0" fill="hold" nodeType="after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childTnLst>
                                </p:cTn>
                              </p:par>
                            </p:childTnLst>
                          </p:cTn>
                        </p:par>
                        <p:par>
                          <p:cTn id="29" fill="hold">
                            <p:stCondLst>
                              <p:cond delay="4000"/>
                            </p:stCondLst>
                            <p:childTnLst>
                              <p:par>
                                <p:cTn id="30" presetID="2" presetClass="entr" presetSubtype="4" accel="50000" decel="50000" fill="hold" nodeType="afterEffect">
                                  <p:stCondLst>
                                    <p:cond delay="0"/>
                                  </p:stCondLst>
                                  <p:childTnLst>
                                    <p:set>
                                      <p:cBhvr>
                                        <p:cTn id="31" dur="1" fill="hold">
                                          <p:stCondLst>
                                            <p:cond delay="0"/>
                                          </p:stCondLst>
                                        </p:cTn>
                                        <p:tgtEl>
                                          <p:spTgt spid="28"/>
                                        </p:tgtEl>
                                        <p:attrNameLst>
                                          <p:attrName>style.visibility</p:attrName>
                                        </p:attrNameLst>
                                      </p:cBhvr>
                                      <p:to>
                                        <p:strVal val="visible"/>
                                      </p:to>
                                    </p:set>
                                    <p:anim calcmode="lin" valueType="num">
                                      <p:cBhvr additive="base">
                                        <p:cTn id="32" dur="500" fill="hold"/>
                                        <p:tgtEl>
                                          <p:spTgt spid="28"/>
                                        </p:tgtEl>
                                        <p:attrNameLst>
                                          <p:attrName>ppt_x</p:attrName>
                                        </p:attrNameLst>
                                      </p:cBhvr>
                                      <p:tavLst>
                                        <p:tav tm="0">
                                          <p:val>
                                            <p:strVal val="#ppt_x"/>
                                          </p:val>
                                        </p:tav>
                                        <p:tav tm="100000">
                                          <p:val>
                                            <p:strVal val="#ppt_x"/>
                                          </p:val>
                                        </p:tav>
                                      </p:tavLst>
                                    </p:anim>
                                    <p:anim calcmode="lin" valueType="num">
                                      <p:cBhvr additive="base">
                                        <p:cTn id="33" dur="500" fill="hold"/>
                                        <p:tgtEl>
                                          <p:spTgt spid="28"/>
                                        </p:tgtEl>
                                        <p:attrNameLst>
                                          <p:attrName>ppt_y</p:attrName>
                                        </p:attrNameLst>
                                      </p:cBhvr>
                                      <p:tavLst>
                                        <p:tav tm="0">
                                          <p:val>
                                            <p:strVal val="1+#ppt_h/2"/>
                                          </p:val>
                                        </p:tav>
                                        <p:tav tm="100000">
                                          <p:val>
                                            <p:strVal val="#ppt_y"/>
                                          </p:val>
                                        </p:tav>
                                      </p:tavLst>
                                    </p:anim>
                                  </p:childTnLst>
                                </p:cTn>
                              </p:par>
                              <p:par>
                                <p:cTn id="34" presetID="2" presetClass="entr" presetSubtype="4" accel="50000" decel="50000" fill="hold" nodeType="withEffect">
                                  <p:stCondLst>
                                    <p:cond delay="0"/>
                                  </p:stCondLst>
                                  <p:childTnLst>
                                    <p:set>
                                      <p:cBhvr>
                                        <p:cTn id="35" dur="1" fill="hold">
                                          <p:stCondLst>
                                            <p:cond delay="0"/>
                                          </p:stCondLst>
                                        </p:cTn>
                                        <p:tgtEl>
                                          <p:spTgt spid="29"/>
                                        </p:tgtEl>
                                        <p:attrNameLst>
                                          <p:attrName>style.visibility</p:attrName>
                                        </p:attrNameLst>
                                      </p:cBhvr>
                                      <p:to>
                                        <p:strVal val="visible"/>
                                      </p:to>
                                    </p:set>
                                    <p:anim calcmode="lin" valueType="num">
                                      <p:cBhvr additive="base">
                                        <p:cTn id="36" dur="500" fill="hold"/>
                                        <p:tgtEl>
                                          <p:spTgt spid="29"/>
                                        </p:tgtEl>
                                        <p:attrNameLst>
                                          <p:attrName>ppt_x</p:attrName>
                                        </p:attrNameLst>
                                      </p:cBhvr>
                                      <p:tavLst>
                                        <p:tav tm="0">
                                          <p:val>
                                            <p:strVal val="#ppt_x"/>
                                          </p:val>
                                        </p:tav>
                                        <p:tav tm="100000">
                                          <p:val>
                                            <p:strVal val="#ppt_x"/>
                                          </p:val>
                                        </p:tav>
                                      </p:tavLst>
                                    </p:anim>
                                    <p:anim calcmode="lin" valueType="num">
                                      <p:cBhvr additive="base">
                                        <p:cTn id="3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p:bldP spid="21" grpId="0"/>
    </p:bldLst>
  </p:timing>
</p:sld>
</file>

<file path=ppt/theme/theme1.xml><?xml version="1.0" encoding="utf-8"?>
<a:theme xmlns:a="http://schemas.openxmlformats.org/drawingml/2006/main" name="Nuco-basic">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f5a1bbf2-bdf7-4733-9cef-1213d3acab60" xsi:nil="true"/>
    <lcf76f155ced4ddcb4097134ff3c332f xmlns="468cc182-ab0e-4ecf-b349-cf8d486fe83c">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39D88BBF276F44992AC269DE4467A1" ma:contentTypeVersion="16" ma:contentTypeDescription="Create a new document." ma:contentTypeScope="" ma:versionID="be9bc25ab6543a653fba3e69fc009e74">
  <xsd:schema xmlns:xsd="http://www.w3.org/2001/XMLSchema" xmlns:xs="http://www.w3.org/2001/XMLSchema" xmlns:p="http://schemas.microsoft.com/office/2006/metadata/properties" xmlns:ns2="f5a1bbf2-bdf7-4733-9cef-1213d3acab60" xmlns:ns3="468cc182-ab0e-4ecf-b349-cf8d486fe83c" targetNamespace="http://schemas.microsoft.com/office/2006/metadata/properties" ma:root="true" ma:fieldsID="843e544123a99a841419fcfba834f2e8" ns2:_="" ns3:_="">
    <xsd:import namespace="f5a1bbf2-bdf7-4733-9cef-1213d3acab60"/>
    <xsd:import namespace="468cc182-ab0e-4ecf-b349-cf8d486fe83c"/>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3:MediaLengthInSeconds"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a1bbf2-bdf7-4733-9cef-1213d3acab6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5d5ac66d-5807-46ad-8ae1-290150c397e5}" ma:internalName="TaxCatchAll" ma:showField="CatchAllData" ma:web="f5a1bbf2-bdf7-4733-9cef-1213d3acab6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68cc182-ab0e-4ecf-b349-cf8d486fe83c"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a39f16ac-9773-4ac2-9039-b4ef18b0fef3"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C2B71B-6C98-4CEE-AEA4-B1C8C502D0F6}">
  <ds:schemaRefs>
    <ds:schemaRef ds:uri="http://schemas.microsoft.com/sharepoint/v3/contenttype/forms"/>
  </ds:schemaRefs>
</ds:datastoreItem>
</file>

<file path=customXml/itemProps2.xml><?xml version="1.0" encoding="utf-8"?>
<ds:datastoreItem xmlns:ds="http://schemas.openxmlformats.org/officeDocument/2006/customXml" ds:itemID="{B4AB7ADF-1883-4282-A737-90F59885DC49}">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f5a1bbf2-bdf7-4733-9cef-1213d3acab60"/>
    <ds:schemaRef ds:uri="468cc182-ab0e-4ecf-b349-cf8d486fe83c"/>
    <ds:schemaRef ds:uri="http://www.w3.org/XML/1998/namespace"/>
    <ds:schemaRef ds:uri="http://purl.org/dc/terms/"/>
  </ds:schemaRefs>
</ds:datastoreItem>
</file>

<file path=customXml/itemProps3.xml><?xml version="1.0" encoding="utf-8"?>
<ds:datastoreItem xmlns:ds="http://schemas.openxmlformats.org/officeDocument/2006/customXml" ds:itemID="{2EE4B79A-B58C-42EF-B81B-9712FE5563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a1bbf2-bdf7-4733-9cef-1213d3acab60"/>
    <ds:schemaRef ds:uri="468cc182-ab0e-4ecf-b349-cf8d486fe8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Nuco-basic.potx</Template>
  <TotalTime>16031</TotalTime>
  <Words>7587</Words>
  <Application>Microsoft Office PowerPoint</Application>
  <PresentationFormat>Widescreen</PresentationFormat>
  <Paragraphs>768</Paragraphs>
  <Slides>89</Slides>
  <Notes>80</Notes>
  <HiddenSlides>0</HiddenSlides>
  <MMClips>0</MMClips>
  <ScaleCrop>false</ScaleCrop>
  <HeadingPairs>
    <vt:vector size="4" baseType="variant">
      <vt:variant>
        <vt:lpstr>Theme</vt:lpstr>
      </vt:variant>
      <vt:variant>
        <vt:i4>1</vt:i4>
      </vt:variant>
      <vt:variant>
        <vt:lpstr>Slide Titles</vt:lpstr>
      </vt:variant>
      <vt:variant>
        <vt:i4>89</vt:i4>
      </vt:variant>
    </vt:vector>
  </HeadingPairs>
  <TitlesOfParts>
    <vt:vector size="90" baseType="lpstr">
      <vt:lpstr>Nuco-basic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Awareness of Safeguarding</dc:title>
  <cp:revision>1</cp:revision>
  <dcterms:created xsi:type="dcterms:W3CDTF">2016-12-05T09:10:54Z</dcterms:created>
  <dcterms:modified xsi:type="dcterms:W3CDTF">2023-01-18T13:37:00Z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0x01010098B04E7E40506749AE29D190EC02A9AF</vt:lpwstr>
  </property>
</Properties>
</file>