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notesMasterIdLst>
    <p:notesMasterId r:id="rId8"/>
  </p:notesMasterIdLst>
  <p:sldIdLst>
    <p:sldId id="256" r:id="rId2"/>
    <p:sldId id="258" r:id="rId3"/>
    <p:sldId id="259"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37" d="100"/>
          <a:sy n="37" d="100"/>
        </p:scale>
        <p:origin x="60"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B859E0-87C0-49E9-A475-F3E275BDD264}"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C0F816-E6CE-4171-A700-EF01DFD68889}" type="slidenum">
              <a:rPr lang="en-GB" smtClean="0"/>
              <a:t>‹#›</a:t>
            </a:fld>
            <a:endParaRPr lang="en-GB"/>
          </a:p>
        </p:txBody>
      </p:sp>
    </p:spTree>
    <p:extLst>
      <p:ext uri="{BB962C8B-B14F-4D97-AF65-F5344CB8AC3E}">
        <p14:creationId xmlns:p14="http://schemas.microsoft.com/office/powerpoint/2010/main" val="4247531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https://www.storyboardthat.com/articles/e/critical-thinking-skills </a:t>
            </a:r>
          </a:p>
        </p:txBody>
      </p:sp>
      <p:sp>
        <p:nvSpPr>
          <p:cNvPr id="4" name="Slide Number Placeholder 3"/>
          <p:cNvSpPr>
            <a:spLocks noGrp="1"/>
          </p:cNvSpPr>
          <p:nvPr>
            <p:ph type="sldNum" sz="quarter" idx="5"/>
          </p:nvPr>
        </p:nvSpPr>
        <p:spPr/>
        <p:txBody>
          <a:bodyPr/>
          <a:lstStyle/>
          <a:p>
            <a:fld id="{32C0F816-E6CE-4171-A700-EF01DFD68889}" type="slidenum">
              <a:rPr lang="en-GB" smtClean="0"/>
              <a:t>1</a:t>
            </a:fld>
            <a:endParaRPr lang="en-GB"/>
          </a:p>
        </p:txBody>
      </p:sp>
    </p:spTree>
    <p:extLst>
      <p:ext uri="{BB962C8B-B14F-4D97-AF65-F5344CB8AC3E}">
        <p14:creationId xmlns:p14="http://schemas.microsoft.com/office/powerpoint/2010/main" val="2448428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vert="horz" lIns="91440" tIns="45720" rIns="91440" bIns="45720"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a:t>Click to edit Master subtitle style</a:t>
            </a:r>
            <a:endParaRPr lang="en-US" dirty="0"/>
          </a:p>
        </p:txBody>
      </p:sp>
      <p:sp>
        <p:nvSpPr>
          <p:cNvPr id="7" name="Date Placeholder 6"/>
          <p:cNvSpPr>
            <a:spLocks noGrp="1"/>
          </p:cNvSpPr>
          <p:nvPr>
            <p:ph type="dt" sz="half" idx="10"/>
          </p:nvPr>
        </p:nvSpPr>
        <p:spPr/>
        <p:txBody>
          <a:bodyPr/>
          <a:lstStyle/>
          <a:p>
            <a:fld id="{C26AF6D0-8B26-41E2-8A37-839B141FEF84}"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222742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6AF6D0-8B26-41E2-8A37-839B141FEF8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1248187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6AF6D0-8B26-41E2-8A37-839B141FEF8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182207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6AF6D0-8B26-41E2-8A37-839B141FEF8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2261531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6AF6D0-8B26-41E2-8A37-839B141FEF84}"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233352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6AF6D0-8B26-41E2-8A37-839B141FEF84}"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1209707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6AF6D0-8B26-41E2-8A37-839B141FEF84}"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224546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6AF6D0-8B26-41E2-8A37-839B141FEF8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2171158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6AF6D0-8B26-41E2-8A37-839B141FEF8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254741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6AF6D0-8B26-41E2-8A37-839B141FEF8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3032526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6AF6D0-8B26-41E2-8A37-839B141FEF8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3554718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6AF6D0-8B26-41E2-8A37-839B141FEF8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A5D0D-D2A9-4007-B99B-0C1059F05850}"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69723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6AF6D0-8B26-41E2-8A37-839B141FEF84}"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3096581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26AF6D0-8B26-41E2-8A37-839B141FEF84}"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2421798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26AF6D0-8B26-41E2-8A37-839B141FEF84}"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3522408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6AF6D0-8B26-41E2-8A37-839B141FEF8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1619250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6AF6D0-8B26-41E2-8A37-839B141FEF84}"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A5D0D-D2A9-4007-B99B-0C1059F05850}" type="slidenum">
              <a:rPr lang="en-GB" smtClean="0"/>
              <a:t>‹#›</a:t>
            </a:fld>
            <a:endParaRPr lang="en-GB"/>
          </a:p>
        </p:txBody>
      </p:sp>
    </p:spTree>
    <p:extLst>
      <p:ext uri="{BB962C8B-B14F-4D97-AF65-F5344CB8AC3E}">
        <p14:creationId xmlns:p14="http://schemas.microsoft.com/office/powerpoint/2010/main" val="1781432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C26AF6D0-8B26-41E2-8A37-839B141FEF84}" type="datetimeFigureOut">
              <a:rPr lang="en-GB" smtClean="0"/>
              <a:t>22/03/2026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700A5D0D-D2A9-4007-B99B-0C1059F05850}" type="slidenum">
              <a:rPr lang="en-GB" smtClean="0"/>
              <a:t>‹#›</a:t>
            </a:fld>
            <a:endParaRPr lang="en-GB"/>
          </a:p>
        </p:txBody>
      </p:sp>
    </p:spTree>
    <p:extLst>
      <p:ext uri="{BB962C8B-B14F-4D97-AF65-F5344CB8AC3E}">
        <p14:creationId xmlns:p14="http://schemas.microsoft.com/office/powerpoint/2010/main" val="1652216473"/>
      </p:ext>
    </p:extLst>
  </p:cSld>
  <p:clrMap bg1="dk1" tx1="lt1" bg2="dk2" tx2="lt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 id="214748387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7E9FF-42F7-6BB8-55A4-FCCC3E4C38A0}"/>
              </a:ext>
            </a:extLst>
          </p:cNvPr>
          <p:cNvSpPr>
            <a:spLocks noGrp="1"/>
          </p:cNvSpPr>
          <p:nvPr>
            <p:ph type="ctrTitle"/>
          </p:nvPr>
        </p:nvSpPr>
        <p:spPr>
          <a:xfrm>
            <a:off x="293299" y="125384"/>
            <a:ext cx="11593902" cy="1926700"/>
          </a:xfrm>
        </p:spPr>
        <p:txBody>
          <a:bodyPr>
            <a:normAutofit fontScale="90000"/>
          </a:bodyPr>
          <a:lstStyle/>
          <a:p>
            <a:pPr algn="ctr"/>
            <a:r>
              <a:rPr lang="en-GB" sz="6000" dirty="0">
                <a:solidFill>
                  <a:schemeClr val="tx2">
                    <a:lumMod val="90000"/>
                    <a:lumOff val="10000"/>
                  </a:schemeClr>
                </a:solidFill>
              </a:rPr>
              <a:t>Critical Thinking in Health and Social care</a:t>
            </a:r>
            <a:br>
              <a:rPr lang="en-GB" sz="6000" dirty="0">
                <a:solidFill>
                  <a:schemeClr val="tx2">
                    <a:lumMod val="90000"/>
                    <a:lumOff val="10000"/>
                  </a:schemeClr>
                </a:solidFill>
              </a:rPr>
            </a:br>
            <a:r>
              <a:rPr lang="en-GB" sz="3600" dirty="0">
                <a:solidFill>
                  <a:schemeClr val="tx2">
                    <a:lumMod val="90000"/>
                    <a:lumOff val="10000"/>
                  </a:schemeClr>
                </a:solidFill>
              </a:rPr>
              <a:t>LCHS4009: Professional development within health and social care</a:t>
            </a:r>
            <a:br>
              <a:rPr lang="en-GB" sz="4400" dirty="0">
                <a:solidFill>
                  <a:schemeClr val="tx2">
                    <a:lumMod val="90000"/>
                    <a:lumOff val="10000"/>
                  </a:schemeClr>
                </a:solidFill>
              </a:rPr>
            </a:br>
            <a:endParaRPr lang="en-GB" sz="4400" dirty="0">
              <a:solidFill>
                <a:schemeClr val="tx2">
                  <a:lumMod val="90000"/>
                  <a:lumOff val="10000"/>
                </a:schemeClr>
              </a:solidFill>
            </a:endParaRPr>
          </a:p>
        </p:txBody>
      </p:sp>
      <p:sp>
        <p:nvSpPr>
          <p:cNvPr id="3" name="Subtitle 2">
            <a:extLst>
              <a:ext uri="{FF2B5EF4-FFF2-40B4-BE49-F238E27FC236}">
                <a16:creationId xmlns:a16="http://schemas.microsoft.com/office/drawing/2014/main" id="{F62DE854-234F-3562-5407-DB4BFA3A1209}"/>
              </a:ext>
            </a:extLst>
          </p:cNvPr>
          <p:cNvSpPr>
            <a:spLocks noGrp="1"/>
          </p:cNvSpPr>
          <p:nvPr>
            <p:ph type="subTitle" idx="1"/>
          </p:nvPr>
        </p:nvSpPr>
        <p:spPr>
          <a:xfrm>
            <a:off x="293299" y="4805917"/>
            <a:ext cx="11593902" cy="3021853"/>
          </a:xfrm>
        </p:spPr>
        <p:txBody>
          <a:bodyPr>
            <a:normAutofit/>
          </a:bodyPr>
          <a:lstStyle/>
          <a:p>
            <a:pPr algn="ctr"/>
            <a:r>
              <a:rPr lang="en-GB" sz="1800" dirty="0">
                <a:solidFill>
                  <a:schemeClr val="tx2">
                    <a:lumMod val="90000"/>
                    <a:lumOff val="10000"/>
                  </a:schemeClr>
                </a:solidFill>
              </a:rPr>
              <a:t>Certificate of Higher Education Skills for the Workplace (Health and Social care)</a:t>
            </a:r>
          </a:p>
          <a:p>
            <a:pPr algn="ctr"/>
            <a:r>
              <a:rPr lang="en-GB" sz="1800" dirty="0">
                <a:solidFill>
                  <a:schemeClr val="tx2">
                    <a:lumMod val="90000"/>
                    <a:lumOff val="10000"/>
                  </a:schemeClr>
                </a:solidFill>
              </a:rPr>
              <a:t>Name: Sonia Saghir </a:t>
            </a:r>
          </a:p>
          <a:p>
            <a:pPr algn="ctr"/>
            <a:r>
              <a:rPr lang="en-GB" sz="1800" dirty="0">
                <a:solidFill>
                  <a:schemeClr val="tx2">
                    <a:lumMod val="90000"/>
                    <a:lumOff val="10000"/>
                  </a:schemeClr>
                </a:solidFill>
              </a:rPr>
              <a:t>Student ID: 2438259</a:t>
            </a:r>
          </a:p>
          <a:p>
            <a:pPr algn="ctr"/>
            <a:r>
              <a:rPr lang="en-GB" sz="1800" dirty="0">
                <a:solidFill>
                  <a:schemeClr val="tx2">
                    <a:lumMod val="90000"/>
                    <a:lumOff val="10000"/>
                  </a:schemeClr>
                </a:solidFill>
              </a:rPr>
              <a:t>Lecturer’s Name: </a:t>
            </a:r>
            <a:r>
              <a:rPr lang="en-GB" sz="1800" dirty="0" err="1">
                <a:solidFill>
                  <a:schemeClr val="tx2">
                    <a:lumMod val="90000"/>
                    <a:lumOff val="10000"/>
                  </a:schemeClr>
                </a:solidFill>
              </a:rPr>
              <a:t>Odette</a:t>
            </a:r>
            <a:r>
              <a:rPr lang="en-GB" sz="1800" dirty="0">
                <a:solidFill>
                  <a:schemeClr val="tx2">
                    <a:lumMod val="90000"/>
                    <a:lumOff val="10000"/>
                  </a:schemeClr>
                </a:solidFill>
              </a:rPr>
              <a:t> Jack</a:t>
            </a:r>
          </a:p>
          <a:p>
            <a:pPr algn="ctr"/>
            <a:endParaRPr lang="en-GB" sz="1800" dirty="0">
              <a:solidFill>
                <a:schemeClr val="tx2">
                  <a:lumMod val="90000"/>
                  <a:lumOff val="10000"/>
                </a:schemeClr>
              </a:solidFill>
            </a:endParaRPr>
          </a:p>
          <a:p>
            <a:pPr algn="ctr"/>
            <a:r>
              <a:rPr lang="en-GB" sz="1800" dirty="0">
                <a:solidFill>
                  <a:schemeClr val="tx2">
                    <a:lumMod val="90000"/>
                    <a:lumOff val="10000"/>
                  </a:schemeClr>
                </a:solidFill>
              </a:rPr>
              <a:t>Declaration: I hereby confirm that the work presented in this presentation is my own. Where the work of others has been used to support this presentation, it has been properly cited and referenced in accordance with academic guidelines.</a:t>
            </a:r>
          </a:p>
          <a:p>
            <a:pPr algn="ctr"/>
            <a:endParaRPr lang="en-GB" b="1" dirty="0"/>
          </a:p>
          <a:p>
            <a:pPr algn="ctr"/>
            <a:endParaRPr lang="en-GB" dirty="0"/>
          </a:p>
        </p:txBody>
      </p:sp>
      <p:pic>
        <p:nvPicPr>
          <p:cNvPr id="4" name="Picture 3">
            <a:extLst>
              <a:ext uri="{FF2B5EF4-FFF2-40B4-BE49-F238E27FC236}">
                <a16:creationId xmlns:a16="http://schemas.microsoft.com/office/drawing/2014/main" id="{100CC92E-D6F3-F6BF-64B3-B655CCD65151}"/>
              </a:ext>
            </a:extLst>
          </p:cNvPr>
          <p:cNvPicPr>
            <a:picLocks noChangeAspect="1"/>
          </p:cNvPicPr>
          <p:nvPr/>
        </p:nvPicPr>
        <p:blipFill>
          <a:blip r:embed="rId3"/>
          <a:stretch>
            <a:fillRect/>
          </a:stretch>
        </p:blipFill>
        <p:spPr>
          <a:xfrm>
            <a:off x="3812875" y="1515642"/>
            <a:ext cx="3726611" cy="2729613"/>
          </a:xfrm>
          <a:prstGeom prst="rect">
            <a:avLst/>
          </a:prstGeom>
        </p:spPr>
      </p:pic>
    </p:spTree>
    <p:extLst>
      <p:ext uri="{BB962C8B-B14F-4D97-AF65-F5344CB8AC3E}">
        <p14:creationId xmlns:p14="http://schemas.microsoft.com/office/powerpoint/2010/main" val="1620738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F025-F24E-9D0E-7712-87BE168393FC}"/>
              </a:ext>
            </a:extLst>
          </p:cNvPr>
          <p:cNvSpPr>
            <a:spLocks noGrp="1"/>
          </p:cNvSpPr>
          <p:nvPr>
            <p:ph type="title"/>
          </p:nvPr>
        </p:nvSpPr>
        <p:spPr>
          <a:xfrm>
            <a:off x="182593" y="51759"/>
            <a:ext cx="10515600" cy="1325563"/>
          </a:xfrm>
        </p:spPr>
        <p:txBody>
          <a:bodyPr/>
          <a:lstStyle/>
          <a:p>
            <a:r>
              <a:rPr lang="en-GB" dirty="0">
                <a:solidFill>
                  <a:schemeClr val="tx1">
                    <a:lumMod val="85000"/>
                  </a:schemeClr>
                </a:solidFill>
              </a:rPr>
              <a:t>What is Critical thinking?</a:t>
            </a:r>
          </a:p>
        </p:txBody>
      </p:sp>
      <p:sp>
        <p:nvSpPr>
          <p:cNvPr id="4" name="Scroll: Vertical 3">
            <a:extLst>
              <a:ext uri="{FF2B5EF4-FFF2-40B4-BE49-F238E27FC236}">
                <a16:creationId xmlns:a16="http://schemas.microsoft.com/office/drawing/2014/main" id="{2F7A1640-318D-1358-461F-313D3DC815FF}"/>
              </a:ext>
            </a:extLst>
          </p:cNvPr>
          <p:cNvSpPr/>
          <p:nvPr/>
        </p:nvSpPr>
        <p:spPr>
          <a:xfrm>
            <a:off x="65132" y="1446132"/>
            <a:ext cx="3830129" cy="3226279"/>
          </a:xfrm>
          <a:prstGeom prst="verticalScroll">
            <a:avLst>
              <a:gd name="adj" fmla="val 16778"/>
            </a:avLst>
          </a:prstGeom>
          <a:solidFill>
            <a:schemeClr val="tx1">
              <a:lumMod val="75000"/>
            </a:schemeClr>
          </a:solidFill>
          <a:ln>
            <a:solidFill>
              <a:schemeClr val="bg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lumMod val="85000"/>
                    <a:lumOff val="15000"/>
                  </a:schemeClr>
                </a:solidFill>
              </a:rPr>
              <a:t>Core concept</a:t>
            </a:r>
          </a:p>
          <a:p>
            <a:pPr algn="ctr"/>
            <a:r>
              <a:rPr lang="en-GB" sz="2000" dirty="0">
                <a:solidFill>
                  <a:schemeClr val="bg1">
                    <a:lumMod val="95000"/>
                    <a:lumOff val="5000"/>
                  </a:schemeClr>
                </a:solidFill>
              </a:rPr>
              <a:t>The methodical process of objectively analysing, evaluating, and interpreting information to form a reasoned judgement.</a:t>
            </a:r>
          </a:p>
          <a:p>
            <a:endParaRPr lang="en-GB" dirty="0"/>
          </a:p>
        </p:txBody>
      </p:sp>
      <p:sp>
        <p:nvSpPr>
          <p:cNvPr id="5" name="Rectangle: Rounded Corners 4">
            <a:extLst>
              <a:ext uri="{FF2B5EF4-FFF2-40B4-BE49-F238E27FC236}">
                <a16:creationId xmlns:a16="http://schemas.microsoft.com/office/drawing/2014/main" id="{98322E43-E3B8-05AD-2D0E-5A10A72717DE}"/>
              </a:ext>
            </a:extLst>
          </p:cNvPr>
          <p:cNvSpPr/>
          <p:nvPr/>
        </p:nvSpPr>
        <p:spPr>
          <a:xfrm>
            <a:off x="7497089" y="3809769"/>
            <a:ext cx="1880559" cy="862642"/>
          </a:xfrm>
          <a:prstGeom prst="roundRect">
            <a:avLst/>
          </a:prstGeom>
          <a:solidFill>
            <a:schemeClr val="tx1">
              <a:lumMod val="75000"/>
            </a:schemeClr>
          </a:solidFill>
          <a:ln>
            <a:solidFill>
              <a:schemeClr val="bg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lumMod val="95000"/>
                    <a:lumOff val="5000"/>
                  </a:schemeClr>
                </a:solidFill>
              </a:rPr>
              <a:t>Critical Thinking</a:t>
            </a:r>
          </a:p>
        </p:txBody>
      </p:sp>
      <p:sp>
        <p:nvSpPr>
          <p:cNvPr id="6" name="Thought Bubble: Cloud 5">
            <a:extLst>
              <a:ext uri="{FF2B5EF4-FFF2-40B4-BE49-F238E27FC236}">
                <a16:creationId xmlns:a16="http://schemas.microsoft.com/office/drawing/2014/main" id="{EAAC297F-35C8-442C-5996-CADFD2998530}"/>
              </a:ext>
            </a:extLst>
          </p:cNvPr>
          <p:cNvSpPr/>
          <p:nvPr/>
        </p:nvSpPr>
        <p:spPr>
          <a:xfrm>
            <a:off x="8676302" y="483080"/>
            <a:ext cx="3450566" cy="2792054"/>
          </a:xfrm>
          <a:prstGeom prst="cloudCallout">
            <a:avLst>
              <a:gd name="adj1" fmla="val -34792"/>
              <a:gd name="adj2" fmla="val 77338"/>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lumMod val="85000"/>
                    <a:lumOff val="15000"/>
                  </a:schemeClr>
                </a:solidFill>
              </a:rPr>
              <a:t>Informed Rationale: </a:t>
            </a:r>
            <a:r>
              <a:rPr lang="en-GB" sz="1600" dirty="0">
                <a:solidFill>
                  <a:schemeClr val="bg1">
                    <a:lumMod val="95000"/>
                    <a:lumOff val="5000"/>
                  </a:schemeClr>
                </a:solidFill>
              </a:rPr>
              <a:t>Provides the foundation for decision-making that is grounded in verified evidence rather than intuition or routine.</a:t>
            </a:r>
          </a:p>
        </p:txBody>
      </p:sp>
      <p:sp>
        <p:nvSpPr>
          <p:cNvPr id="7" name="Thought Bubble: Cloud 6">
            <a:extLst>
              <a:ext uri="{FF2B5EF4-FFF2-40B4-BE49-F238E27FC236}">
                <a16:creationId xmlns:a16="http://schemas.microsoft.com/office/drawing/2014/main" id="{089EF3F0-6E8B-72AA-B2AD-D268BC8E176C}"/>
              </a:ext>
            </a:extLst>
          </p:cNvPr>
          <p:cNvSpPr/>
          <p:nvPr/>
        </p:nvSpPr>
        <p:spPr>
          <a:xfrm>
            <a:off x="4046523" y="1377323"/>
            <a:ext cx="3450566" cy="2659840"/>
          </a:xfrm>
          <a:prstGeom prst="cloudCallout">
            <a:avLst>
              <a:gd name="adj1" fmla="val 53265"/>
              <a:gd name="adj2" fmla="val 60299"/>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lumMod val="85000"/>
                    <a:lumOff val="15000"/>
                  </a:schemeClr>
                </a:solidFill>
              </a:rPr>
              <a:t>Assumption Scrutiny: </a:t>
            </a:r>
            <a:r>
              <a:rPr lang="en-GB" sz="1600" dirty="0">
                <a:solidFill>
                  <a:schemeClr val="bg1">
                    <a:lumMod val="95000"/>
                    <a:lumOff val="5000"/>
                  </a:schemeClr>
                </a:solidFill>
              </a:rPr>
              <a:t>Requires the deliberate interrogation of underlying presuppositions and the active exploration of conflicting perspectives.</a:t>
            </a:r>
          </a:p>
        </p:txBody>
      </p:sp>
      <p:sp>
        <p:nvSpPr>
          <p:cNvPr id="8" name="Double Wave 7">
            <a:extLst>
              <a:ext uri="{FF2B5EF4-FFF2-40B4-BE49-F238E27FC236}">
                <a16:creationId xmlns:a16="http://schemas.microsoft.com/office/drawing/2014/main" id="{03C7BDD2-8DE1-C191-5C60-4BBB3EE8CC87}"/>
              </a:ext>
            </a:extLst>
          </p:cNvPr>
          <p:cNvSpPr/>
          <p:nvPr/>
        </p:nvSpPr>
        <p:spPr>
          <a:xfrm>
            <a:off x="514006" y="4808221"/>
            <a:ext cx="11114402" cy="1998020"/>
          </a:xfrm>
          <a:prstGeom prst="doubleWave">
            <a:avLst>
              <a:gd name="adj1" fmla="val 6250"/>
              <a:gd name="adj2" fmla="val -3726"/>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Theoretical Context:</a:t>
            </a:r>
          </a:p>
          <a:p>
            <a:pPr algn="ctr"/>
            <a:r>
              <a:rPr lang="en-GB" dirty="0">
                <a:solidFill>
                  <a:schemeClr val="bg1">
                    <a:lumMod val="85000"/>
                    <a:lumOff val="15000"/>
                  </a:schemeClr>
                </a:solidFill>
              </a:rPr>
              <a:t>Conceptually rooted in the principles of analytical inquiry and reflective thought (Moon, 2008)</a:t>
            </a:r>
          </a:p>
        </p:txBody>
      </p:sp>
    </p:spTree>
    <p:extLst>
      <p:ext uri="{BB962C8B-B14F-4D97-AF65-F5344CB8AC3E}">
        <p14:creationId xmlns:p14="http://schemas.microsoft.com/office/powerpoint/2010/main" val="477143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1F4B-9A10-4B16-A69E-29833F38FDC5}"/>
              </a:ext>
            </a:extLst>
          </p:cNvPr>
          <p:cNvSpPr>
            <a:spLocks noGrp="1"/>
          </p:cNvSpPr>
          <p:nvPr>
            <p:ph type="title"/>
          </p:nvPr>
        </p:nvSpPr>
        <p:spPr/>
        <p:txBody>
          <a:bodyPr>
            <a:normAutofit fontScale="90000"/>
          </a:bodyPr>
          <a:lstStyle/>
          <a:p>
            <a:pPr algn="ctr"/>
            <a:r>
              <a:rPr lang="en-GB" dirty="0"/>
              <a:t>Why is it important in Health &amp; Social Care?</a:t>
            </a:r>
          </a:p>
        </p:txBody>
      </p:sp>
      <p:sp>
        <p:nvSpPr>
          <p:cNvPr id="4" name="Scroll: Vertical 3">
            <a:extLst>
              <a:ext uri="{FF2B5EF4-FFF2-40B4-BE49-F238E27FC236}">
                <a16:creationId xmlns:a16="http://schemas.microsoft.com/office/drawing/2014/main" id="{9A0AB15D-97EF-D965-7026-F943AB6E6327}"/>
              </a:ext>
            </a:extLst>
          </p:cNvPr>
          <p:cNvSpPr/>
          <p:nvPr/>
        </p:nvSpPr>
        <p:spPr>
          <a:xfrm>
            <a:off x="189781" y="2329132"/>
            <a:ext cx="3916392" cy="3812876"/>
          </a:xfrm>
          <a:prstGeom prst="verticalScroll">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Enhancing Care Quality and safety </a:t>
            </a:r>
          </a:p>
          <a:p>
            <a:pPr marL="285750" indent="-285750">
              <a:buFont typeface="Wingdings" panose="05000000000000000000" pitchFamily="2" charset="2"/>
              <a:buChar char="§"/>
            </a:pPr>
            <a:r>
              <a:rPr lang="en-GB" sz="1400" dirty="0">
                <a:solidFill>
                  <a:schemeClr val="bg1">
                    <a:lumMod val="85000"/>
                    <a:lumOff val="15000"/>
                  </a:schemeClr>
                </a:solidFill>
              </a:rPr>
              <a:t>Facilitates the delivery of safe, effective, and person-centred care by enabling practitioners to tailor interventions to individuals needs.</a:t>
            </a:r>
          </a:p>
          <a:p>
            <a:pPr marL="285750" indent="-285750">
              <a:buFont typeface="Wingdings" panose="05000000000000000000" pitchFamily="2" charset="2"/>
              <a:buChar char="§"/>
            </a:pPr>
            <a:r>
              <a:rPr lang="en-GB" sz="1400" dirty="0">
                <a:solidFill>
                  <a:schemeClr val="bg1">
                    <a:lumMod val="85000"/>
                    <a:lumOff val="15000"/>
                  </a:schemeClr>
                </a:solidFill>
              </a:rPr>
              <a:t>Moderates the </a:t>
            </a:r>
            <a:r>
              <a:rPr lang="en-GB" sz="1400" dirty="0" err="1">
                <a:solidFill>
                  <a:schemeClr val="bg1">
                    <a:lumMod val="85000"/>
                    <a:lumOff val="15000"/>
                  </a:schemeClr>
                </a:solidFill>
              </a:rPr>
              <a:t>likehood</a:t>
            </a:r>
            <a:r>
              <a:rPr lang="en-GB" sz="1400" dirty="0">
                <a:solidFill>
                  <a:schemeClr val="bg1">
                    <a:lumMod val="85000"/>
                    <a:lumOff val="15000"/>
                  </a:schemeClr>
                </a:solidFill>
              </a:rPr>
              <a:t> of clinical errors and minimises subjective or rushed judgments. </a:t>
            </a:r>
          </a:p>
        </p:txBody>
      </p:sp>
      <p:sp>
        <p:nvSpPr>
          <p:cNvPr id="5" name="Scroll: Vertical 4">
            <a:extLst>
              <a:ext uri="{FF2B5EF4-FFF2-40B4-BE49-F238E27FC236}">
                <a16:creationId xmlns:a16="http://schemas.microsoft.com/office/drawing/2014/main" id="{DC27F2F6-30A2-3E08-7681-E5B5A5D0BF44}"/>
              </a:ext>
            </a:extLst>
          </p:cNvPr>
          <p:cNvSpPr/>
          <p:nvPr/>
        </p:nvSpPr>
        <p:spPr>
          <a:xfrm>
            <a:off x="4169437" y="2329132"/>
            <a:ext cx="3916392" cy="3812876"/>
          </a:xfrm>
          <a:prstGeom prst="verticalScroll">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Professional Integrity and Governance</a:t>
            </a:r>
          </a:p>
          <a:p>
            <a:pPr marL="285750" indent="-285750">
              <a:buFont typeface="Arial" panose="020B0604020202020204" pitchFamily="34" charset="0"/>
              <a:buChar char="•"/>
            </a:pPr>
            <a:r>
              <a:rPr lang="en-GB" sz="1400" dirty="0">
                <a:solidFill>
                  <a:schemeClr val="bg1">
                    <a:lumMod val="85000"/>
                    <a:lumOff val="15000"/>
                  </a:schemeClr>
                </a:solidFill>
              </a:rPr>
              <a:t>Strengthens safeguarding protocols and reinforces professionals accountability in complex care environments.</a:t>
            </a:r>
          </a:p>
          <a:p>
            <a:pPr marL="285750" indent="-285750">
              <a:buFont typeface="Arial" panose="020B0604020202020204" pitchFamily="34" charset="0"/>
              <a:buChar char="•"/>
            </a:pPr>
            <a:r>
              <a:rPr lang="en-GB" sz="1400" dirty="0">
                <a:solidFill>
                  <a:schemeClr val="bg1">
                    <a:lumMod val="85000"/>
                    <a:lumOff val="15000"/>
                  </a:schemeClr>
                </a:solidFill>
              </a:rPr>
              <a:t>Aligns with regulatory body mandates, forming a core component of professional standard (Health and Care Professional Council [HCPC], 2023)</a:t>
            </a:r>
          </a:p>
        </p:txBody>
      </p:sp>
      <p:sp>
        <p:nvSpPr>
          <p:cNvPr id="6" name="Scroll: Vertical 5">
            <a:extLst>
              <a:ext uri="{FF2B5EF4-FFF2-40B4-BE49-F238E27FC236}">
                <a16:creationId xmlns:a16="http://schemas.microsoft.com/office/drawing/2014/main" id="{F6317805-99B8-17CB-E1DB-9F43F1B42ADA}"/>
              </a:ext>
            </a:extLst>
          </p:cNvPr>
          <p:cNvSpPr/>
          <p:nvPr/>
        </p:nvSpPr>
        <p:spPr>
          <a:xfrm>
            <a:off x="8149094" y="2329132"/>
            <a:ext cx="3853126" cy="3812876"/>
          </a:xfrm>
          <a:prstGeom prst="verticalScroll">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Evidence-Based Practice</a:t>
            </a:r>
          </a:p>
          <a:p>
            <a:pPr marL="285750" indent="-285750">
              <a:buFont typeface="Arial" panose="020B0604020202020204" pitchFamily="34" charset="0"/>
              <a:buChar char="•"/>
            </a:pPr>
            <a:r>
              <a:rPr lang="en-GB" sz="1400" dirty="0">
                <a:solidFill>
                  <a:schemeClr val="bg1">
                    <a:lumMod val="85000"/>
                    <a:lumOff val="15000"/>
                  </a:schemeClr>
                </a:solidFill>
              </a:rPr>
              <a:t>Underpins the integration of research evidence into daily practice, ensuring decisions are current and justifies.</a:t>
            </a:r>
          </a:p>
          <a:p>
            <a:pPr marL="285750" indent="-285750">
              <a:buFont typeface="Arial" panose="020B0604020202020204" pitchFamily="34" charset="0"/>
              <a:buChar char="•"/>
            </a:pPr>
            <a:r>
              <a:rPr lang="en-GB" sz="1400" dirty="0">
                <a:solidFill>
                  <a:schemeClr val="bg1">
                    <a:lumMod val="85000"/>
                    <a:lumOff val="15000"/>
                  </a:schemeClr>
                </a:solidFill>
              </a:rPr>
              <a:t>Essential for interpreting and applying clinical guidelines and recommendations (National Institute for Health and Care Excellence [NICE], 2023).</a:t>
            </a:r>
          </a:p>
        </p:txBody>
      </p:sp>
    </p:spTree>
    <p:extLst>
      <p:ext uri="{BB962C8B-B14F-4D97-AF65-F5344CB8AC3E}">
        <p14:creationId xmlns:p14="http://schemas.microsoft.com/office/powerpoint/2010/main" val="2549122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AF97-EC04-65CF-148D-B1DC90A88CE3}"/>
              </a:ext>
            </a:extLst>
          </p:cNvPr>
          <p:cNvSpPr>
            <a:spLocks noGrp="1"/>
          </p:cNvSpPr>
          <p:nvPr>
            <p:ph type="title"/>
          </p:nvPr>
        </p:nvSpPr>
        <p:spPr>
          <a:xfrm>
            <a:off x="389627" y="18255"/>
            <a:ext cx="10515600" cy="1325563"/>
          </a:xfrm>
        </p:spPr>
        <p:txBody>
          <a:bodyPr/>
          <a:lstStyle/>
          <a:p>
            <a:pPr algn="ctr"/>
            <a:r>
              <a:rPr lang="en-GB" dirty="0"/>
              <a:t>Critical Thinking Applied</a:t>
            </a:r>
          </a:p>
        </p:txBody>
      </p:sp>
      <p:sp>
        <p:nvSpPr>
          <p:cNvPr id="4" name="Callout: Down Arrow 3">
            <a:extLst>
              <a:ext uri="{FF2B5EF4-FFF2-40B4-BE49-F238E27FC236}">
                <a16:creationId xmlns:a16="http://schemas.microsoft.com/office/drawing/2014/main" id="{271EBBE0-6712-091E-D4B2-E0618A77CC24}"/>
              </a:ext>
            </a:extLst>
          </p:cNvPr>
          <p:cNvSpPr/>
          <p:nvPr/>
        </p:nvSpPr>
        <p:spPr>
          <a:xfrm>
            <a:off x="389627" y="1190446"/>
            <a:ext cx="11412746" cy="1478936"/>
          </a:xfrm>
          <a:prstGeom prst="downArrowCallout">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lumMod val="85000"/>
                    <a:lumOff val="15000"/>
                  </a:schemeClr>
                </a:solidFill>
              </a:rPr>
              <a:t>Clinical Scenario</a:t>
            </a:r>
          </a:p>
          <a:p>
            <a:pPr algn="ctr"/>
            <a:r>
              <a:rPr lang="en-GB" sz="2800" dirty="0">
                <a:solidFill>
                  <a:schemeClr val="bg1">
                    <a:lumMod val="85000"/>
                    <a:lumOff val="15000"/>
                  </a:schemeClr>
                </a:solidFill>
              </a:rPr>
              <a:t>An elderly patient acutely presents with a sudden onset of confusion</a:t>
            </a:r>
          </a:p>
        </p:txBody>
      </p:sp>
      <p:sp>
        <p:nvSpPr>
          <p:cNvPr id="5" name="Rectangle: Rounded Corners 4">
            <a:extLst>
              <a:ext uri="{FF2B5EF4-FFF2-40B4-BE49-F238E27FC236}">
                <a16:creationId xmlns:a16="http://schemas.microsoft.com/office/drawing/2014/main" id="{33158354-3DD1-238A-B3FA-1160266772A3}"/>
              </a:ext>
            </a:extLst>
          </p:cNvPr>
          <p:cNvSpPr/>
          <p:nvPr/>
        </p:nvSpPr>
        <p:spPr>
          <a:xfrm>
            <a:off x="120771" y="2669382"/>
            <a:ext cx="2156604" cy="4024717"/>
          </a:xfrm>
          <a:prstGeom prst="roundRect">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lumMod val="85000"/>
                    <a:lumOff val="15000"/>
                  </a:schemeClr>
                </a:solidFill>
              </a:rPr>
              <a:t>Data Collection: </a:t>
            </a:r>
            <a:r>
              <a:rPr lang="en-GB" dirty="0">
                <a:solidFill>
                  <a:schemeClr val="bg1">
                    <a:lumMod val="85000"/>
                    <a:lumOff val="15000"/>
                  </a:schemeClr>
                </a:solidFill>
              </a:rPr>
              <a:t>Initiate a structured assessment, including baseline observations (vital signs) and a review of recent medical history to gather objective data.</a:t>
            </a:r>
          </a:p>
        </p:txBody>
      </p:sp>
      <p:sp>
        <p:nvSpPr>
          <p:cNvPr id="6" name="Rectangle: Rounded Corners 5">
            <a:extLst>
              <a:ext uri="{FF2B5EF4-FFF2-40B4-BE49-F238E27FC236}">
                <a16:creationId xmlns:a16="http://schemas.microsoft.com/office/drawing/2014/main" id="{6E7FFD94-8F6C-36AC-E059-7F61F6AD4E4A}"/>
              </a:ext>
            </a:extLst>
          </p:cNvPr>
          <p:cNvSpPr/>
          <p:nvPr/>
        </p:nvSpPr>
        <p:spPr>
          <a:xfrm>
            <a:off x="2389796" y="2669382"/>
            <a:ext cx="2284561" cy="4024717"/>
          </a:xfrm>
          <a:prstGeom prst="roundRect">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Hypothesis Generation: </a:t>
            </a:r>
            <a:r>
              <a:rPr lang="en-GB" dirty="0">
                <a:solidFill>
                  <a:schemeClr val="bg1">
                    <a:lumMod val="85000"/>
                    <a:lumOff val="15000"/>
                  </a:schemeClr>
                </a:solidFill>
              </a:rPr>
              <a:t>Employ clinical reasoning to formulate and weigh differential diagnoses, such as delirium secondary to infection (UTI), metabolic disturbance (dehydration), or pharmacological interaction. </a:t>
            </a:r>
          </a:p>
        </p:txBody>
      </p:sp>
      <p:sp>
        <p:nvSpPr>
          <p:cNvPr id="7" name="Rectangle: Rounded Corners 6">
            <a:extLst>
              <a:ext uri="{FF2B5EF4-FFF2-40B4-BE49-F238E27FC236}">
                <a16:creationId xmlns:a16="http://schemas.microsoft.com/office/drawing/2014/main" id="{9353334F-C43B-4285-29C8-2DA0285A9C9F}"/>
              </a:ext>
            </a:extLst>
          </p:cNvPr>
          <p:cNvSpPr/>
          <p:nvPr/>
        </p:nvSpPr>
        <p:spPr>
          <a:xfrm>
            <a:off x="4786778" y="2669382"/>
            <a:ext cx="2261562" cy="4006463"/>
          </a:xfrm>
          <a:prstGeom prst="roundRect">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Cognitive Rigour: </a:t>
            </a:r>
            <a:r>
              <a:rPr lang="en-GB" dirty="0">
                <a:solidFill>
                  <a:schemeClr val="bg1">
                    <a:lumMod val="85000"/>
                    <a:lumOff val="15000"/>
                  </a:schemeClr>
                </a:solidFill>
              </a:rPr>
              <a:t>Resists cognitive biases by reframing from attributing the presentation to age-related conditions (e.g., dementia) without confirmatory evidence.</a:t>
            </a:r>
            <a:endParaRPr lang="en-GB" b="1" dirty="0">
              <a:solidFill>
                <a:schemeClr val="bg1">
                  <a:lumMod val="85000"/>
                  <a:lumOff val="15000"/>
                </a:schemeClr>
              </a:solidFill>
            </a:endParaRPr>
          </a:p>
        </p:txBody>
      </p:sp>
      <p:sp>
        <p:nvSpPr>
          <p:cNvPr id="8" name="Rectangle: Rounded Corners 7">
            <a:extLst>
              <a:ext uri="{FF2B5EF4-FFF2-40B4-BE49-F238E27FC236}">
                <a16:creationId xmlns:a16="http://schemas.microsoft.com/office/drawing/2014/main" id="{DFF02AD2-293F-4725-D785-24C517CAF4E1}"/>
              </a:ext>
            </a:extLst>
          </p:cNvPr>
          <p:cNvSpPr/>
          <p:nvPr/>
        </p:nvSpPr>
        <p:spPr>
          <a:xfrm>
            <a:off x="7160761" y="2669381"/>
            <a:ext cx="2261562" cy="3979581"/>
          </a:xfrm>
          <a:prstGeom prst="roundRect">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Judgement and Action: </a:t>
            </a:r>
            <a:r>
              <a:rPr lang="en-GB" dirty="0">
                <a:solidFill>
                  <a:schemeClr val="bg1">
                    <a:lumMod val="85000"/>
                    <a:lumOff val="15000"/>
                  </a:schemeClr>
                </a:solidFill>
              </a:rPr>
              <a:t>Utilise clinical judgement to determine the appropriate level of intervention and initiate time </a:t>
            </a:r>
            <a:r>
              <a:rPr lang="en-GB" dirty="0" err="1">
                <a:solidFill>
                  <a:schemeClr val="bg1">
                    <a:lumMod val="85000"/>
                    <a:lumOff val="15000"/>
                  </a:schemeClr>
                </a:solidFill>
              </a:rPr>
              <a:t>lt</a:t>
            </a:r>
            <a:r>
              <a:rPr lang="en-GB" dirty="0">
                <a:solidFill>
                  <a:schemeClr val="bg1">
                    <a:lumMod val="85000"/>
                    <a:lumOff val="15000"/>
                  </a:schemeClr>
                </a:solidFill>
              </a:rPr>
              <a:t> escalation to relevant multi-disciplinary team members.</a:t>
            </a:r>
            <a:endParaRPr lang="en-GB" b="1" dirty="0">
              <a:solidFill>
                <a:schemeClr val="bg1">
                  <a:lumMod val="85000"/>
                  <a:lumOff val="15000"/>
                </a:schemeClr>
              </a:solidFill>
            </a:endParaRPr>
          </a:p>
        </p:txBody>
      </p:sp>
      <p:sp>
        <p:nvSpPr>
          <p:cNvPr id="9" name="Rectangle: Rounded Corners 8">
            <a:extLst>
              <a:ext uri="{FF2B5EF4-FFF2-40B4-BE49-F238E27FC236}">
                <a16:creationId xmlns:a16="http://schemas.microsoft.com/office/drawing/2014/main" id="{5CBDC19E-244F-5CE6-F973-FD1D37885F78}"/>
              </a:ext>
            </a:extLst>
          </p:cNvPr>
          <p:cNvSpPr/>
          <p:nvPr/>
        </p:nvSpPr>
        <p:spPr>
          <a:xfrm>
            <a:off x="9597307" y="2669380"/>
            <a:ext cx="2261562" cy="3979581"/>
          </a:xfrm>
          <a:prstGeom prst="roundRect">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Professional Accountability: </a:t>
            </a:r>
            <a:r>
              <a:rPr lang="en-GB" dirty="0">
                <a:solidFill>
                  <a:schemeClr val="bg1">
                    <a:lumMod val="85000"/>
                    <a:lumOff val="15000"/>
                  </a:schemeClr>
                </a:solidFill>
              </a:rPr>
              <a:t>Maintain a rigorous record of clinical findings, decisions and actions to ensure continuity of care and adherence to professional standards.</a:t>
            </a:r>
            <a:endParaRPr lang="en-GB" b="1" dirty="0">
              <a:solidFill>
                <a:schemeClr val="bg1">
                  <a:lumMod val="85000"/>
                  <a:lumOff val="15000"/>
                </a:schemeClr>
              </a:solidFill>
            </a:endParaRPr>
          </a:p>
        </p:txBody>
      </p:sp>
    </p:spTree>
    <p:extLst>
      <p:ext uri="{BB962C8B-B14F-4D97-AF65-F5344CB8AC3E}">
        <p14:creationId xmlns:p14="http://schemas.microsoft.com/office/powerpoint/2010/main" val="221282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1BF1-165A-9A52-6BCE-36558AB3E743}"/>
              </a:ext>
            </a:extLst>
          </p:cNvPr>
          <p:cNvSpPr>
            <a:spLocks noGrp="1"/>
          </p:cNvSpPr>
          <p:nvPr>
            <p:ph type="title"/>
          </p:nvPr>
        </p:nvSpPr>
        <p:spPr>
          <a:xfrm>
            <a:off x="120770" y="365125"/>
            <a:ext cx="12071230" cy="1325563"/>
          </a:xfrm>
        </p:spPr>
        <p:txBody>
          <a:bodyPr>
            <a:normAutofit fontScale="90000"/>
          </a:bodyPr>
          <a:lstStyle/>
          <a:p>
            <a:pPr algn="ctr"/>
            <a:r>
              <a:rPr lang="en-GB" dirty="0"/>
              <a:t>Impact on service user outcomes and Professional Practice</a:t>
            </a:r>
          </a:p>
        </p:txBody>
      </p:sp>
      <p:sp>
        <p:nvSpPr>
          <p:cNvPr id="6" name="Scroll: Vertical 5">
            <a:extLst>
              <a:ext uri="{FF2B5EF4-FFF2-40B4-BE49-F238E27FC236}">
                <a16:creationId xmlns:a16="http://schemas.microsoft.com/office/drawing/2014/main" id="{E751171D-49F6-18B5-FFA4-95CA30C9F401}"/>
              </a:ext>
            </a:extLst>
          </p:cNvPr>
          <p:cNvSpPr/>
          <p:nvPr/>
        </p:nvSpPr>
        <p:spPr>
          <a:xfrm>
            <a:off x="0" y="3429000"/>
            <a:ext cx="3485072" cy="3318354"/>
          </a:xfrm>
          <a:prstGeom prst="verticalScroll">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Enhanced Care Quality</a:t>
            </a:r>
          </a:p>
          <a:p>
            <a:pPr algn="ctr"/>
            <a:r>
              <a:rPr lang="en-GB" sz="1400" dirty="0">
                <a:solidFill>
                  <a:schemeClr val="bg1">
                    <a:lumMod val="85000"/>
                    <a:lumOff val="15000"/>
                  </a:schemeClr>
                </a:solidFill>
              </a:rPr>
              <a:t>Directly contributes to the elevation of care standards through reasoned, evidence-informed clinical interventions, thereby optimising service user experiences and safety.</a:t>
            </a:r>
          </a:p>
        </p:txBody>
      </p:sp>
      <p:sp>
        <p:nvSpPr>
          <p:cNvPr id="7" name="Scroll: Vertical 6">
            <a:extLst>
              <a:ext uri="{FF2B5EF4-FFF2-40B4-BE49-F238E27FC236}">
                <a16:creationId xmlns:a16="http://schemas.microsoft.com/office/drawing/2014/main" id="{E002022F-FDA9-2751-0FEA-E5EB4193AB30}"/>
              </a:ext>
            </a:extLst>
          </p:cNvPr>
          <p:cNvSpPr/>
          <p:nvPr/>
        </p:nvSpPr>
        <p:spPr>
          <a:xfrm>
            <a:off x="3177397" y="1897811"/>
            <a:ext cx="3485072" cy="3778370"/>
          </a:xfrm>
          <a:prstGeom prst="verticalScroll">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Advanced Clinical Reasoning </a:t>
            </a:r>
          </a:p>
          <a:p>
            <a:pPr algn="ctr"/>
            <a:r>
              <a:rPr lang="en-GB" dirty="0">
                <a:solidFill>
                  <a:schemeClr val="bg1">
                    <a:lumMod val="85000"/>
                    <a:lumOff val="15000"/>
                  </a:schemeClr>
                </a:solidFill>
              </a:rPr>
              <a:t>Develops sophisticated cognitive processes that enable practitioners to synthesise complex information, make accurate judgements, and respond effectively to dynamic clinical situations.</a:t>
            </a:r>
          </a:p>
        </p:txBody>
      </p:sp>
      <p:sp>
        <p:nvSpPr>
          <p:cNvPr id="8" name="Scroll: Vertical 7">
            <a:extLst>
              <a:ext uri="{FF2B5EF4-FFF2-40B4-BE49-F238E27FC236}">
                <a16:creationId xmlns:a16="http://schemas.microsoft.com/office/drawing/2014/main" id="{89780B5E-DFE8-2C24-F43F-1E200216C289}"/>
              </a:ext>
            </a:extLst>
          </p:cNvPr>
          <p:cNvSpPr/>
          <p:nvPr/>
        </p:nvSpPr>
        <p:spPr>
          <a:xfrm>
            <a:off x="6042804" y="3429000"/>
            <a:ext cx="3485072" cy="3318354"/>
          </a:xfrm>
          <a:prstGeom prst="verticalScroll">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Interprofessional collaboration </a:t>
            </a:r>
          </a:p>
          <a:p>
            <a:pPr algn="ctr"/>
            <a:r>
              <a:rPr lang="en-GB" dirty="0">
                <a:solidFill>
                  <a:schemeClr val="bg1">
                    <a:lumMod val="85000"/>
                    <a:lumOff val="15000"/>
                  </a:schemeClr>
                </a:solidFill>
              </a:rPr>
              <a:t>Facilitates effective communication and shared decision-making within multidisciplinary teams, fostering coordinated care pathways that improve service user outcomes. </a:t>
            </a:r>
          </a:p>
        </p:txBody>
      </p:sp>
      <p:sp>
        <p:nvSpPr>
          <p:cNvPr id="9" name="Scroll: Vertical 8">
            <a:extLst>
              <a:ext uri="{FF2B5EF4-FFF2-40B4-BE49-F238E27FC236}">
                <a16:creationId xmlns:a16="http://schemas.microsoft.com/office/drawing/2014/main" id="{A4D625D0-D039-6840-403F-D1645BA74D3A}"/>
              </a:ext>
            </a:extLst>
          </p:cNvPr>
          <p:cNvSpPr/>
          <p:nvPr/>
        </p:nvSpPr>
        <p:spPr>
          <a:xfrm>
            <a:off x="9220201" y="1897811"/>
            <a:ext cx="2971799" cy="3778370"/>
          </a:xfrm>
          <a:prstGeom prst="verticalScroll">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lumMod val="85000"/>
                    <a:lumOff val="15000"/>
                  </a:schemeClr>
                </a:solidFill>
              </a:rPr>
              <a:t>Lifelong Professional Development</a:t>
            </a:r>
          </a:p>
          <a:p>
            <a:pPr algn="ctr"/>
            <a:r>
              <a:rPr lang="en-GB" dirty="0">
                <a:solidFill>
                  <a:schemeClr val="bg1">
                    <a:lumMod val="85000"/>
                    <a:lumOff val="15000"/>
                  </a:schemeClr>
                </a:solidFill>
              </a:rPr>
              <a:t>Supports ongoing professionals' growth through reflective practices and the continuous refinement of clinical knowledge and competencies.</a:t>
            </a:r>
          </a:p>
        </p:txBody>
      </p:sp>
    </p:spTree>
    <p:extLst>
      <p:ext uri="{BB962C8B-B14F-4D97-AF65-F5344CB8AC3E}">
        <p14:creationId xmlns:p14="http://schemas.microsoft.com/office/powerpoint/2010/main" val="3520924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7999-09E7-DA2E-C56B-7F445664A7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0A14FC-0C27-15D0-0D96-0850EC79A082}"/>
              </a:ext>
            </a:extLst>
          </p:cNvPr>
          <p:cNvSpPr>
            <a:spLocks noGrp="1"/>
          </p:cNvSpPr>
          <p:nvPr>
            <p:ph idx="1"/>
          </p:nvPr>
        </p:nvSpPr>
        <p:spPr/>
        <p:txBody>
          <a:bodyPr>
            <a:normAutofit fontScale="92500" lnSpcReduction="20000"/>
          </a:bodyPr>
          <a:lstStyle/>
          <a:p>
            <a:pPr marL="0" indent="0">
              <a:buNone/>
            </a:pPr>
            <a:r>
              <a:rPr lang="en-GB" dirty="0"/>
              <a:t>Health and Care Professions Council. (2023). Standards of conduct, performance and ethics. HCPC.</a:t>
            </a:r>
            <a:br>
              <a:rPr lang="en-GB" dirty="0"/>
            </a:br>
            <a:endParaRPr lang="en-GB" dirty="0"/>
          </a:p>
          <a:p>
            <a:pPr marL="0" indent="0">
              <a:buNone/>
            </a:pPr>
            <a:r>
              <a:rPr lang="en-GB" dirty="0"/>
              <a:t>Lasater, K. (2007). Clinical judgment development: Using simulation to create an assessment rubric. Journal of Nursing Education, 46(11), pp. 496–503.</a:t>
            </a:r>
          </a:p>
          <a:p>
            <a:pPr marL="0" indent="0">
              <a:buNone/>
            </a:pPr>
            <a:endParaRPr lang="en-GB" dirty="0"/>
          </a:p>
          <a:p>
            <a:pPr marL="0" indent="0">
              <a:buNone/>
            </a:pPr>
            <a:r>
              <a:rPr lang="en-GB" dirty="0"/>
              <a:t>Moon, J. A. (2008). Critical thinking: An exploration of theory and practice. Routledge.</a:t>
            </a:r>
          </a:p>
          <a:p>
            <a:pPr marL="0" indent="0">
              <a:buNone/>
            </a:pPr>
            <a:endParaRPr lang="en-GB" dirty="0"/>
          </a:p>
          <a:p>
            <a:pPr marL="0" indent="0">
              <a:buNone/>
            </a:pPr>
            <a:r>
              <a:rPr lang="en-GB" dirty="0"/>
              <a:t>National Institute for Health and Care Excellence. (2023). </a:t>
            </a:r>
            <a:r>
              <a:rPr lang="en-GB" i="1" dirty="0"/>
              <a:t>Developing NICE guidelines: The manual</a:t>
            </a:r>
            <a:r>
              <a:rPr lang="en-GB" dirty="0"/>
              <a:t>. NICE.</a:t>
            </a:r>
          </a:p>
        </p:txBody>
      </p:sp>
    </p:spTree>
    <p:extLst>
      <p:ext uri="{BB962C8B-B14F-4D97-AF65-F5344CB8AC3E}">
        <p14:creationId xmlns:p14="http://schemas.microsoft.com/office/powerpoint/2010/main" val="3050658658"/>
      </p:ext>
    </p:extLst>
  </p:cSld>
  <p:clrMapOvr>
    <a:masterClrMapping/>
  </p:clrMapOvr>
</p:sld>
</file>

<file path=ppt/theme/theme1.xml><?xml version="1.0" encoding="utf-8"?>
<a:theme xmlns:a="http://schemas.openxmlformats.org/drawingml/2006/main" name="Depth">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47428100-C732-4B2E-A30A-5273F581A0F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Depth</Template>
  <TotalTime>208</TotalTime>
  <Words>653</Words>
  <Application>Microsoft Office PowerPoint</Application>
  <PresentationFormat>Widescreen</PresentationFormat>
  <Paragraphs>50</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Depth</vt:lpstr>
      <vt:lpstr>Critical Thinking in Health and Social care LCHS4009: Professional development within health and social care </vt:lpstr>
      <vt:lpstr>What is Critical thinking?</vt:lpstr>
      <vt:lpstr>Why is it important in Health &amp; Social Care?</vt:lpstr>
      <vt:lpstr>Critical Thinking Applied</vt:lpstr>
      <vt:lpstr>Impact on service user outcomes and Professional Practice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in Health and Social care LCHS4009: Professional development within health and social care </dc:title>
  <dc:creator>Sherazaa Ouroussa Bibi Beelontally</dc:creator>
  <cp:lastModifiedBy>gurjit singh</cp:lastModifiedBy>
  <cp:revision>4</cp:revision>
  <dcterms:created xsi:type="dcterms:W3CDTF">2026-03-04T00:38:22Z</dcterms:created>
  <dcterms:modified xsi:type="dcterms:W3CDTF">2026-03-22T19:56:29Z</dcterms:modified>
</cp:coreProperties>
</file>