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notesMasterIdLst>
    <p:notesMasterId r:id="rId52"/>
  </p:notesMasterIdLst>
  <p:handoutMasterIdLst>
    <p:handoutMasterId r:id="rId53"/>
  </p:handoutMasterIdLst>
  <p:sldIdLst>
    <p:sldId id="256" r:id="rId20"/>
    <p:sldId id="257" r:id="rId21"/>
    <p:sldId id="261" r:id="rId22"/>
    <p:sldId id="530" r:id="rId23"/>
    <p:sldId id="531" r:id="rId24"/>
    <p:sldId id="532" r:id="rId25"/>
    <p:sldId id="542" r:id="rId26"/>
    <p:sldId id="533" r:id="rId27"/>
    <p:sldId id="534" r:id="rId28"/>
    <p:sldId id="535" r:id="rId29"/>
    <p:sldId id="529" r:id="rId30"/>
    <p:sldId id="536" r:id="rId31"/>
    <p:sldId id="537" r:id="rId32"/>
    <p:sldId id="538" r:id="rId33"/>
    <p:sldId id="543" r:id="rId34"/>
    <p:sldId id="548" r:id="rId35"/>
    <p:sldId id="583" r:id="rId36"/>
    <p:sldId id="539" r:id="rId37"/>
    <p:sldId id="591" r:id="rId38"/>
    <p:sldId id="584" r:id="rId39"/>
    <p:sldId id="540" r:id="rId40"/>
    <p:sldId id="541" r:id="rId41"/>
    <p:sldId id="585" r:id="rId42"/>
    <p:sldId id="586" r:id="rId43"/>
    <p:sldId id="587" r:id="rId44"/>
    <p:sldId id="592" r:id="rId45"/>
    <p:sldId id="581" r:id="rId46"/>
    <p:sldId id="593" r:id="rId47"/>
    <p:sldId id="555" r:id="rId48"/>
    <p:sldId id="551" r:id="rId49"/>
    <p:sldId id="595" r:id="rId50"/>
    <p:sldId id="594"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1A67AB-08CD-C24D-ABBA-2B280CB45BAD}" v="6" dt="2021-10-02T16:15:39.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2925"/>
  </p:normalViewPr>
  <p:slideViewPr>
    <p:cSldViewPr>
      <p:cViewPr varScale="1">
        <p:scale>
          <a:sx n="91" d="100"/>
          <a:sy n="91" d="100"/>
        </p:scale>
        <p:origin x="1040"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handoutMaster" Target="handoutMasters/handoutMaster1.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C4120-7895-0F4C-8FF5-16A10F66ACCE}" type="datetimeFigureOut">
              <a:rPr lang="en-GB" smtClean="0"/>
              <a:t>02/10/2021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2F8FA7-D77C-2B41-9F51-61623A6C21C7}" type="slidenum">
              <a:rPr lang="en-GB" smtClean="0"/>
              <a:t>‹#›</a:t>
            </a:fld>
            <a:endParaRPr lang="en-GB"/>
          </a:p>
        </p:txBody>
      </p:sp>
    </p:spTree>
    <p:extLst>
      <p:ext uri="{BB962C8B-B14F-4D97-AF65-F5344CB8AC3E}">
        <p14:creationId xmlns:p14="http://schemas.microsoft.com/office/powerpoint/2010/main" val="3339360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hse.gov.uk/coshh/riskassess/index.htm"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main product of hotels is accommodation; therefore the Housekeeping Department has a very important role to play in any hotel operation. The housekeeper is responsible for preparing guestrooms for sale, guest laundry services and the cleanliness of all public areas in the hotel. Close liaison between housekeeping and reception is essential so that rooms are available to let as quickly as possible. </a:t>
            </a:r>
            <a:endParaRPr lang="en-GB" dirty="0">
              <a:effectLst/>
            </a:endParaRPr>
          </a:p>
          <a:p>
            <a:r>
              <a:rPr lang="en-GB" sz="1200" kern="1200" dirty="0">
                <a:solidFill>
                  <a:schemeClr val="tx1"/>
                </a:solidFill>
                <a:effectLst/>
                <a:latin typeface="+mn-lt"/>
                <a:ea typeface="+mn-ea"/>
                <a:cs typeface="+mn-cs"/>
              </a:rPr>
              <a:t>Very often guests will request, for example, extra blankets, cots etc. These are passed to the housekeeping department from the reception. Therefore, good communication between these two important departments is essential. In terms of staffing, housekeeping is usually one of the largest departments in the hotel.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The Role of the Housekeeping Department </a:t>
            </a:r>
            <a:endParaRPr lang="en-GB" dirty="0">
              <a:effectLst/>
            </a:endParaRPr>
          </a:p>
          <a:p>
            <a:r>
              <a:rPr lang="en-GB" sz="1200" kern="1200" dirty="0">
                <a:solidFill>
                  <a:schemeClr val="tx1"/>
                </a:solidFill>
                <a:effectLst/>
                <a:latin typeface="+mn-lt"/>
                <a:ea typeface="+mn-ea"/>
                <a:cs typeface="+mn-cs"/>
              </a:rPr>
              <a:t>The Housekeeping Department is responsible for the daily and periodic cleaning of guest's rooms; and in most cases, public areas. This department has in its care, linen and furnishings, carpets and furniture, beds and bedding, and sometimes laundry work for guests and the department. The housekeeping department must maintain high standards of housekeeping practice, or the guests will not be satisfied. </a:t>
            </a:r>
            <a:endParaRPr lang="en-GB" dirty="0">
              <a:effectLst/>
            </a:endParaRPr>
          </a:p>
          <a:p>
            <a:r>
              <a:rPr lang="en-GB" sz="1200" kern="1200" dirty="0">
                <a:solidFill>
                  <a:schemeClr val="tx1"/>
                </a:solidFill>
                <a:effectLst/>
                <a:latin typeface="+mn-lt"/>
                <a:ea typeface="+mn-ea"/>
                <a:cs typeface="+mn-cs"/>
              </a:rPr>
              <a:t>Working in Housekeeping is a very specialised and important job. You are not just a number among many individuals; you are part of an organisation. The efficiency of the Housekeeping staff contributes to the success of the whole hotel, equally with the staff of the Kitchen, Restaurant or Reception. The reputation and success of any hotel depends upon the efficiency and contribution of its entire staff, especially the people who deal with the guests. </a:t>
            </a:r>
            <a:endParaRPr lang="en-GB" dirty="0">
              <a:effectLst/>
            </a:endParaRPr>
          </a:p>
          <a:p>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Like any team in hospitality, the housekeeping team features a variety of roles with the purpose to provide an exceptional guest experience. In a series of video tutorials, we are going to hear from Hannah Crowley-McClelland. So first she will introduce herself and then she will explain the different roles in the housekeeping department. </a:t>
            </a:r>
            <a:r>
              <a:rPr lang="en-GB" sz="1200" b="1" dirty="0"/>
              <a:t>Watch first 2 videos.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a:t>
            </a:fld>
            <a:endParaRPr lang="en-GB"/>
          </a:p>
        </p:txBody>
      </p:sp>
    </p:spTree>
    <p:extLst>
      <p:ext uri="{BB962C8B-B14F-4D97-AF65-F5344CB8AC3E}">
        <p14:creationId xmlns:p14="http://schemas.microsoft.com/office/powerpoint/2010/main" val="2289137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Positions in the Housekeeping Department </a:t>
            </a:r>
            <a:endParaRPr lang="en-GB" dirty="0">
              <a:effectLst/>
            </a:endParaRPr>
          </a:p>
          <a:p>
            <a:r>
              <a:rPr lang="en-GB" sz="1200" kern="1200" dirty="0">
                <a:solidFill>
                  <a:schemeClr val="tx1"/>
                </a:solidFill>
                <a:effectLst/>
                <a:latin typeface="+mn-lt"/>
                <a:ea typeface="+mn-ea"/>
                <a:cs typeface="+mn-cs"/>
              </a:rPr>
              <a:t>Some of the general positions in the department include: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5</a:t>
            </a:fld>
            <a:endParaRPr lang="en-GB"/>
          </a:p>
        </p:txBody>
      </p:sp>
    </p:spTree>
    <p:extLst>
      <p:ext uri="{BB962C8B-B14F-4D97-AF65-F5344CB8AC3E}">
        <p14:creationId xmlns:p14="http://schemas.microsoft.com/office/powerpoint/2010/main" val="834162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2336542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Evelyne Raden, Executive Housekeeper at Waldorf Astoria Palm Jumeirah in Dubai, sits down with </a:t>
            </a:r>
            <a:r>
              <a:rPr lang="en-GB" sz="1200" b="0" i="0" u="none" strike="noStrike" kern="1200" dirty="0" err="1">
                <a:solidFill>
                  <a:schemeClr val="tx1"/>
                </a:solidFill>
                <a:effectLst/>
                <a:latin typeface="+mn-lt"/>
                <a:ea typeface="+mn-ea"/>
                <a:cs typeface="+mn-cs"/>
              </a:rPr>
              <a:t>hosco.tv</a:t>
            </a:r>
            <a:r>
              <a:rPr lang="en-GB" sz="1200" b="0" i="0" u="none" strike="noStrike" kern="1200" dirty="0">
                <a:solidFill>
                  <a:schemeClr val="tx1"/>
                </a:solidFill>
                <a:effectLst/>
                <a:latin typeface="+mn-lt"/>
                <a:ea typeface="+mn-ea"/>
                <a:cs typeface="+mn-cs"/>
              </a:rPr>
              <a:t> to talk about her path from Front Office to Housekeeping, and about what it’s like to manage 88 employees in a 319-room luxury hotel. (5m56s)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Discuss HK experience and what it feels like to manage a team that is constantly on the go and potentially always changing (mention turnover in industry and explore why it is high).</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7</a:t>
            </a:fld>
            <a:endParaRPr lang="en-GB"/>
          </a:p>
        </p:txBody>
      </p:sp>
    </p:spTree>
    <p:extLst>
      <p:ext uri="{BB962C8B-B14F-4D97-AF65-F5344CB8AC3E}">
        <p14:creationId xmlns:p14="http://schemas.microsoft.com/office/powerpoint/2010/main" val="2063571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8</a:t>
            </a:fld>
            <a:endParaRPr lang="en-GB"/>
          </a:p>
        </p:txBody>
      </p:sp>
    </p:spTree>
    <p:extLst>
      <p:ext uri="{BB962C8B-B14F-4D97-AF65-F5344CB8AC3E}">
        <p14:creationId xmlns:p14="http://schemas.microsoft.com/office/powerpoint/2010/main" val="2291827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9</a:t>
            </a:fld>
            <a:endParaRPr lang="en-GB"/>
          </a:p>
        </p:txBody>
      </p:sp>
    </p:spTree>
    <p:extLst>
      <p:ext uri="{BB962C8B-B14F-4D97-AF65-F5344CB8AC3E}">
        <p14:creationId xmlns:p14="http://schemas.microsoft.com/office/powerpoint/2010/main" val="4010815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3798481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not just Supervisors who check rooms. As a Manager of the hotel, checking a percentage of your room stock is always on the to-do list!</a:t>
            </a:r>
          </a:p>
          <a:p>
            <a:r>
              <a:rPr lang="en-GB" dirty="0"/>
              <a:t>Let’s take a look at an example from Holiday Inn, where they will take us through the room checking process (5m19s)</a:t>
            </a:r>
          </a:p>
        </p:txBody>
      </p:sp>
      <p:sp>
        <p:nvSpPr>
          <p:cNvPr id="4" name="Slide Number Placeholder 3"/>
          <p:cNvSpPr>
            <a:spLocks noGrp="1"/>
          </p:cNvSpPr>
          <p:nvPr>
            <p:ph type="sldNum" sz="quarter" idx="5"/>
          </p:nvPr>
        </p:nvSpPr>
        <p:spPr/>
        <p:txBody>
          <a:bodyPr/>
          <a:lstStyle/>
          <a:p>
            <a:fld id="{411175E4-0633-4347-BFDD-1613A3C21DD1}" type="slidenum">
              <a:rPr lang="en-GB" smtClean="0"/>
              <a:t>11</a:t>
            </a:fld>
            <a:endParaRPr lang="en-GB"/>
          </a:p>
        </p:txBody>
      </p:sp>
    </p:spTree>
    <p:extLst>
      <p:ext uri="{BB962C8B-B14F-4D97-AF65-F5344CB8AC3E}">
        <p14:creationId xmlns:p14="http://schemas.microsoft.com/office/powerpoint/2010/main" val="478555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12</a:t>
            </a:fld>
            <a:endParaRPr lang="en-GB"/>
          </a:p>
        </p:txBody>
      </p:sp>
    </p:spTree>
    <p:extLst>
      <p:ext uri="{BB962C8B-B14F-4D97-AF65-F5344CB8AC3E}">
        <p14:creationId xmlns:p14="http://schemas.microsoft.com/office/powerpoint/2010/main" val="2080908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918827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57359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a day in the life of a Room Attendant at Pechanga Resort Casino (2m19s)</a:t>
            </a:r>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2725413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16</a:t>
            </a:fld>
            <a:endParaRPr lang="en-GB"/>
          </a:p>
        </p:txBody>
      </p:sp>
    </p:spTree>
    <p:extLst>
      <p:ext uri="{BB962C8B-B14F-4D97-AF65-F5344CB8AC3E}">
        <p14:creationId xmlns:p14="http://schemas.microsoft.com/office/powerpoint/2010/main" val="17267812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What you do on a day to day basis is some of the hardest work in a hotel, so shaping a positive attitude is key to your success in Housekeeping. In our next lesson from Hannah, she recommends three principles to help you build and maintain a housekeepers mindset.</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Play video number 3 from </a:t>
            </a:r>
            <a:r>
              <a:rPr lang="en-GB" sz="1200" b="1" i="0" u="none" strike="noStrike" kern="1200" dirty="0" err="1">
                <a:solidFill>
                  <a:schemeClr val="tx1"/>
                </a:solidFill>
                <a:effectLst/>
                <a:latin typeface="+mn-lt"/>
                <a:ea typeface="+mn-ea"/>
                <a:cs typeface="+mn-cs"/>
              </a:rPr>
              <a:t>Typsy</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17</a:t>
            </a:fld>
            <a:endParaRPr lang="en-GB"/>
          </a:p>
        </p:txBody>
      </p:sp>
    </p:spTree>
    <p:extLst>
      <p:ext uri="{BB962C8B-B14F-4D97-AF65-F5344CB8AC3E}">
        <p14:creationId xmlns:p14="http://schemas.microsoft.com/office/powerpoint/2010/main" val="13078497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Servicing guest bedrooms requires you to maintain a high standard of personal hygiene because housekeeping duties are physically demanding and it is likely that you will get hot and sweaty while working. Most establishments require housekeeping staff to wear a uniform. Shower facilities are often also provided for staff. Make sure that you shower or wash daily. Washing hair, brushing teeth and having a fresh clean body odour are very important if you are a housekeeper, and for anyone working in the hospitality industry, especially if you have guest contact. </a:t>
            </a:r>
            <a:endParaRPr lang="en-GB" dirty="0">
              <a:effectLst/>
            </a:endParaRPr>
          </a:p>
          <a:p>
            <a:r>
              <a:rPr lang="en-GB" sz="1200" kern="1200" dirty="0">
                <a:solidFill>
                  <a:schemeClr val="tx1"/>
                </a:solidFill>
                <a:effectLst/>
                <a:latin typeface="+mn-lt"/>
                <a:ea typeface="+mn-ea"/>
                <a:cs typeface="+mn-cs"/>
              </a:rPr>
              <a:t>Housekeepers need to adhere to certain grooming and personal presentation standards (official and/or unofficial). This may include: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Personal appearance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Personal hygiene </a:t>
            </a:r>
            <a:endParaRPr lang="en-GB" dirty="0">
              <a:effectLst/>
            </a:endParaRPr>
          </a:p>
          <a:p>
            <a:r>
              <a:rPr lang="en-GB" sz="1200" kern="1200" dirty="0">
                <a:solidFill>
                  <a:schemeClr val="tx1"/>
                </a:solidFill>
                <a:effectLst/>
                <a:latin typeface="+mn-lt"/>
                <a:ea typeface="+mn-ea"/>
                <a:cs typeface="+mn-cs"/>
              </a:rPr>
              <a:t>Personal characteristics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Read Screen</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Some examples of best practice can be to: </a:t>
            </a:r>
            <a:endParaRPr lang="en-GB" dirty="0">
              <a:effectLst/>
            </a:endParaRPr>
          </a:p>
          <a:p>
            <a:r>
              <a:rPr lang="en-GB" sz="1200" kern="1200" dirty="0">
                <a:solidFill>
                  <a:schemeClr val="tx1"/>
                </a:solidFill>
                <a:effectLst/>
                <a:latin typeface="+mn-lt"/>
                <a:ea typeface="+mn-ea"/>
                <a:cs typeface="+mn-cs"/>
              </a:rPr>
              <a:t>Travel to work in your home clothes and change into your uniform at work. This makes sure your uniform does not get dirty on the way to work and that you do not carry in any bacteria from outside the establishment. </a:t>
            </a:r>
          </a:p>
          <a:p>
            <a:r>
              <a:rPr lang="en-GB" sz="1200" kern="1200" dirty="0">
                <a:solidFill>
                  <a:schemeClr val="tx1"/>
                </a:solidFill>
                <a:effectLst/>
                <a:latin typeface="+mn-lt"/>
                <a:ea typeface="+mn-ea"/>
                <a:cs typeface="+mn-cs"/>
              </a:rPr>
              <a:t>Exchange your uniform for a clean one as often as is directed by the housekeeping department or as needed. </a:t>
            </a:r>
          </a:p>
          <a:p>
            <a:r>
              <a:rPr lang="en-GB" sz="1200" kern="1200" dirty="0">
                <a:solidFill>
                  <a:schemeClr val="tx1"/>
                </a:solidFill>
                <a:effectLst/>
                <a:latin typeface="+mn-lt"/>
                <a:ea typeface="+mn-ea"/>
                <a:cs typeface="+mn-cs"/>
              </a:rPr>
              <a:t>Make sure that your uniform is clean and wrinkle free. </a:t>
            </a:r>
          </a:p>
          <a:p>
            <a:r>
              <a:rPr lang="en-GB" sz="1200" kern="1200" dirty="0">
                <a:solidFill>
                  <a:schemeClr val="tx1"/>
                </a:solidFill>
                <a:effectLst/>
                <a:latin typeface="+mn-lt"/>
                <a:ea typeface="+mn-ea"/>
                <a:cs typeface="+mn-cs"/>
              </a:rPr>
              <a:t>Keep your uniform in good condition, reporting any repairs needed or taking care of them yourself – depending on your establishment’s policy. </a:t>
            </a:r>
          </a:p>
          <a:p>
            <a:r>
              <a:rPr lang="en-GB" sz="1200" kern="1200" dirty="0">
                <a:solidFill>
                  <a:schemeClr val="tx1"/>
                </a:solidFill>
                <a:effectLst/>
                <a:latin typeface="+mn-lt"/>
                <a:ea typeface="+mn-ea"/>
                <a:cs typeface="+mn-cs"/>
              </a:rPr>
              <a:t>Ensure that your uniform has a full set of buttons at all times. </a:t>
            </a:r>
          </a:p>
          <a:p>
            <a:r>
              <a:rPr lang="en-GB" sz="1200" kern="1200" dirty="0">
                <a:solidFill>
                  <a:schemeClr val="tx1"/>
                </a:solidFill>
                <a:effectLst/>
                <a:latin typeface="+mn-lt"/>
                <a:ea typeface="+mn-ea"/>
                <a:cs typeface="+mn-cs"/>
              </a:rPr>
              <a:t>Adhere to any code of conduct that your establishment may have about wearing your uniform, for example: you are not allowed to smoke in your uniform robe under the influence of alcohol while wearing it. You may also be prohibited to enter certain establishments in your uniform e.g. alcohol selling establishments like bars. </a:t>
            </a:r>
          </a:p>
          <a:p>
            <a:r>
              <a:rPr lang="en-GB" sz="1200" kern="1200" dirty="0">
                <a:solidFill>
                  <a:schemeClr val="tx1"/>
                </a:solidFill>
                <a:effectLst/>
                <a:latin typeface="+mn-lt"/>
                <a:ea typeface="+mn-ea"/>
                <a:cs typeface="+mn-cs"/>
              </a:rPr>
              <a:t>Name Badges: Some establishments issue their employees with name badges to wear as part of their uniform. The badge may contain the name as well as department or position, for example: “Mona, Housekeeping”. Remember to wear your badge according to hotel policy.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18</a:t>
            </a:fld>
            <a:endParaRPr lang="en-GB"/>
          </a:p>
        </p:txBody>
      </p:sp>
    </p:spTree>
    <p:extLst>
      <p:ext uri="{BB962C8B-B14F-4D97-AF65-F5344CB8AC3E}">
        <p14:creationId xmlns:p14="http://schemas.microsoft.com/office/powerpoint/2010/main" val="8630303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Hold a discussion on the benefits with the students.</a:t>
            </a:r>
          </a:p>
        </p:txBody>
      </p:sp>
      <p:sp>
        <p:nvSpPr>
          <p:cNvPr id="4" name="Slide Number Placeholder 3"/>
          <p:cNvSpPr>
            <a:spLocks noGrp="1"/>
          </p:cNvSpPr>
          <p:nvPr>
            <p:ph type="sldNum" sz="quarter" idx="5"/>
          </p:nvPr>
        </p:nvSpPr>
        <p:spPr/>
        <p:txBody>
          <a:bodyPr/>
          <a:lstStyle/>
          <a:p>
            <a:fld id="{FF2F8FA7-D77C-2B41-9F51-61623A6C21C7}" type="slidenum">
              <a:rPr lang="en-GB" smtClean="0"/>
              <a:t>19</a:t>
            </a:fld>
            <a:endParaRPr lang="en-GB"/>
          </a:p>
        </p:txBody>
      </p:sp>
    </p:spTree>
    <p:extLst>
      <p:ext uri="{BB962C8B-B14F-4D97-AF65-F5344CB8AC3E}">
        <p14:creationId xmlns:p14="http://schemas.microsoft.com/office/powerpoint/2010/main" val="4230939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Your personal hygiene and how you present yourself creates a clear image to your guests. In this lesson, Hannah explains the importance of personal hygiene and the risks uncleanliness can cause.</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Play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number 4</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20</a:t>
            </a:fld>
            <a:endParaRPr lang="en-GB"/>
          </a:p>
        </p:txBody>
      </p:sp>
    </p:spTree>
    <p:extLst>
      <p:ext uri="{BB962C8B-B14F-4D97-AF65-F5344CB8AC3E}">
        <p14:creationId xmlns:p14="http://schemas.microsoft.com/office/powerpoint/2010/main" val="3334713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21</a:t>
            </a:fld>
            <a:endParaRPr lang="en-GB"/>
          </a:p>
        </p:txBody>
      </p:sp>
    </p:spTree>
    <p:extLst>
      <p:ext uri="{BB962C8B-B14F-4D97-AF65-F5344CB8AC3E}">
        <p14:creationId xmlns:p14="http://schemas.microsoft.com/office/powerpoint/2010/main" val="31490112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Personal hygiene is important in all areas of the establishment, even in the housekeeping department. Your personal hygiene not only affects you, it affects others too! </a:t>
            </a:r>
            <a:endParaRPr lang="en-GB" dirty="0">
              <a:effectLst/>
            </a:endParaRPr>
          </a:p>
          <a:p>
            <a:r>
              <a:rPr lang="en-GB" sz="1200" kern="1200" dirty="0">
                <a:solidFill>
                  <a:schemeClr val="tx1"/>
                </a:solidFill>
                <a:effectLst/>
                <a:latin typeface="+mn-lt"/>
                <a:ea typeface="+mn-ea"/>
                <a:cs typeface="+mn-cs"/>
              </a:rPr>
              <a:t>Personal hygiene practices in the workplace: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Good personal hygiene practices can be facilitated in the workplace by: </a:t>
            </a:r>
            <a:endParaRPr lang="en-GB" dirty="0">
              <a:effectLst/>
            </a:endParaRPr>
          </a:p>
          <a:p>
            <a:r>
              <a:rPr lang="en-GB" sz="1200" kern="1200" dirty="0">
                <a:solidFill>
                  <a:schemeClr val="tx1"/>
                </a:solidFill>
                <a:effectLst/>
                <a:latin typeface="+mn-lt"/>
                <a:ea typeface="+mn-ea"/>
                <a:cs typeface="+mn-cs"/>
              </a:rPr>
              <a:t>Proper and sufficient changing rooms, basins with soap, hot and cold water, paper towels, hot air dryers etc </a:t>
            </a:r>
          </a:p>
          <a:p>
            <a:r>
              <a:rPr lang="en-GB" sz="1200" kern="1200" dirty="0">
                <a:solidFill>
                  <a:schemeClr val="tx1"/>
                </a:solidFill>
                <a:effectLst/>
                <a:latin typeface="+mn-lt"/>
                <a:ea typeface="+mn-ea"/>
                <a:cs typeface="+mn-cs"/>
              </a:rPr>
              <a:t>Clean laundered uniforms </a:t>
            </a:r>
          </a:p>
          <a:p>
            <a:r>
              <a:rPr lang="en-GB" sz="1200" kern="1200" dirty="0">
                <a:solidFill>
                  <a:schemeClr val="tx1"/>
                </a:solidFill>
                <a:effectLst/>
                <a:latin typeface="+mn-lt"/>
                <a:ea typeface="+mn-ea"/>
                <a:cs typeface="+mn-cs"/>
              </a:rPr>
              <a:t>The use of disposable gloves where necessary </a:t>
            </a:r>
          </a:p>
          <a:p>
            <a:r>
              <a:rPr lang="en-GB" sz="1200" kern="1200" dirty="0">
                <a:solidFill>
                  <a:schemeClr val="tx1"/>
                </a:solidFill>
                <a:effectLst/>
                <a:latin typeface="+mn-lt"/>
                <a:ea typeface="+mn-ea"/>
                <a:cs typeface="+mn-cs"/>
              </a:rPr>
              <a:t>Ensuring that you know what is expected of you in terms of personal hygiene standards and practices </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22</a:t>
            </a:fld>
            <a:endParaRPr lang="en-GB"/>
          </a:p>
        </p:txBody>
      </p:sp>
    </p:spTree>
    <p:extLst>
      <p:ext uri="{BB962C8B-B14F-4D97-AF65-F5344CB8AC3E}">
        <p14:creationId xmlns:p14="http://schemas.microsoft.com/office/powerpoint/2010/main" val="6157844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Like many jobs in hospitality, a housekeeper will be prone to slips, spills, breaks and may be required to lift, move, and carry heavy items. We will now review some common workplace hazards as well as look at measures and preventative practices you can follow to keep safe.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Let’s take a look. </a:t>
            </a:r>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number 5.</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COSHH</a:t>
            </a:r>
            <a:r>
              <a:rPr lang="en-GB" sz="1200" b="0" i="0" u="none" strike="noStrike" kern="1200" dirty="0">
                <a:solidFill>
                  <a:schemeClr val="tx1"/>
                </a:solidFill>
                <a:effectLst/>
                <a:latin typeface="+mn-lt"/>
                <a:ea typeface="+mn-ea"/>
                <a:cs typeface="+mn-cs"/>
              </a:rPr>
              <a:t> stands for the Control of Substances Hazardous to Health Regulations. </a:t>
            </a:r>
            <a:r>
              <a:rPr lang="en-GB" sz="1200" b="1" i="0" u="none" strike="noStrike" kern="1200" dirty="0">
                <a:solidFill>
                  <a:schemeClr val="tx1"/>
                </a:solidFill>
                <a:effectLst/>
                <a:latin typeface="+mn-lt"/>
                <a:ea typeface="+mn-ea"/>
                <a:cs typeface="+mn-cs"/>
              </a:rPr>
              <a:t>COSHH</a:t>
            </a:r>
            <a:r>
              <a:rPr lang="en-GB" sz="1200" b="0" i="0" u="none" strike="noStrike" kern="1200" dirty="0">
                <a:solidFill>
                  <a:schemeClr val="tx1"/>
                </a:solidFill>
                <a:effectLst/>
                <a:latin typeface="+mn-lt"/>
                <a:ea typeface="+mn-ea"/>
                <a:cs typeface="+mn-cs"/>
              </a:rPr>
              <a:t> is the law that requires employers to control substances that are hazardous to health.</a:t>
            </a:r>
          </a:p>
          <a:p>
            <a:pPr fontAlgn="base"/>
            <a:r>
              <a:rPr lang="en-GB" sz="1200" b="0" i="0" u="none" strike="noStrike" kern="1200" dirty="0">
                <a:solidFill>
                  <a:schemeClr val="tx1"/>
                </a:solidFill>
                <a:effectLst/>
                <a:latin typeface="+mn-lt"/>
                <a:ea typeface="+mn-ea"/>
                <a:cs typeface="+mn-cs"/>
              </a:rPr>
              <a:t>You can prevent or reduce workers exposure to hazardous substances by:</a:t>
            </a:r>
          </a:p>
          <a:p>
            <a:pPr fontAlgn="base"/>
            <a:r>
              <a:rPr lang="en-GB" sz="1200" b="0" i="0" u="none" strike="noStrike" kern="1200" dirty="0">
                <a:solidFill>
                  <a:schemeClr val="tx1"/>
                </a:solidFill>
                <a:effectLst/>
                <a:latin typeface="+mn-lt"/>
                <a:ea typeface="+mn-ea"/>
                <a:cs typeface="+mn-cs"/>
              </a:rPr>
              <a:t>finding out what the health hazards are;</a:t>
            </a:r>
          </a:p>
          <a:p>
            <a:pPr fontAlgn="base"/>
            <a:r>
              <a:rPr lang="en-GB" sz="1200" b="0" i="0" u="none" strike="noStrike" kern="1200" dirty="0">
                <a:solidFill>
                  <a:schemeClr val="tx1"/>
                </a:solidFill>
                <a:effectLst/>
                <a:latin typeface="+mn-lt"/>
                <a:ea typeface="+mn-ea"/>
                <a:cs typeface="+mn-cs"/>
              </a:rPr>
              <a:t>deciding how to prevent harm to health (</a:t>
            </a:r>
            <a:r>
              <a:rPr lang="en-GB" sz="1200" b="0" i="0" u="sng" strike="noStrike" kern="1200" dirty="0">
                <a:solidFill>
                  <a:schemeClr val="tx1"/>
                </a:solidFill>
                <a:effectLst/>
                <a:latin typeface="+mn-lt"/>
                <a:ea typeface="+mn-ea"/>
                <a:cs typeface="+mn-cs"/>
                <a:hlinkClick r:id="rId3"/>
              </a:rPr>
              <a:t>risk assessment</a:t>
            </a:r>
            <a:r>
              <a:rPr lang="en-GB" sz="1200" b="0" i="0" u="none" strike="noStrike" kern="1200" dirty="0">
                <a:solidFill>
                  <a:schemeClr val="tx1"/>
                </a:solidFill>
                <a:effectLst/>
                <a:latin typeface="+mn-lt"/>
                <a:ea typeface="+mn-ea"/>
                <a:cs typeface="+mn-cs"/>
              </a:rPr>
              <a:t>);</a:t>
            </a:r>
          </a:p>
          <a:p>
            <a:pPr fontAlgn="base"/>
            <a:r>
              <a:rPr lang="en-GB" sz="1200" b="0" i="0" u="none" strike="noStrike" kern="1200" dirty="0">
                <a:solidFill>
                  <a:schemeClr val="tx1"/>
                </a:solidFill>
                <a:effectLst/>
                <a:latin typeface="+mn-lt"/>
                <a:ea typeface="+mn-ea"/>
                <a:cs typeface="+mn-cs"/>
              </a:rPr>
              <a:t>providing control measures to reduce harm to health;</a:t>
            </a:r>
          </a:p>
          <a:p>
            <a:pPr fontAlgn="base"/>
            <a:r>
              <a:rPr lang="en-GB" sz="1200" b="0" i="0" u="none" strike="noStrike" kern="1200" dirty="0">
                <a:solidFill>
                  <a:schemeClr val="tx1"/>
                </a:solidFill>
                <a:effectLst/>
                <a:latin typeface="+mn-lt"/>
                <a:ea typeface="+mn-ea"/>
                <a:cs typeface="+mn-cs"/>
              </a:rPr>
              <a:t>making sure they are used ; </a:t>
            </a:r>
          </a:p>
          <a:p>
            <a:pPr fontAlgn="base"/>
            <a:r>
              <a:rPr lang="en-GB" sz="1200" b="0" i="0" u="none" strike="noStrike" kern="1200" dirty="0">
                <a:solidFill>
                  <a:schemeClr val="tx1"/>
                </a:solidFill>
                <a:effectLst/>
                <a:latin typeface="+mn-lt"/>
                <a:ea typeface="+mn-ea"/>
                <a:cs typeface="+mn-cs"/>
              </a:rPr>
              <a:t>keeping all control measures in good working order; </a:t>
            </a:r>
          </a:p>
          <a:p>
            <a:pPr fontAlgn="base"/>
            <a:r>
              <a:rPr lang="en-GB" sz="1200" b="0" i="0" u="none" strike="noStrike" kern="1200" dirty="0">
                <a:solidFill>
                  <a:schemeClr val="tx1"/>
                </a:solidFill>
                <a:effectLst/>
                <a:latin typeface="+mn-lt"/>
                <a:ea typeface="+mn-ea"/>
                <a:cs typeface="+mn-cs"/>
              </a:rPr>
              <a:t>providing information, instruction and training for employees and others; </a:t>
            </a:r>
          </a:p>
          <a:p>
            <a:pPr fontAlgn="base"/>
            <a:r>
              <a:rPr lang="en-GB" sz="1200" b="0" i="0" u="none" strike="noStrike" kern="1200" dirty="0">
                <a:solidFill>
                  <a:schemeClr val="tx1"/>
                </a:solidFill>
                <a:effectLst/>
                <a:latin typeface="+mn-lt"/>
                <a:ea typeface="+mn-ea"/>
                <a:cs typeface="+mn-cs"/>
              </a:rPr>
              <a:t>providing monitoring and health surveillance in appropriate cases; </a:t>
            </a:r>
          </a:p>
          <a:p>
            <a:pPr fontAlgn="base"/>
            <a:r>
              <a:rPr lang="en-GB" sz="1200" b="0" i="0" u="none" strike="noStrike" kern="1200" dirty="0">
                <a:solidFill>
                  <a:schemeClr val="tx1"/>
                </a:solidFill>
                <a:effectLst/>
                <a:latin typeface="+mn-lt"/>
                <a:ea typeface="+mn-ea"/>
                <a:cs typeface="+mn-cs"/>
              </a:rPr>
              <a:t>planning for emergencies.</a:t>
            </a: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23</a:t>
            </a:fld>
            <a:endParaRPr lang="en-GB"/>
          </a:p>
        </p:txBody>
      </p:sp>
    </p:spTree>
    <p:extLst>
      <p:ext uri="{BB962C8B-B14F-4D97-AF65-F5344CB8AC3E}">
        <p14:creationId xmlns:p14="http://schemas.microsoft.com/office/powerpoint/2010/main" val="8648946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hundreds of cleaning agents on the market... but which one is used for what task? Let’s look at some common cleaning agents and what to use them for.</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number 6</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24</a:t>
            </a:fld>
            <a:endParaRPr lang="en-GB"/>
          </a:p>
        </p:txBody>
      </p:sp>
    </p:spTree>
    <p:extLst>
      <p:ext uri="{BB962C8B-B14F-4D97-AF65-F5344CB8AC3E}">
        <p14:creationId xmlns:p14="http://schemas.microsoft.com/office/powerpoint/2010/main" val="13020601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some housekeeping tasks where you'll need equipment to help you get the work done. In this lesson, Hannah explains what the key pieces of housekeeping equipment are and what they are used for.</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Your housekeeping cart is your one-stop-shop for all things needed on your shift. In this lesson, Hannah will take you through what should be on a housekeeping cart and explains the importance of keeping it organized.</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videos 7 &amp; 8</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25</a:t>
            </a:fld>
            <a:endParaRPr lang="en-GB"/>
          </a:p>
        </p:txBody>
      </p:sp>
    </p:spTree>
    <p:extLst>
      <p:ext uri="{BB962C8B-B14F-4D97-AF65-F5344CB8AC3E}">
        <p14:creationId xmlns:p14="http://schemas.microsoft.com/office/powerpoint/2010/main" val="7444175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Getting the basics right when it comes to housekeeping will ensure your shift is completed quickly and cleanly. In this lesson, Hannah takes you through her top 10 rules and tips for cleaning.</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9</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26</a:t>
            </a:fld>
            <a:endParaRPr lang="en-GB"/>
          </a:p>
        </p:txBody>
      </p:sp>
    </p:spTree>
    <p:extLst>
      <p:ext uri="{BB962C8B-B14F-4D97-AF65-F5344CB8AC3E}">
        <p14:creationId xmlns:p14="http://schemas.microsoft.com/office/powerpoint/2010/main" val="42475224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From the minute you clock on to the minute you clock off, there will be a variety of tasks and activities for you to complete. Find out what a housekeeping shift looks like with Hannah.</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number 10</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27</a:t>
            </a:fld>
            <a:endParaRPr lang="en-GB"/>
          </a:p>
        </p:txBody>
      </p:sp>
    </p:spTree>
    <p:extLst>
      <p:ext uri="{BB962C8B-B14F-4D97-AF65-F5344CB8AC3E}">
        <p14:creationId xmlns:p14="http://schemas.microsoft.com/office/powerpoint/2010/main" val="19030731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All staff have a responsibility to uphold security in a hotel; security for the hotel and guests, and security for yourself.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How important is security from a Housekeeping perspective? Discuss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this lesson, Hannah discusses the importance of security for yourself and your guests.</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Watch </a:t>
            </a:r>
            <a:r>
              <a:rPr lang="en-GB" sz="1200" b="1" i="0" u="none" strike="noStrike" kern="1200" dirty="0" err="1">
                <a:solidFill>
                  <a:schemeClr val="tx1"/>
                </a:solidFill>
                <a:effectLst/>
                <a:latin typeface="+mn-lt"/>
                <a:ea typeface="+mn-ea"/>
                <a:cs typeface="+mn-cs"/>
              </a:rPr>
              <a:t>Typsy</a:t>
            </a:r>
            <a:r>
              <a:rPr lang="en-GB" sz="1200" b="1" i="0" u="none" strike="noStrike" kern="1200" dirty="0">
                <a:solidFill>
                  <a:schemeClr val="tx1"/>
                </a:solidFill>
                <a:effectLst/>
                <a:latin typeface="+mn-lt"/>
                <a:ea typeface="+mn-ea"/>
                <a:cs typeface="+mn-cs"/>
              </a:rPr>
              <a:t> video 11</a:t>
            </a:r>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28</a:t>
            </a:fld>
            <a:endParaRPr lang="en-GB"/>
          </a:p>
        </p:txBody>
      </p:sp>
    </p:spTree>
    <p:extLst>
      <p:ext uri="{BB962C8B-B14F-4D97-AF65-F5344CB8AC3E}">
        <p14:creationId xmlns:p14="http://schemas.microsoft.com/office/powerpoint/2010/main" val="5324386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Get them to think of the above question, and we will explore at the beginning of next week’s session.</a:t>
            </a:r>
          </a:p>
          <a:p>
            <a:endParaRPr lang="en-GB" b="1" dirty="0"/>
          </a:p>
          <a:p>
            <a:r>
              <a:rPr lang="en-GB" b="1" dirty="0"/>
              <a:t>We will also explore towel origami next week.</a:t>
            </a:r>
          </a:p>
        </p:txBody>
      </p:sp>
      <p:sp>
        <p:nvSpPr>
          <p:cNvPr id="4" name="Slide Number Placeholder 3"/>
          <p:cNvSpPr>
            <a:spLocks noGrp="1"/>
          </p:cNvSpPr>
          <p:nvPr>
            <p:ph type="sldNum" sz="quarter" idx="5"/>
          </p:nvPr>
        </p:nvSpPr>
        <p:spPr/>
        <p:txBody>
          <a:bodyPr/>
          <a:lstStyle/>
          <a:p>
            <a:fld id="{411175E4-0633-4347-BFDD-1613A3C21DD1}" type="slidenum">
              <a:rPr lang="en-GB" smtClean="0"/>
              <a:t>29</a:t>
            </a:fld>
            <a:endParaRPr lang="en-GB"/>
          </a:p>
        </p:txBody>
      </p:sp>
    </p:spTree>
    <p:extLst>
      <p:ext uri="{BB962C8B-B14F-4D97-AF65-F5344CB8AC3E}">
        <p14:creationId xmlns:p14="http://schemas.microsoft.com/office/powerpoint/2010/main" val="13021562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finish, let’s take a look at a video reminding us of the life of housekeeping in hotels. Vail Resorts. (4m33s)</a:t>
            </a:r>
          </a:p>
        </p:txBody>
      </p:sp>
      <p:sp>
        <p:nvSpPr>
          <p:cNvPr id="4" name="Slide Number Placeholder 3"/>
          <p:cNvSpPr>
            <a:spLocks noGrp="1"/>
          </p:cNvSpPr>
          <p:nvPr>
            <p:ph type="sldNum" sz="quarter" idx="5"/>
          </p:nvPr>
        </p:nvSpPr>
        <p:spPr/>
        <p:txBody>
          <a:bodyPr/>
          <a:lstStyle/>
          <a:p>
            <a:fld id="{411175E4-0633-4347-BFDD-1613A3C21DD1}" type="slidenum">
              <a:rPr lang="en-GB" smtClean="0"/>
              <a:t>30</a:t>
            </a:fld>
            <a:endParaRPr lang="en-GB"/>
          </a:p>
        </p:txBody>
      </p:sp>
    </p:spTree>
    <p:extLst>
      <p:ext uri="{BB962C8B-B14F-4D97-AF65-F5344CB8AC3E}">
        <p14:creationId xmlns:p14="http://schemas.microsoft.com/office/powerpoint/2010/main" val="1708412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4019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880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5972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759019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460255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919431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6727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168571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251567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23350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432021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469960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47381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0742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64102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152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5917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41795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3412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13492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09730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76221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18171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19976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5933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65737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60052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1862602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744277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9394912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51572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591059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35456232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5274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5436083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58594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52818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93277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181721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9799408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113761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626562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1909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809048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676730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938884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693877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835710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919181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803432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4272196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26814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96267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83176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34319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380137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460901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682077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8103781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1883468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575740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528150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7706548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354280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334816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38204509"/>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0799166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1536773"/>
      </p:ext>
    </p:extLst>
  </p:cSld>
  <p:clrMap bg1="lt1" tx1="dk1" bg2="lt2" tx2="dk2" accent1="accent1" accent2="accent2" accent3="accent3" accent4="accent4" accent5="accent5" accent6="accent6" hlink="hlink" folHlink="folHlink"/>
  <p:sldLayoutIdLst>
    <p:sldLayoutId id="2147483669" r:id="rId1"/>
    <p:sldLayoutId id="214748373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44814445"/>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430497779"/>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9125718"/>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19601136"/>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1058643"/>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3374858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87079518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50520049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1154505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45805686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56434066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449857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DMCRwv4-OLQ?feature=oembed" TargetMode="Externa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5.xml"/><Relationship Id="rId1" Type="http://schemas.openxmlformats.org/officeDocument/2006/relationships/video" Target="https://www.youtube.com/embed/p6KdQgkpwNM?feature=oembed" TargetMode="External"/><Relationship Id="rId6" Type="http://schemas.openxmlformats.org/officeDocument/2006/relationships/hyperlink" Target="https://en.wikipedia.org/wiki/Holiday_Inn" TargetMode="External"/><Relationship Id="rId5" Type="http://schemas.openxmlformats.org/officeDocument/2006/relationships/image" Target="../media/image34.png"/><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5.xml"/><Relationship Id="rId1" Type="http://schemas.openxmlformats.org/officeDocument/2006/relationships/video" Target="https://www.youtube.com/embed/ClFxn9YwKRY?feature=oembed" TargetMode="External"/><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8" Type="http://schemas.openxmlformats.org/officeDocument/2006/relationships/hyperlink" Target="https://www.pinterest.com/pin/507499451746093188/" TargetMode="External"/><Relationship Id="rId3" Type="http://schemas.openxmlformats.org/officeDocument/2006/relationships/image" Target="../media/image39.png"/><Relationship Id="rId7" Type="http://schemas.openxmlformats.org/officeDocument/2006/relationships/image" Target="../media/image41.jpg"/><Relationship Id="rId2" Type="http://schemas.openxmlformats.org/officeDocument/2006/relationships/notesSlide" Target="../notesSlides/notesSlide16.xml"/><Relationship Id="rId1" Type="http://schemas.openxmlformats.org/officeDocument/2006/relationships/slideLayout" Target="../slideLayouts/slideLayout15.xml"/><Relationship Id="rId6" Type="http://schemas.openxmlformats.org/officeDocument/2006/relationships/hyperlink" Target="https://www.fattorini-namebadges.co.uk/badge/b3-lightweight-name-badge-matt-black-frame/" TargetMode="External"/><Relationship Id="rId5" Type="http://schemas.openxmlformats.org/officeDocument/2006/relationships/image" Target="../media/image40.png"/><Relationship Id="rId4" Type="http://schemas.openxmlformats.org/officeDocument/2006/relationships/hyperlink" Target="https://www.namebadgesinternational.us/buy/aloft-hotel-name-badge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45.tiff"/><Relationship Id="rId2" Type="http://schemas.openxmlformats.org/officeDocument/2006/relationships/notesSlide" Target="../notesSlides/notesSlide20.xml"/><Relationship Id="rId1" Type="http://schemas.openxmlformats.org/officeDocument/2006/relationships/slideLayout" Target="../slideLayouts/slideLayout15.xml"/><Relationship Id="rId5" Type="http://schemas.openxmlformats.org/officeDocument/2006/relationships/image" Target="../media/image47.jpeg"/><Relationship Id="rId4" Type="http://schemas.openxmlformats.org/officeDocument/2006/relationships/image" Target="../media/image46.jpeg"/></Relationships>
</file>

<file path=ppt/slides/_rels/slide2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49.tiff"/></Relationships>
</file>

<file path=ppt/slides/_rels/slide25.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51.jpeg"/></Relationships>
</file>

<file path=ppt/slides/_rels/slide26.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hyperlink" Target="https://lodgingmagazine.com/communication-key-revamping-housekeeping-procedure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25.tiff"/></Relationships>
</file>

<file path=ppt/slides/_rels/slide28.xml.rels><?xml version="1.0" encoding="UTF-8" standalone="yes"?>
<Relationships xmlns="http://schemas.openxmlformats.org/package/2006/relationships"><Relationship Id="rId8" Type="http://schemas.openxmlformats.org/officeDocument/2006/relationships/hyperlink" Target="https://www.candolaundryservices.co.uk/housekeeping-tips/" TargetMode="External"/><Relationship Id="rId3" Type="http://schemas.openxmlformats.org/officeDocument/2006/relationships/image" Target="../media/image54.jpeg"/><Relationship Id="rId7" Type="http://schemas.openxmlformats.org/officeDocument/2006/relationships/image" Target="../media/image56.png"/><Relationship Id="rId2" Type="http://schemas.openxmlformats.org/officeDocument/2006/relationships/notesSlide" Target="../notesSlides/notesSlide25.xml"/><Relationship Id="rId1" Type="http://schemas.openxmlformats.org/officeDocument/2006/relationships/slideLayout" Target="../slideLayouts/slideLayout15.xml"/><Relationship Id="rId6" Type="http://schemas.openxmlformats.org/officeDocument/2006/relationships/hyperlink" Target="https://southwestdomestics.org/blog/5-things-housekeepers-always-avoid/" TargetMode="External"/><Relationship Id="rId5" Type="http://schemas.openxmlformats.org/officeDocument/2006/relationships/image" Target="../media/image55.jpg"/><Relationship Id="rId4" Type="http://schemas.openxmlformats.org/officeDocument/2006/relationships/hyperlink" Target="http://www.gettyimages.ae/photos/house-cleaning-uniform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image" Target="../media/image59.tiff"/><Relationship Id="rId4" Type="http://schemas.openxmlformats.org/officeDocument/2006/relationships/image" Target="../media/image58.sv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5.xml"/><Relationship Id="rId1" Type="http://schemas.openxmlformats.org/officeDocument/2006/relationships/video" Target="https://www.youtube.com/embed/Wog__QrreTM?feature=oembed" TargetMode="External"/><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5039051"/>
            <a:ext cx="7992888" cy="1470025"/>
          </a:xfrm>
        </p:spPr>
        <p:txBody>
          <a:bodyPr>
            <a:normAutofit fontScale="90000"/>
          </a:bodyPr>
          <a:lstStyle/>
          <a:p>
            <a:pPr algn="r"/>
            <a:r>
              <a:rPr lang="en-GB" b="1" i="1" dirty="0">
                <a:solidFill>
                  <a:schemeClr val="bg1"/>
                </a:solidFill>
              </a:rPr>
              <a:t>Operating</a:t>
            </a:r>
            <a:br>
              <a:rPr lang="en-GB" b="1" i="1" dirty="0">
                <a:solidFill>
                  <a:schemeClr val="bg1"/>
                </a:solidFill>
              </a:rPr>
            </a:br>
            <a:r>
              <a:rPr lang="en-GB" b="1" i="1" dirty="0">
                <a:solidFill>
                  <a:schemeClr val="bg1"/>
                </a:solidFill>
              </a:rPr>
              <a:t>Hotel</a:t>
            </a:r>
            <a:br>
              <a:rPr lang="en-GB" b="1" i="1" dirty="0">
                <a:solidFill>
                  <a:schemeClr val="bg1"/>
                </a:solidFill>
              </a:rPr>
            </a:br>
            <a:r>
              <a:rPr lang="en-GB" b="1" i="1" dirty="0">
                <a:solidFill>
                  <a:schemeClr val="bg1"/>
                </a:solidFill>
              </a:rPr>
              <a:t>Facilities</a:t>
            </a: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Week 3</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0" y="1248263"/>
            <a:ext cx="4361474" cy="4361474"/>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Content / Week 3</a:t>
            </a:r>
          </a:p>
        </p:txBody>
      </p:sp>
      <p:sp>
        <p:nvSpPr>
          <p:cNvPr id="3" name="Content Placeholder 2"/>
          <p:cNvSpPr>
            <a:spLocks noGrp="1"/>
          </p:cNvSpPr>
          <p:nvPr>
            <p:ph idx="1"/>
          </p:nvPr>
        </p:nvSpPr>
        <p:spPr>
          <a:xfrm>
            <a:off x="457200" y="1552001"/>
            <a:ext cx="7550496" cy="3965231"/>
          </a:xfrm>
        </p:spPr>
        <p:txBody>
          <a:bodyPr>
            <a:normAutofit fontScale="85000" lnSpcReduction="20000"/>
          </a:bodyPr>
          <a:lstStyle/>
          <a:p>
            <a:r>
              <a:rPr lang="en-GB" dirty="0"/>
              <a:t>Module Learning Outcomes</a:t>
            </a:r>
          </a:p>
          <a:p>
            <a:r>
              <a:rPr lang="en-GB" dirty="0"/>
              <a:t>The different roles in the housekeeping department</a:t>
            </a:r>
          </a:p>
          <a:p>
            <a:r>
              <a:rPr lang="en-GB" dirty="0"/>
              <a:t>The importance of personal hygiene</a:t>
            </a:r>
          </a:p>
          <a:p>
            <a:r>
              <a:rPr lang="en-GB" dirty="0"/>
              <a:t>Common WHS risks faced in housekeeping</a:t>
            </a:r>
          </a:p>
          <a:p>
            <a:r>
              <a:rPr lang="en-GB" dirty="0"/>
              <a:t>What and how to use housekeeping cleaning agents</a:t>
            </a:r>
          </a:p>
          <a:p>
            <a:r>
              <a:rPr lang="en-GB" dirty="0"/>
              <a:t>What and how to use housekeeping equipment</a:t>
            </a:r>
          </a:p>
          <a:p>
            <a:r>
              <a:rPr lang="en-GB" dirty="0"/>
              <a:t>What items to include on a housekeeping cart</a:t>
            </a:r>
          </a:p>
          <a:p>
            <a:r>
              <a:rPr lang="en-GB" dirty="0"/>
              <a:t>Best practice rules for cleaning</a:t>
            </a:r>
          </a:p>
          <a:p>
            <a:r>
              <a:rPr lang="en-GB" dirty="0"/>
              <a:t>Best practices for entering guest rooms</a:t>
            </a:r>
          </a:p>
          <a:p>
            <a:r>
              <a:rPr lang="en-GB" dirty="0"/>
              <a:t>HK issues that damage profits</a:t>
            </a:r>
          </a:p>
          <a:p>
            <a:pPr marL="0" indent="0">
              <a:buNone/>
            </a:pPr>
            <a:endParaRPr lang="en-GB" dirty="0"/>
          </a:p>
        </p:txBody>
      </p:sp>
      <p:pic>
        <p:nvPicPr>
          <p:cNvPr id="5" name="Picture 4">
            <a:extLst>
              <a:ext uri="{FF2B5EF4-FFF2-40B4-BE49-F238E27FC236}">
                <a16:creationId xmlns:a16="http://schemas.microsoft.com/office/drawing/2014/main" id="{9AE8851C-D90B-8F4A-889B-BB05D7496BF8}"/>
              </a:ext>
            </a:extLst>
          </p:cNvPr>
          <p:cNvPicPr>
            <a:picLocks noChangeAspect="1"/>
          </p:cNvPicPr>
          <p:nvPr/>
        </p:nvPicPr>
        <p:blipFill>
          <a:blip r:embed="rId2"/>
          <a:stretch>
            <a:fillRect/>
          </a:stretch>
        </p:blipFill>
        <p:spPr>
          <a:xfrm>
            <a:off x="6372200" y="3429000"/>
            <a:ext cx="2527300" cy="2527300"/>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2D395B-F8BC-174A-9C25-38B053C61E66}"/>
              </a:ext>
            </a:extLst>
          </p:cNvPr>
          <p:cNvSpPr>
            <a:spLocks noGrp="1"/>
          </p:cNvSpPr>
          <p:nvPr>
            <p:ph type="title"/>
          </p:nvPr>
        </p:nvSpPr>
        <p:spPr>
          <a:xfrm>
            <a:off x="302840" y="70855"/>
            <a:ext cx="8229600" cy="1143000"/>
          </a:xfrm>
        </p:spPr>
        <p:txBody>
          <a:bodyPr/>
          <a:lstStyle/>
          <a:p>
            <a:pPr algn="l"/>
            <a:r>
              <a:rPr lang="en-GB" b="1" dirty="0"/>
              <a:t>Module Learning Outcomes</a:t>
            </a:r>
          </a:p>
        </p:txBody>
      </p:sp>
      <p:sp>
        <p:nvSpPr>
          <p:cNvPr id="8" name="Content Placeholder 2">
            <a:extLst>
              <a:ext uri="{FF2B5EF4-FFF2-40B4-BE49-F238E27FC236}">
                <a16:creationId xmlns:a16="http://schemas.microsoft.com/office/drawing/2014/main" id="{A0DF1CB7-78AF-4CD3-BD05-454513C961E2}"/>
              </a:ext>
            </a:extLst>
          </p:cNvPr>
          <p:cNvSpPr>
            <a:spLocks noGrp="1"/>
          </p:cNvSpPr>
          <p:nvPr>
            <p:ph idx="1"/>
          </p:nvPr>
        </p:nvSpPr>
        <p:spPr>
          <a:xfrm>
            <a:off x="323528" y="1101600"/>
            <a:ext cx="8424936" cy="3263504"/>
          </a:xfrm>
        </p:spPr>
        <p:txBody>
          <a:bodyPr>
            <a:noAutofit/>
          </a:bodyPr>
          <a:lstStyle/>
          <a:p>
            <a:pPr algn="just"/>
            <a:endParaRPr lang="en-GB" sz="1600" dirty="0"/>
          </a:p>
          <a:p>
            <a:pPr marL="0" indent="0" algn="just">
              <a:buNone/>
            </a:pPr>
            <a:r>
              <a:rPr lang="en-GB" sz="1600" dirty="0"/>
              <a:t>Upon the successful completion of this module, you should be able to demonstrate the ability to:</a:t>
            </a:r>
          </a:p>
          <a:p>
            <a:pPr marL="0" indent="0" algn="just">
              <a:buNone/>
            </a:pPr>
            <a:endParaRPr lang="en-GB" sz="1600" dirty="0"/>
          </a:p>
          <a:p>
            <a:pPr algn="just"/>
            <a:r>
              <a:rPr lang="en-GB" sz="1600" dirty="0"/>
              <a:t>Understand the variety of different positions within facilities management and appreciate the importance of the work based key skills within this area of hotel operation.</a:t>
            </a:r>
          </a:p>
          <a:p>
            <a:pPr algn="just"/>
            <a:endParaRPr lang="en-GB" sz="1600" dirty="0"/>
          </a:p>
          <a:p>
            <a:pPr algn="just"/>
            <a:r>
              <a:rPr lang="en-GB" sz="1600" dirty="0"/>
              <a:t>Develop knowledge of guest service skills and competencies appropriate to each departmental area of operation – and which meet organisation standards and requirements.</a:t>
            </a:r>
          </a:p>
          <a:p>
            <a:pPr algn="just"/>
            <a:endParaRPr lang="en-GB" sz="1600" dirty="0"/>
          </a:p>
          <a:p>
            <a:pPr algn="just"/>
            <a:r>
              <a:rPr lang="en-GB" sz="1600" dirty="0"/>
              <a:t>Understand issues relating to Facilities service delivery such as resource allocation, need for technical knowledge, industry standards, programme management, planning and organisation, management styles, health and safety. </a:t>
            </a:r>
          </a:p>
          <a:p>
            <a:pPr algn="just"/>
            <a:endParaRPr lang="en-GB" sz="1600" dirty="0"/>
          </a:p>
        </p:txBody>
      </p:sp>
    </p:spTree>
    <p:extLst>
      <p:ext uri="{BB962C8B-B14F-4D97-AF65-F5344CB8AC3E}">
        <p14:creationId xmlns:p14="http://schemas.microsoft.com/office/powerpoint/2010/main" val="4196395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ow Hotels Are Redefining Cleanliness and Safety in the Covid-19 Era – Robb  Report">
            <a:extLst>
              <a:ext uri="{FF2B5EF4-FFF2-40B4-BE49-F238E27FC236}">
                <a16:creationId xmlns:a16="http://schemas.microsoft.com/office/drawing/2014/main" id="{4F28B20D-FC66-E248-8DE6-C227CED1CA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03"/>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F057236-C4A5-614D-8C5D-28CD69C72F69}"/>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0" y="0"/>
            <a:ext cx="3169760" cy="2467868"/>
          </a:xfrm>
          <a:prstGeom prst="rect">
            <a:avLst/>
          </a:prstGeom>
        </p:spPr>
      </p:pic>
      <p:pic>
        <p:nvPicPr>
          <p:cNvPr id="6" name="Picture 5">
            <a:extLst>
              <a:ext uri="{FF2B5EF4-FFF2-40B4-BE49-F238E27FC236}">
                <a16:creationId xmlns:a16="http://schemas.microsoft.com/office/drawing/2014/main" id="{DBC4BDCC-D9C0-4743-A820-6B555F6E2D93}"/>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0" y="1915088"/>
            <a:ext cx="3169760" cy="2467868"/>
          </a:xfrm>
          <a:prstGeom prst="rect">
            <a:avLst/>
          </a:prstGeom>
        </p:spPr>
      </p:pic>
      <p:pic>
        <p:nvPicPr>
          <p:cNvPr id="8" name="Picture 7">
            <a:extLst>
              <a:ext uri="{FF2B5EF4-FFF2-40B4-BE49-F238E27FC236}">
                <a16:creationId xmlns:a16="http://schemas.microsoft.com/office/drawing/2014/main" id="{FD04DB85-BD6E-E34D-B825-110413531802}"/>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10924" y="3247136"/>
            <a:ext cx="3169760" cy="2467868"/>
          </a:xfrm>
          <a:prstGeom prst="rect">
            <a:avLst/>
          </a:prstGeom>
        </p:spPr>
      </p:pic>
      <p:pic>
        <p:nvPicPr>
          <p:cNvPr id="13" name="Picture 12">
            <a:extLst>
              <a:ext uri="{FF2B5EF4-FFF2-40B4-BE49-F238E27FC236}">
                <a16:creationId xmlns:a16="http://schemas.microsoft.com/office/drawing/2014/main" id="{C8B3F404-87FE-7544-893B-EA01B2D8C688}"/>
              </a:ext>
            </a:extLst>
          </p:cNvPr>
          <p:cNvPicPr>
            <a:picLocks noChangeAspect="1"/>
          </p:cNvPicPr>
          <p:nvPr/>
        </p:nvPicPr>
        <p:blipFill rotWithShape="1">
          <a:blip r:embed="rId4">
            <a:extLst>
              <a:ext uri="{28A0092B-C50C-407E-A947-70E740481C1C}">
                <a14:useLocalDpi xmlns:a14="http://schemas.microsoft.com/office/drawing/2010/main" val="0"/>
              </a:ext>
            </a:extLst>
          </a:blip>
          <a:srcRect r="73859"/>
          <a:stretch/>
        </p:blipFill>
        <p:spPr>
          <a:xfrm>
            <a:off x="332072" y="1915088"/>
            <a:ext cx="2483768" cy="3416235"/>
          </a:xfrm>
          <a:prstGeom prst="rect">
            <a:avLst/>
          </a:prstGeom>
        </p:spPr>
      </p:pic>
      <p:sp>
        <p:nvSpPr>
          <p:cNvPr id="7" name="Rectangle 6">
            <a:extLst>
              <a:ext uri="{FF2B5EF4-FFF2-40B4-BE49-F238E27FC236}">
                <a16:creationId xmlns:a16="http://schemas.microsoft.com/office/drawing/2014/main" id="{95C470F1-916D-8F41-8325-4BB994E230AB}"/>
              </a:ext>
            </a:extLst>
          </p:cNvPr>
          <p:cNvSpPr/>
          <p:nvPr/>
        </p:nvSpPr>
        <p:spPr>
          <a:xfrm>
            <a:off x="21811" y="303976"/>
            <a:ext cx="3286989" cy="1261884"/>
          </a:xfrm>
          <a:prstGeom prst="rect">
            <a:avLst/>
          </a:prstGeom>
        </p:spPr>
        <p:txBody>
          <a:bodyPr wrap="none">
            <a:spAutoFit/>
          </a:bodyPr>
          <a:lstStyle/>
          <a:p>
            <a:r>
              <a:rPr lang="en-GB" sz="3800" dirty="0">
                <a:solidFill>
                  <a:srgbClr val="FF0055"/>
                </a:solidFill>
                <a:latin typeface="Brown-Regular-S"/>
              </a:rPr>
              <a:t>Introduction to </a:t>
            </a:r>
          </a:p>
          <a:p>
            <a:r>
              <a:rPr lang="en-GB" sz="3800" dirty="0">
                <a:solidFill>
                  <a:srgbClr val="FF0055"/>
                </a:solidFill>
                <a:latin typeface="Brown-Regular-S"/>
              </a:rPr>
              <a:t>Housekeeping</a:t>
            </a:r>
            <a:endParaRPr lang="en-GB" sz="3800" b="0" i="0" u="none" strike="noStrike" dirty="0">
              <a:solidFill>
                <a:srgbClr val="FF0055"/>
              </a:solidFill>
              <a:effectLst/>
              <a:latin typeface="Brown-Regular-S"/>
            </a:endParaRPr>
          </a:p>
        </p:txBody>
      </p:sp>
    </p:spTree>
    <p:extLst>
      <p:ext uri="{BB962C8B-B14F-4D97-AF65-F5344CB8AC3E}">
        <p14:creationId xmlns:p14="http://schemas.microsoft.com/office/powerpoint/2010/main" val="50831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29362"/>
            <a:ext cx="7886700" cy="994172"/>
          </a:xfrm>
        </p:spPr>
        <p:txBody>
          <a:bodyPr>
            <a:normAutofit fontScale="90000"/>
          </a:bodyPr>
          <a:lstStyle/>
          <a:p>
            <a:r>
              <a:rPr lang="en-GB" b="1" dirty="0"/>
              <a:t>Positions in the Housekeeping Department</a:t>
            </a:r>
          </a:p>
        </p:txBody>
      </p:sp>
      <p:pic>
        <p:nvPicPr>
          <p:cNvPr id="6" name="Content Placeholder 5" descr="A screenshot of a cell phone&#10;&#10;Description automatically generated">
            <a:extLst>
              <a:ext uri="{FF2B5EF4-FFF2-40B4-BE49-F238E27FC236}">
                <a16:creationId xmlns:a16="http://schemas.microsoft.com/office/drawing/2014/main" id="{72C51552-21B1-F543-BEB8-CF89335D8D6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830" y="1528056"/>
            <a:ext cx="8352641" cy="3989175"/>
          </a:xfrm>
        </p:spPr>
      </p:pic>
    </p:spTree>
    <p:extLst>
      <p:ext uri="{BB962C8B-B14F-4D97-AF65-F5344CB8AC3E}">
        <p14:creationId xmlns:p14="http://schemas.microsoft.com/office/powerpoint/2010/main" val="3107694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74588"/>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51520" y="1556792"/>
            <a:ext cx="8496944" cy="3960440"/>
          </a:xfrm>
        </p:spPr>
        <p:txBody>
          <a:bodyPr>
            <a:normAutofit/>
          </a:bodyPr>
          <a:lstStyle/>
          <a:p>
            <a:pPr marL="0" indent="0" algn="just">
              <a:buNone/>
            </a:pPr>
            <a:r>
              <a:rPr lang="en-GB" b="1" dirty="0"/>
              <a:t>The Executive Housekeeper </a:t>
            </a:r>
          </a:p>
          <a:p>
            <a:pPr marL="0" indent="0" algn="just">
              <a:buNone/>
            </a:pPr>
            <a:r>
              <a:rPr lang="en-GB" sz="2300" dirty="0"/>
              <a:t>This is the person overall in charge of the housekeeping department in a medium to large hotel and will report directly to the general manager or to the Rooms Division manager. </a:t>
            </a:r>
          </a:p>
          <a:p>
            <a:pPr marL="0" indent="0" algn="just">
              <a:buNone/>
            </a:pPr>
            <a:endParaRPr lang="en-GB" dirty="0"/>
          </a:p>
          <a:p>
            <a:pPr marL="0" indent="0" algn="just">
              <a:buNone/>
            </a:pPr>
            <a:r>
              <a:rPr lang="en-GB" b="1" dirty="0"/>
              <a:t>Job Summary</a:t>
            </a:r>
          </a:p>
          <a:p>
            <a:pPr marL="0" indent="0" algn="just">
              <a:buNone/>
            </a:pPr>
            <a:r>
              <a:rPr lang="en-GB" sz="2300" dirty="0"/>
              <a:t>Supervises all housekeeping employees, has the authority to hire &amp; manage employees, plans and assigns work assignments, informs new employees of regulations, inspects housekeeping personnel work assignments, requisitions supplies and can source new suppliers. </a:t>
            </a:r>
          </a:p>
          <a:p>
            <a:pPr marL="0" indent="0" algn="just">
              <a:buNone/>
            </a:pPr>
            <a:endParaRPr lang="en-GB" dirty="0"/>
          </a:p>
        </p:txBody>
      </p:sp>
    </p:spTree>
    <p:extLst>
      <p:ext uri="{BB962C8B-B14F-4D97-AF65-F5344CB8AC3E}">
        <p14:creationId xmlns:p14="http://schemas.microsoft.com/office/powerpoint/2010/main" val="789990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141684" y="74740"/>
            <a:ext cx="7886700" cy="994172"/>
          </a:xfrm>
        </p:spPr>
        <p:txBody>
          <a:bodyPr/>
          <a:lstStyle/>
          <a:p>
            <a:pPr algn="l"/>
            <a:r>
              <a:rPr lang="en-GB" b="1" dirty="0">
                <a:solidFill>
                  <a:schemeClr val="accent1">
                    <a:lumMod val="75000"/>
                  </a:schemeClr>
                </a:solidFill>
              </a:rPr>
              <a:t>Executive Housekeeper</a:t>
            </a:r>
          </a:p>
        </p:txBody>
      </p:sp>
      <p:pic>
        <p:nvPicPr>
          <p:cNvPr id="8" name="Online Media 7" descr="Heading Up the Housekeeping Department at Waldorf Astoria">
            <a:hlinkClick r:id="" action="ppaction://media"/>
            <a:extLst>
              <a:ext uri="{FF2B5EF4-FFF2-40B4-BE49-F238E27FC236}">
                <a16:creationId xmlns:a16="http://schemas.microsoft.com/office/drawing/2014/main" id="{8EFB44E0-D9EA-0247-A995-0DF9E591BCBB}"/>
              </a:ext>
            </a:extLst>
          </p:cNvPr>
          <p:cNvPicPr>
            <a:picLocks noRot="1" noChangeAspect="1"/>
          </p:cNvPicPr>
          <p:nvPr>
            <a:videoFile r:link="rId1"/>
          </p:nvPr>
        </p:nvPicPr>
        <p:blipFill>
          <a:blip r:embed="rId4"/>
          <a:stretch>
            <a:fillRect/>
          </a:stretch>
        </p:blipFill>
        <p:spPr>
          <a:xfrm>
            <a:off x="234713" y="980728"/>
            <a:ext cx="8208410" cy="4617230"/>
          </a:xfrm>
          <a:prstGeom prst="rect">
            <a:avLst/>
          </a:prstGeom>
        </p:spPr>
      </p:pic>
    </p:spTree>
    <p:extLst>
      <p:ext uri="{BB962C8B-B14F-4D97-AF65-F5344CB8AC3E}">
        <p14:creationId xmlns:p14="http://schemas.microsoft.com/office/powerpoint/2010/main" val="259498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60648"/>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556792"/>
            <a:ext cx="8479633" cy="3960440"/>
          </a:xfrm>
        </p:spPr>
        <p:txBody>
          <a:bodyPr>
            <a:normAutofit fontScale="92500" lnSpcReduction="20000"/>
          </a:bodyPr>
          <a:lstStyle/>
          <a:p>
            <a:pPr marL="0" indent="0" algn="just">
              <a:buNone/>
            </a:pPr>
            <a:r>
              <a:rPr lang="en-GB" b="1" dirty="0"/>
              <a:t>Assistant Housekeeper </a:t>
            </a:r>
            <a:endParaRPr lang="en-GB" dirty="0"/>
          </a:p>
          <a:p>
            <a:pPr marL="0" indent="0" algn="just">
              <a:buNone/>
            </a:pPr>
            <a:r>
              <a:rPr lang="en-GB" dirty="0"/>
              <a:t>Responsible for the overall housekeeping department and carries out work delegated by the executive housekeeper in his/her absence. The assistant housekeeper supervises all housekeeping employees, has the authority to hire / manage, plans and assigns work assignments, informs new employees of regulations, inspects housekeeping personnel work assignments and requisitions supplies. </a:t>
            </a:r>
          </a:p>
          <a:p>
            <a:pPr marL="0" indent="0" algn="just">
              <a:buNone/>
            </a:pPr>
            <a:endParaRPr lang="en-GB" dirty="0"/>
          </a:p>
          <a:p>
            <a:pPr marL="0" indent="0" algn="just">
              <a:buNone/>
            </a:pPr>
            <a:r>
              <a:rPr lang="en-GB" dirty="0"/>
              <a:t>All the duties and responsibilities of assistant housekeeper will be as same as that of executive housekeeper in his/her absence. </a:t>
            </a:r>
          </a:p>
          <a:p>
            <a:pPr marL="0" indent="0" algn="just">
              <a:buNone/>
            </a:pPr>
            <a:endParaRPr lang="en-GB" dirty="0"/>
          </a:p>
        </p:txBody>
      </p:sp>
      <p:pic>
        <p:nvPicPr>
          <p:cNvPr id="5" name="Picture 4">
            <a:extLst>
              <a:ext uri="{FF2B5EF4-FFF2-40B4-BE49-F238E27FC236}">
                <a16:creationId xmlns:a16="http://schemas.microsoft.com/office/drawing/2014/main" id="{B155D5BC-EAAC-7C46-86F7-2D4156AF1C05}"/>
              </a:ext>
            </a:extLst>
          </p:cNvPr>
          <p:cNvPicPr>
            <a:picLocks noChangeAspect="1"/>
          </p:cNvPicPr>
          <p:nvPr/>
        </p:nvPicPr>
        <p:blipFill>
          <a:blip r:embed="rId3"/>
          <a:stretch>
            <a:fillRect/>
          </a:stretch>
        </p:blipFill>
        <p:spPr>
          <a:xfrm>
            <a:off x="6606019" y="4365104"/>
            <a:ext cx="2430477" cy="1447944"/>
          </a:xfrm>
          <a:prstGeom prst="rect">
            <a:avLst/>
          </a:prstGeom>
        </p:spPr>
      </p:pic>
    </p:spTree>
    <p:extLst>
      <p:ext uri="{BB962C8B-B14F-4D97-AF65-F5344CB8AC3E}">
        <p14:creationId xmlns:p14="http://schemas.microsoft.com/office/powerpoint/2010/main" val="2191076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0387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6673230" cy="4272135"/>
          </a:xfrm>
        </p:spPr>
        <p:txBody>
          <a:bodyPr>
            <a:normAutofit fontScale="62500" lnSpcReduction="20000"/>
          </a:bodyPr>
          <a:lstStyle/>
          <a:p>
            <a:pPr marL="0" indent="0">
              <a:buNone/>
            </a:pPr>
            <a:r>
              <a:rPr lang="en-GB" b="1" dirty="0"/>
              <a:t>Housekeeping Supervisor duties and responsibilities:</a:t>
            </a:r>
          </a:p>
          <a:p>
            <a:pPr marL="0" indent="0">
              <a:buNone/>
            </a:pPr>
            <a:endParaRPr lang="en-GB" dirty="0"/>
          </a:p>
          <a:p>
            <a:r>
              <a:rPr lang="en-GB" dirty="0"/>
              <a:t>Supervise housekeeping staff when they are performing their duties </a:t>
            </a:r>
          </a:p>
          <a:p>
            <a:r>
              <a:rPr lang="en-GB" dirty="0"/>
              <a:t>Supervise laundry staff duties </a:t>
            </a:r>
          </a:p>
          <a:p>
            <a:r>
              <a:rPr lang="en-GB" dirty="0"/>
              <a:t>Stock and maintain any housekeeping supply rooms </a:t>
            </a:r>
          </a:p>
          <a:p>
            <a:r>
              <a:rPr lang="en-GB" dirty="0"/>
              <a:t>Determine and process all guest complaints </a:t>
            </a:r>
          </a:p>
          <a:p>
            <a:r>
              <a:rPr lang="en-GB" dirty="0"/>
              <a:t>Check all guest rooms are ready for arrival </a:t>
            </a:r>
          </a:p>
          <a:p>
            <a:r>
              <a:rPr lang="en-GB" dirty="0"/>
              <a:t>Check that all common areas are hazard free and ready for guests </a:t>
            </a:r>
          </a:p>
          <a:p>
            <a:r>
              <a:rPr lang="en-GB" dirty="0"/>
              <a:t>Conduct daily morning meeting with housekeeping staff and organise all staff daily </a:t>
            </a:r>
          </a:p>
          <a:p>
            <a:r>
              <a:rPr lang="en-GB" dirty="0"/>
              <a:t>Ensure high level of customer service is maintained at all times </a:t>
            </a:r>
          </a:p>
          <a:p>
            <a:r>
              <a:rPr lang="en-GB" dirty="0"/>
              <a:t>Assist guests with all questions and reasonable requests </a:t>
            </a:r>
          </a:p>
          <a:p>
            <a:r>
              <a:rPr lang="en-GB" dirty="0"/>
              <a:t>Maintain clean and tidy work area </a:t>
            </a:r>
          </a:p>
          <a:p>
            <a:pPr marL="0" indent="0">
              <a:buNone/>
            </a:pPr>
            <a:endParaRPr lang="en-GB" dirty="0"/>
          </a:p>
        </p:txBody>
      </p:sp>
      <p:pic>
        <p:nvPicPr>
          <p:cNvPr id="9" name="Picture 8">
            <a:extLst>
              <a:ext uri="{FF2B5EF4-FFF2-40B4-BE49-F238E27FC236}">
                <a16:creationId xmlns:a16="http://schemas.microsoft.com/office/drawing/2014/main" id="{1C58D512-A359-DA49-89BF-A3E2D977F3E3}"/>
              </a:ext>
            </a:extLst>
          </p:cNvPr>
          <p:cNvPicPr>
            <a:picLocks noChangeAspect="1"/>
          </p:cNvPicPr>
          <p:nvPr/>
        </p:nvPicPr>
        <p:blipFill>
          <a:blip r:embed="rId3"/>
          <a:stretch>
            <a:fillRect/>
          </a:stretch>
        </p:blipFill>
        <p:spPr>
          <a:xfrm>
            <a:off x="7080646" y="2636912"/>
            <a:ext cx="2162175" cy="3048000"/>
          </a:xfrm>
          <a:prstGeom prst="rect">
            <a:avLst/>
          </a:prstGeom>
        </p:spPr>
      </p:pic>
    </p:spTree>
    <p:extLst>
      <p:ext uri="{BB962C8B-B14F-4D97-AF65-F5344CB8AC3E}">
        <p14:creationId xmlns:p14="http://schemas.microsoft.com/office/powerpoint/2010/main" val="3082087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05634"/>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63511"/>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8479633" cy="4320479"/>
          </a:xfrm>
        </p:spPr>
        <p:txBody>
          <a:bodyPr>
            <a:normAutofit fontScale="62500" lnSpcReduction="20000"/>
          </a:bodyPr>
          <a:lstStyle/>
          <a:p>
            <a:pPr marL="0" indent="0" algn="just">
              <a:buNone/>
            </a:pPr>
            <a:r>
              <a:rPr lang="en-GB" b="1" dirty="0"/>
              <a:t>Floor Supervisor Duties and responsibilities:</a:t>
            </a:r>
          </a:p>
          <a:p>
            <a:pPr marL="0" indent="0" algn="just">
              <a:buNone/>
            </a:pPr>
            <a:r>
              <a:rPr lang="en-GB" b="1" dirty="0"/>
              <a:t> </a:t>
            </a:r>
            <a:endParaRPr lang="en-GB" dirty="0"/>
          </a:p>
          <a:p>
            <a:pPr lvl="1" algn="just"/>
            <a:r>
              <a:rPr lang="en-GB" dirty="0"/>
              <a:t>Assign duties to the housekeepers. </a:t>
            </a:r>
          </a:p>
          <a:p>
            <a:pPr lvl="1" algn="just"/>
            <a:r>
              <a:rPr lang="en-GB" dirty="0"/>
              <a:t>Inspect each room completed by Housekeepers, according to specified room checklist and ensure that they meet the standards of the establishment in terms of cleaning, functional and aesthetic value. </a:t>
            </a:r>
          </a:p>
          <a:p>
            <a:pPr lvl="1" algn="just"/>
            <a:r>
              <a:rPr lang="en-GB" dirty="0"/>
              <a:t>Check stocks of linen and guest supplies and cleaning supplies on floors and ensure timely delivery of soiled linen to laundry and requisition for fresh linen from linen room and guest supplies / cleaning supplies from the stores. </a:t>
            </a:r>
          </a:p>
          <a:p>
            <a:pPr lvl="1" algn="just"/>
            <a:r>
              <a:rPr lang="en-GB" dirty="0"/>
              <a:t>Train Housekeepers and Housemen for maximum productivity and standards of efficiency. </a:t>
            </a:r>
          </a:p>
          <a:p>
            <a:pPr lvl="1" algn="just"/>
            <a:r>
              <a:rPr lang="en-GB" dirty="0"/>
              <a:t>Submit performance appraisals periodically for each staff under his / her control. </a:t>
            </a:r>
          </a:p>
          <a:p>
            <a:pPr lvl="1" algn="just"/>
            <a:r>
              <a:rPr lang="en-GB" dirty="0"/>
              <a:t>Check all safety systems on the allotted floors. </a:t>
            </a:r>
          </a:p>
          <a:p>
            <a:pPr lvl="1" algn="just"/>
            <a:r>
              <a:rPr lang="en-GB" dirty="0"/>
              <a:t>Liaise with security on security aspects on guest floors. </a:t>
            </a:r>
          </a:p>
          <a:p>
            <a:pPr lvl="1" algn="just"/>
            <a:r>
              <a:rPr lang="en-GB" dirty="0"/>
              <a:t>Account for movement of linen from his or her floors. </a:t>
            </a:r>
          </a:p>
          <a:p>
            <a:pPr lvl="1" algn="just"/>
            <a:r>
              <a:rPr lang="en-GB" dirty="0"/>
              <a:t>Prepare housekeeping occupancy lists for front Office. </a:t>
            </a:r>
          </a:p>
          <a:p>
            <a:pPr lvl="1" algn="just"/>
            <a:r>
              <a:rPr lang="en-GB" dirty="0"/>
              <a:t>Check all maids’ carts to ensure it is well stocked with linen and supplies and as per standards stipulated. </a:t>
            </a:r>
          </a:p>
          <a:p>
            <a:pPr lvl="1" algn="just"/>
            <a:r>
              <a:rPr lang="en-GB" dirty="0"/>
              <a:t>Follow upon maintenance orders sent to Engineering. </a:t>
            </a:r>
          </a:p>
          <a:p>
            <a:pPr marL="0" indent="0" algn="just">
              <a:buNone/>
            </a:pPr>
            <a:endParaRPr lang="en-GB" dirty="0"/>
          </a:p>
        </p:txBody>
      </p:sp>
    </p:spTree>
    <p:extLst>
      <p:ext uri="{BB962C8B-B14F-4D97-AF65-F5344CB8AC3E}">
        <p14:creationId xmlns:p14="http://schemas.microsoft.com/office/powerpoint/2010/main" val="3485539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043581CB-65B8-1F46-89D7-24F540D186A6}"/>
              </a:ext>
            </a:extLst>
          </p:cNvPr>
          <p:cNvSpPr>
            <a:spLocks noGrp="1" noChangeArrowheads="1"/>
          </p:cNvSpPr>
          <p:nvPr>
            <p:ph type="title"/>
          </p:nvPr>
        </p:nvSpPr>
        <p:spPr>
          <a:xfrm>
            <a:off x="417399" y="1339850"/>
            <a:ext cx="8408194" cy="558627"/>
          </a:xfrm>
        </p:spPr>
        <p:txBody>
          <a:bodyPr vert="horz" lIns="68580" tIns="34290" rIns="68580" bIns="34290" rtlCol="0" anchor="ctr">
            <a:normAutofit/>
          </a:bodyPr>
          <a:lstStyle/>
          <a:p>
            <a:pPr algn="ctr"/>
            <a:r>
              <a:rPr lang="en-US" altLang="en-US" sz="2400" b="1" dirty="0">
                <a:solidFill>
                  <a:schemeClr val="bg1"/>
                </a:solidFill>
              </a:rPr>
              <a:t>HOUSEKEEPING – ROOM CHECKING</a:t>
            </a:r>
          </a:p>
        </p:txBody>
      </p:sp>
      <p:pic>
        <p:nvPicPr>
          <p:cNvPr id="2" name="Online Media 1" descr="Holiday Inn London West Housekeeping">
            <a:hlinkClick r:id="" action="ppaction://media"/>
            <a:extLst>
              <a:ext uri="{FF2B5EF4-FFF2-40B4-BE49-F238E27FC236}">
                <a16:creationId xmlns:a16="http://schemas.microsoft.com/office/drawing/2014/main" id="{0B42A428-D7F6-4C4B-82C1-B26B777F923E}"/>
              </a:ext>
            </a:extLst>
          </p:cNvPr>
          <p:cNvPicPr>
            <a:picLocks noRot="1" noChangeAspect="1"/>
          </p:cNvPicPr>
          <p:nvPr>
            <a:videoFile r:link="rId1"/>
          </p:nvPr>
        </p:nvPicPr>
        <p:blipFill>
          <a:blip r:embed="rId4"/>
          <a:stretch>
            <a:fillRect/>
          </a:stretch>
        </p:blipFill>
        <p:spPr>
          <a:xfrm>
            <a:off x="59825" y="261566"/>
            <a:ext cx="7013872" cy="5256584"/>
          </a:xfrm>
          <a:prstGeom prst="rect">
            <a:avLst/>
          </a:prstGeom>
        </p:spPr>
      </p:pic>
      <p:pic>
        <p:nvPicPr>
          <p:cNvPr id="5" name="Picture 4" descr="Logo&#10;&#10;Description automatically generated">
            <a:extLst>
              <a:ext uri="{FF2B5EF4-FFF2-40B4-BE49-F238E27FC236}">
                <a16:creationId xmlns:a16="http://schemas.microsoft.com/office/drawing/2014/main" id="{A9E1203A-353F-E842-AB0D-2CDDD5F573D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156470" y="261566"/>
            <a:ext cx="1948019" cy="1556792"/>
          </a:xfrm>
          <a:prstGeom prst="rect">
            <a:avLst/>
          </a:prstGeom>
        </p:spPr>
      </p:pic>
    </p:spTree>
    <p:extLst>
      <p:ext uri="{BB962C8B-B14F-4D97-AF65-F5344CB8AC3E}">
        <p14:creationId xmlns:p14="http://schemas.microsoft.com/office/powerpoint/2010/main" val="350725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57150" y="317225"/>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755576" y="23592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8479633" cy="4172188"/>
          </a:xfrm>
        </p:spPr>
        <p:txBody>
          <a:bodyPr>
            <a:normAutofit fontScale="77500" lnSpcReduction="20000"/>
          </a:bodyPr>
          <a:lstStyle/>
          <a:p>
            <a:pPr marL="0" indent="0" algn="just">
              <a:buNone/>
            </a:pPr>
            <a:r>
              <a:rPr lang="en-GB" b="1" dirty="0"/>
              <a:t>Public Area attendant </a:t>
            </a:r>
            <a:endParaRPr lang="en-GB" dirty="0"/>
          </a:p>
          <a:p>
            <a:pPr algn="just"/>
            <a:r>
              <a:rPr lang="en-GB" dirty="0"/>
              <a:t>This person keeps all lobbies and public facilities (such as lobby restrooms, telephone areas, the front desk and offices) clean and tidy. </a:t>
            </a:r>
          </a:p>
          <a:p>
            <a:pPr marL="0" indent="0" algn="just">
              <a:buNone/>
            </a:pPr>
            <a:endParaRPr lang="en-GB" dirty="0"/>
          </a:p>
          <a:p>
            <a:pPr marL="0" indent="0" algn="just">
              <a:buNone/>
            </a:pPr>
            <a:r>
              <a:rPr lang="en-GB" b="1" dirty="0"/>
              <a:t>Duties and responsibilities: </a:t>
            </a:r>
            <a:endParaRPr lang="en-GB" dirty="0"/>
          </a:p>
          <a:p>
            <a:pPr algn="just"/>
            <a:r>
              <a:rPr lang="en-GB" dirty="0"/>
              <a:t>Cleans and maintains all lobbies and public restrooms </a:t>
            </a:r>
          </a:p>
          <a:p>
            <a:pPr algn="just"/>
            <a:r>
              <a:rPr lang="en-GB" dirty="0"/>
              <a:t>Sweeps carpets </a:t>
            </a:r>
          </a:p>
          <a:p>
            <a:pPr algn="just"/>
            <a:r>
              <a:rPr lang="en-GB" dirty="0"/>
              <a:t>Empties ashtrays and rubbish bins </a:t>
            </a:r>
          </a:p>
          <a:p>
            <a:pPr algn="just"/>
            <a:r>
              <a:rPr lang="en-GB" dirty="0"/>
              <a:t>Polishes furniture and fixtures </a:t>
            </a:r>
          </a:p>
          <a:p>
            <a:pPr algn="just"/>
            <a:r>
              <a:rPr lang="en-GB" dirty="0"/>
              <a:t>Vacuums and polishes elevators </a:t>
            </a:r>
          </a:p>
          <a:p>
            <a:pPr algn="just"/>
            <a:r>
              <a:rPr lang="en-GB" dirty="0"/>
              <a:t>Keeps the front of the hotel free from rubbish </a:t>
            </a:r>
          </a:p>
          <a:p>
            <a:pPr marL="0" indent="0" algn="just">
              <a:buNone/>
            </a:pPr>
            <a:endParaRPr lang="en-GB" dirty="0"/>
          </a:p>
        </p:txBody>
      </p:sp>
    </p:spTree>
    <p:extLst>
      <p:ext uri="{BB962C8B-B14F-4D97-AF65-F5344CB8AC3E}">
        <p14:creationId xmlns:p14="http://schemas.microsoft.com/office/powerpoint/2010/main" val="2142313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32656"/>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481502"/>
            <a:ext cx="8479633" cy="4118893"/>
          </a:xfrm>
        </p:spPr>
        <p:txBody>
          <a:bodyPr>
            <a:normAutofit fontScale="70000" lnSpcReduction="20000"/>
          </a:bodyPr>
          <a:lstStyle/>
          <a:p>
            <a:pPr marL="0" indent="0" algn="just">
              <a:buNone/>
            </a:pPr>
            <a:r>
              <a:rPr lang="en-GB" b="1" dirty="0"/>
              <a:t>Linen and Uniform Attendant </a:t>
            </a:r>
            <a:endParaRPr lang="en-GB" dirty="0"/>
          </a:p>
          <a:p>
            <a:pPr algn="just"/>
            <a:r>
              <a:rPr lang="en-GB" dirty="0"/>
              <a:t>This person is responsible for storing and issuing uniforms, bed linen and table linen. He or she also takes stock and maintains linen room supplies.</a:t>
            </a:r>
          </a:p>
          <a:p>
            <a:pPr marL="0" indent="0" algn="just">
              <a:buNone/>
            </a:pPr>
            <a:r>
              <a:rPr lang="en-GB" dirty="0"/>
              <a:t> </a:t>
            </a:r>
          </a:p>
          <a:p>
            <a:pPr marL="0" indent="0" algn="just">
              <a:buNone/>
            </a:pPr>
            <a:r>
              <a:rPr lang="en-GB" b="1" dirty="0"/>
              <a:t>Duties and responsibilities: </a:t>
            </a:r>
            <a:endParaRPr lang="en-GB" dirty="0"/>
          </a:p>
          <a:p>
            <a:pPr lvl="1" algn="just"/>
            <a:r>
              <a:rPr lang="en-GB" dirty="0"/>
              <a:t>Sorts items and counts and records number if items soiled </a:t>
            </a:r>
          </a:p>
          <a:p>
            <a:pPr lvl="1" algn="just"/>
            <a:r>
              <a:rPr lang="en-GB" dirty="0"/>
              <a:t>Places linen and uniforms in containers for transport to laundry </a:t>
            </a:r>
          </a:p>
          <a:p>
            <a:pPr lvl="1" algn="just"/>
            <a:r>
              <a:rPr lang="en-GB" dirty="0"/>
              <a:t>Examines laundered items to ensure cleanliness and serviceability </a:t>
            </a:r>
          </a:p>
          <a:p>
            <a:pPr lvl="1" algn="just"/>
            <a:r>
              <a:rPr lang="en-GB" dirty="0"/>
              <a:t>Sends torn articles to the seamstress for repair </a:t>
            </a:r>
          </a:p>
          <a:p>
            <a:pPr lvl="1" algn="just"/>
            <a:r>
              <a:rPr lang="en-GB" dirty="0"/>
              <a:t>Stores laundered linen and uniforms on shelves after verifying numbers and type of articles </a:t>
            </a:r>
          </a:p>
          <a:p>
            <a:pPr lvl="1" algn="just"/>
            <a:r>
              <a:rPr lang="en-GB" dirty="0"/>
              <a:t>Issues linen and uniforms, which are both to be exchanged on a clean-for-soiled basis only </a:t>
            </a:r>
          </a:p>
          <a:p>
            <a:pPr lvl="1" algn="just"/>
            <a:r>
              <a:rPr lang="en-GB" dirty="0"/>
              <a:t>Counts and records linen to fill requisitions </a:t>
            </a:r>
          </a:p>
          <a:p>
            <a:pPr marL="0" indent="0" algn="just">
              <a:buNone/>
            </a:pPr>
            <a:endParaRPr lang="en-GB" dirty="0"/>
          </a:p>
        </p:txBody>
      </p:sp>
    </p:spTree>
    <p:extLst>
      <p:ext uri="{BB962C8B-B14F-4D97-AF65-F5344CB8AC3E}">
        <p14:creationId xmlns:p14="http://schemas.microsoft.com/office/powerpoint/2010/main" val="485072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8042" y="1340768"/>
            <a:ext cx="8479633" cy="4248472"/>
          </a:xfrm>
        </p:spPr>
        <p:txBody>
          <a:bodyPr>
            <a:normAutofit fontScale="85000" lnSpcReduction="20000"/>
          </a:bodyPr>
          <a:lstStyle/>
          <a:p>
            <a:pPr marL="0" indent="0" algn="just">
              <a:buNone/>
            </a:pPr>
            <a:r>
              <a:rPr lang="en-GB" b="1" dirty="0"/>
              <a:t>The Room Attendant </a:t>
            </a:r>
            <a:endParaRPr lang="en-GB" dirty="0"/>
          </a:p>
          <a:p>
            <a:pPr algn="just"/>
            <a:r>
              <a:rPr lang="en-GB" dirty="0"/>
              <a:t>The Housekeeper/Room Attendant performs routine duties in cleaning and servicing guest rooms and bathrooms under the supervision of a housekeeping supervisor. </a:t>
            </a:r>
          </a:p>
          <a:p>
            <a:pPr marL="0" indent="0" algn="just">
              <a:buNone/>
            </a:pPr>
            <a:r>
              <a:rPr lang="en-GB" b="1" dirty="0"/>
              <a:t>Duties and responsibilities: </a:t>
            </a:r>
            <a:endParaRPr lang="en-GB" dirty="0"/>
          </a:p>
          <a:p>
            <a:pPr lvl="1" algn="just"/>
            <a:r>
              <a:rPr lang="en-GB" dirty="0"/>
              <a:t>Enters and prepares the room for cleaning </a:t>
            </a:r>
          </a:p>
          <a:p>
            <a:pPr lvl="1" algn="just"/>
            <a:r>
              <a:rPr lang="en-GB" dirty="0"/>
              <a:t>Makes the bed </a:t>
            </a:r>
          </a:p>
          <a:p>
            <a:pPr lvl="1" algn="just"/>
            <a:r>
              <a:rPr lang="en-GB" dirty="0"/>
              <a:t>Dusts the room and furniture </a:t>
            </a:r>
          </a:p>
          <a:p>
            <a:pPr lvl="1" algn="just"/>
            <a:r>
              <a:rPr lang="en-GB" dirty="0"/>
              <a:t>Replenishes guest room and bath supplies </a:t>
            </a:r>
          </a:p>
          <a:p>
            <a:pPr lvl="1" algn="just"/>
            <a:r>
              <a:rPr lang="en-GB" dirty="0"/>
              <a:t>Cleans the bathroom </a:t>
            </a:r>
          </a:p>
          <a:p>
            <a:pPr lvl="1" algn="just"/>
            <a:r>
              <a:rPr lang="en-GB" dirty="0"/>
              <a:t>Cleans the closet </a:t>
            </a:r>
          </a:p>
          <a:p>
            <a:pPr lvl="1" algn="just"/>
            <a:r>
              <a:rPr lang="en-GB" dirty="0"/>
              <a:t>Vacuums the carpet </a:t>
            </a:r>
          </a:p>
          <a:p>
            <a:pPr lvl="1" algn="just"/>
            <a:r>
              <a:rPr lang="en-GB" dirty="0"/>
              <a:t>Checks and secures the room </a:t>
            </a:r>
          </a:p>
          <a:p>
            <a:pPr marL="0" indent="0" algn="just">
              <a:buNone/>
            </a:pPr>
            <a:endParaRPr lang="en-GB" dirty="0"/>
          </a:p>
        </p:txBody>
      </p:sp>
      <p:pic>
        <p:nvPicPr>
          <p:cNvPr id="3" name="Picture 2">
            <a:extLst>
              <a:ext uri="{FF2B5EF4-FFF2-40B4-BE49-F238E27FC236}">
                <a16:creationId xmlns:a16="http://schemas.microsoft.com/office/drawing/2014/main" id="{2FBF13FF-6161-6149-BFDB-3E3BDE01419D}"/>
              </a:ext>
            </a:extLst>
          </p:cNvPr>
          <p:cNvPicPr>
            <a:picLocks noChangeAspect="1"/>
          </p:cNvPicPr>
          <p:nvPr/>
        </p:nvPicPr>
        <p:blipFill>
          <a:blip r:embed="rId3"/>
          <a:stretch>
            <a:fillRect/>
          </a:stretch>
        </p:blipFill>
        <p:spPr>
          <a:xfrm>
            <a:off x="5796136" y="2664242"/>
            <a:ext cx="3347864" cy="3347864"/>
          </a:xfrm>
          <a:prstGeom prst="rect">
            <a:avLst/>
          </a:prstGeom>
        </p:spPr>
      </p:pic>
    </p:spTree>
    <p:extLst>
      <p:ext uri="{BB962C8B-B14F-4D97-AF65-F5344CB8AC3E}">
        <p14:creationId xmlns:p14="http://schemas.microsoft.com/office/powerpoint/2010/main" val="483373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49" y="-99392"/>
            <a:ext cx="7886700" cy="994172"/>
          </a:xfrm>
        </p:spPr>
        <p:txBody>
          <a:bodyPr/>
          <a:lstStyle/>
          <a:p>
            <a:r>
              <a:rPr lang="en-GB" b="1" dirty="0">
                <a:solidFill>
                  <a:schemeClr val="accent1">
                    <a:lumMod val="75000"/>
                  </a:schemeClr>
                </a:solidFill>
              </a:rPr>
              <a:t>Room Attendants</a:t>
            </a:r>
          </a:p>
        </p:txBody>
      </p:sp>
      <p:pic>
        <p:nvPicPr>
          <p:cNvPr id="9" name="Online Media 8" descr="A Day in the Life - Housekeeping">
            <a:hlinkClick r:id="" action="ppaction://media"/>
            <a:extLst>
              <a:ext uri="{FF2B5EF4-FFF2-40B4-BE49-F238E27FC236}">
                <a16:creationId xmlns:a16="http://schemas.microsoft.com/office/drawing/2014/main" id="{61CBE1FE-330E-5A4A-8EB4-F3B1D4975C6B}"/>
              </a:ext>
            </a:extLst>
          </p:cNvPr>
          <p:cNvPicPr>
            <a:picLocks noRot="1" noChangeAspect="1"/>
          </p:cNvPicPr>
          <p:nvPr>
            <a:videoFile r:link="rId1"/>
          </p:nvPr>
        </p:nvPicPr>
        <p:blipFill>
          <a:blip r:embed="rId4"/>
          <a:stretch>
            <a:fillRect/>
          </a:stretch>
        </p:blipFill>
        <p:spPr>
          <a:xfrm>
            <a:off x="245119" y="764704"/>
            <a:ext cx="8653761" cy="4867740"/>
          </a:xfrm>
          <a:prstGeom prst="rect">
            <a:avLst/>
          </a:prstGeom>
        </p:spPr>
      </p:pic>
    </p:spTree>
    <p:extLst>
      <p:ext uri="{BB962C8B-B14F-4D97-AF65-F5344CB8AC3E}">
        <p14:creationId xmlns:p14="http://schemas.microsoft.com/office/powerpoint/2010/main" val="170582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ame&#10;&#10;Description automatically generated">
            <a:extLst>
              <a:ext uri="{FF2B5EF4-FFF2-40B4-BE49-F238E27FC236}">
                <a16:creationId xmlns:a16="http://schemas.microsoft.com/office/drawing/2014/main" id="{BC23F97D-AE55-F940-AF01-3A85E46B39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636" y="1047026"/>
            <a:ext cx="7836438" cy="4642440"/>
          </a:xfrm>
          <a:prstGeom prst="rect">
            <a:avLst/>
          </a:prstGeom>
        </p:spPr>
      </p:pic>
      <p:sp>
        <p:nvSpPr>
          <p:cNvPr id="6" name="Rectangle 5">
            <a:extLst>
              <a:ext uri="{FF2B5EF4-FFF2-40B4-BE49-F238E27FC236}">
                <a16:creationId xmlns:a16="http://schemas.microsoft.com/office/drawing/2014/main" id="{52F2B8FA-8766-3C4B-BCE8-CAD401C7B044}"/>
              </a:ext>
            </a:extLst>
          </p:cNvPr>
          <p:cNvSpPr/>
          <p:nvPr/>
        </p:nvSpPr>
        <p:spPr>
          <a:xfrm>
            <a:off x="899592" y="1022487"/>
            <a:ext cx="660400" cy="29209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itle 1">
            <a:extLst>
              <a:ext uri="{FF2B5EF4-FFF2-40B4-BE49-F238E27FC236}">
                <a16:creationId xmlns:a16="http://schemas.microsoft.com/office/drawing/2014/main" id="{2E5663A6-D2FD-C24D-85FC-07491CDE2ADB}"/>
              </a:ext>
            </a:extLst>
          </p:cNvPr>
          <p:cNvSpPr>
            <a:spLocks noGrp="1"/>
          </p:cNvSpPr>
          <p:nvPr>
            <p:ph type="title"/>
          </p:nvPr>
        </p:nvSpPr>
        <p:spPr>
          <a:xfrm>
            <a:off x="275033" y="52853"/>
            <a:ext cx="4045020" cy="994172"/>
          </a:xfrm>
        </p:spPr>
        <p:txBody>
          <a:bodyPr>
            <a:normAutofit/>
          </a:bodyPr>
          <a:lstStyle/>
          <a:p>
            <a:r>
              <a:rPr lang="en-GB" b="1" dirty="0"/>
              <a:t>Characteristics</a:t>
            </a:r>
          </a:p>
        </p:txBody>
      </p:sp>
    </p:spTree>
    <p:extLst>
      <p:ext uri="{BB962C8B-B14F-4D97-AF65-F5344CB8AC3E}">
        <p14:creationId xmlns:p14="http://schemas.microsoft.com/office/powerpoint/2010/main" val="607094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7476F-74C8-354F-9FC7-28D73D06B560}"/>
              </a:ext>
            </a:extLst>
          </p:cNvPr>
          <p:cNvSpPr/>
          <p:nvPr/>
        </p:nvSpPr>
        <p:spPr>
          <a:xfrm>
            <a:off x="366254" y="128826"/>
            <a:ext cx="5573898" cy="707886"/>
          </a:xfrm>
          <a:prstGeom prst="rect">
            <a:avLst/>
          </a:prstGeom>
        </p:spPr>
        <p:txBody>
          <a:bodyPr wrap="none">
            <a:spAutoFit/>
          </a:bodyPr>
          <a:lstStyle/>
          <a:p>
            <a:r>
              <a:rPr lang="en-GB" sz="4000" dirty="0">
                <a:solidFill>
                  <a:srgbClr val="FF0055"/>
                </a:solidFill>
                <a:latin typeface="Brown-Regular-S"/>
              </a:rPr>
              <a:t>The housekeeper mindset</a:t>
            </a:r>
            <a:endParaRPr lang="en-GB" sz="4000" b="0" i="0" u="none" strike="noStrike" dirty="0">
              <a:solidFill>
                <a:srgbClr val="FF0055"/>
              </a:solidFill>
              <a:effectLst/>
              <a:latin typeface="Brown-Regular-S"/>
            </a:endParaRPr>
          </a:p>
        </p:txBody>
      </p:sp>
      <p:pic>
        <p:nvPicPr>
          <p:cNvPr id="6" name="Picture 5">
            <a:extLst>
              <a:ext uri="{FF2B5EF4-FFF2-40B4-BE49-F238E27FC236}">
                <a16:creationId xmlns:a16="http://schemas.microsoft.com/office/drawing/2014/main" id="{07F7998A-A0CC-6F4F-B254-E682AA2637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764704"/>
            <a:ext cx="7078315" cy="4916997"/>
          </a:xfrm>
          <a:prstGeom prst="rect">
            <a:avLst/>
          </a:prstGeom>
        </p:spPr>
      </p:pic>
      <p:sp>
        <p:nvSpPr>
          <p:cNvPr id="7" name="Rectangle 6">
            <a:extLst>
              <a:ext uri="{FF2B5EF4-FFF2-40B4-BE49-F238E27FC236}">
                <a16:creationId xmlns:a16="http://schemas.microsoft.com/office/drawing/2014/main" id="{2B21FBC1-1572-2D42-BB20-4A07849B4ADC}"/>
              </a:ext>
            </a:extLst>
          </p:cNvPr>
          <p:cNvSpPr/>
          <p:nvPr/>
        </p:nvSpPr>
        <p:spPr>
          <a:xfrm>
            <a:off x="6804248" y="476672"/>
            <a:ext cx="1224136" cy="64807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905616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A5A7C75-7C7D-7141-B6FD-C93384E9C757}"/>
              </a:ext>
            </a:extLst>
          </p:cNvPr>
          <p:cNvSpPr>
            <a:spLocks noGrp="1"/>
          </p:cNvSpPr>
          <p:nvPr>
            <p:ph type="title"/>
          </p:nvPr>
        </p:nvSpPr>
        <p:spPr>
          <a:xfrm>
            <a:off x="275033" y="3284984"/>
            <a:ext cx="2468165" cy="1839515"/>
          </a:xfrm>
        </p:spPr>
        <p:txBody>
          <a:bodyPr vert="horz" lIns="68580" tIns="34290" rIns="68580" bIns="34290" rtlCol="0" anchor="ctr">
            <a:normAutofit/>
          </a:bodyPr>
          <a:lstStyle/>
          <a:p>
            <a:r>
              <a:rPr lang="en-US" sz="2700" b="1" dirty="0"/>
              <a:t>Attributes and qualities of a </a:t>
            </a:r>
            <a:br>
              <a:rPr lang="en-US" sz="2700" b="1" dirty="0"/>
            </a:br>
            <a:r>
              <a:rPr lang="en-US" sz="2700" b="1" dirty="0"/>
              <a:t>HK Team</a:t>
            </a:r>
          </a:p>
        </p:txBody>
      </p:sp>
      <p:pic>
        <p:nvPicPr>
          <p:cNvPr id="8" name="Picture 7">
            <a:extLst>
              <a:ext uri="{FF2B5EF4-FFF2-40B4-BE49-F238E27FC236}">
                <a16:creationId xmlns:a16="http://schemas.microsoft.com/office/drawing/2014/main" id="{D0656D04-3FF2-E341-9882-ABACBC250F52}"/>
              </a:ext>
            </a:extLst>
          </p:cNvPr>
          <p:cNvPicPr>
            <a:picLocks noChangeAspect="1"/>
          </p:cNvPicPr>
          <p:nvPr/>
        </p:nvPicPr>
        <p:blipFill rotWithShape="1">
          <a:blip r:embed="rId3"/>
          <a:srcRect t="21920" b="32485"/>
          <a:stretch/>
        </p:blipFill>
        <p:spPr>
          <a:xfrm>
            <a:off x="0" y="0"/>
            <a:ext cx="9143985" cy="278295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Rectangle 5">
            <a:extLst>
              <a:ext uri="{FF2B5EF4-FFF2-40B4-BE49-F238E27FC236}">
                <a16:creationId xmlns:a16="http://schemas.microsoft.com/office/drawing/2014/main" id="{ABF73B51-189B-B74B-8D6E-7134F6E89A5D}"/>
              </a:ext>
            </a:extLst>
          </p:cNvPr>
          <p:cNvSpPr/>
          <p:nvPr/>
        </p:nvSpPr>
        <p:spPr>
          <a:xfrm>
            <a:off x="3254907" y="3429000"/>
            <a:ext cx="5614060" cy="1839515"/>
          </a:xfrm>
          <a:prstGeom prst="rect">
            <a:avLst/>
          </a:prstGeom>
        </p:spPr>
        <p:txBody>
          <a:bodyPr vert="horz" lIns="68580" tIns="34290" rIns="68580" bIns="34290" rtlCol="0" anchor="ctr">
            <a:normAutofit/>
          </a:bodyPr>
          <a:lstStyle/>
          <a:p>
            <a:pPr>
              <a:lnSpc>
                <a:spcPct val="90000"/>
              </a:lnSpc>
              <a:spcAft>
                <a:spcPts val="450"/>
              </a:spcAft>
            </a:pPr>
            <a:r>
              <a:rPr lang="en-US" sz="1275" b="1" dirty="0"/>
              <a:t>Dress Codes and Uniforms of house keeping </a:t>
            </a:r>
            <a:endParaRPr lang="en-US" sz="1275" dirty="0"/>
          </a:p>
          <a:p>
            <a:pPr indent="-171450">
              <a:lnSpc>
                <a:spcPct val="90000"/>
              </a:lnSpc>
              <a:spcAft>
                <a:spcPts val="450"/>
              </a:spcAft>
              <a:buFont typeface="Arial" panose="020B0604020202020204" pitchFamily="34" charset="0"/>
              <a:buChar char="•"/>
            </a:pPr>
            <a:r>
              <a:rPr lang="en-US" sz="1275" dirty="0"/>
              <a:t>Most establishments provide their staff with uniforms. You must always wear this uniform with pride. Your uniform serves several purposes and benefits: </a:t>
            </a:r>
          </a:p>
          <a:p>
            <a:pPr indent="-171450">
              <a:lnSpc>
                <a:spcPct val="90000"/>
              </a:lnSpc>
              <a:spcAft>
                <a:spcPts val="450"/>
              </a:spcAft>
              <a:buFont typeface="Arial" panose="020B0604020202020204" pitchFamily="34" charset="0"/>
              <a:buChar char="•"/>
            </a:pPr>
            <a:r>
              <a:rPr lang="en-US" sz="1275" dirty="0"/>
              <a:t>It makes you easily-identifiable to guests </a:t>
            </a:r>
          </a:p>
          <a:p>
            <a:pPr indent="-171450">
              <a:lnSpc>
                <a:spcPct val="90000"/>
              </a:lnSpc>
              <a:spcAft>
                <a:spcPts val="450"/>
              </a:spcAft>
              <a:buFont typeface="Arial" panose="020B0604020202020204" pitchFamily="34" charset="0"/>
              <a:buChar char="•"/>
            </a:pPr>
            <a:r>
              <a:rPr lang="en-US" sz="1275" dirty="0"/>
              <a:t>It protects your own clothing from getting dirty or damaged </a:t>
            </a:r>
          </a:p>
          <a:p>
            <a:pPr indent="-171450">
              <a:lnSpc>
                <a:spcPct val="90000"/>
              </a:lnSpc>
              <a:spcAft>
                <a:spcPts val="450"/>
              </a:spcAft>
              <a:buFont typeface="Arial" panose="020B0604020202020204" pitchFamily="34" charset="0"/>
              <a:buChar char="•"/>
            </a:pPr>
            <a:r>
              <a:rPr lang="en-US" sz="1275" dirty="0"/>
              <a:t>It may protect you from chemicals and other related materials you work with </a:t>
            </a:r>
          </a:p>
          <a:p>
            <a:pPr indent="-171450">
              <a:lnSpc>
                <a:spcPct val="90000"/>
              </a:lnSpc>
              <a:spcAft>
                <a:spcPts val="450"/>
              </a:spcAft>
              <a:buFont typeface="Arial" panose="020B0604020202020204" pitchFamily="34" charset="0"/>
              <a:buChar char="•"/>
            </a:pPr>
            <a:r>
              <a:rPr lang="en-US" sz="1275" dirty="0"/>
              <a:t>It ensures that you look smart and professional – improving the image of the housekeeping department and the establishment it. </a:t>
            </a:r>
          </a:p>
        </p:txBody>
      </p:sp>
    </p:spTree>
    <p:extLst>
      <p:ext uri="{BB962C8B-B14F-4D97-AF65-F5344CB8AC3E}">
        <p14:creationId xmlns:p14="http://schemas.microsoft.com/office/powerpoint/2010/main" val="3732038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06DFF-EC95-D942-A46E-B3A1938F135D}"/>
              </a:ext>
            </a:extLst>
          </p:cNvPr>
          <p:cNvSpPr>
            <a:spLocks noGrp="1"/>
          </p:cNvSpPr>
          <p:nvPr>
            <p:ph type="title"/>
          </p:nvPr>
        </p:nvSpPr>
        <p:spPr/>
        <p:txBody>
          <a:bodyPr/>
          <a:lstStyle/>
          <a:p>
            <a:pPr algn="l"/>
            <a:r>
              <a:rPr lang="en-GB" b="1" dirty="0"/>
              <a:t>Name Badges</a:t>
            </a:r>
          </a:p>
        </p:txBody>
      </p:sp>
      <p:sp>
        <p:nvSpPr>
          <p:cNvPr id="3" name="Content Placeholder 2">
            <a:extLst>
              <a:ext uri="{FF2B5EF4-FFF2-40B4-BE49-F238E27FC236}">
                <a16:creationId xmlns:a16="http://schemas.microsoft.com/office/drawing/2014/main" id="{E0630CA3-F71D-AD4B-AFE8-4CAEA35389CD}"/>
              </a:ext>
            </a:extLst>
          </p:cNvPr>
          <p:cNvSpPr>
            <a:spLocks noGrp="1"/>
          </p:cNvSpPr>
          <p:nvPr>
            <p:ph idx="1"/>
          </p:nvPr>
        </p:nvSpPr>
        <p:spPr>
          <a:xfrm>
            <a:off x="457200" y="1600201"/>
            <a:ext cx="5080000" cy="3917032"/>
          </a:xfrm>
        </p:spPr>
        <p:txBody>
          <a:bodyPr/>
          <a:lstStyle/>
          <a:p>
            <a:r>
              <a:rPr lang="en-GB" dirty="0"/>
              <a:t>Why do we wear them? What are the benefits?</a:t>
            </a:r>
          </a:p>
        </p:txBody>
      </p:sp>
      <p:pic>
        <p:nvPicPr>
          <p:cNvPr id="5" name="Picture 4" descr="Graphical user interface&#10;&#10;Description automatically generated">
            <a:extLst>
              <a:ext uri="{FF2B5EF4-FFF2-40B4-BE49-F238E27FC236}">
                <a16:creationId xmlns:a16="http://schemas.microsoft.com/office/drawing/2014/main" id="{C6FB3BF3-31B3-5446-AEAA-D9F0B8A48B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64000" y="3585112"/>
            <a:ext cx="5080000" cy="1968500"/>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4E2FEDBE-38B4-0441-BB17-F28732E0886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5134" y="3272888"/>
            <a:ext cx="5228702" cy="2614351"/>
          </a:xfrm>
          <a:prstGeom prst="rect">
            <a:avLst/>
          </a:prstGeom>
        </p:spPr>
      </p:pic>
      <p:pic>
        <p:nvPicPr>
          <p:cNvPr id="9" name="Picture 8" descr="Diagram&#10;&#10;Description automatically generated with medium confidence">
            <a:extLst>
              <a:ext uri="{FF2B5EF4-FFF2-40B4-BE49-F238E27FC236}">
                <a16:creationId xmlns:a16="http://schemas.microsoft.com/office/drawing/2014/main" id="{F03F4DD9-6FE6-9146-8B86-0585AB0041A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155129" y="846138"/>
            <a:ext cx="3695328" cy="2771496"/>
          </a:xfrm>
          <a:prstGeom prst="rect">
            <a:avLst/>
          </a:prstGeom>
        </p:spPr>
      </p:pic>
    </p:spTree>
    <p:extLst>
      <p:ext uri="{BB962C8B-B14F-4D97-AF65-F5344CB8AC3E}">
        <p14:creationId xmlns:p14="http://schemas.microsoft.com/office/powerpoint/2010/main" val="15082174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website&#10;&#10;Description automatically generated">
            <a:extLst>
              <a:ext uri="{FF2B5EF4-FFF2-40B4-BE49-F238E27FC236}">
                <a16:creationId xmlns:a16="http://schemas.microsoft.com/office/drawing/2014/main" id="{EC0248DF-76C9-5944-8029-6A01BDCF18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171400"/>
            <a:ext cx="9036496" cy="5838185"/>
          </a:xfrm>
          <a:prstGeom prst="rect">
            <a:avLst/>
          </a:prstGeom>
        </p:spPr>
      </p:pic>
      <p:sp>
        <p:nvSpPr>
          <p:cNvPr id="2" name="Rectangle 1">
            <a:extLst>
              <a:ext uri="{FF2B5EF4-FFF2-40B4-BE49-F238E27FC236}">
                <a16:creationId xmlns:a16="http://schemas.microsoft.com/office/drawing/2014/main" id="{0DC9EB5B-38E9-5F4F-8B7A-D06E664CAEF5}"/>
              </a:ext>
            </a:extLst>
          </p:cNvPr>
          <p:cNvSpPr/>
          <p:nvPr/>
        </p:nvSpPr>
        <p:spPr>
          <a:xfrm>
            <a:off x="3641810" y="3429000"/>
            <a:ext cx="5106654" cy="523220"/>
          </a:xfrm>
          <a:prstGeom prst="rect">
            <a:avLst/>
          </a:prstGeom>
        </p:spPr>
        <p:txBody>
          <a:bodyPr wrap="none">
            <a:spAutoFit/>
          </a:bodyPr>
          <a:lstStyle/>
          <a:p>
            <a:r>
              <a:rPr lang="en-GB" sz="2800" dirty="0">
                <a:solidFill>
                  <a:srgbClr val="FF0055"/>
                </a:solidFill>
                <a:latin typeface="Brown-Regular-S"/>
              </a:rPr>
              <a:t>Personal hygiene in housekeeping</a:t>
            </a:r>
            <a:endParaRPr lang="en-GB" sz="2800" b="0" i="0" u="none" strike="noStrike" dirty="0">
              <a:solidFill>
                <a:srgbClr val="FF0055"/>
              </a:solidFill>
              <a:effectLst/>
              <a:latin typeface="Brown-Regular-S"/>
            </a:endParaRPr>
          </a:p>
        </p:txBody>
      </p:sp>
    </p:spTree>
    <p:extLst>
      <p:ext uri="{BB962C8B-B14F-4D97-AF65-F5344CB8AC3E}">
        <p14:creationId xmlns:p14="http://schemas.microsoft.com/office/powerpoint/2010/main" val="2594916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AE70E-65F1-3743-989D-B1F06EFED882}"/>
              </a:ext>
            </a:extLst>
          </p:cNvPr>
          <p:cNvSpPr>
            <a:spLocks noGrp="1"/>
          </p:cNvSpPr>
          <p:nvPr>
            <p:ph type="title"/>
          </p:nvPr>
        </p:nvSpPr>
        <p:spPr>
          <a:xfrm>
            <a:off x="0" y="136921"/>
            <a:ext cx="4045020" cy="994172"/>
          </a:xfrm>
        </p:spPr>
        <p:txBody>
          <a:bodyPr>
            <a:normAutofit/>
          </a:bodyPr>
          <a:lstStyle/>
          <a:p>
            <a:r>
              <a:rPr lang="en-GB" b="1" dirty="0"/>
              <a:t>Hair and nails</a:t>
            </a:r>
          </a:p>
        </p:txBody>
      </p:sp>
      <p:sp>
        <p:nvSpPr>
          <p:cNvPr id="3" name="Content Placeholder 2">
            <a:extLst>
              <a:ext uri="{FF2B5EF4-FFF2-40B4-BE49-F238E27FC236}">
                <a16:creationId xmlns:a16="http://schemas.microsoft.com/office/drawing/2014/main" id="{A4C5E05F-204B-5940-BA04-4C5621CF9C74}"/>
              </a:ext>
            </a:extLst>
          </p:cNvPr>
          <p:cNvSpPr>
            <a:spLocks noGrp="1"/>
          </p:cNvSpPr>
          <p:nvPr>
            <p:ph idx="1"/>
          </p:nvPr>
        </p:nvSpPr>
        <p:spPr>
          <a:xfrm>
            <a:off x="233566" y="1412776"/>
            <a:ext cx="4828635" cy="3802856"/>
          </a:xfrm>
        </p:spPr>
        <p:txBody>
          <a:bodyPr>
            <a:noAutofit/>
          </a:bodyPr>
          <a:lstStyle/>
          <a:p>
            <a:pPr marL="0" indent="0" algn="just">
              <a:buNone/>
            </a:pPr>
            <a:r>
              <a:rPr lang="en-GB" sz="1200" dirty="0"/>
              <a:t>Your establishment will make mention of this in the personal appearance policy. </a:t>
            </a:r>
          </a:p>
          <a:p>
            <a:pPr marL="0" indent="0" algn="just">
              <a:buNone/>
            </a:pPr>
            <a:r>
              <a:rPr lang="en-GB" sz="1200" b="1" dirty="0"/>
              <a:t>You must at all times: </a:t>
            </a:r>
            <a:endParaRPr lang="en-GB" sz="1200" dirty="0"/>
          </a:p>
          <a:p>
            <a:pPr lvl="1" algn="just"/>
            <a:r>
              <a:rPr lang="en-GB" sz="1200" dirty="0"/>
              <a:t>Have clean, well-kept hair </a:t>
            </a:r>
          </a:p>
          <a:p>
            <a:pPr lvl="1" algn="just"/>
            <a:r>
              <a:rPr lang="en-GB" sz="1200" dirty="0"/>
              <a:t>Wear your hair in such a way that it does not interfere with doing your job properly, for example hang in your eyes and prevent full sight. </a:t>
            </a:r>
          </a:p>
          <a:p>
            <a:pPr lvl="1" algn="just"/>
            <a:r>
              <a:rPr lang="en-GB" sz="1200" dirty="0"/>
              <a:t>Ensure, in the event that that your hair falls out a lot, that you wear something to prevent it being distributed all over a guest room, for example. </a:t>
            </a:r>
          </a:p>
          <a:p>
            <a:pPr lvl="1" algn="just"/>
            <a:r>
              <a:rPr lang="en-GB" sz="1200" dirty="0"/>
              <a:t>Some establishments may require you to wear a head scarf or bandanna with your uniform. </a:t>
            </a:r>
          </a:p>
          <a:p>
            <a:pPr lvl="1" algn="just"/>
            <a:r>
              <a:rPr lang="en-GB" sz="1200" dirty="0"/>
              <a:t>Make sure that your nails are tidy at all times. Your nails must not be long enough to damage items in the line of work e.g. catch on linen or scratch other items. Some establishments require short, unpolished nails. This will be indicated by the establishment’s policy. </a:t>
            </a:r>
          </a:p>
          <a:p>
            <a:pPr lvl="1" algn="just"/>
            <a:r>
              <a:rPr lang="en-GB" sz="1200" dirty="0"/>
              <a:t>If your nails are long, it is difficult to clean them and you may collect and transfer dirt and bacteria, which may cause yourself, your colleagues and guests to become sick. </a:t>
            </a:r>
          </a:p>
          <a:p>
            <a:pPr algn="just"/>
            <a:endParaRPr lang="en-GB" sz="1200" dirty="0"/>
          </a:p>
        </p:txBody>
      </p:sp>
      <p:pic>
        <p:nvPicPr>
          <p:cNvPr id="6" name="Picture 5" descr="A close up of a logo&#10;&#10;Description automatically generated">
            <a:extLst>
              <a:ext uri="{FF2B5EF4-FFF2-40B4-BE49-F238E27FC236}">
                <a16:creationId xmlns:a16="http://schemas.microsoft.com/office/drawing/2014/main" id="{BC3B3BE5-50EB-AE41-BFFD-5D11C021D261}"/>
              </a:ext>
            </a:extLst>
          </p:cNvPr>
          <p:cNvPicPr>
            <a:picLocks noChangeAspect="1"/>
          </p:cNvPicPr>
          <p:nvPr/>
        </p:nvPicPr>
        <p:blipFill rotWithShape="1">
          <a:blip r:embed="rId3"/>
          <a:srcRect t="2421" r="-2" b="4720"/>
          <a:stretch/>
        </p:blipFill>
        <p:spPr>
          <a:xfrm>
            <a:off x="5107578" y="957276"/>
            <a:ext cx="3802856" cy="380285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398885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738A15-228A-844F-8D84-2AA0F5BB1C52}"/>
              </a:ext>
            </a:extLst>
          </p:cNvPr>
          <p:cNvSpPr/>
          <p:nvPr/>
        </p:nvSpPr>
        <p:spPr>
          <a:xfrm>
            <a:off x="467544" y="360153"/>
            <a:ext cx="7886699" cy="2377574"/>
          </a:xfrm>
          <a:prstGeom prst="rect">
            <a:avLst/>
          </a:prstGeom>
        </p:spPr>
        <p:txBody>
          <a:bodyPr wrap="square">
            <a:spAutoFit/>
          </a:bodyPr>
          <a:lstStyle/>
          <a:p>
            <a:pPr algn="just"/>
            <a:r>
              <a:rPr lang="en-GB" sz="1350" b="1" dirty="0">
                <a:latin typeface="LevenimMT"/>
              </a:rPr>
              <a:t>Jewellery and Cosmetics </a:t>
            </a:r>
            <a:endParaRPr lang="en-GB" sz="1350" dirty="0"/>
          </a:p>
          <a:p>
            <a:pPr algn="just"/>
            <a:r>
              <a:rPr lang="en-GB" sz="1350" dirty="0">
                <a:latin typeface="LevenimMT"/>
              </a:rPr>
              <a:t>Once again the requirements will differ from one establishment to the next. Most establishments adhere to the following basic standards: </a:t>
            </a:r>
            <a:endParaRPr lang="en-GB" sz="1350" dirty="0"/>
          </a:p>
          <a:p>
            <a:pPr marL="557213" lvl="1" indent="-214313" algn="just">
              <a:buFont typeface="Arial" panose="020B0604020202020204" pitchFamily="34" charset="0"/>
              <a:buChar char="•"/>
            </a:pPr>
            <a:r>
              <a:rPr lang="en-GB" sz="1350" dirty="0">
                <a:latin typeface="LevenimMT"/>
              </a:rPr>
              <a:t>No jewellery, except for a wedding band and possibly a watch is allowed </a:t>
            </a:r>
          </a:p>
          <a:p>
            <a:pPr marL="557213" lvl="1" indent="-214313" algn="just">
              <a:buFont typeface="Arial" panose="020B0604020202020204" pitchFamily="34" charset="0"/>
              <a:buChar char="•"/>
            </a:pPr>
            <a:r>
              <a:rPr lang="en-GB" sz="1350" dirty="0">
                <a:latin typeface="LevenimMT"/>
              </a:rPr>
              <a:t>A watch may be quite a handy tool for a housekeeper to assist him/her with time keeping </a:t>
            </a:r>
          </a:p>
          <a:p>
            <a:pPr marL="557213" lvl="1" indent="-214313" algn="just">
              <a:buFont typeface="Arial" panose="020B0604020202020204" pitchFamily="34" charset="0"/>
              <a:buChar char="•"/>
            </a:pPr>
            <a:r>
              <a:rPr lang="en-GB" sz="1350" dirty="0">
                <a:latin typeface="LevenimMT"/>
              </a:rPr>
              <a:t>Chains around the neck, dangling earrings and loose bracelets are usually not allowed, as they may pose a safety risk. </a:t>
            </a:r>
          </a:p>
          <a:p>
            <a:pPr marL="557213" lvl="1" indent="-214313" algn="just">
              <a:buFont typeface="Arial" panose="020B0604020202020204" pitchFamily="34" charset="0"/>
              <a:buChar char="•"/>
            </a:pPr>
            <a:r>
              <a:rPr lang="en-GB" sz="1350" dirty="0">
                <a:latin typeface="LevenimMT"/>
              </a:rPr>
              <a:t>Some establishments only allow basic day make-up to be worn by housekeepers – for the sole purpose of looking neat and tidy </a:t>
            </a:r>
          </a:p>
          <a:p>
            <a:pPr marL="557213" lvl="1" indent="-214313" algn="just">
              <a:buFont typeface="Arial" panose="020B0604020202020204" pitchFamily="34" charset="0"/>
              <a:buChar char="•"/>
            </a:pPr>
            <a:r>
              <a:rPr lang="en-GB" sz="1350" dirty="0">
                <a:latin typeface="LevenimMT"/>
              </a:rPr>
              <a:t>Be careful of very strong smelling perfume as the smell may hover in the guest room long after you have left and may not necessary be pleasant to the guest. </a:t>
            </a:r>
          </a:p>
        </p:txBody>
      </p:sp>
      <p:pic>
        <p:nvPicPr>
          <p:cNvPr id="7" name="Picture 6" descr="A screenshot of a cell phone&#10;&#10;Description automatically generated">
            <a:extLst>
              <a:ext uri="{FF2B5EF4-FFF2-40B4-BE49-F238E27FC236}">
                <a16:creationId xmlns:a16="http://schemas.microsoft.com/office/drawing/2014/main" id="{1AF927E7-0E2F-E04F-AE69-BD6339AEA4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6792" y="3276424"/>
            <a:ext cx="5743460" cy="1752600"/>
          </a:xfrm>
          <a:prstGeom prst="rect">
            <a:avLst/>
          </a:prstGeom>
        </p:spPr>
      </p:pic>
      <p:sp>
        <p:nvSpPr>
          <p:cNvPr id="8" name="TextBox 7">
            <a:extLst>
              <a:ext uri="{FF2B5EF4-FFF2-40B4-BE49-F238E27FC236}">
                <a16:creationId xmlns:a16="http://schemas.microsoft.com/office/drawing/2014/main" id="{AB5D8717-BFA4-3140-AFB1-E69FDC5BC997}"/>
              </a:ext>
            </a:extLst>
          </p:cNvPr>
          <p:cNvSpPr txBox="1"/>
          <p:nvPr/>
        </p:nvSpPr>
        <p:spPr>
          <a:xfrm>
            <a:off x="433748" y="3820192"/>
            <a:ext cx="2016899" cy="300082"/>
          </a:xfrm>
          <a:prstGeom prst="rect">
            <a:avLst/>
          </a:prstGeom>
          <a:noFill/>
        </p:spPr>
        <p:txBody>
          <a:bodyPr wrap="none" rtlCol="0">
            <a:spAutoFit/>
          </a:bodyPr>
          <a:lstStyle/>
          <a:p>
            <a:r>
              <a:rPr lang="en-GB" sz="1350" dirty="0"/>
              <a:t>Example of good practice</a:t>
            </a:r>
          </a:p>
        </p:txBody>
      </p:sp>
      <p:sp>
        <p:nvSpPr>
          <p:cNvPr id="9" name="Right Arrow 8">
            <a:extLst>
              <a:ext uri="{FF2B5EF4-FFF2-40B4-BE49-F238E27FC236}">
                <a16:creationId xmlns:a16="http://schemas.microsoft.com/office/drawing/2014/main" id="{A46B1ED9-9629-8F42-8CC2-584F9B404765}"/>
              </a:ext>
            </a:extLst>
          </p:cNvPr>
          <p:cNvSpPr/>
          <p:nvPr/>
        </p:nvSpPr>
        <p:spPr>
          <a:xfrm>
            <a:off x="786672" y="4152724"/>
            <a:ext cx="1206500" cy="330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5104375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E1F683-133B-2442-A416-5906E8E941EF}"/>
              </a:ext>
            </a:extLst>
          </p:cNvPr>
          <p:cNvPicPr>
            <a:picLocks noChangeAspect="1"/>
          </p:cNvPicPr>
          <p:nvPr/>
        </p:nvPicPr>
        <p:blipFill>
          <a:blip r:embed="rId3"/>
          <a:stretch>
            <a:fillRect/>
          </a:stretch>
        </p:blipFill>
        <p:spPr>
          <a:xfrm>
            <a:off x="2185876" y="908720"/>
            <a:ext cx="4772248" cy="4772248"/>
          </a:xfrm>
          <a:prstGeom prst="rect">
            <a:avLst/>
          </a:prstGeom>
        </p:spPr>
      </p:pic>
      <p:sp>
        <p:nvSpPr>
          <p:cNvPr id="6" name="Rectangle 5">
            <a:extLst>
              <a:ext uri="{FF2B5EF4-FFF2-40B4-BE49-F238E27FC236}">
                <a16:creationId xmlns:a16="http://schemas.microsoft.com/office/drawing/2014/main" id="{DBDCF3CB-BA0D-C141-B75E-A40EFCA544C4}"/>
              </a:ext>
            </a:extLst>
          </p:cNvPr>
          <p:cNvSpPr/>
          <p:nvPr/>
        </p:nvSpPr>
        <p:spPr>
          <a:xfrm>
            <a:off x="827584" y="188640"/>
            <a:ext cx="7848872" cy="1323439"/>
          </a:xfrm>
          <a:prstGeom prst="rect">
            <a:avLst/>
          </a:prstGeom>
        </p:spPr>
        <p:txBody>
          <a:bodyPr wrap="square">
            <a:spAutoFit/>
          </a:bodyPr>
          <a:lstStyle/>
          <a:p>
            <a:pPr algn="ctr"/>
            <a:r>
              <a:rPr lang="en-GB" sz="4000" dirty="0">
                <a:solidFill>
                  <a:srgbClr val="FF0055"/>
                </a:solidFill>
                <a:latin typeface="Brown-Regular-S"/>
              </a:rPr>
              <a:t>Workplace health &amp; safety (WH&amp;S) in housekeeping</a:t>
            </a:r>
            <a:endParaRPr lang="en-GB" sz="4000" b="0" i="0" u="none" strike="noStrike" dirty="0">
              <a:solidFill>
                <a:srgbClr val="FF0055"/>
              </a:solidFill>
              <a:effectLst/>
              <a:latin typeface="Brown-Regular-S"/>
            </a:endParaRPr>
          </a:p>
        </p:txBody>
      </p:sp>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026" name="Picture 2" descr="COSHH Assessment (Risk Assessment) for Hazardous Substances">
            <a:extLst>
              <a:ext uri="{FF2B5EF4-FFF2-40B4-BE49-F238E27FC236}">
                <a16:creationId xmlns:a16="http://schemas.microsoft.com/office/drawing/2014/main" id="{3A7A7335-BE52-F948-BCA4-6332B2CBD8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4" y="1512079"/>
            <a:ext cx="3068960" cy="30689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SHH Awareness (Open Course) - Health and Safety Training in Scotland">
            <a:extLst>
              <a:ext uri="{FF2B5EF4-FFF2-40B4-BE49-F238E27FC236}">
                <a16:creationId xmlns:a16="http://schemas.microsoft.com/office/drawing/2014/main" id="{BE0D3CDD-BA9F-5D40-90C6-D8EE460EC4E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934" y="1544340"/>
            <a:ext cx="3068960"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2784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asis Pro - Housekeeping Program: Ecolab Deutschland GmbH - CMS Berlin -">
            <a:extLst>
              <a:ext uri="{FF2B5EF4-FFF2-40B4-BE49-F238E27FC236}">
                <a16:creationId xmlns:a16="http://schemas.microsoft.com/office/drawing/2014/main" id="{09EA7AFA-B668-3D49-80B0-F22865669B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4896"/>
          <a:stretch/>
        </p:blipFill>
        <p:spPr bwMode="auto">
          <a:xfrm>
            <a:off x="3566353" y="1571650"/>
            <a:ext cx="5445224" cy="4089598"/>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437313" y="237207"/>
            <a:ext cx="5108386" cy="1015663"/>
          </a:xfrm>
          <a:prstGeom prst="rect">
            <a:avLst/>
          </a:prstGeom>
        </p:spPr>
        <p:txBody>
          <a:bodyPr wrap="none">
            <a:spAutoFit/>
          </a:bodyPr>
          <a:lstStyle/>
          <a:p>
            <a:r>
              <a:rPr lang="en-GB" sz="6000" dirty="0">
                <a:solidFill>
                  <a:srgbClr val="FF0055"/>
                </a:solidFill>
                <a:latin typeface="Brown-Regular-S"/>
              </a:rPr>
              <a:t>Cleaning agents</a:t>
            </a:r>
            <a:endParaRPr lang="en-GB" sz="6000" b="0" i="0" u="none" strike="noStrike" dirty="0">
              <a:solidFill>
                <a:srgbClr val="FF0055"/>
              </a:solidFill>
              <a:effectLst/>
              <a:latin typeface="Brown-Regular-S"/>
            </a:endParaRPr>
          </a:p>
        </p:txBody>
      </p:sp>
      <p:pic>
        <p:nvPicPr>
          <p:cNvPr id="3" name="Picture 2">
            <a:extLst>
              <a:ext uri="{FF2B5EF4-FFF2-40B4-BE49-F238E27FC236}">
                <a16:creationId xmlns:a16="http://schemas.microsoft.com/office/drawing/2014/main" id="{9B43480C-B446-6342-A5F4-7A13E1704845}"/>
              </a:ext>
            </a:extLst>
          </p:cNvPr>
          <p:cNvPicPr>
            <a:picLocks noChangeAspect="1"/>
          </p:cNvPicPr>
          <p:nvPr/>
        </p:nvPicPr>
        <p:blipFill>
          <a:blip r:embed="rId4"/>
          <a:stretch>
            <a:fillRect/>
          </a:stretch>
        </p:blipFill>
        <p:spPr>
          <a:xfrm>
            <a:off x="0" y="2060848"/>
            <a:ext cx="3888432" cy="3888432"/>
          </a:xfrm>
          <a:prstGeom prst="rect">
            <a:avLst/>
          </a:prstGeom>
        </p:spPr>
      </p:pic>
    </p:spTree>
    <p:extLst>
      <p:ext uri="{BB962C8B-B14F-4D97-AF65-F5344CB8AC3E}">
        <p14:creationId xmlns:p14="http://schemas.microsoft.com/office/powerpoint/2010/main" val="1260196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437313" y="237207"/>
            <a:ext cx="8193397" cy="1015663"/>
          </a:xfrm>
          <a:prstGeom prst="rect">
            <a:avLst/>
          </a:prstGeom>
        </p:spPr>
        <p:txBody>
          <a:bodyPr wrap="none">
            <a:spAutoFit/>
          </a:bodyPr>
          <a:lstStyle/>
          <a:p>
            <a:r>
              <a:rPr lang="en-GB" sz="6000" dirty="0">
                <a:solidFill>
                  <a:srgbClr val="FF0055"/>
                </a:solidFill>
                <a:latin typeface="Brown-Regular-S"/>
              </a:rPr>
              <a:t>Housekeeping equipment</a:t>
            </a:r>
            <a:endParaRPr lang="en-GB" sz="6000" b="0" i="0" u="none" strike="noStrike" dirty="0">
              <a:solidFill>
                <a:srgbClr val="FF0055"/>
              </a:solidFill>
              <a:effectLst/>
              <a:latin typeface="Brown-Regular-S"/>
            </a:endParaRPr>
          </a:p>
        </p:txBody>
      </p:sp>
      <p:pic>
        <p:nvPicPr>
          <p:cNvPr id="4" name="Picture 3">
            <a:extLst>
              <a:ext uri="{FF2B5EF4-FFF2-40B4-BE49-F238E27FC236}">
                <a16:creationId xmlns:a16="http://schemas.microsoft.com/office/drawing/2014/main" id="{FD9186D3-8E53-4D4A-B6E0-718E891EFBA3}"/>
              </a:ext>
            </a:extLst>
          </p:cNvPr>
          <p:cNvPicPr>
            <a:picLocks noChangeAspect="1"/>
          </p:cNvPicPr>
          <p:nvPr/>
        </p:nvPicPr>
        <p:blipFill>
          <a:blip r:embed="rId3"/>
          <a:stretch>
            <a:fillRect/>
          </a:stretch>
        </p:blipFill>
        <p:spPr>
          <a:xfrm>
            <a:off x="5220072" y="2053828"/>
            <a:ext cx="3607420" cy="3607420"/>
          </a:xfrm>
          <a:prstGeom prst="rect">
            <a:avLst/>
          </a:prstGeom>
        </p:spPr>
      </p:pic>
      <p:pic>
        <p:nvPicPr>
          <p:cNvPr id="5122" name="Picture 2" descr="Housekeeping: SOP Hotel Housekeeping Trolley or Maids Cart Setting">
            <a:extLst>
              <a:ext uri="{FF2B5EF4-FFF2-40B4-BE49-F238E27FC236}">
                <a16:creationId xmlns:a16="http://schemas.microsoft.com/office/drawing/2014/main" id="{8C632489-72C2-EC4B-A0E3-9EE654CDCB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192" y="1404156"/>
            <a:ext cx="4149080" cy="4149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77977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4180375" cy="1015663"/>
          </a:xfrm>
          <a:prstGeom prst="rect">
            <a:avLst/>
          </a:prstGeom>
        </p:spPr>
        <p:txBody>
          <a:bodyPr wrap="none">
            <a:spAutoFit/>
          </a:bodyPr>
          <a:lstStyle/>
          <a:p>
            <a:r>
              <a:rPr lang="en-GB" sz="6000" dirty="0">
                <a:solidFill>
                  <a:srgbClr val="FF0055"/>
                </a:solidFill>
                <a:latin typeface="Brown-Regular-S"/>
              </a:rPr>
              <a:t>Cleaning tips</a:t>
            </a:r>
            <a:endParaRPr lang="en-GB" sz="6000" b="0" i="0" u="none" strike="noStrike" dirty="0">
              <a:solidFill>
                <a:srgbClr val="FF0055"/>
              </a:solidFill>
              <a:effectLst/>
              <a:latin typeface="Brown-Regular-S"/>
            </a:endParaRPr>
          </a:p>
        </p:txBody>
      </p:sp>
      <p:pic>
        <p:nvPicPr>
          <p:cNvPr id="8" name="Picture 7" descr="A picture containing text&#10;&#10;Description automatically generated">
            <a:extLst>
              <a:ext uri="{FF2B5EF4-FFF2-40B4-BE49-F238E27FC236}">
                <a16:creationId xmlns:a16="http://schemas.microsoft.com/office/drawing/2014/main" id="{388DD195-216E-C442-AFB6-23CCC9B494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1873" y="1350126"/>
            <a:ext cx="7874000" cy="4191000"/>
          </a:xfrm>
          <a:prstGeom prst="rect">
            <a:avLst/>
          </a:prstGeom>
        </p:spPr>
      </p:pic>
    </p:spTree>
    <p:extLst>
      <p:ext uri="{BB962C8B-B14F-4D97-AF65-F5344CB8AC3E}">
        <p14:creationId xmlns:p14="http://schemas.microsoft.com/office/powerpoint/2010/main" val="1983637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 email&#10;&#10;Description automatically generated">
            <a:extLst>
              <a:ext uri="{FF2B5EF4-FFF2-40B4-BE49-F238E27FC236}">
                <a16:creationId xmlns:a16="http://schemas.microsoft.com/office/drawing/2014/main" id="{6B433ED6-C388-8442-8AD0-2190C5B767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36774"/>
            <a:ext cx="8262664" cy="5653045"/>
          </a:xfrm>
          <a:prstGeom prst="rect">
            <a:avLst/>
          </a:prstGeom>
        </p:spPr>
      </p:pic>
      <p:pic>
        <p:nvPicPr>
          <p:cNvPr id="5" name="Picture 4">
            <a:extLst>
              <a:ext uri="{FF2B5EF4-FFF2-40B4-BE49-F238E27FC236}">
                <a16:creationId xmlns:a16="http://schemas.microsoft.com/office/drawing/2014/main" id="{06FA9D90-A5A6-7E47-A212-411968163126}"/>
              </a:ext>
            </a:extLst>
          </p:cNvPr>
          <p:cNvPicPr>
            <a:picLocks noChangeAspect="1"/>
          </p:cNvPicPr>
          <p:nvPr/>
        </p:nvPicPr>
        <p:blipFill>
          <a:blip r:embed="rId4"/>
          <a:stretch>
            <a:fillRect/>
          </a:stretch>
        </p:blipFill>
        <p:spPr>
          <a:xfrm>
            <a:off x="467544" y="3429000"/>
            <a:ext cx="2527300" cy="2527300"/>
          </a:xfrm>
          <a:prstGeom prst="rect">
            <a:avLst/>
          </a:prstGeom>
        </p:spPr>
      </p:pic>
    </p:spTree>
    <p:extLst>
      <p:ext uri="{BB962C8B-B14F-4D97-AF65-F5344CB8AC3E}">
        <p14:creationId xmlns:p14="http://schemas.microsoft.com/office/powerpoint/2010/main" val="3028089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2701381" cy="1015663"/>
          </a:xfrm>
          <a:prstGeom prst="rect">
            <a:avLst/>
          </a:prstGeom>
        </p:spPr>
        <p:txBody>
          <a:bodyPr wrap="none">
            <a:spAutoFit/>
          </a:bodyPr>
          <a:lstStyle/>
          <a:p>
            <a:r>
              <a:rPr lang="en-GB" sz="6000" dirty="0">
                <a:solidFill>
                  <a:srgbClr val="FF0055"/>
                </a:solidFill>
                <a:latin typeface="Brown-Regular-S"/>
              </a:rPr>
              <a:t>Security</a:t>
            </a:r>
            <a:endParaRPr lang="en-GB" sz="6000" b="0" i="0" u="none" strike="noStrike" dirty="0">
              <a:solidFill>
                <a:srgbClr val="FF0055"/>
              </a:solidFill>
              <a:effectLst/>
              <a:latin typeface="Brown-Regular-S"/>
            </a:endParaRPr>
          </a:p>
        </p:txBody>
      </p:sp>
      <p:pic>
        <p:nvPicPr>
          <p:cNvPr id="4" name="Picture 3" descr="A picture containing wall, person, indoor&#10;&#10;Description automatically generated">
            <a:extLst>
              <a:ext uri="{FF2B5EF4-FFF2-40B4-BE49-F238E27FC236}">
                <a16:creationId xmlns:a16="http://schemas.microsoft.com/office/drawing/2014/main" id="{3DBAFECD-244F-1F48-A71F-D096CE746D1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44900" y="2520950"/>
            <a:ext cx="1854200" cy="1816100"/>
          </a:xfrm>
          <a:prstGeom prst="rect">
            <a:avLst/>
          </a:prstGeom>
        </p:spPr>
      </p:pic>
      <p:pic>
        <p:nvPicPr>
          <p:cNvPr id="6" name="Picture 5" descr="A picture containing wall, indoor, yellow&#10;&#10;Description automatically generated">
            <a:extLst>
              <a:ext uri="{FF2B5EF4-FFF2-40B4-BE49-F238E27FC236}">
                <a16:creationId xmlns:a16="http://schemas.microsoft.com/office/drawing/2014/main" id="{68B923EF-60D2-5942-8CB0-31E494DE4DA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11712" y="1857096"/>
            <a:ext cx="7176256" cy="3588128"/>
          </a:xfrm>
          <a:prstGeom prst="rect">
            <a:avLst/>
          </a:prstGeom>
        </p:spPr>
      </p:pic>
      <p:pic>
        <p:nvPicPr>
          <p:cNvPr id="10" name="Picture 9" descr="A picture containing text, electronics&#10;&#10;Description automatically generated">
            <a:extLst>
              <a:ext uri="{FF2B5EF4-FFF2-40B4-BE49-F238E27FC236}">
                <a16:creationId xmlns:a16="http://schemas.microsoft.com/office/drawing/2014/main" id="{A3F6E794-08F4-3146-B9DD-8386C509A1B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220072" y="195742"/>
            <a:ext cx="3730288" cy="1300938"/>
          </a:xfrm>
          <a:prstGeom prst="rect">
            <a:avLst/>
          </a:prstGeom>
        </p:spPr>
      </p:pic>
    </p:spTree>
    <p:extLst>
      <p:ext uri="{BB962C8B-B14F-4D97-AF65-F5344CB8AC3E}">
        <p14:creationId xmlns:p14="http://schemas.microsoft.com/office/powerpoint/2010/main" val="4146187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113CBD1-4DFE-7B4F-9A50-6FBEA26EE276}"/>
              </a:ext>
            </a:extLst>
          </p:cNvPr>
          <p:cNvSpPr/>
          <p:nvPr/>
        </p:nvSpPr>
        <p:spPr>
          <a:xfrm>
            <a:off x="3964199" y="2996952"/>
            <a:ext cx="4784265" cy="2308324"/>
          </a:xfrm>
          <a:prstGeom prst="rect">
            <a:avLst/>
          </a:prstGeom>
        </p:spPr>
        <p:txBody>
          <a:bodyPr wrap="square">
            <a:spAutoFit/>
          </a:bodyPr>
          <a:lstStyle/>
          <a:p>
            <a:pPr algn="ctr"/>
            <a:r>
              <a:rPr lang="en-GB" sz="3600" b="1" dirty="0">
                <a:latin typeface=".SFNS"/>
              </a:rPr>
              <a:t>Can you think of Common Housekeeping Issues That Damage Hotel Profits? </a:t>
            </a:r>
            <a:endParaRPr lang="en-GB" sz="3600" dirty="0"/>
          </a:p>
        </p:txBody>
      </p:sp>
      <p:pic>
        <p:nvPicPr>
          <p:cNvPr id="7" name="Graphic 6" descr="Head with gears">
            <a:extLst>
              <a:ext uri="{FF2B5EF4-FFF2-40B4-BE49-F238E27FC236}">
                <a16:creationId xmlns:a16="http://schemas.microsoft.com/office/drawing/2014/main" id="{9EEC49E4-E51C-684F-B263-296DAF68B7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66447" y="548680"/>
            <a:ext cx="2779767" cy="2779767"/>
          </a:xfrm>
          <a:prstGeom prst="rect">
            <a:avLst/>
          </a:prstGeom>
        </p:spPr>
      </p:pic>
      <p:pic>
        <p:nvPicPr>
          <p:cNvPr id="2" name="Picture 1">
            <a:extLst>
              <a:ext uri="{FF2B5EF4-FFF2-40B4-BE49-F238E27FC236}">
                <a16:creationId xmlns:a16="http://schemas.microsoft.com/office/drawing/2014/main" id="{8854A024-63AB-F74E-B9B9-D91CF61F61F4}"/>
              </a:ext>
            </a:extLst>
          </p:cNvPr>
          <p:cNvPicPr>
            <a:picLocks noChangeAspect="1"/>
          </p:cNvPicPr>
          <p:nvPr/>
        </p:nvPicPr>
        <p:blipFill>
          <a:blip r:embed="rId5"/>
          <a:stretch>
            <a:fillRect/>
          </a:stretch>
        </p:blipFill>
        <p:spPr>
          <a:xfrm>
            <a:off x="260989" y="1170068"/>
            <a:ext cx="3472524" cy="3472524"/>
          </a:xfrm>
          <a:prstGeom prst="rect">
            <a:avLst/>
          </a:prstGeom>
        </p:spPr>
      </p:pic>
      <p:sp>
        <p:nvSpPr>
          <p:cNvPr id="6" name="Title 1">
            <a:extLst>
              <a:ext uri="{FF2B5EF4-FFF2-40B4-BE49-F238E27FC236}">
                <a16:creationId xmlns:a16="http://schemas.microsoft.com/office/drawing/2014/main" id="{8A2A8267-4120-A647-950E-FA31884F49DD}"/>
              </a:ext>
            </a:extLst>
          </p:cNvPr>
          <p:cNvSpPr>
            <a:spLocks noGrp="1"/>
          </p:cNvSpPr>
          <p:nvPr>
            <p:ph type="title"/>
          </p:nvPr>
        </p:nvSpPr>
        <p:spPr/>
        <p:txBody>
          <a:bodyPr/>
          <a:lstStyle/>
          <a:p>
            <a:pPr algn="l"/>
            <a:r>
              <a:rPr lang="en-GB" b="1" dirty="0"/>
              <a:t>Next week…</a:t>
            </a:r>
          </a:p>
        </p:txBody>
      </p:sp>
    </p:spTree>
    <p:extLst>
      <p:ext uri="{BB962C8B-B14F-4D97-AF65-F5344CB8AC3E}">
        <p14:creationId xmlns:p14="http://schemas.microsoft.com/office/powerpoint/2010/main" val="36419363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868" y="26218"/>
            <a:ext cx="7886700" cy="994172"/>
          </a:xfrm>
        </p:spPr>
        <p:txBody>
          <a:bodyPr/>
          <a:lstStyle/>
          <a:p>
            <a:pPr algn="l"/>
            <a:r>
              <a:rPr lang="en-GB" b="1" dirty="0">
                <a:solidFill>
                  <a:schemeClr val="accent1">
                    <a:lumMod val="75000"/>
                  </a:schemeClr>
                </a:solidFill>
              </a:rPr>
              <a:t>The Life of Housekeeping…</a:t>
            </a:r>
          </a:p>
        </p:txBody>
      </p:sp>
      <p:pic>
        <p:nvPicPr>
          <p:cNvPr id="3" name="Online Media 2" descr="Life of A Housekeeper">
            <a:hlinkClick r:id="" action="ppaction://media"/>
            <a:extLst>
              <a:ext uri="{FF2B5EF4-FFF2-40B4-BE49-F238E27FC236}">
                <a16:creationId xmlns:a16="http://schemas.microsoft.com/office/drawing/2014/main" id="{BC98E6A6-28E7-3A4D-8638-8148D885D977}"/>
              </a:ext>
            </a:extLst>
          </p:cNvPr>
          <p:cNvPicPr>
            <a:picLocks noRot="1" noChangeAspect="1"/>
          </p:cNvPicPr>
          <p:nvPr>
            <a:videoFile r:link="rId1"/>
          </p:nvPr>
        </p:nvPicPr>
        <p:blipFill>
          <a:blip r:embed="rId4"/>
          <a:stretch>
            <a:fillRect/>
          </a:stretch>
        </p:blipFill>
        <p:spPr>
          <a:xfrm>
            <a:off x="107504" y="908720"/>
            <a:ext cx="8385600" cy="4716900"/>
          </a:xfrm>
          <a:prstGeom prst="rect">
            <a:avLst/>
          </a:prstGeom>
        </p:spPr>
      </p:pic>
    </p:spTree>
    <p:extLst>
      <p:ext uri="{BB962C8B-B14F-4D97-AF65-F5344CB8AC3E}">
        <p14:creationId xmlns:p14="http://schemas.microsoft.com/office/powerpoint/2010/main" val="424472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7781724-5DBF-B14C-9A14-4581124D11B2}"/>
              </a:ext>
            </a:extLst>
          </p:cNvPr>
          <p:cNvSpPr txBox="1">
            <a:spLocks/>
          </p:cNvSpPr>
          <p:nvPr/>
        </p:nvSpPr>
        <p:spPr>
          <a:xfrm>
            <a:off x="247973" y="366339"/>
            <a:ext cx="3438144" cy="112471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t>Assignment 1:</a:t>
            </a:r>
            <a:br>
              <a:rPr lang="en-US" sz="4000" b="1"/>
            </a:br>
            <a:r>
              <a:rPr lang="en-US" sz="4000" b="1"/>
              <a:t>Student Journal</a:t>
            </a:r>
            <a:endParaRPr lang="en-US" sz="4000" b="1" dirty="0"/>
          </a:p>
        </p:txBody>
      </p:sp>
      <p:sp>
        <p:nvSpPr>
          <p:cNvPr id="5" name="TextBox 4">
            <a:extLst>
              <a:ext uri="{FF2B5EF4-FFF2-40B4-BE49-F238E27FC236}">
                <a16:creationId xmlns:a16="http://schemas.microsoft.com/office/drawing/2014/main" id="{99B2831F-4CC1-1B45-9F48-118858FD81C5}"/>
              </a:ext>
            </a:extLst>
          </p:cNvPr>
          <p:cNvSpPr txBox="1"/>
          <p:nvPr/>
        </p:nvSpPr>
        <p:spPr>
          <a:xfrm>
            <a:off x="135238" y="2719046"/>
            <a:ext cx="4349079" cy="2862322"/>
          </a:xfrm>
          <a:prstGeom prst="rect">
            <a:avLst/>
          </a:prstGeom>
          <a:noFill/>
        </p:spPr>
        <p:txBody>
          <a:bodyPr wrap="square" rtlCol="0">
            <a:spAutoFit/>
          </a:bodyPr>
          <a:lstStyle/>
          <a:p>
            <a:pPr marL="285750" indent="-285750" algn="just">
              <a:buFont typeface="Arial" panose="020B0604020202020204" pitchFamily="34" charset="0"/>
              <a:buChar char="•"/>
            </a:pPr>
            <a:r>
              <a:rPr lang="en-GB" dirty="0"/>
              <a:t>Summarise </a:t>
            </a:r>
            <a:r>
              <a:rPr lang="en-GB" b="1" u="sng" dirty="0"/>
              <a:t>briefly</a:t>
            </a:r>
          </a:p>
          <a:p>
            <a:pPr marL="285750" indent="-285750" algn="just">
              <a:buFont typeface="Arial" panose="020B0604020202020204" pitchFamily="34" charset="0"/>
              <a:buChar char="•"/>
            </a:pPr>
            <a:r>
              <a:rPr lang="en-GB" dirty="0"/>
              <a:t>Expand with further knowledge through wider reading. </a:t>
            </a:r>
          </a:p>
          <a:p>
            <a:pPr marL="285750" indent="-285750" algn="just">
              <a:buFont typeface="Arial" panose="020B0604020202020204" pitchFamily="34" charset="0"/>
              <a:buChar char="•"/>
            </a:pPr>
            <a:r>
              <a:rPr lang="en-GB" dirty="0"/>
              <a:t>Include personal reflections. </a:t>
            </a:r>
          </a:p>
          <a:p>
            <a:pPr marL="285750" indent="-285750" algn="just">
              <a:buFont typeface="Arial" panose="020B0604020202020204" pitchFamily="34" charset="0"/>
              <a:buChar char="•"/>
            </a:pPr>
            <a:r>
              <a:rPr lang="en-GB" dirty="0"/>
              <a:t>Why is housekeeping referred to as the backbone of a hotel offering?</a:t>
            </a:r>
          </a:p>
          <a:p>
            <a:pPr marL="285750" indent="-285750" algn="just">
              <a:buFont typeface="Arial" panose="020B0604020202020204" pitchFamily="34" charset="0"/>
              <a:buChar char="•"/>
            </a:pPr>
            <a:r>
              <a:rPr lang="en-GB" dirty="0"/>
              <a:t>Do you have any experience within HK? Would you consider a role in this department?</a:t>
            </a:r>
          </a:p>
          <a:p>
            <a:pPr marL="285750" indent="-285750" algn="just">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E6F18625-5384-8749-943B-72709E082CCC}"/>
              </a:ext>
            </a:extLst>
          </p:cNvPr>
          <p:cNvSpPr txBox="1"/>
          <p:nvPr/>
        </p:nvSpPr>
        <p:spPr>
          <a:xfrm>
            <a:off x="247973" y="1491051"/>
            <a:ext cx="2838469" cy="646331"/>
          </a:xfrm>
          <a:prstGeom prst="rect">
            <a:avLst/>
          </a:prstGeom>
          <a:noFill/>
        </p:spPr>
        <p:txBody>
          <a:bodyPr wrap="none" rtlCol="0">
            <a:spAutoFit/>
          </a:bodyPr>
          <a:lstStyle/>
          <a:p>
            <a:r>
              <a:rPr lang="en-GB" dirty="0"/>
              <a:t>Due: 21</a:t>
            </a:r>
            <a:r>
              <a:rPr lang="en-GB" baseline="30000" dirty="0"/>
              <a:t>st</a:t>
            </a:r>
            <a:r>
              <a:rPr lang="en-GB" dirty="0"/>
              <a:t> October 2021 4pm</a:t>
            </a:r>
          </a:p>
          <a:p>
            <a:r>
              <a:rPr lang="en-GB" dirty="0"/>
              <a:t>750 words (+/- 10%)</a:t>
            </a:r>
          </a:p>
        </p:txBody>
      </p:sp>
      <p:pic>
        <p:nvPicPr>
          <p:cNvPr id="7" name="Picture 6" descr="Graphical user interface&#10;&#10;Description automatically generated">
            <a:extLst>
              <a:ext uri="{FF2B5EF4-FFF2-40B4-BE49-F238E27FC236}">
                <a16:creationId xmlns:a16="http://schemas.microsoft.com/office/drawing/2014/main" id="{C0A7833B-3D48-464E-98F9-B774D5DD8618}"/>
              </a:ext>
            </a:extLst>
          </p:cNvPr>
          <p:cNvPicPr>
            <a:picLocks noChangeAspect="1"/>
          </p:cNvPicPr>
          <p:nvPr/>
        </p:nvPicPr>
        <p:blipFill>
          <a:blip r:embed="rId2"/>
          <a:stretch>
            <a:fillRect/>
          </a:stretch>
        </p:blipFill>
        <p:spPr>
          <a:xfrm>
            <a:off x="4788024" y="365432"/>
            <a:ext cx="3966342" cy="5197005"/>
          </a:xfrm>
          <a:prstGeom prst="rect">
            <a:avLst/>
          </a:prstGeom>
        </p:spPr>
      </p:pic>
    </p:spTree>
    <p:extLst>
      <p:ext uri="{BB962C8B-B14F-4D97-AF65-F5344CB8AC3E}">
        <p14:creationId xmlns:p14="http://schemas.microsoft.com/office/powerpoint/2010/main" val="30054845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4869160"/>
            <a:ext cx="7992888" cy="1470025"/>
          </a:xfrm>
        </p:spPr>
        <p:txBody>
          <a:bodyPr>
            <a:normAutofit fontScale="90000"/>
          </a:bodyPr>
          <a:lstStyle/>
          <a:p>
            <a:pPr algn="r"/>
            <a:r>
              <a:rPr lang="en-GB" b="1" i="1" dirty="0">
                <a:solidFill>
                  <a:schemeClr val="bg1"/>
                </a:solidFill>
              </a:rPr>
              <a:t>Operating</a:t>
            </a:r>
            <a:br>
              <a:rPr lang="en-GB" b="1" i="1" dirty="0">
                <a:solidFill>
                  <a:schemeClr val="bg1"/>
                </a:solidFill>
              </a:rPr>
            </a:br>
            <a:r>
              <a:rPr lang="en-GB" b="1" i="1" dirty="0">
                <a:solidFill>
                  <a:schemeClr val="bg1"/>
                </a:solidFill>
              </a:rPr>
              <a:t>Hotel</a:t>
            </a:r>
            <a:br>
              <a:rPr lang="en-GB" b="1" i="1" dirty="0">
                <a:solidFill>
                  <a:schemeClr val="bg1"/>
                </a:solidFill>
              </a:rPr>
            </a:br>
            <a:r>
              <a:rPr lang="en-GB" b="1" i="1" dirty="0">
                <a:solidFill>
                  <a:schemeClr val="bg1"/>
                </a:solidFill>
              </a:rPr>
              <a:t>Facilities</a:t>
            </a: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r>
              <a:rPr lang="en-GB" i="1" dirty="0">
                <a:solidFill>
                  <a:schemeClr val="bg1"/>
                </a:solidFill>
              </a:rPr>
              <a:t>Week 3</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149514" y="1340768"/>
            <a:ext cx="4361474" cy="4361474"/>
          </a:xfrm>
          <a:prstGeom prst="rect">
            <a:avLst/>
          </a:prstGeom>
        </p:spPr>
      </p:pic>
    </p:spTree>
    <p:extLst>
      <p:ext uri="{BB962C8B-B14F-4D97-AF65-F5344CB8AC3E}">
        <p14:creationId xmlns:p14="http://schemas.microsoft.com/office/powerpoint/2010/main" val="78682454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303dbf9b-b85b-46a0-94f1-894078c07ecd"/>
    <ds:schemaRef ds:uri="http://purl.org/dc/dcmitype/"/>
    <ds:schemaRef ds:uri="http://schemas.microsoft.com/office/2006/metadata/properties"/>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211f9404-bca0-4bcf-9c1d-965ccb6f8d2d"/>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1927</TotalTime>
  <Words>3055</Words>
  <Application>Microsoft Macintosh PowerPoint</Application>
  <PresentationFormat>On-screen Show (4:3)</PresentationFormat>
  <Paragraphs>258</Paragraphs>
  <Slides>32</Slides>
  <Notes>27</Notes>
  <HiddenSlides>0</HiddenSlides>
  <MMClips>4</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32</vt:i4>
      </vt:variant>
    </vt:vector>
  </HeadingPairs>
  <TitlesOfParts>
    <vt:vector size="54" baseType="lpstr">
      <vt:lpstr>.SFNS</vt:lpstr>
      <vt:lpstr>Arial</vt:lpstr>
      <vt:lpstr>Brown-Regular-S</vt:lpstr>
      <vt:lpstr>Calibri</vt:lpstr>
      <vt:lpstr>Calibri Light</vt:lpstr>
      <vt:lpstr>LevenimMT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3 Housekeeping</vt:lpstr>
      <vt:lpstr>Content / Week 3</vt:lpstr>
      <vt:lpstr>Module Learning Outcomes</vt:lpstr>
      <vt:lpstr>PowerPoint Presentation</vt:lpstr>
      <vt:lpstr>Positions in the Housekeeping Department</vt:lpstr>
      <vt:lpstr>Positions in the Housekeeping Department</vt:lpstr>
      <vt:lpstr>Executive Housekeeper</vt:lpstr>
      <vt:lpstr>Positions in the Housekeeping Department</vt:lpstr>
      <vt:lpstr>Positions in the Housekeeping Department</vt:lpstr>
      <vt:lpstr>Positions in the Housekeeping Department</vt:lpstr>
      <vt:lpstr>HOUSEKEEPING – ROOM CHECKING</vt:lpstr>
      <vt:lpstr>Positions in the Housekeeping Department</vt:lpstr>
      <vt:lpstr>Positions in the Housekeeping Department</vt:lpstr>
      <vt:lpstr>Positions in the Housekeeping Department</vt:lpstr>
      <vt:lpstr>Room Attendants</vt:lpstr>
      <vt:lpstr>Characteristics</vt:lpstr>
      <vt:lpstr>PowerPoint Presentation</vt:lpstr>
      <vt:lpstr>Attributes and qualities of a  HK Team</vt:lpstr>
      <vt:lpstr>Name Badges</vt:lpstr>
      <vt:lpstr>PowerPoint Presentation</vt:lpstr>
      <vt:lpstr>Hair and nails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vt:lpstr>
      <vt:lpstr>The Life of Housekeeping…</vt:lpstr>
      <vt:lpstr>PowerPoint Presentation</vt:lpstr>
      <vt:lpstr>Operating Hotel Facilities BMIH4006  Week 3 Housekeeping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8</cp:revision>
  <dcterms:created xsi:type="dcterms:W3CDTF">2015-04-14T15:21:28Z</dcterms:created>
  <dcterms:modified xsi:type="dcterms:W3CDTF">2021-10-02T16:17:50Z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