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8F4F74-10F2-459C-A7EF-3F6D69FB585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005713-9185-409C-80EC-C89ACF7A28FB}">
      <dgm:prSet/>
      <dgm:spPr/>
      <dgm:t>
        <a:bodyPr/>
        <a:lstStyle/>
        <a:p>
          <a:r>
            <a:rPr lang="en-GB"/>
            <a:t>Mind placement</a:t>
          </a:r>
          <a:endParaRPr lang="en-US"/>
        </a:p>
      </dgm:t>
    </dgm:pt>
    <dgm:pt modelId="{E2D3A258-2315-4F1B-801F-4F13F579351C}" type="parTrans" cxnId="{51AA27E6-569A-4C1D-BDC0-56A26E187F15}">
      <dgm:prSet/>
      <dgm:spPr/>
      <dgm:t>
        <a:bodyPr/>
        <a:lstStyle/>
        <a:p>
          <a:endParaRPr lang="en-US"/>
        </a:p>
      </dgm:t>
    </dgm:pt>
    <dgm:pt modelId="{7CED8870-9B40-485D-A713-DEFA349DB3E1}" type="sibTrans" cxnId="{51AA27E6-569A-4C1D-BDC0-56A26E187F15}">
      <dgm:prSet/>
      <dgm:spPr/>
      <dgm:t>
        <a:bodyPr/>
        <a:lstStyle/>
        <a:p>
          <a:endParaRPr lang="en-US"/>
        </a:p>
      </dgm:t>
    </dgm:pt>
    <dgm:pt modelId="{40A44ABE-DCC7-432A-A690-7BEAE5ACFAFE}">
      <dgm:prSet/>
      <dgm:spPr/>
      <dgm:t>
        <a:bodyPr/>
        <a:lstStyle/>
        <a:p>
          <a:r>
            <a:rPr lang="en-GB"/>
            <a:t>Providing a professional service to clients. </a:t>
          </a:r>
          <a:endParaRPr lang="en-US"/>
        </a:p>
      </dgm:t>
    </dgm:pt>
    <dgm:pt modelId="{D131AC1A-BE70-4FF6-A7D4-BC09494A212B}" type="parTrans" cxnId="{A572525F-225F-4C22-952A-795FDF1CF55A}">
      <dgm:prSet/>
      <dgm:spPr/>
      <dgm:t>
        <a:bodyPr/>
        <a:lstStyle/>
        <a:p>
          <a:endParaRPr lang="en-US"/>
        </a:p>
      </dgm:t>
    </dgm:pt>
    <dgm:pt modelId="{5C0ACB56-79DD-4EA0-AF5C-90786EC3A0B3}" type="sibTrans" cxnId="{A572525F-225F-4C22-952A-795FDF1CF55A}">
      <dgm:prSet/>
      <dgm:spPr/>
      <dgm:t>
        <a:bodyPr/>
        <a:lstStyle/>
        <a:p>
          <a:endParaRPr lang="en-US"/>
        </a:p>
      </dgm:t>
    </dgm:pt>
    <dgm:pt modelId="{4B176B77-55D7-411A-AFAB-454C8C7BD466}">
      <dgm:prSet/>
      <dgm:spPr/>
      <dgm:t>
        <a:bodyPr/>
        <a:lstStyle/>
        <a:p>
          <a:r>
            <a:rPr lang="en-GB" dirty="0"/>
            <a:t>Ensuring I am committed to Mind’s policies and procedures. </a:t>
          </a:r>
          <a:endParaRPr lang="en-US" dirty="0"/>
        </a:p>
      </dgm:t>
    </dgm:pt>
    <dgm:pt modelId="{C218F832-C705-40CA-9C4E-DEF9E0B28A6D}" type="parTrans" cxnId="{21D9A75F-C700-4FCD-9777-5007A1BACD86}">
      <dgm:prSet/>
      <dgm:spPr/>
      <dgm:t>
        <a:bodyPr/>
        <a:lstStyle/>
        <a:p>
          <a:endParaRPr lang="en-US"/>
        </a:p>
      </dgm:t>
    </dgm:pt>
    <dgm:pt modelId="{6C3BEAAA-45C1-4DB0-9289-EEDB156A35C1}" type="sibTrans" cxnId="{21D9A75F-C700-4FCD-9777-5007A1BACD86}">
      <dgm:prSet/>
      <dgm:spPr/>
      <dgm:t>
        <a:bodyPr/>
        <a:lstStyle/>
        <a:p>
          <a:endParaRPr lang="en-US"/>
        </a:p>
      </dgm:t>
    </dgm:pt>
    <dgm:pt modelId="{58E23D87-597D-4842-96B8-76787FE50100}">
      <dgm:prSet/>
      <dgm:spPr/>
      <dgm:t>
        <a:bodyPr/>
        <a:lstStyle/>
        <a:p>
          <a:r>
            <a:rPr lang="en-GB" dirty="0"/>
            <a:t>Commitment to attending supervision and contributing to the quality of my work with clients.</a:t>
          </a:r>
        </a:p>
        <a:p>
          <a:r>
            <a:rPr lang="en-GB" dirty="0"/>
            <a:t>Attend any training offered by NPT Mind. </a:t>
          </a:r>
          <a:endParaRPr lang="en-US" dirty="0"/>
        </a:p>
      </dgm:t>
    </dgm:pt>
    <dgm:pt modelId="{E1F327B8-D656-4FD5-A878-7A6B1E98CE84}" type="parTrans" cxnId="{BFA1B740-6384-425A-AD2B-2524824D8255}">
      <dgm:prSet/>
      <dgm:spPr/>
      <dgm:t>
        <a:bodyPr/>
        <a:lstStyle/>
        <a:p>
          <a:endParaRPr lang="en-US"/>
        </a:p>
      </dgm:t>
    </dgm:pt>
    <dgm:pt modelId="{0EEEC09A-2C11-4B4F-8A15-D0ED75E0A817}" type="sibTrans" cxnId="{BFA1B740-6384-425A-AD2B-2524824D8255}">
      <dgm:prSet/>
      <dgm:spPr/>
      <dgm:t>
        <a:bodyPr/>
        <a:lstStyle/>
        <a:p>
          <a:endParaRPr lang="en-US"/>
        </a:p>
      </dgm:t>
    </dgm:pt>
    <dgm:pt modelId="{3434CA60-F404-4F13-BCDA-FB26753F4F17}">
      <dgm:prSet/>
      <dgm:spPr/>
      <dgm:t>
        <a:bodyPr/>
        <a:lstStyle/>
        <a:p>
          <a:r>
            <a:rPr lang="en-GB"/>
            <a:t>Attending regular staff and volunteer meetings. </a:t>
          </a:r>
          <a:endParaRPr lang="en-US"/>
        </a:p>
      </dgm:t>
    </dgm:pt>
    <dgm:pt modelId="{04C57B07-D1D2-4F19-AF80-27ADE4550A50}" type="parTrans" cxnId="{B29CC317-319D-4BC9-88A8-FC836B74B0FB}">
      <dgm:prSet/>
      <dgm:spPr/>
      <dgm:t>
        <a:bodyPr/>
        <a:lstStyle/>
        <a:p>
          <a:endParaRPr lang="en-US"/>
        </a:p>
      </dgm:t>
    </dgm:pt>
    <dgm:pt modelId="{017172EC-EE97-4A67-B489-4B4FF15AFA66}" type="sibTrans" cxnId="{B29CC317-319D-4BC9-88A8-FC836B74B0FB}">
      <dgm:prSet/>
      <dgm:spPr/>
      <dgm:t>
        <a:bodyPr/>
        <a:lstStyle/>
        <a:p>
          <a:endParaRPr lang="en-US"/>
        </a:p>
      </dgm:t>
    </dgm:pt>
    <dgm:pt modelId="{5DD3F8CB-46D2-4967-B913-22B2B707D33A}" type="pres">
      <dgm:prSet presAssocID="{CC8F4F74-10F2-459C-A7EF-3F6D69FB5859}" presName="root" presStyleCnt="0">
        <dgm:presLayoutVars>
          <dgm:dir/>
          <dgm:resizeHandles val="exact"/>
        </dgm:presLayoutVars>
      </dgm:prSet>
      <dgm:spPr/>
    </dgm:pt>
    <dgm:pt modelId="{EE4CA0F7-7DC7-4B61-AB14-A5EAD723D5FB}" type="pres">
      <dgm:prSet presAssocID="{1F005713-9185-409C-80EC-C89ACF7A28FB}" presName="compNode" presStyleCnt="0"/>
      <dgm:spPr/>
    </dgm:pt>
    <dgm:pt modelId="{2F63BE48-6E80-4BB5-AC1F-A1C889F0BB2E}" type="pres">
      <dgm:prSet presAssocID="{1F005713-9185-409C-80EC-C89ACF7A28FB}" presName="bgRect" presStyleLbl="bgShp" presStyleIdx="0" presStyleCnt="5"/>
      <dgm:spPr/>
    </dgm:pt>
    <dgm:pt modelId="{658D1786-F565-4C1A-99ED-680140302D53}" type="pres">
      <dgm:prSet presAssocID="{1F005713-9185-409C-80EC-C89ACF7A28F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7EA7957-D5AE-4E4B-BCF6-FC63430B7A63}" type="pres">
      <dgm:prSet presAssocID="{1F005713-9185-409C-80EC-C89ACF7A28FB}" presName="spaceRect" presStyleCnt="0"/>
      <dgm:spPr/>
    </dgm:pt>
    <dgm:pt modelId="{8EF54E74-BA6D-4037-8A40-7D58980F5E75}" type="pres">
      <dgm:prSet presAssocID="{1F005713-9185-409C-80EC-C89ACF7A28FB}" presName="parTx" presStyleLbl="revTx" presStyleIdx="0" presStyleCnt="5">
        <dgm:presLayoutVars>
          <dgm:chMax val="0"/>
          <dgm:chPref val="0"/>
        </dgm:presLayoutVars>
      </dgm:prSet>
      <dgm:spPr/>
    </dgm:pt>
    <dgm:pt modelId="{2C1DB4FD-321E-49EC-86B1-1959D0BAAF4A}" type="pres">
      <dgm:prSet presAssocID="{7CED8870-9B40-485D-A713-DEFA349DB3E1}" presName="sibTrans" presStyleCnt="0"/>
      <dgm:spPr/>
    </dgm:pt>
    <dgm:pt modelId="{5B7B9773-5623-4AA8-9A28-35730AED0F09}" type="pres">
      <dgm:prSet presAssocID="{40A44ABE-DCC7-432A-A690-7BEAE5ACFAFE}" presName="compNode" presStyleCnt="0"/>
      <dgm:spPr/>
    </dgm:pt>
    <dgm:pt modelId="{1142EEBD-4FB0-4F86-BA9D-0495D9AA4FBA}" type="pres">
      <dgm:prSet presAssocID="{40A44ABE-DCC7-432A-A690-7BEAE5ACFAFE}" presName="bgRect" presStyleLbl="bgShp" presStyleIdx="1" presStyleCnt="5"/>
      <dgm:spPr/>
    </dgm:pt>
    <dgm:pt modelId="{CBC9ABA9-412B-48CA-94AC-CF421439DF93}" type="pres">
      <dgm:prSet presAssocID="{40A44ABE-DCC7-432A-A690-7BEAE5ACFAF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A93FAA2-9165-40AA-8714-80A100B2B02C}" type="pres">
      <dgm:prSet presAssocID="{40A44ABE-DCC7-432A-A690-7BEAE5ACFAFE}" presName="spaceRect" presStyleCnt="0"/>
      <dgm:spPr/>
    </dgm:pt>
    <dgm:pt modelId="{31020F0B-AD8D-4BEB-9642-C36FAC9C9C06}" type="pres">
      <dgm:prSet presAssocID="{40A44ABE-DCC7-432A-A690-7BEAE5ACFAFE}" presName="parTx" presStyleLbl="revTx" presStyleIdx="1" presStyleCnt="5">
        <dgm:presLayoutVars>
          <dgm:chMax val="0"/>
          <dgm:chPref val="0"/>
        </dgm:presLayoutVars>
      </dgm:prSet>
      <dgm:spPr/>
    </dgm:pt>
    <dgm:pt modelId="{76B494DB-65B3-496E-85F8-D8E378986C9E}" type="pres">
      <dgm:prSet presAssocID="{5C0ACB56-79DD-4EA0-AF5C-90786EC3A0B3}" presName="sibTrans" presStyleCnt="0"/>
      <dgm:spPr/>
    </dgm:pt>
    <dgm:pt modelId="{E5857323-10E8-4334-B0DA-231DA8B55AC9}" type="pres">
      <dgm:prSet presAssocID="{4B176B77-55D7-411A-AFAB-454C8C7BD466}" presName="compNode" presStyleCnt="0"/>
      <dgm:spPr/>
    </dgm:pt>
    <dgm:pt modelId="{61E1A575-047B-4BBD-A01B-6F117CF7A2DB}" type="pres">
      <dgm:prSet presAssocID="{4B176B77-55D7-411A-AFAB-454C8C7BD466}" presName="bgRect" presStyleLbl="bgShp" presStyleIdx="2" presStyleCnt="5"/>
      <dgm:spPr/>
    </dgm:pt>
    <dgm:pt modelId="{5B7F0B3F-9F19-4749-8145-A675991FA908}" type="pres">
      <dgm:prSet presAssocID="{4B176B77-55D7-411A-AFAB-454C8C7BD46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C0906A2E-878E-4C55-8582-4193A49ED7BD}" type="pres">
      <dgm:prSet presAssocID="{4B176B77-55D7-411A-AFAB-454C8C7BD466}" presName="spaceRect" presStyleCnt="0"/>
      <dgm:spPr/>
    </dgm:pt>
    <dgm:pt modelId="{708C7125-FDB2-4735-9E86-C7B34C89057C}" type="pres">
      <dgm:prSet presAssocID="{4B176B77-55D7-411A-AFAB-454C8C7BD466}" presName="parTx" presStyleLbl="revTx" presStyleIdx="2" presStyleCnt="5">
        <dgm:presLayoutVars>
          <dgm:chMax val="0"/>
          <dgm:chPref val="0"/>
        </dgm:presLayoutVars>
      </dgm:prSet>
      <dgm:spPr/>
    </dgm:pt>
    <dgm:pt modelId="{D645EE34-16EF-471B-9F15-4BC5FCE78E66}" type="pres">
      <dgm:prSet presAssocID="{6C3BEAAA-45C1-4DB0-9289-EEDB156A35C1}" presName="sibTrans" presStyleCnt="0"/>
      <dgm:spPr/>
    </dgm:pt>
    <dgm:pt modelId="{2537EC1C-3110-498A-9634-0E18D8772695}" type="pres">
      <dgm:prSet presAssocID="{58E23D87-597D-4842-96B8-76787FE50100}" presName="compNode" presStyleCnt="0"/>
      <dgm:spPr/>
    </dgm:pt>
    <dgm:pt modelId="{1AEAC7AF-A3A9-4ED1-8F99-F66B948FE0F7}" type="pres">
      <dgm:prSet presAssocID="{58E23D87-597D-4842-96B8-76787FE50100}" presName="bgRect" presStyleLbl="bgShp" presStyleIdx="3" presStyleCnt="5"/>
      <dgm:spPr/>
    </dgm:pt>
    <dgm:pt modelId="{B4E8618D-3367-419E-8BC9-166342527F37}" type="pres">
      <dgm:prSet presAssocID="{58E23D87-597D-4842-96B8-76787FE5010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CD8426F-2107-4925-914C-FF6F13DAE04F}" type="pres">
      <dgm:prSet presAssocID="{58E23D87-597D-4842-96B8-76787FE50100}" presName="spaceRect" presStyleCnt="0"/>
      <dgm:spPr/>
    </dgm:pt>
    <dgm:pt modelId="{6C4DB548-CBF4-4FEA-8C9A-112D912A56F8}" type="pres">
      <dgm:prSet presAssocID="{58E23D87-597D-4842-96B8-76787FE50100}" presName="parTx" presStyleLbl="revTx" presStyleIdx="3" presStyleCnt="5">
        <dgm:presLayoutVars>
          <dgm:chMax val="0"/>
          <dgm:chPref val="0"/>
        </dgm:presLayoutVars>
      </dgm:prSet>
      <dgm:spPr/>
    </dgm:pt>
    <dgm:pt modelId="{09ED95CF-9108-4678-8D4E-21A4CBBE9841}" type="pres">
      <dgm:prSet presAssocID="{0EEEC09A-2C11-4B4F-8A15-D0ED75E0A817}" presName="sibTrans" presStyleCnt="0"/>
      <dgm:spPr/>
    </dgm:pt>
    <dgm:pt modelId="{4196A03C-2BF5-4C6B-A724-165FAF9D51CC}" type="pres">
      <dgm:prSet presAssocID="{3434CA60-F404-4F13-BCDA-FB26753F4F17}" presName="compNode" presStyleCnt="0"/>
      <dgm:spPr/>
    </dgm:pt>
    <dgm:pt modelId="{A9709738-576B-448A-954A-9A1B29025170}" type="pres">
      <dgm:prSet presAssocID="{3434CA60-F404-4F13-BCDA-FB26753F4F17}" presName="bgRect" presStyleLbl="bgShp" presStyleIdx="4" presStyleCnt="5"/>
      <dgm:spPr/>
    </dgm:pt>
    <dgm:pt modelId="{E7AFD964-EF41-4A0D-85DE-F2014D75E64A}" type="pres">
      <dgm:prSet presAssocID="{3434CA60-F404-4F13-BCDA-FB26753F4F1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0159EBF-BBB7-412C-BCDB-CFE10A460DAC}" type="pres">
      <dgm:prSet presAssocID="{3434CA60-F404-4F13-BCDA-FB26753F4F17}" presName="spaceRect" presStyleCnt="0"/>
      <dgm:spPr/>
    </dgm:pt>
    <dgm:pt modelId="{7C2B5A93-F360-4FC9-BE8F-DE6A4C261E2A}" type="pres">
      <dgm:prSet presAssocID="{3434CA60-F404-4F13-BCDA-FB26753F4F1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C760313-424F-444E-B13B-9A90C03424C8}" type="presOf" srcId="{58E23D87-597D-4842-96B8-76787FE50100}" destId="{6C4DB548-CBF4-4FEA-8C9A-112D912A56F8}" srcOrd="0" destOrd="0" presId="urn:microsoft.com/office/officeart/2018/2/layout/IconVerticalSolidList"/>
    <dgm:cxn modelId="{B29CC317-319D-4BC9-88A8-FC836B74B0FB}" srcId="{CC8F4F74-10F2-459C-A7EF-3F6D69FB5859}" destId="{3434CA60-F404-4F13-BCDA-FB26753F4F17}" srcOrd="4" destOrd="0" parTransId="{04C57B07-D1D2-4F19-AF80-27ADE4550A50}" sibTransId="{017172EC-EE97-4A67-B489-4B4FF15AFA66}"/>
    <dgm:cxn modelId="{5485EF1E-F5DD-49BB-85EC-BE0DF5984436}" type="presOf" srcId="{40A44ABE-DCC7-432A-A690-7BEAE5ACFAFE}" destId="{31020F0B-AD8D-4BEB-9642-C36FAC9C9C06}" srcOrd="0" destOrd="0" presId="urn:microsoft.com/office/officeart/2018/2/layout/IconVerticalSolidList"/>
    <dgm:cxn modelId="{BFA1B740-6384-425A-AD2B-2524824D8255}" srcId="{CC8F4F74-10F2-459C-A7EF-3F6D69FB5859}" destId="{58E23D87-597D-4842-96B8-76787FE50100}" srcOrd="3" destOrd="0" parTransId="{E1F327B8-D656-4FD5-A878-7A6B1E98CE84}" sibTransId="{0EEEC09A-2C11-4B4F-8A15-D0ED75E0A817}"/>
    <dgm:cxn modelId="{25CCCE5B-BBDF-4EA7-8EEF-0C3BBE23D3FD}" type="presOf" srcId="{1F005713-9185-409C-80EC-C89ACF7A28FB}" destId="{8EF54E74-BA6D-4037-8A40-7D58980F5E75}" srcOrd="0" destOrd="0" presId="urn:microsoft.com/office/officeart/2018/2/layout/IconVerticalSolidList"/>
    <dgm:cxn modelId="{A572525F-225F-4C22-952A-795FDF1CF55A}" srcId="{CC8F4F74-10F2-459C-A7EF-3F6D69FB5859}" destId="{40A44ABE-DCC7-432A-A690-7BEAE5ACFAFE}" srcOrd="1" destOrd="0" parTransId="{D131AC1A-BE70-4FF6-A7D4-BC09494A212B}" sibTransId="{5C0ACB56-79DD-4EA0-AF5C-90786EC3A0B3}"/>
    <dgm:cxn modelId="{21D9A75F-C700-4FCD-9777-5007A1BACD86}" srcId="{CC8F4F74-10F2-459C-A7EF-3F6D69FB5859}" destId="{4B176B77-55D7-411A-AFAB-454C8C7BD466}" srcOrd="2" destOrd="0" parTransId="{C218F832-C705-40CA-9C4E-DEF9E0B28A6D}" sibTransId="{6C3BEAAA-45C1-4DB0-9289-EEDB156A35C1}"/>
    <dgm:cxn modelId="{76021E4E-EA43-4458-BF99-A8BCE2677A91}" type="presOf" srcId="{3434CA60-F404-4F13-BCDA-FB26753F4F17}" destId="{7C2B5A93-F360-4FC9-BE8F-DE6A4C261E2A}" srcOrd="0" destOrd="0" presId="urn:microsoft.com/office/officeart/2018/2/layout/IconVerticalSolidList"/>
    <dgm:cxn modelId="{76A8458B-54B2-46E5-A05E-6B0E1E70A05F}" type="presOf" srcId="{CC8F4F74-10F2-459C-A7EF-3F6D69FB5859}" destId="{5DD3F8CB-46D2-4967-B913-22B2B707D33A}" srcOrd="0" destOrd="0" presId="urn:microsoft.com/office/officeart/2018/2/layout/IconVerticalSolidList"/>
    <dgm:cxn modelId="{A9204A90-9540-48FA-B6F3-10F1A44D55B5}" type="presOf" srcId="{4B176B77-55D7-411A-AFAB-454C8C7BD466}" destId="{708C7125-FDB2-4735-9E86-C7B34C89057C}" srcOrd="0" destOrd="0" presId="urn:microsoft.com/office/officeart/2018/2/layout/IconVerticalSolidList"/>
    <dgm:cxn modelId="{51AA27E6-569A-4C1D-BDC0-56A26E187F15}" srcId="{CC8F4F74-10F2-459C-A7EF-3F6D69FB5859}" destId="{1F005713-9185-409C-80EC-C89ACF7A28FB}" srcOrd="0" destOrd="0" parTransId="{E2D3A258-2315-4F1B-801F-4F13F579351C}" sibTransId="{7CED8870-9B40-485D-A713-DEFA349DB3E1}"/>
    <dgm:cxn modelId="{89726C65-A770-410B-BF70-544FFB0B651E}" type="presParOf" srcId="{5DD3F8CB-46D2-4967-B913-22B2B707D33A}" destId="{EE4CA0F7-7DC7-4B61-AB14-A5EAD723D5FB}" srcOrd="0" destOrd="0" presId="urn:microsoft.com/office/officeart/2018/2/layout/IconVerticalSolidList"/>
    <dgm:cxn modelId="{15CDB7D3-DF42-4B57-AEA8-E50A0F6ADE8C}" type="presParOf" srcId="{EE4CA0F7-7DC7-4B61-AB14-A5EAD723D5FB}" destId="{2F63BE48-6E80-4BB5-AC1F-A1C889F0BB2E}" srcOrd="0" destOrd="0" presId="urn:microsoft.com/office/officeart/2018/2/layout/IconVerticalSolidList"/>
    <dgm:cxn modelId="{33B04CFE-6C3E-4405-BF72-A3C904817042}" type="presParOf" srcId="{EE4CA0F7-7DC7-4B61-AB14-A5EAD723D5FB}" destId="{658D1786-F565-4C1A-99ED-680140302D53}" srcOrd="1" destOrd="0" presId="urn:microsoft.com/office/officeart/2018/2/layout/IconVerticalSolidList"/>
    <dgm:cxn modelId="{665067E2-9002-4739-9FF6-7A0F86ACA671}" type="presParOf" srcId="{EE4CA0F7-7DC7-4B61-AB14-A5EAD723D5FB}" destId="{17EA7957-D5AE-4E4B-BCF6-FC63430B7A63}" srcOrd="2" destOrd="0" presId="urn:microsoft.com/office/officeart/2018/2/layout/IconVerticalSolidList"/>
    <dgm:cxn modelId="{3414A4D5-8ACA-4D4E-86FD-8E4A8E89743E}" type="presParOf" srcId="{EE4CA0F7-7DC7-4B61-AB14-A5EAD723D5FB}" destId="{8EF54E74-BA6D-4037-8A40-7D58980F5E75}" srcOrd="3" destOrd="0" presId="urn:microsoft.com/office/officeart/2018/2/layout/IconVerticalSolidList"/>
    <dgm:cxn modelId="{F8003A15-8935-4B86-9F61-09160B27FC63}" type="presParOf" srcId="{5DD3F8CB-46D2-4967-B913-22B2B707D33A}" destId="{2C1DB4FD-321E-49EC-86B1-1959D0BAAF4A}" srcOrd="1" destOrd="0" presId="urn:microsoft.com/office/officeart/2018/2/layout/IconVerticalSolidList"/>
    <dgm:cxn modelId="{74C06226-20E0-4DBF-B117-091C4C024142}" type="presParOf" srcId="{5DD3F8CB-46D2-4967-B913-22B2B707D33A}" destId="{5B7B9773-5623-4AA8-9A28-35730AED0F09}" srcOrd="2" destOrd="0" presId="urn:microsoft.com/office/officeart/2018/2/layout/IconVerticalSolidList"/>
    <dgm:cxn modelId="{D55962A1-9340-40FE-9567-D06A901A863B}" type="presParOf" srcId="{5B7B9773-5623-4AA8-9A28-35730AED0F09}" destId="{1142EEBD-4FB0-4F86-BA9D-0495D9AA4FBA}" srcOrd="0" destOrd="0" presId="urn:microsoft.com/office/officeart/2018/2/layout/IconVerticalSolidList"/>
    <dgm:cxn modelId="{FD42A1A8-FF61-4547-AED2-F34B60E1255B}" type="presParOf" srcId="{5B7B9773-5623-4AA8-9A28-35730AED0F09}" destId="{CBC9ABA9-412B-48CA-94AC-CF421439DF93}" srcOrd="1" destOrd="0" presId="urn:microsoft.com/office/officeart/2018/2/layout/IconVerticalSolidList"/>
    <dgm:cxn modelId="{20D5A723-AF55-49BF-A3C1-29A1F32B6087}" type="presParOf" srcId="{5B7B9773-5623-4AA8-9A28-35730AED0F09}" destId="{CA93FAA2-9165-40AA-8714-80A100B2B02C}" srcOrd="2" destOrd="0" presId="urn:microsoft.com/office/officeart/2018/2/layout/IconVerticalSolidList"/>
    <dgm:cxn modelId="{2699F758-8367-4FEC-83ED-70C7CF750BFE}" type="presParOf" srcId="{5B7B9773-5623-4AA8-9A28-35730AED0F09}" destId="{31020F0B-AD8D-4BEB-9642-C36FAC9C9C06}" srcOrd="3" destOrd="0" presId="urn:microsoft.com/office/officeart/2018/2/layout/IconVerticalSolidList"/>
    <dgm:cxn modelId="{4D4B1464-EF7D-4275-B6DA-E058744106EC}" type="presParOf" srcId="{5DD3F8CB-46D2-4967-B913-22B2B707D33A}" destId="{76B494DB-65B3-496E-85F8-D8E378986C9E}" srcOrd="3" destOrd="0" presId="urn:microsoft.com/office/officeart/2018/2/layout/IconVerticalSolidList"/>
    <dgm:cxn modelId="{95AD2872-5FED-460C-B47C-D7717BB5F1BF}" type="presParOf" srcId="{5DD3F8CB-46D2-4967-B913-22B2B707D33A}" destId="{E5857323-10E8-4334-B0DA-231DA8B55AC9}" srcOrd="4" destOrd="0" presId="urn:microsoft.com/office/officeart/2018/2/layout/IconVerticalSolidList"/>
    <dgm:cxn modelId="{41F4B90D-2E2D-4D57-A1C0-B3E8B8506DC4}" type="presParOf" srcId="{E5857323-10E8-4334-B0DA-231DA8B55AC9}" destId="{61E1A575-047B-4BBD-A01B-6F117CF7A2DB}" srcOrd="0" destOrd="0" presId="urn:microsoft.com/office/officeart/2018/2/layout/IconVerticalSolidList"/>
    <dgm:cxn modelId="{1C09A054-751C-41FC-A72E-824B8125F4A9}" type="presParOf" srcId="{E5857323-10E8-4334-B0DA-231DA8B55AC9}" destId="{5B7F0B3F-9F19-4749-8145-A675991FA908}" srcOrd="1" destOrd="0" presId="urn:microsoft.com/office/officeart/2018/2/layout/IconVerticalSolidList"/>
    <dgm:cxn modelId="{6A466740-25D6-4A19-924B-5C2B9FDBE917}" type="presParOf" srcId="{E5857323-10E8-4334-B0DA-231DA8B55AC9}" destId="{C0906A2E-878E-4C55-8582-4193A49ED7BD}" srcOrd="2" destOrd="0" presId="urn:microsoft.com/office/officeart/2018/2/layout/IconVerticalSolidList"/>
    <dgm:cxn modelId="{47CC40F7-D4C9-46F5-9DEE-F61C3AF529FB}" type="presParOf" srcId="{E5857323-10E8-4334-B0DA-231DA8B55AC9}" destId="{708C7125-FDB2-4735-9E86-C7B34C89057C}" srcOrd="3" destOrd="0" presId="urn:microsoft.com/office/officeart/2018/2/layout/IconVerticalSolidList"/>
    <dgm:cxn modelId="{97012F37-F7A7-448E-BEA1-0546177A62A2}" type="presParOf" srcId="{5DD3F8CB-46D2-4967-B913-22B2B707D33A}" destId="{D645EE34-16EF-471B-9F15-4BC5FCE78E66}" srcOrd="5" destOrd="0" presId="urn:microsoft.com/office/officeart/2018/2/layout/IconVerticalSolidList"/>
    <dgm:cxn modelId="{CA22EBC0-8299-4C2C-84FF-8A454DEC5082}" type="presParOf" srcId="{5DD3F8CB-46D2-4967-B913-22B2B707D33A}" destId="{2537EC1C-3110-498A-9634-0E18D8772695}" srcOrd="6" destOrd="0" presId="urn:microsoft.com/office/officeart/2018/2/layout/IconVerticalSolidList"/>
    <dgm:cxn modelId="{C2243D02-3AC8-456F-A7E2-E1ACDDCB0A39}" type="presParOf" srcId="{2537EC1C-3110-498A-9634-0E18D8772695}" destId="{1AEAC7AF-A3A9-4ED1-8F99-F66B948FE0F7}" srcOrd="0" destOrd="0" presId="urn:microsoft.com/office/officeart/2018/2/layout/IconVerticalSolidList"/>
    <dgm:cxn modelId="{CC4F4DFB-463F-451B-94AD-DB8E884BBB49}" type="presParOf" srcId="{2537EC1C-3110-498A-9634-0E18D8772695}" destId="{B4E8618D-3367-419E-8BC9-166342527F37}" srcOrd="1" destOrd="0" presId="urn:microsoft.com/office/officeart/2018/2/layout/IconVerticalSolidList"/>
    <dgm:cxn modelId="{E9F5AFAD-7909-4AC7-81EF-F9867D538CBA}" type="presParOf" srcId="{2537EC1C-3110-498A-9634-0E18D8772695}" destId="{BCD8426F-2107-4925-914C-FF6F13DAE04F}" srcOrd="2" destOrd="0" presId="urn:microsoft.com/office/officeart/2018/2/layout/IconVerticalSolidList"/>
    <dgm:cxn modelId="{FC236A0A-34DC-418C-8469-66B0A6FEF645}" type="presParOf" srcId="{2537EC1C-3110-498A-9634-0E18D8772695}" destId="{6C4DB548-CBF4-4FEA-8C9A-112D912A56F8}" srcOrd="3" destOrd="0" presId="urn:microsoft.com/office/officeart/2018/2/layout/IconVerticalSolidList"/>
    <dgm:cxn modelId="{9972D237-A423-4E41-BA84-71597620AC24}" type="presParOf" srcId="{5DD3F8CB-46D2-4967-B913-22B2B707D33A}" destId="{09ED95CF-9108-4678-8D4E-21A4CBBE9841}" srcOrd="7" destOrd="0" presId="urn:microsoft.com/office/officeart/2018/2/layout/IconVerticalSolidList"/>
    <dgm:cxn modelId="{8FD8D9E3-E26B-4F90-BEFC-633FA9216E77}" type="presParOf" srcId="{5DD3F8CB-46D2-4967-B913-22B2B707D33A}" destId="{4196A03C-2BF5-4C6B-A724-165FAF9D51CC}" srcOrd="8" destOrd="0" presId="urn:microsoft.com/office/officeart/2018/2/layout/IconVerticalSolidList"/>
    <dgm:cxn modelId="{A3B9BB28-6FFE-497F-B157-F7FF798026C9}" type="presParOf" srcId="{4196A03C-2BF5-4C6B-A724-165FAF9D51CC}" destId="{A9709738-576B-448A-954A-9A1B29025170}" srcOrd="0" destOrd="0" presId="urn:microsoft.com/office/officeart/2018/2/layout/IconVerticalSolidList"/>
    <dgm:cxn modelId="{C70BD4A1-A08C-4C71-983A-A2F6D609461A}" type="presParOf" srcId="{4196A03C-2BF5-4C6B-A724-165FAF9D51CC}" destId="{E7AFD964-EF41-4A0D-85DE-F2014D75E64A}" srcOrd="1" destOrd="0" presId="urn:microsoft.com/office/officeart/2018/2/layout/IconVerticalSolidList"/>
    <dgm:cxn modelId="{473A7107-6D71-464C-B048-C2BBA4B5343F}" type="presParOf" srcId="{4196A03C-2BF5-4C6B-A724-165FAF9D51CC}" destId="{50159EBF-BBB7-412C-BCDB-CFE10A460DAC}" srcOrd="2" destOrd="0" presId="urn:microsoft.com/office/officeart/2018/2/layout/IconVerticalSolidList"/>
    <dgm:cxn modelId="{CBF2AC0B-AE0B-409F-8854-235C4D5FA84F}" type="presParOf" srcId="{4196A03C-2BF5-4C6B-A724-165FAF9D51CC}" destId="{7C2B5A93-F360-4FC9-BE8F-DE6A4C261E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63BE48-6E80-4BB5-AC1F-A1C889F0BB2E}">
      <dsp:nvSpPr>
        <dsp:cNvPr id="0" name=""/>
        <dsp:cNvSpPr/>
      </dsp:nvSpPr>
      <dsp:spPr>
        <a:xfrm>
          <a:off x="0" y="4100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D1786-F565-4C1A-99ED-680140302D53}">
      <dsp:nvSpPr>
        <dsp:cNvPr id="0" name=""/>
        <dsp:cNvSpPr/>
      </dsp:nvSpPr>
      <dsp:spPr>
        <a:xfrm>
          <a:off x="264206" y="200617"/>
          <a:ext cx="480375" cy="480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F54E74-BA6D-4037-8A40-7D58980F5E75}">
      <dsp:nvSpPr>
        <dsp:cNvPr id="0" name=""/>
        <dsp:cNvSpPr/>
      </dsp:nvSpPr>
      <dsp:spPr>
        <a:xfrm>
          <a:off x="1008787" y="4100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Mind placement</a:t>
          </a:r>
          <a:endParaRPr lang="en-US" sz="1500" kern="1200"/>
        </a:p>
      </dsp:txBody>
      <dsp:txXfrm>
        <a:off x="1008787" y="4100"/>
        <a:ext cx="4905421" cy="873409"/>
      </dsp:txXfrm>
    </dsp:sp>
    <dsp:sp modelId="{1142EEBD-4FB0-4F86-BA9D-0495D9AA4FBA}">
      <dsp:nvSpPr>
        <dsp:cNvPr id="0" name=""/>
        <dsp:cNvSpPr/>
      </dsp:nvSpPr>
      <dsp:spPr>
        <a:xfrm>
          <a:off x="0" y="1095862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9ABA9-412B-48CA-94AC-CF421439DF93}">
      <dsp:nvSpPr>
        <dsp:cNvPr id="0" name=""/>
        <dsp:cNvSpPr/>
      </dsp:nvSpPr>
      <dsp:spPr>
        <a:xfrm>
          <a:off x="264206" y="1292379"/>
          <a:ext cx="480375" cy="480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20F0B-AD8D-4BEB-9642-C36FAC9C9C06}">
      <dsp:nvSpPr>
        <dsp:cNvPr id="0" name=""/>
        <dsp:cNvSpPr/>
      </dsp:nvSpPr>
      <dsp:spPr>
        <a:xfrm>
          <a:off x="1008787" y="1095862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Providing a professional service to clients. </a:t>
          </a:r>
          <a:endParaRPr lang="en-US" sz="1500" kern="1200"/>
        </a:p>
      </dsp:txBody>
      <dsp:txXfrm>
        <a:off x="1008787" y="1095862"/>
        <a:ext cx="4905421" cy="873409"/>
      </dsp:txXfrm>
    </dsp:sp>
    <dsp:sp modelId="{61E1A575-047B-4BBD-A01B-6F117CF7A2DB}">
      <dsp:nvSpPr>
        <dsp:cNvPr id="0" name=""/>
        <dsp:cNvSpPr/>
      </dsp:nvSpPr>
      <dsp:spPr>
        <a:xfrm>
          <a:off x="0" y="2187623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7F0B3F-9F19-4749-8145-A675991FA908}">
      <dsp:nvSpPr>
        <dsp:cNvPr id="0" name=""/>
        <dsp:cNvSpPr/>
      </dsp:nvSpPr>
      <dsp:spPr>
        <a:xfrm>
          <a:off x="264206" y="2384140"/>
          <a:ext cx="480375" cy="480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C7125-FDB2-4735-9E86-C7B34C89057C}">
      <dsp:nvSpPr>
        <dsp:cNvPr id="0" name=""/>
        <dsp:cNvSpPr/>
      </dsp:nvSpPr>
      <dsp:spPr>
        <a:xfrm>
          <a:off x="1008787" y="2187623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Ensuring I am committed to Mind’s policies and procedures. </a:t>
          </a:r>
          <a:endParaRPr lang="en-US" sz="1500" kern="1200" dirty="0"/>
        </a:p>
      </dsp:txBody>
      <dsp:txXfrm>
        <a:off x="1008787" y="2187623"/>
        <a:ext cx="4905421" cy="873409"/>
      </dsp:txXfrm>
    </dsp:sp>
    <dsp:sp modelId="{1AEAC7AF-A3A9-4ED1-8F99-F66B948FE0F7}">
      <dsp:nvSpPr>
        <dsp:cNvPr id="0" name=""/>
        <dsp:cNvSpPr/>
      </dsp:nvSpPr>
      <dsp:spPr>
        <a:xfrm>
          <a:off x="0" y="3279385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E8618D-3367-419E-8BC9-166342527F37}">
      <dsp:nvSpPr>
        <dsp:cNvPr id="0" name=""/>
        <dsp:cNvSpPr/>
      </dsp:nvSpPr>
      <dsp:spPr>
        <a:xfrm>
          <a:off x="264206" y="3475902"/>
          <a:ext cx="480375" cy="480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4DB548-CBF4-4FEA-8C9A-112D912A56F8}">
      <dsp:nvSpPr>
        <dsp:cNvPr id="0" name=""/>
        <dsp:cNvSpPr/>
      </dsp:nvSpPr>
      <dsp:spPr>
        <a:xfrm>
          <a:off x="1008787" y="3279385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Commitment to attending supervision and contributing to the quality of my work with clients.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Attend any training offered by NPT Mind. </a:t>
          </a:r>
          <a:endParaRPr lang="en-US" sz="1500" kern="1200" dirty="0"/>
        </a:p>
      </dsp:txBody>
      <dsp:txXfrm>
        <a:off x="1008787" y="3279385"/>
        <a:ext cx="4905421" cy="873409"/>
      </dsp:txXfrm>
    </dsp:sp>
    <dsp:sp modelId="{A9709738-576B-448A-954A-9A1B29025170}">
      <dsp:nvSpPr>
        <dsp:cNvPr id="0" name=""/>
        <dsp:cNvSpPr/>
      </dsp:nvSpPr>
      <dsp:spPr>
        <a:xfrm>
          <a:off x="0" y="4371147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AFD964-EF41-4A0D-85DE-F2014D75E64A}">
      <dsp:nvSpPr>
        <dsp:cNvPr id="0" name=""/>
        <dsp:cNvSpPr/>
      </dsp:nvSpPr>
      <dsp:spPr>
        <a:xfrm>
          <a:off x="264206" y="4567664"/>
          <a:ext cx="480375" cy="480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B5A93-F360-4FC9-BE8F-DE6A4C261E2A}">
      <dsp:nvSpPr>
        <dsp:cNvPr id="0" name=""/>
        <dsp:cNvSpPr/>
      </dsp:nvSpPr>
      <dsp:spPr>
        <a:xfrm>
          <a:off x="1008787" y="4371147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Attending regular staff and volunteer meetings. </a:t>
          </a:r>
          <a:endParaRPr lang="en-US" sz="1500" kern="1200"/>
        </a:p>
      </dsp:txBody>
      <dsp:txXfrm>
        <a:off x="1008787" y="4371147"/>
        <a:ext cx="4905421" cy="8734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i.pinimg.com/originals/df/9f/ce/df9fce1899567c8d151520261431f0d3.jpg" TargetMode="External"/><Relationship Id="rId3" Type="http://schemas.openxmlformats.org/officeDocument/2006/relationships/hyperlink" Target="https://www.bing.com/images/search?q=waterfall+image&amp;qpvt=waterfall+image&amp;form=IGRE&amp;first=1&amp;cw=1117&amp;ch=508" TargetMode="External"/><Relationship Id="rId7" Type="http://schemas.openxmlformats.org/officeDocument/2006/relationships/hyperlink" Target="https://nptmind.org.uk/" TargetMode="External"/><Relationship Id="rId2" Type="http://schemas.openxmlformats.org/officeDocument/2006/relationships/hyperlink" Target="https://www.bacp.co.uk/media/3103/bacp-ethical-framework-for-the-counselling-professions-2018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uneralguide.co.uk/help-resources/bereavement-support/the-grieving-process/tonkins-model-of-grief" TargetMode="External"/><Relationship Id="rId5" Type="http://schemas.openxmlformats.org/officeDocument/2006/relationships/hyperlink" Target="https://www.express.co.uk/life-style/garden/595979/Six-of-the-best-top-tips-for-growing-sunflowers" TargetMode="External"/><Relationship Id="rId4" Type="http://schemas.openxmlformats.org/officeDocument/2006/relationships/hyperlink" Target="https://www.crus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5E985-3D73-411B-B1E6-100B2A9FC06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8213F-C756-4DB3-9B05-F11298BBE7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Susan Meredith: 1804911</a:t>
            </a:r>
          </a:p>
        </p:txBody>
      </p:sp>
    </p:spTree>
    <p:extLst>
      <p:ext uri="{BB962C8B-B14F-4D97-AF65-F5344CB8AC3E}">
        <p14:creationId xmlns:p14="http://schemas.microsoft.com/office/powerpoint/2010/main" val="2219973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D0A70B-DA6E-4A7D-8D53-A73E99488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4" cy="810690"/>
          </a:xfrm>
        </p:spPr>
        <p:txBody>
          <a:bodyPr>
            <a:normAutofit/>
          </a:bodyPr>
          <a:lstStyle/>
          <a:p>
            <a:r>
              <a:rPr lang="en-GB" sz="3200" dirty="0"/>
              <a:t>Professional Development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water, grass, outdoor, mountain&#10;&#10;Description automatically generated">
            <a:extLst>
              <a:ext uri="{FF2B5EF4-FFF2-40B4-BE49-F238E27FC236}">
                <a16:creationId xmlns:a16="http://schemas.microsoft.com/office/drawing/2014/main" id="{0C532C91-B256-4B2F-9F48-A3A3782C2B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51" r="22401" b="3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5E4E4B8-C4AC-42B4-87DC-2133146A5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283" y="2398853"/>
            <a:ext cx="4802313" cy="2989073"/>
          </a:xfrm>
        </p:spPr>
        <p:txBody>
          <a:bodyPr>
            <a:normAutofit/>
          </a:bodyPr>
          <a:lstStyle/>
          <a:p>
            <a:r>
              <a:rPr lang="en-US" dirty="0"/>
              <a:t>Academic engagement.</a:t>
            </a:r>
          </a:p>
          <a:p>
            <a:r>
              <a:rPr lang="en-US" dirty="0"/>
              <a:t>Cruse Bereavement training.</a:t>
            </a:r>
          </a:p>
          <a:p>
            <a:r>
              <a:rPr lang="en-US" dirty="0"/>
              <a:t>Placement at Mind NPT.</a:t>
            </a:r>
          </a:p>
          <a:p>
            <a:r>
              <a:rPr lang="en-US" dirty="0"/>
              <a:t>Mind NPT training.</a:t>
            </a:r>
          </a:p>
          <a:p>
            <a:r>
              <a:rPr lang="en-US" dirty="0"/>
              <a:t>Supervision.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E70DFA-8BB5-4007-BA9E-69FEBB6A9C4F}"/>
              </a:ext>
            </a:extLst>
          </p:cNvPr>
          <p:cNvSpPr txBox="1"/>
          <p:nvPr/>
        </p:nvSpPr>
        <p:spPr>
          <a:xfrm>
            <a:off x="9250017" y="5607305"/>
            <a:ext cx="2186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Deviantart</a:t>
            </a:r>
            <a:r>
              <a:rPr lang="en-GB" sz="1200" dirty="0"/>
              <a:t>, 2012) </a:t>
            </a:r>
          </a:p>
          <a:p>
            <a:r>
              <a:rPr lang="en-GB" sz="1200" dirty="0"/>
              <a:t>( </a:t>
            </a:r>
            <a:r>
              <a:rPr lang="en-GB" sz="1200" dirty="0" err="1"/>
              <a:t>MindNPT</a:t>
            </a:r>
            <a:r>
              <a:rPr lang="en-GB" sz="1200" dirty="0"/>
              <a:t>, 2020)</a:t>
            </a:r>
          </a:p>
          <a:p>
            <a:r>
              <a:rPr lang="en-GB" sz="1200" dirty="0"/>
              <a:t> (Cruse, 2020)</a:t>
            </a:r>
          </a:p>
        </p:txBody>
      </p:sp>
    </p:spTree>
    <p:extLst>
      <p:ext uri="{BB962C8B-B14F-4D97-AF65-F5344CB8AC3E}">
        <p14:creationId xmlns:p14="http://schemas.microsoft.com/office/powerpoint/2010/main" val="1202197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EEA08E-D00C-4AB0-85A7-30CD56C04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262626"/>
                </a:solidFill>
              </a:rPr>
              <a:t>Professional Development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2F1B2-8A28-4EB4-BFCF-014BCA7B3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009" y="2493774"/>
            <a:ext cx="3914449" cy="2204834"/>
          </a:xfrm>
        </p:spPr>
        <p:txBody>
          <a:bodyPr>
            <a:normAutofit/>
          </a:bodyPr>
          <a:lstStyle/>
          <a:p>
            <a:pPr algn="ctr"/>
            <a:r>
              <a:rPr lang="en-GB" sz="1600" dirty="0">
                <a:solidFill>
                  <a:srgbClr val="262626"/>
                </a:solidFill>
              </a:rPr>
              <a:t>Commitment to the BACP Ethical Framework</a:t>
            </a:r>
          </a:p>
          <a:p>
            <a:pPr algn="ctr"/>
            <a:r>
              <a:rPr lang="en-GB" sz="1600" dirty="0">
                <a:solidFill>
                  <a:srgbClr val="262626"/>
                </a:solidFill>
              </a:rPr>
              <a:t>Tonkin's model.</a:t>
            </a:r>
          </a:p>
          <a:p>
            <a:pPr algn="ctr"/>
            <a:r>
              <a:rPr lang="en-GB" sz="1600" dirty="0">
                <a:solidFill>
                  <a:srgbClr val="262626"/>
                </a:solidFill>
              </a:rPr>
              <a:t>Duel process model.</a:t>
            </a:r>
          </a:p>
          <a:p>
            <a:pPr marL="0" indent="0" algn="ctr">
              <a:buNone/>
            </a:pPr>
            <a:endParaRPr lang="en-GB" sz="1600" dirty="0">
              <a:solidFill>
                <a:srgbClr val="262626"/>
              </a:solidFill>
            </a:endParaRPr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C7D24D93-DBE9-48CF-A0F7-B7A797535B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8668" y="1268559"/>
            <a:ext cx="5469466" cy="432087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0D2F63-8801-42C7-8165-2A93EEC050CD}"/>
              </a:ext>
            </a:extLst>
          </p:cNvPr>
          <p:cNvSpPr txBox="1"/>
          <p:nvPr/>
        </p:nvSpPr>
        <p:spPr>
          <a:xfrm>
            <a:off x="9172134" y="5697415"/>
            <a:ext cx="22648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000" dirty="0" err="1"/>
              <a:t>pinterest</a:t>
            </a:r>
            <a:r>
              <a:rPr lang="en-GB" sz="1000" dirty="0"/>
              <a:t>, 2012)</a:t>
            </a:r>
          </a:p>
          <a:p>
            <a:r>
              <a:rPr lang="en-GB" sz="1000" dirty="0"/>
              <a:t>(BACP, 2018) </a:t>
            </a:r>
          </a:p>
          <a:p>
            <a:r>
              <a:rPr lang="en-GB" sz="1000" dirty="0"/>
              <a:t>(Stroebe and </a:t>
            </a:r>
            <a:r>
              <a:rPr lang="en-GB" sz="1000" dirty="0" err="1"/>
              <a:t>Schut</a:t>
            </a:r>
            <a:r>
              <a:rPr lang="en-GB" sz="1000" dirty="0"/>
              <a:t>, 2010)</a:t>
            </a:r>
          </a:p>
          <a:p>
            <a:r>
              <a:rPr lang="en-GB" sz="1000" dirty="0"/>
              <a:t>(</a:t>
            </a:r>
            <a:r>
              <a:rPr lang="en-GB" sz="1000" dirty="0" err="1"/>
              <a:t>Funeralguide</a:t>
            </a:r>
            <a:r>
              <a:rPr lang="en-GB" sz="1000" dirty="0"/>
              <a:t>, 2019)  </a:t>
            </a:r>
          </a:p>
        </p:txBody>
      </p:sp>
    </p:spTree>
    <p:extLst>
      <p:ext uri="{BB962C8B-B14F-4D97-AF65-F5344CB8AC3E}">
        <p14:creationId xmlns:p14="http://schemas.microsoft.com/office/powerpoint/2010/main" val="1887252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CAC33-F519-4959-A88E-76FB5D025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262626"/>
                </a:solidFill>
              </a:rPr>
              <a:t>Professional Development 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72419B-D9B7-4DE4-9D0D-C202D1CF7A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7750388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52FA33D-ECA3-4447-951F-D6755E2B1DDA}"/>
              </a:ext>
            </a:extLst>
          </p:cNvPr>
          <p:cNvSpPr txBox="1"/>
          <p:nvPr/>
        </p:nvSpPr>
        <p:spPr>
          <a:xfrm>
            <a:off x="9740348" y="6379383"/>
            <a:ext cx="1243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MindNPT</a:t>
            </a:r>
            <a:r>
              <a:rPr lang="en-GB" sz="1200" dirty="0"/>
              <a:t>, 2020)</a:t>
            </a:r>
          </a:p>
          <a:p>
            <a:r>
              <a:rPr lang="en-GB" sz="1200" dirty="0"/>
              <a:t>(Bond, T, 2015)</a:t>
            </a:r>
          </a:p>
        </p:txBody>
      </p:sp>
    </p:spTree>
    <p:extLst>
      <p:ext uri="{BB962C8B-B14F-4D97-AF65-F5344CB8AC3E}">
        <p14:creationId xmlns:p14="http://schemas.microsoft.com/office/powerpoint/2010/main" val="1412714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F004E4-3EBD-4E08-BF4A-A174F7BF4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en-GB" sz="4000" dirty="0"/>
              <a:t>Professional Development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72E0303-58F0-4B55-8437-8E26BD00F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/>
          </a:bodyPr>
          <a:lstStyle/>
          <a:p>
            <a:r>
              <a:rPr lang="en-US" sz="1800" dirty="0"/>
              <a:t>Warm, friendly, patient, respectful.</a:t>
            </a:r>
          </a:p>
          <a:p>
            <a:r>
              <a:rPr lang="en-US" sz="1800" dirty="0"/>
              <a:t>Valuing humanity and strong desire to support and care for others. </a:t>
            </a:r>
          </a:p>
          <a:p>
            <a:r>
              <a:rPr lang="en-US" sz="1800" dirty="0"/>
              <a:t>Non-judgmental and empathic. </a:t>
            </a:r>
          </a:p>
          <a:p>
            <a:r>
              <a:rPr lang="en-US" sz="1800" dirty="0"/>
              <a:t>Holding myself accountable.</a:t>
            </a:r>
          </a:p>
          <a:p>
            <a:r>
              <a:rPr lang="en-US" sz="1800" dirty="0"/>
              <a:t>Time keeping, reliability and practicality. </a:t>
            </a:r>
          </a:p>
          <a:p>
            <a:r>
              <a:rPr lang="en-US" sz="1800" dirty="0"/>
              <a:t>Working towards ethical standards and continuing to learn and build on my professional development. </a:t>
            </a:r>
          </a:p>
        </p:txBody>
      </p:sp>
      <p:pic>
        <p:nvPicPr>
          <p:cNvPr id="7" name="Content Placeholder 6" descr="A large waterfall over a body of water&#10;&#10;Description automatically generated">
            <a:extLst>
              <a:ext uri="{FF2B5EF4-FFF2-40B4-BE49-F238E27FC236}">
                <a16:creationId xmlns:a16="http://schemas.microsoft.com/office/drawing/2014/main" id="{557E24E4-97A1-42DF-9DC1-077BE1B14B6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565" r="8559" b="-5"/>
          <a:stretch/>
        </p:blipFill>
        <p:spPr>
          <a:xfrm>
            <a:off x="6093447" y="821175"/>
            <a:ext cx="2584054" cy="2494531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mountain, outdoor, water, nature&#10;&#10;Description automatically generated">
            <a:extLst>
              <a:ext uri="{FF2B5EF4-FFF2-40B4-BE49-F238E27FC236}">
                <a16:creationId xmlns:a16="http://schemas.microsoft.com/office/drawing/2014/main" id="{708701C7-4C78-404D-B7A8-CA8E675F3F1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5788" r="-2" b="496"/>
          <a:stretch/>
        </p:blipFill>
        <p:spPr>
          <a:xfrm>
            <a:off x="6093448" y="3453833"/>
            <a:ext cx="5264080" cy="24788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7E5260-E1B2-4E6A-8F3E-2D8D28A4AC0D}"/>
              </a:ext>
            </a:extLst>
          </p:cNvPr>
          <p:cNvSpPr txBox="1"/>
          <p:nvPr/>
        </p:nvSpPr>
        <p:spPr>
          <a:xfrm>
            <a:off x="10614991" y="6493565"/>
            <a:ext cx="84991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(Bing, 2019)</a:t>
            </a:r>
          </a:p>
        </p:txBody>
      </p:sp>
    </p:spTree>
    <p:extLst>
      <p:ext uri="{BB962C8B-B14F-4D97-AF65-F5344CB8AC3E}">
        <p14:creationId xmlns:p14="http://schemas.microsoft.com/office/powerpoint/2010/main" val="1555285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AA474-B272-4B82-A1E0-1BF34246C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Professional Development</a:t>
            </a:r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A8F2ED14-554B-44BA-8D96-40EC2F8C3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GB" dirty="0"/>
              <a:t>Dyslexia can cause me to take longer to write up written notes, need time to journal. </a:t>
            </a:r>
          </a:p>
          <a:p>
            <a:r>
              <a:rPr lang="en-GB" dirty="0"/>
              <a:t>Gaining more confidence in myself. </a:t>
            </a:r>
          </a:p>
          <a:p>
            <a:r>
              <a:rPr lang="en-GB" dirty="0"/>
              <a:t>Participate in more training opportunities. 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865367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19589-FE04-4230-9552-FE3FAB932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56415-EF53-4710-A85A-49B657E1C3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therapy.</a:t>
            </a:r>
          </a:p>
          <a:p>
            <a:r>
              <a:rPr lang="en-GB" dirty="0"/>
              <a:t>Study support.</a:t>
            </a:r>
          </a:p>
          <a:p>
            <a:r>
              <a:rPr lang="en-GB" dirty="0"/>
              <a:t>Support from members of my cohort. </a:t>
            </a:r>
          </a:p>
          <a:p>
            <a:r>
              <a:rPr lang="en-GB" dirty="0"/>
              <a:t>Spending time reading academic texts.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526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13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15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42" name="Picture 16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3" name="Rectangle 17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4" name="Picture 19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E02989-850B-4A77-884D-FFD9B229F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Personal Development </a:t>
            </a:r>
          </a:p>
        </p:txBody>
      </p:sp>
      <p:sp>
        <p:nvSpPr>
          <p:cNvPr id="45" name="Rectangle 21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 up of a flower&#10;&#10;Description automatically generated">
            <a:extLst>
              <a:ext uri="{FF2B5EF4-FFF2-40B4-BE49-F238E27FC236}">
                <a16:creationId xmlns:a16="http://schemas.microsoft.com/office/drawing/2014/main" id="{7EEBEDE0-AA87-4F79-8BAC-2A9038CCA03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728" r="10220" b="1"/>
          <a:stretch/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110033E-D610-4264-9CFF-FAA6F5865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Journal.</a:t>
            </a:r>
          </a:p>
          <a:p>
            <a:pPr>
              <a:lnSpc>
                <a:spcPct val="90000"/>
              </a:lnSpc>
            </a:pPr>
            <a:r>
              <a:rPr lang="en-US" dirty="0"/>
              <a:t>Read.</a:t>
            </a:r>
          </a:p>
          <a:p>
            <a:pPr>
              <a:lnSpc>
                <a:spcPct val="90000"/>
              </a:lnSpc>
            </a:pPr>
            <a:r>
              <a:rPr lang="en-US" dirty="0"/>
              <a:t>Walk dogs.</a:t>
            </a:r>
          </a:p>
          <a:p>
            <a:pPr>
              <a:lnSpc>
                <a:spcPct val="90000"/>
              </a:lnSpc>
            </a:pPr>
            <a:r>
              <a:rPr lang="en-US" dirty="0"/>
              <a:t>Meditation.</a:t>
            </a:r>
          </a:p>
          <a:p>
            <a:pPr>
              <a:lnSpc>
                <a:spcPct val="90000"/>
              </a:lnSpc>
            </a:pPr>
            <a:r>
              <a:rPr lang="en-US" dirty="0"/>
              <a:t>Nature.</a:t>
            </a:r>
          </a:p>
          <a:p>
            <a:pPr>
              <a:lnSpc>
                <a:spcPct val="90000"/>
              </a:lnSpc>
            </a:pPr>
            <a:r>
              <a:rPr lang="en-US" dirty="0"/>
              <a:t>Local community events and </a:t>
            </a:r>
            <a:r>
              <a:rPr lang="en-US" dirty="0" err="1"/>
              <a:t>socialisation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07677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6C1B1-FBD1-4D16-9D8F-4C4E8DFAE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C746E-719C-4639-ADD8-9083DBCE3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engagement, gaining real life experience working with clients and furthering my counselling skills, working as part of a team for a mental health organisation. </a:t>
            </a:r>
          </a:p>
          <a:p>
            <a:r>
              <a:rPr lang="en-GB" dirty="0"/>
              <a:t>Gained appropriate training outside of my university studies with Cruse Bereavement Care. </a:t>
            </a:r>
          </a:p>
          <a:p>
            <a:r>
              <a:rPr lang="en-GB" dirty="0"/>
              <a:t>Continuing to work within the BACP Ethical Framework.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08F5A8-E7E4-4C45-A3A8-F2C059F4667F}"/>
              </a:ext>
            </a:extLst>
          </p:cNvPr>
          <p:cNvSpPr txBox="1"/>
          <p:nvPr/>
        </p:nvSpPr>
        <p:spPr>
          <a:xfrm flipH="1">
            <a:off x="10137913" y="5745063"/>
            <a:ext cx="149749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MindNPT</a:t>
            </a:r>
            <a:r>
              <a:rPr lang="en-GB" sz="1100" dirty="0"/>
              <a:t>, 2020)</a:t>
            </a:r>
          </a:p>
          <a:p>
            <a:r>
              <a:rPr lang="en-GB" sz="1100" dirty="0"/>
              <a:t>(Cruse, 2020)</a:t>
            </a:r>
          </a:p>
          <a:p>
            <a:r>
              <a:rPr lang="en-GB" sz="1100" dirty="0"/>
              <a:t>(BACP, 2019) </a:t>
            </a:r>
          </a:p>
        </p:txBody>
      </p:sp>
    </p:spTree>
    <p:extLst>
      <p:ext uri="{BB962C8B-B14F-4D97-AF65-F5344CB8AC3E}">
        <p14:creationId xmlns:p14="http://schemas.microsoft.com/office/powerpoint/2010/main" val="2913239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8D9B5-14E1-43C7-9E2B-F64A2D82F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3D14C-333E-4312-95A5-5A4B72548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663687"/>
            <a:ext cx="9849676" cy="3379304"/>
          </a:xfrm>
        </p:spPr>
        <p:txBody>
          <a:bodyPr>
            <a:normAutofit fontScale="62500" lnSpcReduction="20000"/>
          </a:bodyPr>
          <a:lstStyle/>
          <a:p>
            <a:r>
              <a:rPr lang="en-GB" sz="3400" dirty="0"/>
              <a:t>Awareness of my self and how I maintain a professional standard, and an awareness of what I can do to make improvements and gain study support.</a:t>
            </a:r>
          </a:p>
          <a:p>
            <a:r>
              <a:rPr lang="en-GB" sz="3400" dirty="0"/>
              <a:t>Supervision.</a:t>
            </a:r>
          </a:p>
          <a:p>
            <a:r>
              <a:rPr lang="en-GB" sz="3400" dirty="0"/>
              <a:t>Working on my self in personal therapy. </a:t>
            </a:r>
          </a:p>
          <a:p>
            <a:r>
              <a:rPr lang="en-GB" sz="3400" dirty="0"/>
              <a:t>Taking time to self care. </a:t>
            </a:r>
          </a:p>
          <a:p>
            <a:endParaRPr lang="en-GB" sz="2600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001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A0FB-4F5A-46B5-8762-9E0BE1691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16829-7720-4A56-A758-B129E10B0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040835"/>
            <a:ext cx="9601196" cy="4293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</a:rPr>
              <a:t>BACP (2018) </a:t>
            </a:r>
            <a:r>
              <a:rPr lang="en-GB" sz="1200" i="1" dirty="0">
                <a:solidFill>
                  <a:schemeClr val="tx1"/>
                </a:solidFill>
              </a:rPr>
              <a:t>‘Ethical Framework for the Counselling Professions’.</a:t>
            </a:r>
            <a:r>
              <a:rPr lang="en-GB" sz="1200" dirty="0">
                <a:solidFill>
                  <a:schemeClr val="tx1"/>
                </a:solidFill>
              </a:rPr>
              <a:t> Available at: </a:t>
            </a:r>
            <a:r>
              <a:rPr lang="en-GB" sz="12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https://www.bacp.co.uk/media/3103/bacp-ethical-framework-for-the-counselling-professions-2018.pdf</a:t>
            </a:r>
            <a:r>
              <a:rPr lang="en-GB" sz="1200" dirty="0">
                <a:solidFill>
                  <a:schemeClr val="tx1"/>
                </a:solidFill>
              </a:rPr>
              <a:t> (Accessed 24th April 2020)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</a:rPr>
              <a:t>Bing. (2019) Waterfalls. [Image]. Available at: </a:t>
            </a:r>
            <a:r>
              <a:rPr lang="en-GB" sz="12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https://www.bing.com/images/search?q=waterfall+image&amp;qpvt=waterfall+image&amp;form=IGRE&amp;first=1&amp;cw=1117&amp;ch=508</a:t>
            </a:r>
            <a:r>
              <a:rPr lang="en-GB" sz="1200" dirty="0">
                <a:solidFill>
                  <a:schemeClr val="tx1"/>
                </a:solidFill>
              </a:rPr>
              <a:t> (Accessed 23</a:t>
            </a:r>
            <a:r>
              <a:rPr lang="en-GB" sz="1200" baseline="30000" dirty="0">
                <a:solidFill>
                  <a:schemeClr val="tx1"/>
                </a:solidFill>
              </a:rPr>
              <a:t>rd</a:t>
            </a:r>
            <a:r>
              <a:rPr lang="en-GB" sz="1200" dirty="0">
                <a:solidFill>
                  <a:schemeClr val="tx1"/>
                </a:solidFill>
              </a:rPr>
              <a:t> April 2020) 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</a:rPr>
              <a:t>Bond, T. (2015) </a:t>
            </a:r>
            <a:r>
              <a:rPr lang="en-GB" sz="1200" i="1" dirty="0">
                <a:solidFill>
                  <a:schemeClr val="tx1"/>
                </a:solidFill>
              </a:rPr>
              <a:t>Standards and Ethics for Counselling in Action </a:t>
            </a:r>
            <a:r>
              <a:rPr lang="en-GB" sz="1200" dirty="0">
                <a:solidFill>
                  <a:schemeClr val="tx1"/>
                </a:solidFill>
              </a:rPr>
              <a:t>4</a:t>
            </a:r>
            <a:r>
              <a:rPr lang="en-GB" sz="1200" baseline="30000" dirty="0">
                <a:solidFill>
                  <a:schemeClr val="tx1"/>
                </a:solidFill>
              </a:rPr>
              <a:t>th</a:t>
            </a:r>
            <a:r>
              <a:rPr lang="en-GB" sz="1200" dirty="0">
                <a:solidFill>
                  <a:schemeClr val="tx1"/>
                </a:solidFill>
              </a:rPr>
              <a:t> Ed. London: SAGE Publications Ltd. 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</a:rPr>
              <a:t>Cruse Bereavement Care (2020) Available at: </a:t>
            </a:r>
            <a:r>
              <a:rPr lang="en-GB" sz="12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https://www.cruse.org.uk/</a:t>
            </a:r>
            <a:r>
              <a:rPr lang="en-GB" sz="1200" dirty="0">
                <a:solidFill>
                  <a:schemeClr val="tx1"/>
                </a:solidFill>
              </a:rPr>
              <a:t> (Accessed 23</a:t>
            </a:r>
            <a:r>
              <a:rPr lang="en-GB" sz="1200" baseline="30000" dirty="0">
                <a:solidFill>
                  <a:schemeClr val="tx1"/>
                </a:solidFill>
              </a:rPr>
              <a:t>rd</a:t>
            </a:r>
            <a:r>
              <a:rPr lang="en-GB" sz="1200" dirty="0">
                <a:solidFill>
                  <a:schemeClr val="tx1"/>
                </a:solidFill>
              </a:rPr>
              <a:t> April 2020) 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</a:rPr>
              <a:t>Deviant Art. (2019) Tree. [Image]. Available at: https://www.deviantart.com/tag/tree (Accessed: 24</a:t>
            </a:r>
            <a:r>
              <a:rPr lang="en-GB" sz="1200" baseline="30000" dirty="0">
                <a:solidFill>
                  <a:schemeClr val="tx1"/>
                </a:solidFill>
              </a:rPr>
              <a:t>th</a:t>
            </a:r>
            <a:r>
              <a:rPr lang="en-GB" sz="1200" dirty="0">
                <a:solidFill>
                  <a:schemeClr val="tx1"/>
                </a:solidFill>
              </a:rPr>
              <a:t> April 2020)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tx1"/>
                </a:solidFill>
              </a:rPr>
              <a:t>Express. (2015) Sunflower. [Image]. Available at: </a:t>
            </a:r>
            <a:r>
              <a:rPr lang="en-GB" sz="13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https://www.express.co.uk/life-style/garden/595979/Six-of-the-best-top-tips-for-growing-sunflowers</a:t>
            </a:r>
            <a:r>
              <a:rPr lang="en-GB" sz="1300" dirty="0">
                <a:solidFill>
                  <a:schemeClr val="tx1"/>
                </a:solidFill>
              </a:rPr>
              <a:t> (Accessed 23rd April 2020).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tx1"/>
                </a:solidFill>
              </a:rPr>
              <a:t> Funeral Guide (2019)</a:t>
            </a:r>
            <a:r>
              <a:rPr lang="en-GB" sz="1300" i="1" dirty="0">
                <a:solidFill>
                  <a:schemeClr val="tx1"/>
                </a:solidFill>
              </a:rPr>
              <a:t> Tonkin’s Model of Grief. </a:t>
            </a:r>
            <a:r>
              <a:rPr lang="en-GB" sz="1300" dirty="0">
                <a:solidFill>
                  <a:schemeClr val="tx1"/>
                </a:solidFill>
              </a:rPr>
              <a:t>Available at</a:t>
            </a:r>
            <a:r>
              <a:rPr lang="en-GB" sz="1300" i="1" dirty="0">
                <a:solidFill>
                  <a:schemeClr val="tx1"/>
                </a:solidFill>
              </a:rPr>
              <a:t>: </a:t>
            </a:r>
            <a:r>
              <a:rPr lang="en-GB" sz="13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https://www.funeralguide.co.uk/help-resources/bereavement-support/the-grieving-process/tonkins-model-of-grief</a:t>
            </a:r>
            <a:r>
              <a:rPr lang="en-GB" sz="1300" dirty="0">
                <a:solidFill>
                  <a:schemeClr val="tx1"/>
                </a:solidFill>
              </a:rPr>
              <a:t> (Accessed 23</a:t>
            </a:r>
            <a:r>
              <a:rPr lang="en-GB" sz="1300" baseline="30000" dirty="0">
                <a:solidFill>
                  <a:schemeClr val="tx1"/>
                </a:solidFill>
              </a:rPr>
              <a:t>rd</a:t>
            </a:r>
            <a:r>
              <a:rPr lang="en-GB" sz="1300" dirty="0">
                <a:solidFill>
                  <a:schemeClr val="tx1"/>
                </a:solidFill>
              </a:rPr>
              <a:t> April 2020) 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</a:rPr>
              <a:t>Mind Neath Port Talbot. (2020) Available at: </a:t>
            </a:r>
            <a:r>
              <a:rPr lang="en-GB" sz="12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https://nptmind.org.uk/</a:t>
            </a:r>
            <a:r>
              <a:rPr lang="en-GB" sz="1200" dirty="0">
                <a:solidFill>
                  <a:schemeClr val="tx1"/>
                </a:solidFill>
              </a:rPr>
              <a:t> (Accessed 23</a:t>
            </a:r>
            <a:r>
              <a:rPr lang="en-GB" sz="1200" baseline="30000" dirty="0">
                <a:solidFill>
                  <a:schemeClr val="tx1"/>
                </a:solidFill>
              </a:rPr>
              <a:t>rd</a:t>
            </a:r>
            <a:r>
              <a:rPr lang="en-GB" sz="1200" dirty="0">
                <a:solidFill>
                  <a:schemeClr val="tx1"/>
                </a:solidFill>
              </a:rPr>
              <a:t> April 2020) </a:t>
            </a:r>
          </a:p>
          <a:p>
            <a:pPr marL="0" indent="0">
              <a:buNone/>
            </a:pPr>
            <a:r>
              <a:rPr lang="en-GB" sz="1300" dirty="0" err="1">
                <a:solidFill>
                  <a:schemeClr val="tx1"/>
                </a:solidFill>
              </a:rPr>
              <a:t>Pininterest</a:t>
            </a:r>
            <a:r>
              <a:rPr lang="en-GB" sz="1300" dirty="0">
                <a:solidFill>
                  <a:schemeClr val="tx1"/>
                </a:solidFill>
              </a:rPr>
              <a:t>. (2018) Growing around grief. [Image]. Available at:  </a:t>
            </a:r>
            <a:r>
              <a:rPr lang="en-GB" sz="1300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https://i.pinimg.com/originals/df/9f/ce/df9fce1899567c8d151520261431f0d3.jpg</a:t>
            </a:r>
            <a:r>
              <a:rPr lang="en-GB" sz="1300" dirty="0">
                <a:solidFill>
                  <a:schemeClr val="tx1"/>
                </a:solidFill>
              </a:rPr>
              <a:t> (Accessed 24th April 2020) 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</a:rPr>
              <a:t>Stroebe, M. and </a:t>
            </a:r>
            <a:r>
              <a:rPr lang="en-GB" sz="1200" dirty="0" err="1">
                <a:solidFill>
                  <a:schemeClr val="tx1"/>
                </a:solidFill>
              </a:rPr>
              <a:t>Schut</a:t>
            </a:r>
            <a:r>
              <a:rPr lang="en-GB" sz="1200" dirty="0">
                <a:solidFill>
                  <a:schemeClr val="tx1"/>
                </a:solidFill>
              </a:rPr>
              <a:t>, H. (1999) ‘The Dual Process Model of Coping with Bereavement: Rationale and Description’. </a:t>
            </a:r>
            <a:r>
              <a:rPr lang="en-GB" sz="1200" i="1" dirty="0">
                <a:solidFill>
                  <a:schemeClr val="tx1"/>
                </a:solidFill>
              </a:rPr>
              <a:t>Death Studies</a:t>
            </a:r>
            <a:r>
              <a:rPr lang="en-GB" sz="1200" dirty="0">
                <a:solidFill>
                  <a:schemeClr val="tx1"/>
                </a:solidFill>
              </a:rPr>
              <a:t>, 23 (3) pp. 197-200. </a:t>
            </a:r>
          </a:p>
          <a:p>
            <a:pPr marL="0" indent="0"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9286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1262</TotalTime>
  <Words>736</Words>
  <Application>Microsoft Office PowerPoint</Application>
  <PresentationFormat>Widescreen</PresentationFormat>
  <Paragraphs>90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Garamond</vt:lpstr>
      <vt:lpstr>Organic</vt:lpstr>
      <vt:lpstr>Personal Development</vt:lpstr>
      <vt:lpstr>Professional Development</vt:lpstr>
      <vt:lpstr>Professional Development </vt:lpstr>
      <vt:lpstr>Professional Development </vt:lpstr>
      <vt:lpstr>Professional Development</vt:lpstr>
      <vt:lpstr>Professional Development</vt:lpstr>
      <vt:lpstr>Personal Development</vt:lpstr>
      <vt:lpstr>Personal Development </vt:lpstr>
      <vt:lpstr>Summary</vt:lpstr>
      <vt:lpstr>Summary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Development</dc:title>
  <dc:creator>Susan-marie Meredith (1804911)</dc:creator>
  <cp:lastModifiedBy>Susan-marie Meredith (1804911)</cp:lastModifiedBy>
  <cp:revision>13</cp:revision>
  <dcterms:created xsi:type="dcterms:W3CDTF">2020-04-26T17:09:22Z</dcterms:created>
  <dcterms:modified xsi:type="dcterms:W3CDTF">2020-04-27T14:13:52Z</dcterms:modified>
</cp:coreProperties>
</file>