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9" r:id="rId2"/>
    <p:sldId id="256" r:id="rId3"/>
    <p:sldId id="261" r:id="rId4"/>
    <p:sldId id="262" r:id="rId5"/>
    <p:sldId id="263" r:id="rId6"/>
    <p:sldId id="260" r:id="rId7"/>
    <p:sldId id="264" r:id="rId8"/>
    <p:sldId id="257" r:id="rId9"/>
    <p:sldId id="265" r:id="rId10"/>
    <p:sldId id="258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545" autoAdjust="0"/>
    <p:restoredTop sz="94660"/>
  </p:normalViewPr>
  <p:slideViewPr>
    <p:cSldViewPr snapToGrid="0">
      <p:cViewPr>
        <p:scale>
          <a:sx n="66" d="100"/>
          <a:sy n="66" d="100"/>
        </p:scale>
        <p:origin x="348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1/25/2019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9489FFC-A53D-4F1D-8E93-456F26605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5" y="1617785"/>
            <a:ext cx="8596668" cy="1811215"/>
          </a:xfrm>
        </p:spPr>
        <p:txBody>
          <a:bodyPr>
            <a:normAutofit fontScale="90000"/>
          </a:bodyPr>
          <a:lstStyle/>
          <a:p>
            <a:r>
              <a:rPr lang="en-GB" sz="6600" b="1" i="1" dirty="0">
                <a:solidFill>
                  <a:schemeClr val="tx1"/>
                </a:solidFill>
                <a:latin typeface="Algerian" panose="04020705040A02060702" pitchFamily="82" charset="0"/>
              </a:rPr>
              <a:t>THE CARING SOCIETY   			PRESENTATION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A06CE7F-C703-496A-83BC-CA0A8611AF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											By Deanna Davies</a:t>
            </a:r>
          </a:p>
        </p:txBody>
      </p:sp>
    </p:spTree>
    <p:extLst>
      <p:ext uri="{BB962C8B-B14F-4D97-AF65-F5344CB8AC3E}">
        <p14:creationId xmlns:p14="http://schemas.microsoft.com/office/powerpoint/2010/main" val="4119714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6372E9E-073F-42D5-AE50-E970DA41F7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dirty="0">
                <a:solidFill>
                  <a:schemeClr val="tx1"/>
                </a:solidFill>
                <a:latin typeface="Algerian" panose="04020705040A02060702" pitchFamily="82" charset="0"/>
              </a:rPr>
              <a:t>         </a:t>
            </a:r>
            <a:r>
              <a:rPr lang="en-GB" sz="5400" b="1" i="1" u="sng" dirty="0">
                <a:solidFill>
                  <a:schemeClr val="tx1"/>
                </a:solidFill>
                <a:latin typeface="Algerian" panose="04020705040A02060702" pitchFamily="82" charset="0"/>
              </a:rPr>
              <a:t>INTRODUCTION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FE10E31-1B9C-4B76-8978-3A7236C100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Today I have been asked to provide a presentation to explain, using social and/or psychological theories the impact of isolation on individuals within a social care setting.</a:t>
            </a:r>
          </a:p>
        </p:txBody>
      </p:sp>
    </p:spTree>
    <p:extLst>
      <p:ext uri="{BB962C8B-B14F-4D97-AF65-F5344CB8AC3E}">
        <p14:creationId xmlns:p14="http://schemas.microsoft.com/office/powerpoint/2010/main" val="38951793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B411909-7BB5-4EA3-BCB3-D258A378F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930" y="623667"/>
            <a:ext cx="8596668" cy="1320800"/>
          </a:xfrm>
        </p:spPr>
        <p:txBody>
          <a:bodyPr>
            <a:normAutofit/>
          </a:bodyPr>
          <a:lstStyle/>
          <a:p>
            <a:r>
              <a:rPr lang="en-GB" b="1" i="1" u="sng" dirty="0">
                <a:solidFill>
                  <a:schemeClr val="tx1"/>
                </a:solidFill>
                <a:latin typeface="Algerian" panose="04020705040A02060702" pitchFamily="82" charset="0"/>
              </a:rPr>
              <a:t>WHAT IS THE DEFINITION OF   ISOLATION?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4704A68-3B64-42FB-9739-5A99ACF1B6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en-GB" sz="2000" dirty="0"/>
              <a:t>The condition of being alone especially when this makes you feel unhappy.</a:t>
            </a:r>
          </a:p>
          <a:p>
            <a:pPr marL="457200" indent="-457200">
              <a:buAutoNum type="arabicPeriod"/>
            </a:pPr>
            <a:endParaRPr lang="en-GB" sz="2000" dirty="0"/>
          </a:p>
          <a:p>
            <a:pPr marL="457200" indent="-457200">
              <a:buAutoNum type="arabicPeriod"/>
            </a:pPr>
            <a:r>
              <a:rPr lang="en-GB" sz="2000" dirty="0"/>
              <a:t>The fact that something is separate and not connected to other things.</a:t>
            </a:r>
          </a:p>
          <a:p>
            <a:pPr marL="457200" indent="-457200">
              <a:buAutoNum type="arabicPeriod"/>
            </a:pPr>
            <a:endParaRPr lang="en-GB" sz="2000" dirty="0"/>
          </a:p>
          <a:p>
            <a:pPr marL="457200" indent="-457200">
              <a:buAutoNum type="arabicPeriod"/>
            </a:pPr>
            <a:r>
              <a:rPr lang="en-GB" sz="2000" dirty="0"/>
              <a:t>The condition of being </a:t>
            </a:r>
            <a:r>
              <a:rPr lang="en-GB" sz="2000" dirty="0" err="1"/>
              <a:t>seperated</a:t>
            </a:r>
            <a:r>
              <a:rPr lang="en-GB" sz="2000" dirty="0"/>
              <a:t> from other towns, people,  countries etc.</a:t>
            </a:r>
          </a:p>
          <a:p>
            <a:pPr marL="457200" indent="-457200">
              <a:buAutoNum type="arabicPeriod"/>
            </a:pPr>
            <a:endParaRPr lang="en-GB" sz="2000" dirty="0"/>
          </a:p>
          <a:p>
            <a:pPr marL="4000500" lvl="8" indent="-457200">
              <a:buAutoNum type="arabicPeriod"/>
            </a:pPr>
            <a:r>
              <a:rPr lang="en-GB" sz="1400" dirty="0"/>
              <a:t>(The Cambridge Dictionary 2018)</a:t>
            </a:r>
          </a:p>
        </p:txBody>
      </p:sp>
    </p:spTree>
    <p:extLst>
      <p:ext uri="{BB962C8B-B14F-4D97-AF65-F5344CB8AC3E}">
        <p14:creationId xmlns:p14="http://schemas.microsoft.com/office/powerpoint/2010/main" val="9306392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46722-9E51-43F8-B87C-9EAF2460E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i="1" u="sng" dirty="0">
                <a:solidFill>
                  <a:schemeClr val="tx1"/>
                </a:solidFill>
                <a:latin typeface="Algerian" panose="04020705040A02060702" pitchFamily="82" charset="0"/>
              </a:rPr>
              <a:t>WHAT IMPACT DOES ISOLATION HAVE ON INDIVIDUALS WITHIN A SOCIAL CARE SETTING?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EEA521-C816-4A37-8A47-1D8CA44521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/>
              <a:t>One study has shown with mince subjects found that isolation could increase cancerous tumour growth and another study found that isolation is a risk factor for disease on par with smoking and obesity. Loneliness often leads to stress which is a risk factor for many conditions in its own right.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Isolation can also lead to certain illnesses such as depression and/or anxiety.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									(Science.howstuffworks.com)  </a:t>
            </a:r>
          </a:p>
        </p:txBody>
      </p:sp>
    </p:spTree>
    <p:extLst>
      <p:ext uri="{BB962C8B-B14F-4D97-AF65-F5344CB8AC3E}">
        <p14:creationId xmlns:p14="http://schemas.microsoft.com/office/powerpoint/2010/main" val="18843624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6CE6E43D-FC44-4F15-89C6-7C08E9BDC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21115E6-3640-4179-A252-686A27B75B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E68D2ABE-CDFA-4BEB-AF45-E43862265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Rectangle 23">
              <a:extLst>
                <a:ext uri="{FF2B5EF4-FFF2-40B4-BE49-F238E27FC236}">
                  <a16:creationId xmlns:a16="http://schemas.microsoft.com/office/drawing/2014/main" id="{A108FB8B-558B-4F9E-970F-72D2EE57F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5">
              <a:extLst>
                <a:ext uri="{FF2B5EF4-FFF2-40B4-BE49-F238E27FC236}">
                  <a16:creationId xmlns:a16="http://schemas.microsoft.com/office/drawing/2014/main" id="{481E92F1-5BD2-4422-B875-90578CEAA5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9D9630F3-9488-4F58-9098-F6B8552BD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7">
              <a:extLst>
                <a:ext uri="{FF2B5EF4-FFF2-40B4-BE49-F238E27FC236}">
                  <a16:creationId xmlns:a16="http://schemas.microsoft.com/office/drawing/2014/main" id="{A82B105D-E7A6-4F3A-AFDA-B9133F6BD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8">
              <a:extLst>
                <a:ext uri="{FF2B5EF4-FFF2-40B4-BE49-F238E27FC236}">
                  <a16:creationId xmlns:a16="http://schemas.microsoft.com/office/drawing/2014/main" id="{592262AB-546B-41A7-99DE-EC034F0722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9">
              <a:extLst>
                <a:ext uri="{FF2B5EF4-FFF2-40B4-BE49-F238E27FC236}">
                  <a16:creationId xmlns:a16="http://schemas.microsoft.com/office/drawing/2014/main" id="{D878A1F7-F404-41A0-BD7C-9739499BD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>
              <a:extLst>
                <a:ext uri="{FF2B5EF4-FFF2-40B4-BE49-F238E27FC236}">
                  <a16:creationId xmlns:a16="http://schemas.microsoft.com/office/drawing/2014/main" id="{0076BF32-29FF-4C3A-B1AF-91A28EFD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0A4C29F3-B3A2-40B9-8670-ADA39B0C4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21029ED5-F105-4DD2-99C8-1E44228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2D621E68-BF28-4A1C-B1A2-4E55E139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BE8BBE4D-F0DF-49B9-B75A-99DAC53AC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Rectangle 23">
              <a:extLst>
                <a:ext uri="{FF2B5EF4-FFF2-40B4-BE49-F238E27FC236}">
                  <a16:creationId xmlns:a16="http://schemas.microsoft.com/office/drawing/2014/main" id="{E0F07DDC-34A6-46A1-9DE9-2BBE2931A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25">
              <a:extLst>
                <a:ext uri="{FF2B5EF4-FFF2-40B4-BE49-F238E27FC236}">
                  <a16:creationId xmlns:a16="http://schemas.microsoft.com/office/drawing/2014/main" id="{2CEB2BF9-B8DB-45B9-86EA-D197B5B1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08B5BB34-3801-4E70-A981-FE007635E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27">
              <a:extLst>
                <a:ext uri="{FF2B5EF4-FFF2-40B4-BE49-F238E27FC236}">
                  <a16:creationId xmlns:a16="http://schemas.microsoft.com/office/drawing/2014/main" id="{38432A75-2CEB-463C-A8F2-ABB50A79F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Rectangle 28">
              <a:extLst>
                <a:ext uri="{FF2B5EF4-FFF2-40B4-BE49-F238E27FC236}">
                  <a16:creationId xmlns:a16="http://schemas.microsoft.com/office/drawing/2014/main" id="{E7E850B8-C050-4597-8BEB-113FEC9A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Rectangle 29">
              <a:extLst>
                <a:ext uri="{FF2B5EF4-FFF2-40B4-BE49-F238E27FC236}">
                  <a16:creationId xmlns:a16="http://schemas.microsoft.com/office/drawing/2014/main" id="{24ACC798-9CEC-4B6F-A8DD-F8E6FCCCF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Isosceles Triangle 36">
              <a:extLst>
                <a:ext uri="{FF2B5EF4-FFF2-40B4-BE49-F238E27FC236}">
                  <a16:creationId xmlns:a16="http://schemas.microsoft.com/office/drawing/2014/main" id="{1D58A8C6-1294-4CD9-89BC-F1E981A52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F32F2ED6-6143-46C4-A641-72D42732B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40" name="Rectangle 39">
            <a:extLst>
              <a:ext uri="{FF2B5EF4-FFF2-40B4-BE49-F238E27FC236}">
                <a16:creationId xmlns:a16="http://schemas.microsoft.com/office/drawing/2014/main" id="{5C9652B3-A450-4ED6-8FBF-F536BA60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Placeholder 9" descr="A picture containing bench, sitting, outdoor, indoor&#10;&#10;Description automatically generated">
            <a:extLst>
              <a:ext uri="{FF2B5EF4-FFF2-40B4-BE49-F238E27FC236}">
                <a16:creationId xmlns:a16="http://schemas.microsoft.com/office/drawing/2014/main" id="{808B9738-9B21-4DD4-9375-F96666609DA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t="3183" r="1" b="11722"/>
          <a:stretch/>
        </p:blipFill>
        <p:spPr>
          <a:xfrm>
            <a:off x="568452" y="571500"/>
            <a:ext cx="11055096" cy="5715000"/>
          </a:xfrm>
          <a:prstGeom prst="rect">
            <a:avLst/>
          </a:prstGeom>
        </p:spPr>
      </p:pic>
      <p:sp>
        <p:nvSpPr>
          <p:cNvPr id="7" name="Picture Placeholder 4">
            <a:extLst>
              <a:ext uri="{FF2B5EF4-FFF2-40B4-BE49-F238E27FC236}">
                <a16:creationId xmlns:a16="http://schemas.microsoft.com/office/drawing/2014/main" id="{5C7C9333-470F-4961-8985-54D1164193E0}"/>
              </a:ext>
            </a:extLst>
          </p:cNvPr>
          <p:cNvSpPr txBox="1">
            <a:spLocks/>
          </p:cNvSpPr>
          <p:nvPr/>
        </p:nvSpPr>
        <p:spPr>
          <a:xfrm>
            <a:off x="689057" y="433258"/>
            <a:ext cx="8596668" cy="3845718"/>
          </a:xfrm>
          <a:prstGeom prst="rect">
            <a:avLst/>
          </a:prstGeom>
        </p:spPr>
      </p:sp>
      <p:sp>
        <p:nvSpPr>
          <p:cNvPr id="8" name="Picture Placeholder 4">
            <a:extLst>
              <a:ext uri="{FF2B5EF4-FFF2-40B4-BE49-F238E27FC236}">
                <a16:creationId xmlns:a16="http://schemas.microsoft.com/office/drawing/2014/main" id="{EABA07E5-CDA1-46D8-A772-A19BB05CB81C}"/>
              </a:ext>
            </a:extLst>
          </p:cNvPr>
          <p:cNvSpPr txBox="1">
            <a:spLocks/>
          </p:cNvSpPr>
          <p:nvPr/>
        </p:nvSpPr>
        <p:spPr>
          <a:xfrm>
            <a:off x="404136" y="280858"/>
            <a:ext cx="8596668" cy="3845718"/>
          </a:xfrm>
          <a:prstGeom prst="rect">
            <a:avLst/>
          </a:prstGeom>
        </p:spPr>
      </p:sp>
    </p:spTree>
    <p:extLst>
      <p:ext uri="{BB962C8B-B14F-4D97-AF65-F5344CB8AC3E}">
        <p14:creationId xmlns:p14="http://schemas.microsoft.com/office/powerpoint/2010/main" val="11971580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05A5C-F4DE-41B3-8D39-E5F2E2F80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>
                <a:solidFill>
                  <a:schemeClr val="tx1"/>
                </a:solidFill>
                <a:latin typeface="Algerian" panose="04020705040A02060702" pitchFamily="82" charset="0"/>
              </a:rPr>
              <a:t>WHAT ARE THE EFFECTS OF ISOLATION and loneliness ON THE MIND?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6C2E9-7A97-4393-99DB-F0C00BC777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Loneliness is a common emotion when someone feels alone. Separated from others or unsupported and distressed. Its often transient. </a:t>
            </a:r>
          </a:p>
          <a:p>
            <a:endParaRPr lang="en-GB" dirty="0"/>
          </a:p>
          <a:p>
            <a:r>
              <a:rPr lang="en-GB" sz="2800" dirty="0"/>
              <a:t>Loneliness becomes persistent and causes accelerated ageing that with multiple health consequences including conditions that lead to death.</a:t>
            </a:r>
          </a:p>
        </p:txBody>
      </p:sp>
    </p:spTree>
    <p:extLst>
      <p:ext uri="{BB962C8B-B14F-4D97-AF65-F5344CB8AC3E}">
        <p14:creationId xmlns:p14="http://schemas.microsoft.com/office/powerpoint/2010/main" val="40924972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A5AFB369-4673-4727-A7CD-D86AFE0AE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50709826-4D6B-4A97-8DB3-5DA166626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7263F58-6EE6-45B3-9BF2-C0BD5D30A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197CE03-EB81-4718-BEA1-C2D488961E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A3451629-72D6-4E33-A99A-40FAF7445D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E04F0FD4-BCD5-4435-A6B5-A2E69303B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DE110F09-1C81-4E73-B5E9-D857CD879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273A9C01-06BD-4E8E-8BBF-2E2A9ECF4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B206C9B2-27BE-4B6F-A4D0-485FBBEB5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E7D673E-0C5C-4F2B-B46E-3E9286B9E8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F0F78B34-9B26-4CA9-B8F0-B9638730F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Content Placeholder 4" descr="A person wearing a suit and tie looking at the camera&#10;&#10;Description automatically generated">
            <a:extLst>
              <a:ext uri="{FF2B5EF4-FFF2-40B4-BE49-F238E27FC236}">
                <a16:creationId xmlns:a16="http://schemas.microsoft.com/office/drawing/2014/main" id="{6514EE7E-EABA-4C37-8202-6A4C757A73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5536" r="9092" b="11838"/>
          <a:stretch/>
        </p:blipFill>
        <p:spPr>
          <a:xfrm>
            <a:off x="20" y="-1"/>
            <a:ext cx="5394940" cy="6858001"/>
          </a:xfrm>
          <a:custGeom>
            <a:avLst/>
            <a:gdLst>
              <a:gd name="connsiteX0" fmla="*/ 842596 w 5394960"/>
              <a:gd name="connsiteY0" fmla="*/ 0 h 6858000"/>
              <a:gd name="connsiteX1" fmla="*/ 5394960 w 5394960"/>
              <a:gd name="connsiteY1" fmla="*/ 0 h 6858000"/>
              <a:gd name="connsiteX2" fmla="*/ 5394960 w 5394960"/>
              <a:gd name="connsiteY2" fmla="*/ 21851 h 6858000"/>
              <a:gd name="connsiteX3" fmla="*/ 4365943 w 5394960"/>
              <a:gd name="connsiteY3" fmla="*/ 6858000 h 6858000"/>
              <a:gd name="connsiteX4" fmla="*/ 0 w 5394960"/>
              <a:gd name="connsiteY4" fmla="*/ 6858000 h 6858000"/>
              <a:gd name="connsiteX5" fmla="*/ 0 w 5394960"/>
              <a:gd name="connsiteY5" fmla="*/ 566615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B57487-30BE-4B80-9B42-98094D3B4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6"/>
            <a:ext cx="3950763" cy="232727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5400" dirty="0">
                <a:solidFill>
                  <a:schemeClr val="tx1"/>
                </a:solidFill>
              </a:rPr>
              <a:t>ERIC ERIKSON 1958 - 1963 </a:t>
            </a:r>
          </a:p>
        </p:txBody>
      </p:sp>
    </p:spTree>
    <p:extLst>
      <p:ext uri="{BB962C8B-B14F-4D97-AF65-F5344CB8AC3E}">
        <p14:creationId xmlns:p14="http://schemas.microsoft.com/office/powerpoint/2010/main" val="1762427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C3CFB-907F-43D5-A80C-469E83E29F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1" u="sng" dirty="0">
                <a:solidFill>
                  <a:schemeClr val="tx1"/>
                </a:solidFill>
                <a:latin typeface="Algerian" panose="04020705040A02060702" pitchFamily="82" charset="0"/>
              </a:rPr>
              <a:t>Psychological Theories of isolation on individuals within a care setting: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E651FFE-F517-4B6E-ABCD-AF7D76163F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Eric Ericson 1958 – 1963 he maintained that personality develops in pre determined order through eight stages of psychosocial development order, from infancy to adulthood. During each stage the person experiences a psychosocial crisis which could have a positive or negative outcome for personality development.</a:t>
            </a:r>
          </a:p>
          <a:p>
            <a:pPr marL="0" indent="0">
              <a:buNone/>
            </a:pPr>
            <a:r>
              <a:rPr lang="en-GB" sz="2200" dirty="0"/>
              <a:t>									(Saul </a:t>
            </a:r>
            <a:r>
              <a:rPr lang="en-GB" sz="2200" dirty="0" err="1"/>
              <a:t>Mcleod</a:t>
            </a:r>
            <a:r>
              <a:rPr lang="en-GB" sz="2200" dirty="0"/>
              <a:t> 2018)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52143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45F50C3-9090-4953-84DB-59AAF4ACF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b="1" i="1" dirty="0">
                <a:solidFill>
                  <a:schemeClr val="tx1"/>
                </a:solidFill>
                <a:latin typeface="Algerian" panose="04020705040A02060702" pitchFamily="82" charset="0"/>
              </a:rPr>
              <a:t>			</a:t>
            </a:r>
            <a:r>
              <a:rPr lang="en-GB" sz="8000" b="1" i="1" u="sng" dirty="0">
                <a:solidFill>
                  <a:schemeClr val="tx1"/>
                </a:solidFill>
                <a:latin typeface="Algerian" panose="04020705040A02060702" pitchFamily="82" charset="0"/>
              </a:rPr>
              <a:t>CONCLUSION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03BF7AD-7740-458E-BFFF-01BDAC0BC4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Thank you for listening to my presentation and I hope you all understand what is meant by isolation and loneliness and how it can affect individuals within a social care setting.</a:t>
            </a:r>
          </a:p>
        </p:txBody>
      </p:sp>
    </p:spTree>
    <p:extLst>
      <p:ext uri="{BB962C8B-B14F-4D97-AF65-F5344CB8AC3E}">
        <p14:creationId xmlns:p14="http://schemas.microsoft.com/office/powerpoint/2010/main" val="15568552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FE7A8-FFB5-4D25-8F27-739E75EBA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dirty="0">
                <a:solidFill>
                  <a:schemeClr val="tx1"/>
                </a:solidFill>
                <a:latin typeface="Algerian" panose="04020705040A02060702" pitchFamily="82" charset="0"/>
              </a:rPr>
              <a:t>				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1C255C-B983-4B50-B164-57399077C9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0342" y="609600"/>
            <a:ext cx="5210629" cy="754743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59089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318</Words>
  <Application>Microsoft Office PowerPoint</Application>
  <PresentationFormat>Widescreen</PresentationFormat>
  <Paragraphs>29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Algerian</vt:lpstr>
      <vt:lpstr>Arial</vt:lpstr>
      <vt:lpstr>Trebuchet MS</vt:lpstr>
      <vt:lpstr>Wingdings 3</vt:lpstr>
      <vt:lpstr>Facet</vt:lpstr>
      <vt:lpstr>THE CARING SOCIETY      PRESENTATION</vt:lpstr>
      <vt:lpstr>         INTRODUCTION</vt:lpstr>
      <vt:lpstr>WHAT IS THE DEFINITION OF   ISOLATION?</vt:lpstr>
      <vt:lpstr>WHAT IMPACT DOES ISOLATION HAVE ON INDIVIDUALS WITHIN A SOCIAL CARE SETTING?</vt:lpstr>
      <vt:lpstr>PowerPoint Presentation</vt:lpstr>
      <vt:lpstr>WHAT ARE THE EFFECTS OF ISOLATION and loneliness ON THE MIND?</vt:lpstr>
      <vt:lpstr>ERIC ERIKSON 1958 - 1963 </vt:lpstr>
      <vt:lpstr>Psychological Theories of isolation on individuals within a care setting:          </vt:lpstr>
      <vt:lpstr>   CONCLUSION</vt:lpstr>
      <vt:lpstr>    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CARING SOCIETY      PRESENTATION</dc:title>
  <dc:creator>Deanna Davies (1601325)</dc:creator>
  <cp:lastModifiedBy>Deanna Davies (1601325)</cp:lastModifiedBy>
  <cp:revision>4</cp:revision>
  <dcterms:created xsi:type="dcterms:W3CDTF">2019-01-25T15:59:46Z</dcterms:created>
  <dcterms:modified xsi:type="dcterms:W3CDTF">2019-01-25T16:08:41Z</dcterms:modified>
</cp:coreProperties>
</file>