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9"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43" autoAdjust="0"/>
    <p:restoredTop sz="94660"/>
  </p:normalViewPr>
  <p:slideViewPr>
    <p:cSldViewPr snapToGrid="0">
      <p:cViewPr varScale="1">
        <p:scale>
          <a:sx n="45" d="100"/>
          <a:sy n="45" d="100"/>
        </p:scale>
        <p:origin x="67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CE669-ACF8-F714-2912-54F4DE0B8C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759125-319A-69C9-D610-75DFEA9F84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40CB1C-7C8A-2272-89F6-53A680CC32FC}"/>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5" name="Footer Placeholder 4">
            <a:extLst>
              <a:ext uri="{FF2B5EF4-FFF2-40B4-BE49-F238E27FC236}">
                <a16:creationId xmlns:a16="http://schemas.microsoft.com/office/drawing/2014/main" id="{6156A713-29AE-16E4-357E-985BA7A10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95A96-C00F-29C7-76B6-75C0A646FC8F}"/>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302193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6A953-422B-B8A1-D6FF-7243F9AD2B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367081-BB51-6E16-47A5-A4C4E1BE48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F1CB0-D855-1126-62FD-52E03548C4C6}"/>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5" name="Footer Placeholder 4">
            <a:extLst>
              <a:ext uri="{FF2B5EF4-FFF2-40B4-BE49-F238E27FC236}">
                <a16:creationId xmlns:a16="http://schemas.microsoft.com/office/drawing/2014/main" id="{AA6915DF-55DB-88CF-7DC4-935F442D91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103BD-8FC1-65CA-DE2B-FF4D7DACB2D4}"/>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3107252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419E6-8F6E-2AFB-1262-58862B9826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194218-B0F0-BCE9-1901-8198C3D58E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EF1762-9ECF-A5AC-7C30-85D2FD54F224}"/>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5" name="Footer Placeholder 4">
            <a:extLst>
              <a:ext uri="{FF2B5EF4-FFF2-40B4-BE49-F238E27FC236}">
                <a16:creationId xmlns:a16="http://schemas.microsoft.com/office/drawing/2014/main" id="{11769ACF-8CBE-E635-72A0-D229380606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729D11-B744-4C85-3530-0CB672673FE9}"/>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2588265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24F7A-3B4A-491D-580E-2E483371D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D28683-FEBD-6697-F76E-BE6C87553E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060148-55C8-4862-1C98-2DB576D07D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C68938-9F24-CBFE-FA6D-82A9E0E4CECC}"/>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6" name="Footer Placeholder 5">
            <a:extLst>
              <a:ext uri="{FF2B5EF4-FFF2-40B4-BE49-F238E27FC236}">
                <a16:creationId xmlns:a16="http://schemas.microsoft.com/office/drawing/2014/main" id="{F64DB86B-1DDB-2B95-2B92-FAEC0A75BE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DEB835-8586-472D-BB46-F578AFD26112}"/>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2581579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0604C-67B8-7831-D1A6-7911EB9EFC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55D0EA-64EF-4EDF-9E58-477F2D700D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34CF75-1A6F-DEEE-CE02-41C5569653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33902F-F165-9E29-A459-3D631B917F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45B015-CAD4-6C60-375E-0974992291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AB1BEF-D76F-867F-1D83-76C1CE098417}"/>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8" name="Footer Placeholder 7">
            <a:extLst>
              <a:ext uri="{FF2B5EF4-FFF2-40B4-BE49-F238E27FC236}">
                <a16:creationId xmlns:a16="http://schemas.microsoft.com/office/drawing/2014/main" id="{6D2ECB6A-34D3-448A-6620-E0CF23FE7B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48C6D-A996-5A88-1B90-472CA9E61F55}"/>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4010421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E7A9F-6D2E-5534-E5E7-852324AC6D2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05CD01-13DF-02C9-6DE2-5994A262224D}"/>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4" name="Footer Placeholder 3">
            <a:extLst>
              <a:ext uri="{FF2B5EF4-FFF2-40B4-BE49-F238E27FC236}">
                <a16:creationId xmlns:a16="http://schemas.microsoft.com/office/drawing/2014/main" id="{ED459682-4E4F-7FC9-680F-732BB31DA3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A4C4EB-5941-64AA-C936-14725A31591F}"/>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2852042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81F871-FE5F-8018-06A2-B892B11C4153}"/>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3" name="Footer Placeholder 2">
            <a:extLst>
              <a:ext uri="{FF2B5EF4-FFF2-40B4-BE49-F238E27FC236}">
                <a16:creationId xmlns:a16="http://schemas.microsoft.com/office/drawing/2014/main" id="{595CF6FB-E1D0-BDC9-35EB-FA9F95F0BA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D24BA4-F045-37F6-6D55-C5A04AABC707}"/>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2931625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D2F9A-A666-DFD0-9869-43B879D7F5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FFADB9-4981-BA81-A195-1B0114B0D3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59DC60-B3CB-FC36-1512-35643D1B70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65795B-4D51-621E-91E1-7124EB919484}"/>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6" name="Footer Placeholder 5">
            <a:extLst>
              <a:ext uri="{FF2B5EF4-FFF2-40B4-BE49-F238E27FC236}">
                <a16:creationId xmlns:a16="http://schemas.microsoft.com/office/drawing/2014/main" id="{4CD8575E-8CC7-6645-E73B-914153DAF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E94631-1F7E-DA97-8AE8-C9100437222E}"/>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281556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D6FB-B13C-D269-1ED4-172627EFCA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363275-70E0-98C3-33FA-385E89635A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50DF99-FFEB-A36A-399A-9A8D047DD3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6EA1CE-6A1B-6C28-9AC6-4901132A8638}"/>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6" name="Footer Placeholder 5">
            <a:extLst>
              <a:ext uri="{FF2B5EF4-FFF2-40B4-BE49-F238E27FC236}">
                <a16:creationId xmlns:a16="http://schemas.microsoft.com/office/drawing/2014/main" id="{D7D29448-EC88-E739-6733-EE1029AC07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C75E6A-6F06-AABD-F3EB-F96037F81F6E}"/>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750687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F19A-13C1-9F10-0D3F-80EA7EAB77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6DE928-7858-C5BE-0726-78E9BE403F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939699-97E0-9D1E-64ED-86DEF95EE4B2}"/>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5" name="Footer Placeholder 4">
            <a:extLst>
              <a:ext uri="{FF2B5EF4-FFF2-40B4-BE49-F238E27FC236}">
                <a16:creationId xmlns:a16="http://schemas.microsoft.com/office/drawing/2014/main" id="{27A339DF-31E6-AF6D-81B6-8B57079D81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74602-1C9C-2137-2659-460C99B3D91E}"/>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1383690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5ED2EF-DAC8-B770-96EA-F86A82F5CB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7344DF-6897-D33A-1F08-4227B3302A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D2BB37-97A7-0DCA-4299-4B373F060BFE}"/>
              </a:ext>
            </a:extLst>
          </p:cNvPr>
          <p:cNvSpPr>
            <a:spLocks noGrp="1"/>
          </p:cNvSpPr>
          <p:nvPr>
            <p:ph type="dt" sz="half" idx="10"/>
          </p:nvPr>
        </p:nvSpPr>
        <p:spPr/>
        <p:txBody>
          <a:bodyPr/>
          <a:lstStyle/>
          <a:p>
            <a:fld id="{822F0427-F9CF-4077-AAE1-50F0D77AAF21}" type="datetimeFigureOut">
              <a:rPr lang="en-GB" smtClean="0"/>
              <a:t>22/11/2022</a:t>
            </a:fld>
            <a:endParaRPr lang="en-GB"/>
          </a:p>
        </p:txBody>
      </p:sp>
      <p:sp>
        <p:nvSpPr>
          <p:cNvPr id="5" name="Footer Placeholder 4">
            <a:extLst>
              <a:ext uri="{FF2B5EF4-FFF2-40B4-BE49-F238E27FC236}">
                <a16:creationId xmlns:a16="http://schemas.microsoft.com/office/drawing/2014/main" id="{942363E6-B0D8-9632-4BC7-FDC69D661E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E2CD4-E878-7E73-6CD4-93D960AF94A5}"/>
              </a:ext>
            </a:extLst>
          </p:cNvPr>
          <p:cNvSpPr>
            <a:spLocks noGrp="1"/>
          </p:cNvSpPr>
          <p:nvPr>
            <p:ph type="sldNum" sz="quarter" idx="12"/>
          </p:nvPr>
        </p:nvSpPr>
        <p:spPr/>
        <p:txBody>
          <a:bodyPr/>
          <a:lstStyle/>
          <a:p>
            <a:fld id="{D1FBAD81-5A3C-417F-9DA7-32F6EA170C9F}" type="slidenum">
              <a:rPr lang="en-GB" smtClean="0"/>
              <a:t>‹#›</a:t>
            </a:fld>
            <a:endParaRPr lang="en-GB"/>
          </a:p>
        </p:txBody>
      </p:sp>
    </p:spTree>
    <p:extLst>
      <p:ext uri="{BB962C8B-B14F-4D97-AF65-F5344CB8AC3E}">
        <p14:creationId xmlns:p14="http://schemas.microsoft.com/office/powerpoint/2010/main" val="2858497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B3FECB-EF7F-BC8F-44B6-5C6D7F0A0B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BC17FD-E117-42A6-914C-A873FFA405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B4BA0-65A4-F1C8-7544-9EC5449A2F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2F0427-F9CF-4077-AAE1-50F0D77AAF21}" type="datetimeFigureOut">
              <a:rPr lang="en-GB" smtClean="0"/>
              <a:t>22/11/2022</a:t>
            </a:fld>
            <a:endParaRPr lang="en-GB"/>
          </a:p>
        </p:txBody>
      </p:sp>
      <p:sp>
        <p:nvSpPr>
          <p:cNvPr id="5" name="Footer Placeholder 4">
            <a:extLst>
              <a:ext uri="{FF2B5EF4-FFF2-40B4-BE49-F238E27FC236}">
                <a16:creationId xmlns:a16="http://schemas.microsoft.com/office/drawing/2014/main" id="{E774BC75-1C85-B6A5-5A81-4E16B0C8CE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F811ECD-AE2D-FB21-7F6E-7281568606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FBAD81-5A3C-417F-9DA7-32F6EA170C9F}" type="slidenum">
              <a:rPr lang="en-GB" smtClean="0"/>
              <a:t>‹#›</a:t>
            </a:fld>
            <a:endParaRPr lang="en-GB"/>
          </a:p>
        </p:txBody>
      </p:sp>
    </p:spTree>
    <p:extLst>
      <p:ext uri="{BB962C8B-B14F-4D97-AF65-F5344CB8AC3E}">
        <p14:creationId xmlns:p14="http://schemas.microsoft.com/office/powerpoint/2010/main" val="42879964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441434-2690-B627-C9D9-DC920E8F8286}"/>
              </a:ext>
            </a:extLst>
          </p:cNvPr>
          <p:cNvPicPr>
            <a:picLocks noChangeAspect="1"/>
          </p:cNvPicPr>
          <p:nvPr/>
        </p:nvPicPr>
        <p:blipFill>
          <a:blip r:embed="rId2"/>
          <a:stretch>
            <a:fillRect/>
          </a:stretch>
        </p:blipFill>
        <p:spPr>
          <a:xfrm>
            <a:off x="450668" y="883920"/>
            <a:ext cx="2538717" cy="1577926"/>
          </a:xfrm>
          <a:prstGeom prst="rect">
            <a:avLst/>
          </a:prstGeom>
        </p:spPr>
      </p:pic>
      <p:sp>
        <p:nvSpPr>
          <p:cNvPr id="4" name="TextBox 3">
            <a:extLst>
              <a:ext uri="{FF2B5EF4-FFF2-40B4-BE49-F238E27FC236}">
                <a16:creationId xmlns:a16="http://schemas.microsoft.com/office/drawing/2014/main" id="{9BDE7DFB-CB28-62CA-C43F-C7B9C459FAED}"/>
              </a:ext>
            </a:extLst>
          </p:cNvPr>
          <p:cNvSpPr txBox="1"/>
          <p:nvPr/>
        </p:nvSpPr>
        <p:spPr>
          <a:xfrm>
            <a:off x="6457951" y="1672883"/>
            <a:ext cx="6093068" cy="584775"/>
          </a:xfrm>
          <a:prstGeom prst="rect">
            <a:avLst/>
          </a:prstGeom>
          <a:noFill/>
        </p:spPr>
        <p:txBody>
          <a:bodyPr wrap="square">
            <a:spAutoFit/>
          </a:bodyPr>
          <a:lstStyle/>
          <a:p>
            <a:r>
              <a:rPr lang="en-GB" sz="3200" dirty="0"/>
              <a:t>Assessment Component 1 </a:t>
            </a:r>
          </a:p>
        </p:txBody>
      </p:sp>
      <p:pic>
        <p:nvPicPr>
          <p:cNvPr id="5" name="Content Placeholder 10">
            <a:extLst>
              <a:ext uri="{FF2B5EF4-FFF2-40B4-BE49-F238E27FC236}">
                <a16:creationId xmlns:a16="http://schemas.microsoft.com/office/drawing/2014/main" id="{74EFEB0E-1417-842C-2270-775DB8BD6C9C}"/>
              </a:ext>
            </a:extLst>
          </p:cNvPr>
          <p:cNvPicPr>
            <a:picLocks noChangeAspect="1"/>
          </p:cNvPicPr>
          <p:nvPr/>
        </p:nvPicPr>
        <p:blipFill>
          <a:blip r:embed="rId3"/>
          <a:stretch>
            <a:fillRect/>
          </a:stretch>
        </p:blipFill>
        <p:spPr>
          <a:xfrm>
            <a:off x="3155264" y="2971800"/>
            <a:ext cx="6605374" cy="2876204"/>
          </a:xfrm>
          <a:prstGeom prst="rect">
            <a:avLst/>
          </a:prstGeom>
        </p:spPr>
      </p:pic>
    </p:spTree>
    <p:extLst>
      <p:ext uri="{BB962C8B-B14F-4D97-AF65-F5344CB8AC3E}">
        <p14:creationId xmlns:p14="http://schemas.microsoft.com/office/powerpoint/2010/main" val="2036971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54A8A-6E8B-F377-92E0-0EACCC9CC03A}"/>
              </a:ext>
            </a:extLst>
          </p:cNvPr>
          <p:cNvSpPr>
            <a:spLocks noGrp="1"/>
          </p:cNvSpPr>
          <p:nvPr>
            <p:ph type="title"/>
          </p:nvPr>
        </p:nvSpPr>
        <p:spPr/>
        <p:txBody>
          <a:bodyPr>
            <a:normAutofit/>
          </a:bodyPr>
          <a:lstStyle/>
          <a:p>
            <a:r>
              <a:rPr lang="en-US" sz="3200" dirty="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I</a:t>
            </a:r>
            <a:r>
              <a:rPr lang="en-US" sz="3600" b="1" dirty="0">
                <a:latin typeface="Times New Roman" panose="02020603050405020304" pitchFamily="18" charset="0"/>
                <a:cs typeface="Times New Roman" panose="02020603050405020304" pitchFamily="18" charset="0"/>
              </a:rPr>
              <a:t>ntroduction</a:t>
            </a:r>
            <a:br>
              <a:rPr lang="en-US" sz="3600" dirty="0">
                <a:latin typeface="Times New Roman" panose="02020603050405020304" pitchFamily="18" charset="0"/>
                <a:cs typeface="Times New Roman" panose="02020603050405020304" pitchFamily="18" charset="0"/>
              </a:rPr>
            </a:br>
            <a:r>
              <a:rPr lang="en-US" sz="3600" dirty="0">
                <a:latin typeface="Times New Roman" panose="02020603050405020304" pitchFamily="18" charset="0"/>
                <a:cs typeface="Times New Roman" panose="02020603050405020304" pitchFamily="18" charset="0"/>
              </a:rPr>
              <a:t>            </a:t>
            </a:r>
            <a:endParaRPr lang="en-GB" sz="2800" b="1" dirty="0"/>
          </a:p>
        </p:txBody>
      </p:sp>
      <p:sp>
        <p:nvSpPr>
          <p:cNvPr id="3" name="Content Placeholder 2">
            <a:extLst>
              <a:ext uri="{FF2B5EF4-FFF2-40B4-BE49-F238E27FC236}">
                <a16:creationId xmlns:a16="http://schemas.microsoft.com/office/drawing/2014/main" id="{7A5D6B52-5638-5741-BD1D-5DDFAEDC90B0}"/>
              </a:ext>
            </a:extLst>
          </p:cNvPr>
          <p:cNvSpPr>
            <a:spLocks noGrp="1"/>
          </p:cNvSpPr>
          <p:nvPr>
            <p:ph idx="1"/>
          </p:nvPr>
        </p:nvSpPr>
        <p:spPr/>
        <p:txBody>
          <a:bodyPr/>
          <a:lstStyle/>
          <a:p>
            <a:r>
              <a:rPr lang="en-US" sz="2800" dirty="0">
                <a:effectLst/>
                <a:latin typeface="Times New Roman" panose="02020603050405020304" pitchFamily="18" charset="0"/>
                <a:ea typeface="Times New Roman" panose="02020603050405020304" pitchFamily="18" charset="0"/>
              </a:rPr>
              <a:t>Community development is the process where  members of a community bonds relationships to identify  issues, challenges that a community is facing.</a:t>
            </a:r>
          </a:p>
          <a:p>
            <a:r>
              <a:rPr lang="en-US" dirty="0">
                <a:latin typeface="Times New Roman" panose="02020603050405020304" pitchFamily="18" charset="0"/>
              </a:rPr>
              <a:t>The aim is</a:t>
            </a:r>
            <a:r>
              <a:rPr lang="en-US" dirty="0">
                <a:latin typeface="Times New Roman" panose="02020603050405020304" pitchFamily="18" charset="0"/>
                <a:cs typeface="Times New Roman" panose="02020603050405020304" pitchFamily="18" charset="0"/>
              </a:rPr>
              <a:t> to address the problems of poverty in the borough of Barking and Dagenham within the west Africa populations</a:t>
            </a:r>
          </a:p>
          <a:p>
            <a:r>
              <a:rPr lang="en-GB" dirty="0">
                <a:latin typeface="Times New Roman" panose="02020603050405020304" pitchFamily="18" charset="0"/>
                <a:cs typeface="Times New Roman" panose="02020603050405020304" pitchFamily="18" charset="0"/>
              </a:rPr>
              <a:t>To improve the situation  arising from poverty.</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31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A7270-1548-5685-4FE8-B97B4BE9360D}"/>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Demographic</a:t>
            </a:r>
            <a:endParaRPr lang="en-GB" dirty="0"/>
          </a:p>
        </p:txBody>
      </p:sp>
      <p:sp>
        <p:nvSpPr>
          <p:cNvPr id="3" name="Content Placeholder 2">
            <a:extLst>
              <a:ext uri="{FF2B5EF4-FFF2-40B4-BE49-F238E27FC236}">
                <a16:creationId xmlns:a16="http://schemas.microsoft.com/office/drawing/2014/main" id="{89F54CD2-0A2D-A099-234B-D95F6ECE0CC0}"/>
              </a:ext>
            </a:extLst>
          </p:cNvPr>
          <p:cNvSpPr>
            <a:spLocks noGrp="1"/>
          </p:cNvSpPr>
          <p:nvPr>
            <p:ph idx="1"/>
          </p:nvPr>
        </p:nvSpPr>
        <p:spPr/>
        <p:txBody>
          <a:bodyPr/>
          <a:lstStyle/>
          <a:p>
            <a:pPr algn="just"/>
            <a:r>
              <a:rPr lang="en-US" sz="2800" dirty="0">
                <a:latin typeface="Times New Roman" pitchFamily="18" charset="0"/>
                <a:cs typeface="Times New Roman" pitchFamily="18" charset="0"/>
              </a:rPr>
              <a:t>Higher population growth </a:t>
            </a:r>
            <a:r>
              <a:rPr lang="en-US" dirty="0">
                <a:latin typeface="Times New Roman" panose="02020603050405020304" pitchFamily="18" charset="0"/>
                <a:cs typeface="Times New Roman" panose="02020603050405020304" pitchFamily="18" charset="0"/>
              </a:rPr>
              <a:t>within the west Africa populations living in  Barking and Dagenham has increase in poverty</a:t>
            </a:r>
          </a:p>
          <a:p>
            <a:pPr lvl="0" algn="just"/>
            <a:r>
              <a:rPr lang="en-US" dirty="0">
                <a:latin typeface="Times New Roman" panose="02020603050405020304" pitchFamily="18" charset="0"/>
                <a:cs typeface="Times New Roman" panose="02020603050405020304" pitchFamily="18" charset="0"/>
              </a:rPr>
              <a:t>I</a:t>
            </a:r>
            <a:r>
              <a:rPr lang="en-US" sz="2800" dirty="0">
                <a:latin typeface="Times New Roman" pitchFamily="18" charset="0"/>
                <a:cs typeface="Times New Roman" pitchFamily="18" charset="0"/>
              </a:rPr>
              <a:t>ncreasing population density  is the  major cause of  changing demographic in society (Hill</a:t>
            </a:r>
            <a:r>
              <a:rPr lang="en-US" sz="2800" i="1" dirty="0">
                <a:latin typeface="Times New Roman" pitchFamily="18" charset="0"/>
                <a:cs typeface="Times New Roman" pitchFamily="18" charset="0"/>
              </a:rPr>
              <a:t> et al.</a:t>
            </a:r>
            <a:r>
              <a:rPr lang="en-US" sz="2800" dirty="0">
                <a:latin typeface="Times New Roman" pitchFamily="18" charset="0"/>
                <a:cs typeface="Times New Roman" pitchFamily="18" charset="0"/>
              </a:rPr>
              <a:t> 2021)</a:t>
            </a:r>
          </a:p>
          <a:p>
            <a:pPr algn="just"/>
            <a:r>
              <a:rPr lang="en-US" sz="2800" dirty="0">
                <a:latin typeface="Times New Roman" pitchFamily="18" charset="0"/>
                <a:cs typeface="Times New Roman" pitchFamily="18" charset="0"/>
              </a:rPr>
              <a:t>Population growth in Barking and Dagenham has been 17.7%, from around 185,900 in 2011 to 218,900 in 2021. </a:t>
            </a:r>
          </a:p>
          <a:p>
            <a:pPr algn="just"/>
            <a:endParaRPr lang="en-US" sz="2800" dirty="0">
              <a:latin typeface="Times New Roman" pitchFamily="18" charset="0"/>
              <a:cs typeface="Times New Roman" pitchFamily="18" charset="0"/>
            </a:endParaRPr>
          </a:p>
          <a:p>
            <a:pPr marL="0" lvl="0" indent="0" algn="just">
              <a:buNone/>
            </a:pPr>
            <a:r>
              <a:rPr lang="en-US" sz="2800" dirty="0">
                <a:latin typeface="Times New Roman" pitchFamily="18" charset="0"/>
                <a:cs typeface="Times New Roman" pitchFamily="18" charset="0"/>
              </a:rPr>
              <a:t> </a:t>
            </a:r>
          </a:p>
          <a:p>
            <a:pPr marL="0" lvl="0" indent="0" algn="just">
              <a:buNone/>
            </a:pPr>
            <a:endParaRPr lang="en-US" sz="2800" dirty="0">
              <a:latin typeface="Times New Roman" pitchFamily="18" charset="0"/>
              <a:cs typeface="Times New Roman" pitchFamily="18" charset="0"/>
            </a:endParaRPr>
          </a:p>
          <a:p>
            <a:pPr marL="0" indent="0" algn="just">
              <a:buNone/>
            </a:pPr>
            <a:endParaRPr lang="en-GB" dirty="0"/>
          </a:p>
        </p:txBody>
      </p:sp>
    </p:spTree>
    <p:extLst>
      <p:ext uri="{BB962C8B-B14F-4D97-AF65-F5344CB8AC3E}">
        <p14:creationId xmlns:p14="http://schemas.microsoft.com/office/powerpoint/2010/main" val="3496073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510EE-FDA3-FACC-41FB-D0880D60B9A7}"/>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              Challenges</a:t>
            </a:r>
            <a:endParaRPr lang="en-GB" dirty="0"/>
          </a:p>
        </p:txBody>
      </p:sp>
      <p:sp>
        <p:nvSpPr>
          <p:cNvPr id="3" name="Content Placeholder 2">
            <a:extLst>
              <a:ext uri="{FF2B5EF4-FFF2-40B4-BE49-F238E27FC236}">
                <a16:creationId xmlns:a16="http://schemas.microsoft.com/office/drawing/2014/main" id="{4856277F-67DE-5444-03F4-CEFC4C088E91}"/>
              </a:ext>
            </a:extLst>
          </p:cNvPr>
          <p:cNvSpPr>
            <a:spLocks noGrp="1"/>
          </p:cNvSpPr>
          <p:nvPr>
            <p:ph idx="1"/>
          </p:nvPr>
        </p:nvSpPr>
        <p:spPr/>
        <p:txBody>
          <a:bodyPr>
            <a:normAutofit/>
          </a:bodyPr>
          <a:lstStyle/>
          <a:p>
            <a:r>
              <a:rPr lang="en-US" sz="2800" dirty="0">
                <a:latin typeface="Times New Roman" panose="02020603050405020304" pitchFamily="18" charset="0"/>
                <a:cs typeface="Times New Roman" panose="02020603050405020304" pitchFamily="18" charset="0"/>
              </a:rPr>
              <a:t>Housing problem has </a:t>
            </a:r>
            <a:r>
              <a:rPr lang="en-GB" sz="2800" dirty="0">
                <a:latin typeface="Times New Roman" panose="02020603050405020304" pitchFamily="18" charset="0"/>
                <a:cs typeface="Times New Roman" panose="02020603050405020304" pitchFamily="18" charset="0"/>
              </a:rPr>
              <a:t>r</a:t>
            </a:r>
            <a:r>
              <a:rPr lang="en-GB" dirty="0"/>
              <a:t>esult to </a:t>
            </a:r>
            <a:r>
              <a:rPr lang="en-US" dirty="0">
                <a:latin typeface="Times New Roman" panose="02020603050405020304" pitchFamily="18" charset="0"/>
                <a:cs typeface="Times New Roman" panose="02020603050405020304" pitchFamily="18" charset="0"/>
              </a:rPr>
              <a:t>Stress and other mental health issues</a:t>
            </a:r>
          </a:p>
          <a:p>
            <a:r>
              <a:rPr lang="en-US" dirty="0">
                <a:latin typeface="Times New Roman" panose="02020603050405020304" pitchFamily="18" charset="0"/>
                <a:cs typeface="Times New Roman" panose="02020603050405020304" pitchFamily="18" charset="0"/>
              </a:rPr>
              <a:t>The need for housing.</a:t>
            </a:r>
          </a:p>
          <a:p>
            <a:r>
              <a:rPr lang="en-US" dirty="0">
                <a:latin typeface="Times New Roman" panose="02020603050405020304" pitchFamily="18" charset="0"/>
                <a:cs typeface="Times New Roman" panose="02020603050405020304" pitchFamily="18" charset="0"/>
              </a:rPr>
              <a:t>Poor planning</a:t>
            </a:r>
          </a:p>
          <a:p>
            <a:r>
              <a:rPr lang="en-US" dirty="0">
                <a:latin typeface="Times New Roman" panose="02020603050405020304" pitchFamily="18" charset="0"/>
                <a:cs typeface="Times New Roman" panose="02020603050405020304" pitchFamily="18" charset="0"/>
              </a:rPr>
              <a:t>Culture</a:t>
            </a:r>
          </a:p>
          <a:p>
            <a:r>
              <a:rPr lang="en-US" dirty="0">
                <a:latin typeface="Times New Roman" panose="02020603050405020304" pitchFamily="18" charset="0"/>
                <a:cs typeface="Times New Roman" panose="02020603050405020304" pitchFamily="18" charset="0"/>
              </a:rPr>
              <a:t>Inequalities</a:t>
            </a:r>
          </a:p>
          <a:p>
            <a:r>
              <a:rPr lang="en-US" dirty="0">
                <a:latin typeface="Times New Roman" panose="02020603050405020304" pitchFamily="18" charset="0"/>
                <a:cs typeface="Times New Roman" panose="02020603050405020304" pitchFamily="18" charset="0"/>
              </a:rPr>
              <a:t> </a:t>
            </a:r>
            <a:r>
              <a:rPr lang="en-GB" dirty="0"/>
              <a:t>Financial difficulties </a:t>
            </a:r>
          </a:p>
          <a:p>
            <a:r>
              <a:rPr lang="en-GB" dirty="0"/>
              <a:t>Lack of Jobs</a:t>
            </a:r>
          </a:p>
          <a:p>
            <a:endParaRPr lang="en-GB" dirty="0"/>
          </a:p>
        </p:txBody>
      </p:sp>
    </p:spTree>
    <p:extLst>
      <p:ext uri="{BB962C8B-B14F-4D97-AF65-F5344CB8AC3E}">
        <p14:creationId xmlns:p14="http://schemas.microsoft.com/office/powerpoint/2010/main" val="478472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C4785-1913-0E8B-5C92-58ADFB8EF4E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Stakeholders involved in the community    program</a:t>
            </a:r>
            <a:endParaRPr lang="en-GB" dirty="0"/>
          </a:p>
        </p:txBody>
      </p:sp>
      <p:sp>
        <p:nvSpPr>
          <p:cNvPr id="3" name="Content Placeholder 2">
            <a:extLst>
              <a:ext uri="{FF2B5EF4-FFF2-40B4-BE49-F238E27FC236}">
                <a16:creationId xmlns:a16="http://schemas.microsoft.com/office/drawing/2014/main" id="{A5A80CA6-5FDC-92EF-47C4-7736D2AC8D6F}"/>
              </a:ext>
            </a:extLst>
          </p:cNvPr>
          <p:cNvSpPr>
            <a:spLocks noGrp="1"/>
          </p:cNvSpPr>
          <p:nvPr>
            <p:ph idx="1"/>
          </p:nvPr>
        </p:nvSpPr>
        <p:spPr/>
        <p:txBody>
          <a:bodyPr>
            <a:normAutofit/>
          </a:bodyPr>
          <a:lstStyle/>
          <a:p>
            <a:pPr algn="just"/>
            <a:r>
              <a:rPr lang="en-US" dirty="0">
                <a:latin typeface="Times New Roman" panose="02020603050405020304" pitchFamily="18" charset="0"/>
                <a:cs typeface="Times New Roman" panose="02020603050405020304" pitchFamily="18" charset="0"/>
              </a:rPr>
              <a:t>The community care and development Plan project involved stakeholders, underprivileged and vulnerable groups, need to be effectively in the community projects . </a:t>
            </a:r>
          </a:p>
          <a:p>
            <a:pPr algn="just"/>
            <a:r>
              <a:rPr lang="en-US" dirty="0">
                <a:latin typeface="Times New Roman" panose="02020603050405020304" pitchFamily="18" charset="0"/>
                <a:cs typeface="Times New Roman" panose="02020603050405020304" pitchFamily="18" charset="0"/>
              </a:rPr>
              <a:t>The economic plan's main goal is to allow these groups to have a say in the community and their voices are heard. </a:t>
            </a:r>
          </a:p>
          <a:p>
            <a:pPr algn="just"/>
            <a:r>
              <a:rPr lang="en-US" dirty="0">
                <a:latin typeface="Times New Roman" panose="02020603050405020304" pitchFamily="18" charset="0"/>
                <a:cs typeface="Times New Roman" panose="02020603050405020304" pitchFamily="18" charset="0"/>
              </a:rPr>
              <a:t>Stakeholders could invite  the  preliminary  into the project design stages. </a:t>
            </a:r>
          </a:p>
          <a:p>
            <a:pPr algn="just"/>
            <a:r>
              <a:rPr lang="en-US" dirty="0">
                <a:latin typeface="Times New Roman" panose="02020603050405020304" pitchFamily="18" charset="0"/>
                <a:cs typeface="Times New Roman" panose="02020603050405020304" pitchFamily="18" charset="0"/>
              </a:rPr>
              <a:t>Sustaining community support and resolving complaints. </a:t>
            </a:r>
          </a:p>
          <a:p>
            <a:endParaRPr lang="en-GB" dirty="0"/>
          </a:p>
        </p:txBody>
      </p:sp>
    </p:spTree>
    <p:extLst>
      <p:ext uri="{BB962C8B-B14F-4D97-AF65-F5344CB8AC3E}">
        <p14:creationId xmlns:p14="http://schemas.microsoft.com/office/powerpoint/2010/main" val="1198089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5A6AC-ED48-8F5A-F7F1-48BB5AC707A0}"/>
              </a:ext>
            </a:extLst>
          </p:cNvPr>
          <p:cNvSpPr>
            <a:spLocks noGrp="1"/>
          </p:cNvSpPr>
          <p:nvPr>
            <p:ph type="title"/>
          </p:nvPr>
        </p:nvSpPr>
        <p:spPr/>
        <p:txBody>
          <a:bodyPr/>
          <a:lstStyle/>
          <a:p>
            <a:r>
              <a:rPr lang="en-US" b="1" dirty="0">
                <a:latin typeface="Times New Roman" pitchFamily="18" charset="0"/>
                <a:cs typeface="Times New Roman" pitchFamily="18" charset="0"/>
              </a:rPr>
              <a:t>Use of digital media</a:t>
            </a:r>
            <a:endParaRPr lang="en-GB" dirty="0"/>
          </a:p>
        </p:txBody>
      </p:sp>
      <p:sp>
        <p:nvSpPr>
          <p:cNvPr id="3" name="Content Placeholder 2">
            <a:extLst>
              <a:ext uri="{FF2B5EF4-FFF2-40B4-BE49-F238E27FC236}">
                <a16:creationId xmlns:a16="http://schemas.microsoft.com/office/drawing/2014/main" id="{4972DC40-92A7-04C7-54D0-B69B44CD8D61}"/>
              </a:ext>
            </a:extLst>
          </p:cNvPr>
          <p:cNvSpPr>
            <a:spLocks noGrp="1"/>
          </p:cNvSpPr>
          <p:nvPr>
            <p:ph idx="1"/>
          </p:nvPr>
        </p:nvSpPr>
        <p:spPr/>
        <p:txBody>
          <a:bodyPr>
            <a:normAutofit fontScale="92500"/>
          </a:bodyPr>
          <a:lstStyle/>
          <a:p>
            <a:pPr lvl="0" algn="just"/>
            <a:r>
              <a:rPr lang="en-US" sz="2800" dirty="0">
                <a:latin typeface="Times New Roman" pitchFamily="18" charset="0"/>
                <a:cs typeface="Times New Roman" pitchFamily="18" charset="0"/>
              </a:rPr>
              <a:t>Digital media  help  the effective flow of information among the community member such as what Apps, video live steaming and Messager </a:t>
            </a:r>
            <a:r>
              <a:rPr lang="en-US" sz="2800" dirty="0" err="1">
                <a:latin typeface="Times New Roman" pitchFamily="18" charset="0"/>
                <a:cs typeface="Times New Roman" pitchFamily="18" charset="0"/>
              </a:rPr>
              <a:t>e.t.c</a:t>
            </a:r>
            <a:r>
              <a:rPr lang="en-US" sz="2800">
                <a:latin typeface="Times New Roman" pitchFamily="18" charset="0"/>
                <a:cs typeface="Times New Roman" pitchFamily="18" charset="0"/>
              </a:rPr>
              <a:t>.</a:t>
            </a:r>
            <a:endParaRPr lang="en-US" sz="2800" dirty="0">
              <a:latin typeface="Times New Roman" pitchFamily="18" charset="0"/>
              <a:cs typeface="Times New Roman" pitchFamily="18" charset="0"/>
            </a:endParaRPr>
          </a:p>
          <a:p>
            <a:pPr lvl="0" algn="just"/>
            <a:r>
              <a:rPr lang="en-US" dirty="0">
                <a:latin typeface="Times New Roman" panose="02020603050405020304" pitchFamily="18" charset="0"/>
                <a:cs typeface="Times New Roman" panose="02020603050405020304" pitchFamily="18" charset="0"/>
              </a:rPr>
              <a:t>Social action campaigns and the development model are two separate approaches that community-based organizations (CBOs) employ to motivate locals. CBOs' community mobilization campaigns seek to alter societal institutions, cultural norms, and decision-making processes </a:t>
            </a:r>
          </a:p>
          <a:p>
            <a:pPr algn="just"/>
            <a:r>
              <a:rPr lang="en-US" dirty="0">
                <a:latin typeface="Times New Roman" panose="02020603050405020304" pitchFamily="18" charset="0"/>
                <a:cs typeface="Times New Roman" panose="02020603050405020304" pitchFamily="18" charset="0"/>
              </a:rPr>
              <a:t>One sort of community organization that employs the development model to accomplish community outreach development objectives is the community development corporation (CDC). These organization’s priorities delivering economic and social assistance to areas and neighborhoods with disadvantaged residents </a:t>
            </a:r>
          </a:p>
          <a:p>
            <a:pPr lvl="0" algn="just"/>
            <a:endParaRPr lang="en-US" sz="2800" dirty="0">
              <a:latin typeface="Times New Roman" pitchFamily="18" charset="0"/>
              <a:cs typeface="Times New Roman" pitchFamily="18" charset="0"/>
            </a:endParaRPr>
          </a:p>
        </p:txBody>
      </p:sp>
    </p:spTree>
    <p:extLst>
      <p:ext uri="{BB962C8B-B14F-4D97-AF65-F5344CB8AC3E}">
        <p14:creationId xmlns:p14="http://schemas.microsoft.com/office/powerpoint/2010/main" val="4227449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AF39B-48E1-C685-1AF0-8433A54E0AB3}"/>
              </a:ext>
            </a:extLst>
          </p:cNvPr>
          <p:cNvSpPr>
            <a:spLocks noGrp="1"/>
          </p:cNvSpPr>
          <p:nvPr>
            <p:ph type="title"/>
          </p:nvPr>
        </p:nvSpPr>
        <p:spPr/>
        <p:txBody>
          <a:bodyPr/>
          <a:lstStyle/>
          <a:p>
            <a:r>
              <a:rPr lang="en-GB" b="1" dirty="0"/>
              <a:t>Theory relevant to community development</a:t>
            </a:r>
          </a:p>
        </p:txBody>
      </p:sp>
      <p:sp>
        <p:nvSpPr>
          <p:cNvPr id="3" name="Content Placeholder 2">
            <a:extLst>
              <a:ext uri="{FF2B5EF4-FFF2-40B4-BE49-F238E27FC236}">
                <a16:creationId xmlns:a16="http://schemas.microsoft.com/office/drawing/2014/main" id="{02E82600-993D-9AAE-8330-89CEC2BB5BDE}"/>
              </a:ext>
            </a:extLst>
          </p:cNvPr>
          <p:cNvSpPr>
            <a:spLocks noGrp="1"/>
          </p:cNvSpPr>
          <p:nvPr>
            <p:ph idx="1"/>
          </p:nvPr>
        </p:nvSpPr>
        <p:spPr>
          <a:xfrm>
            <a:off x="838200" y="1825625"/>
            <a:ext cx="5650523" cy="4351338"/>
          </a:xfrm>
        </p:spPr>
        <p:txBody>
          <a:bodyPr/>
          <a:lstStyle/>
          <a:p>
            <a:r>
              <a:rPr lang="en-US" sz="2800" dirty="0">
                <a:latin typeface="Times New Roman" pitchFamily="18" charset="0"/>
                <a:cs typeface="Times New Roman" pitchFamily="18" charset="0"/>
              </a:rPr>
              <a:t>The health belief model will be use addressed the  needs  in order to develop a better community</a:t>
            </a:r>
          </a:p>
          <a:p>
            <a:r>
              <a:rPr lang="en-US" dirty="0">
                <a:effectLst/>
                <a:latin typeface="Times New Roman" panose="02020603050405020304" pitchFamily="18" charset="0"/>
                <a:ea typeface="Times New Roman" panose="02020603050405020304" pitchFamily="18" charset="0"/>
              </a:rPr>
              <a:t>This model has focused on the health condition, </a:t>
            </a:r>
            <a:r>
              <a:rPr lang="en-US" sz="2800" dirty="0">
                <a:latin typeface="Times New Roman" pitchFamily="18" charset="0"/>
                <a:cs typeface="Times New Roman" pitchFamily="18" charset="0"/>
              </a:rPr>
              <a:t>motivation and the change to the</a:t>
            </a:r>
            <a:r>
              <a:rPr lang="en-US" dirty="0">
                <a:effectLst/>
                <a:latin typeface="Times New Roman" panose="02020603050405020304" pitchFamily="18" charset="0"/>
                <a:ea typeface="Times New Roman" panose="02020603050405020304" pitchFamily="18" charset="0"/>
              </a:rPr>
              <a:t> community. </a:t>
            </a:r>
          </a:p>
          <a:p>
            <a:r>
              <a:rPr lang="en-GB" dirty="0"/>
              <a:t>Improved poverty level in the  community</a:t>
            </a:r>
          </a:p>
        </p:txBody>
      </p:sp>
      <p:pic>
        <p:nvPicPr>
          <p:cNvPr id="4" name="image2.png">
            <a:extLst>
              <a:ext uri="{FF2B5EF4-FFF2-40B4-BE49-F238E27FC236}">
                <a16:creationId xmlns:a16="http://schemas.microsoft.com/office/drawing/2014/main" id="{97E33829-E412-8861-06DE-6F0F4EC60863}"/>
              </a:ext>
            </a:extLst>
          </p:cNvPr>
          <p:cNvPicPr/>
          <p:nvPr/>
        </p:nvPicPr>
        <p:blipFill>
          <a:blip r:embed="rId2"/>
          <a:stretch>
            <a:fillRect/>
          </a:stretch>
        </p:blipFill>
        <p:spPr>
          <a:xfrm>
            <a:off x="6395672" y="2606675"/>
            <a:ext cx="5650523" cy="3886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35120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F9F62-99E2-38DF-D836-8A590F529D56}"/>
              </a:ext>
            </a:extLst>
          </p:cNvPr>
          <p:cNvSpPr>
            <a:spLocks noGrp="1"/>
          </p:cNvSpPr>
          <p:nvPr>
            <p:ph type="title"/>
          </p:nvPr>
        </p:nvSpPr>
        <p:spPr/>
        <p:txBody>
          <a:bodyPr/>
          <a:lstStyle/>
          <a:p>
            <a:r>
              <a:rPr lang="en-GB" b="1" dirty="0"/>
              <a:t>Legislation and policy impact the community</a:t>
            </a:r>
          </a:p>
        </p:txBody>
      </p:sp>
      <p:sp>
        <p:nvSpPr>
          <p:cNvPr id="3" name="Content Placeholder 2">
            <a:extLst>
              <a:ext uri="{FF2B5EF4-FFF2-40B4-BE49-F238E27FC236}">
                <a16:creationId xmlns:a16="http://schemas.microsoft.com/office/drawing/2014/main" id="{174C7A7F-4F60-0696-4E96-74C9C0A4A127}"/>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The Equality Act 2010 pr</a:t>
            </a:r>
            <a:r>
              <a:rPr lang="en-US" sz="2800" dirty="0">
                <a:latin typeface="Times New Roman" panose="02020603050405020304" pitchFamily="18" charset="0"/>
                <a:ea typeface="Times New Roman" panose="02020603050405020304" pitchFamily="18" charset="0"/>
              </a:rPr>
              <a:t>Equality Act (2010) </a:t>
            </a:r>
            <a:r>
              <a:rPr lang="en-US" sz="2800" dirty="0">
                <a:effectLst/>
                <a:latin typeface="Times New Roman" panose="02020603050405020304" pitchFamily="18" charset="0"/>
                <a:ea typeface="Times New Roman" panose="02020603050405020304" pitchFamily="18" charset="0"/>
              </a:rPr>
              <a:t>help maintain community rights and also keep track of the practices of the healthcare provider.</a:t>
            </a:r>
          </a:p>
          <a:p>
            <a:pPr>
              <a:buFont typeface="Arial" panose="020B0604020202020204" pitchFamily="34" charset="0"/>
              <a:buChar char="•"/>
            </a:pPr>
            <a:r>
              <a:rPr lang="en-US" sz="2800" dirty="0">
                <a:latin typeface="Times New Roman" panose="02020603050405020304" pitchFamily="18" charset="0"/>
                <a:ea typeface="Times New Roman" panose="02020603050405020304" pitchFamily="18" charset="0"/>
              </a:rPr>
              <a:t>It </a:t>
            </a:r>
            <a:r>
              <a:rPr lang="en-US" sz="2800" dirty="0">
                <a:effectLst/>
                <a:latin typeface="Times New Roman" panose="02020603050405020304" pitchFamily="18" charset="0"/>
                <a:ea typeface="Times New Roman" panose="02020603050405020304" pitchFamily="18" charset="0"/>
              </a:rPr>
              <a:t>help to maintain individuals right in the community.</a:t>
            </a:r>
          </a:p>
          <a:p>
            <a:r>
              <a:rPr lang="en-GB" dirty="0"/>
              <a:t>Protect community from discrimination and promote equal right</a:t>
            </a:r>
          </a:p>
          <a:p>
            <a:r>
              <a:rPr lang="en-GB" dirty="0"/>
              <a:t>Allowed  Barking and Dagenham community  the opportunity to have say against poverty and to protect the community .</a:t>
            </a:r>
          </a:p>
          <a:p>
            <a:r>
              <a:rPr lang="en-GB" dirty="0"/>
              <a:t>Human Right Act 1998  allowed the community  to have the right to housing, jobs and eliminate poverty.</a:t>
            </a:r>
            <a:r>
              <a:rPr lang="en-GB" sz="2800" dirty="0"/>
              <a:t> Human </a:t>
            </a:r>
          </a:p>
          <a:p>
            <a:r>
              <a:rPr lang="en-GB" sz="2800" dirty="0"/>
              <a:t> </a:t>
            </a:r>
            <a:r>
              <a:rPr lang="en-US" sz="2800" dirty="0">
                <a:effectLst/>
                <a:latin typeface="Times New Roman" panose="02020603050405020304" pitchFamily="18" charset="0"/>
                <a:ea typeface="Times New Roman" panose="02020603050405020304" pitchFamily="18" charset="0"/>
              </a:rPr>
              <a:t>helping individuals to make healthy choices, right to live or work in a place or community and so on. For example, the NHS organizations goal is to promote and respect peoples rights.</a:t>
            </a:r>
            <a:endParaRPr lang="en-GB" sz="2800"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309402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6234-3BCA-9443-F048-E5B7C0340BE6}"/>
              </a:ext>
            </a:extLst>
          </p:cNvPr>
          <p:cNvSpPr>
            <a:spLocks noGrp="1"/>
          </p:cNvSpPr>
          <p:nvPr>
            <p:ph type="title"/>
          </p:nvPr>
        </p:nvSpPr>
        <p:spPr/>
        <p:txBody>
          <a:bodyPr>
            <a:normAutofit/>
          </a:bodyPr>
          <a:lstStyle/>
          <a:p>
            <a:r>
              <a:rPr lang="en-GB" sz="3200" b="1" dirty="0"/>
              <a:t>BARRIERS TO COMMUNITY DEVELOPMENT</a:t>
            </a:r>
          </a:p>
        </p:txBody>
      </p:sp>
      <p:sp>
        <p:nvSpPr>
          <p:cNvPr id="3" name="Content Placeholder 2">
            <a:extLst>
              <a:ext uri="{FF2B5EF4-FFF2-40B4-BE49-F238E27FC236}">
                <a16:creationId xmlns:a16="http://schemas.microsoft.com/office/drawing/2014/main" id="{E3CAA96A-A94A-CA77-9465-D24730667C7B}"/>
              </a:ext>
            </a:extLst>
          </p:cNvPr>
          <p:cNvSpPr>
            <a:spLocks noGrp="1"/>
          </p:cNvSpPr>
          <p:nvPr>
            <p:ph idx="1"/>
          </p:nvPr>
        </p:nvSpPr>
        <p:spPr/>
        <p:txBody>
          <a:bodyPr/>
          <a:lstStyle/>
          <a:p>
            <a:pPr lvl="0" algn="just"/>
            <a:r>
              <a:rPr lang="en-US" sz="2800" dirty="0">
                <a:latin typeface="Times New Roman" pitchFamily="18" charset="0"/>
                <a:cs typeface="Times New Roman" pitchFamily="18" charset="0"/>
              </a:rPr>
              <a:t>Change of environments and diversified economic conditions create barriers for developed community (</a:t>
            </a:r>
            <a:r>
              <a:rPr lang="en-US" sz="2800" dirty="0" err="1">
                <a:latin typeface="Times New Roman" pitchFamily="18" charset="0"/>
                <a:cs typeface="Times New Roman" pitchFamily="18" charset="0"/>
              </a:rPr>
              <a:t>D’Adamo</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et al.</a:t>
            </a:r>
            <a:r>
              <a:rPr lang="en-US" sz="2800" dirty="0">
                <a:latin typeface="Times New Roman" pitchFamily="18" charset="0"/>
                <a:cs typeface="Times New Roman" pitchFamily="18" charset="0"/>
              </a:rPr>
              <a:t> 2021)</a:t>
            </a:r>
          </a:p>
          <a:p>
            <a:pPr lvl="0" algn="just"/>
            <a:r>
              <a:rPr lang="en-US" sz="2800" dirty="0">
                <a:latin typeface="Times New Roman" pitchFamily="18" charset="0"/>
                <a:cs typeface="Times New Roman" pitchFamily="18" charset="0"/>
              </a:rPr>
              <a:t>Community opposition also developed community </a:t>
            </a:r>
          </a:p>
          <a:p>
            <a:r>
              <a:rPr lang="en-US" sz="2800" dirty="0">
                <a:latin typeface="Times New Roman" pitchFamily="18" charset="0"/>
                <a:cs typeface="Times New Roman" pitchFamily="18" charset="0"/>
              </a:rPr>
              <a:t>Poor leaderships  participant crate constraint for the  developed community </a:t>
            </a:r>
          </a:p>
          <a:p>
            <a:r>
              <a:rPr lang="en-US" sz="2800" dirty="0">
                <a:latin typeface="Times New Roman" pitchFamily="18" charset="0"/>
                <a:cs typeface="Times New Roman" pitchFamily="18" charset="0"/>
              </a:rPr>
              <a:t>Lack of  public commitment can create barriers to community development.</a:t>
            </a:r>
          </a:p>
          <a:p>
            <a:r>
              <a:rPr lang="en-US" dirty="0">
                <a:latin typeface="Times New Roman" pitchFamily="18" charset="0"/>
                <a:cs typeface="Times New Roman" pitchFamily="18" charset="0"/>
              </a:rPr>
              <a:t>Poor funding  </a:t>
            </a:r>
            <a:endParaRPr lang="en-US" sz="2800" dirty="0">
              <a:latin typeface="Times New Roman" pitchFamily="18" charset="0"/>
              <a:cs typeface="Times New Roman" pitchFamily="18" charset="0"/>
            </a:endParaRPr>
          </a:p>
          <a:p>
            <a:endParaRPr lang="en-US" sz="2800" dirty="0">
              <a:latin typeface="Times New Roman" pitchFamily="18" charset="0"/>
              <a:cs typeface="Times New Roman" pitchFamily="18" charset="0"/>
            </a:endParaRPr>
          </a:p>
          <a:p>
            <a:endParaRPr lang="en-GB" dirty="0"/>
          </a:p>
        </p:txBody>
      </p:sp>
    </p:spTree>
    <p:extLst>
      <p:ext uri="{BB962C8B-B14F-4D97-AF65-F5344CB8AC3E}">
        <p14:creationId xmlns:p14="http://schemas.microsoft.com/office/powerpoint/2010/main" val="951245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61CA9-3C49-F113-FDCE-4F5EDAB5C368}"/>
              </a:ext>
            </a:extLst>
          </p:cNvPr>
          <p:cNvSpPr>
            <a:spLocks noGrp="1"/>
          </p:cNvSpPr>
          <p:nvPr>
            <p:ph type="title"/>
          </p:nvPr>
        </p:nvSpPr>
        <p:spPr/>
        <p:txBody>
          <a:bodyPr/>
          <a:lstStyle/>
          <a:p>
            <a:r>
              <a:rPr lang="en-GB" b="1" dirty="0"/>
              <a:t>Recommendations to overcome barriers</a:t>
            </a:r>
          </a:p>
        </p:txBody>
      </p:sp>
      <p:sp>
        <p:nvSpPr>
          <p:cNvPr id="3" name="Content Placeholder 2">
            <a:extLst>
              <a:ext uri="{FF2B5EF4-FFF2-40B4-BE49-F238E27FC236}">
                <a16:creationId xmlns:a16="http://schemas.microsoft.com/office/drawing/2014/main" id="{519B3266-50F4-170A-D07E-0325351CC7A2}"/>
              </a:ext>
            </a:extLst>
          </p:cNvPr>
          <p:cNvSpPr>
            <a:spLocks noGrp="1"/>
          </p:cNvSpPr>
          <p:nvPr>
            <p:ph idx="1"/>
          </p:nvPr>
        </p:nvSpPr>
        <p:spPr/>
        <p:txBody>
          <a:bodyPr>
            <a:normAutofit/>
          </a:bodyPr>
          <a:lstStyle/>
          <a:p>
            <a:pPr lvl="0" algn="just"/>
            <a:r>
              <a:rPr lang="en-US" sz="2800" dirty="0">
                <a:latin typeface="Times New Roman" pitchFamily="18" charset="0"/>
                <a:cs typeface="Times New Roman" pitchFamily="18" charset="0"/>
              </a:rPr>
              <a:t>The leaders should developed  interconnection between the  team members</a:t>
            </a:r>
          </a:p>
          <a:p>
            <a:pPr lvl="0" algn="just"/>
            <a:r>
              <a:rPr lang="en-US" sz="2800" dirty="0">
                <a:latin typeface="Times New Roman" pitchFamily="18" charset="0"/>
                <a:cs typeface="Times New Roman" pitchFamily="18" charset="0"/>
              </a:rPr>
              <a:t>The leaders should provide motivation and courage the team members</a:t>
            </a:r>
          </a:p>
          <a:p>
            <a:pPr lvl="0" algn="just"/>
            <a:r>
              <a:rPr lang="en-US" sz="2800" dirty="0">
                <a:latin typeface="Times New Roman" pitchFamily="18" charset="0"/>
                <a:cs typeface="Times New Roman" pitchFamily="18" charset="0"/>
              </a:rPr>
              <a:t>It is essential to build trust  among team members  (</a:t>
            </a:r>
            <a:r>
              <a:rPr lang="en-US" sz="2800" dirty="0" err="1">
                <a:latin typeface="Times New Roman" pitchFamily="18" charset="0"/>
                <a:cs typeface="Times New Roman" pitchFamily="18" charset="0"/>
              </a:rPr>
              <a:t>Acín</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et al</a:t>
            </a:r>
            <a:r>
              <a:rPr lang="en-US" sz="2800" dirty="0">
                <a:latin typeface="Times New Roman" pitchFamily="18" charset="0"/>
                <a:cs typeface="Times New Roman" pitchFamily="18" charset="0"/>
              </a:rPr>
              <a:t>. 2021)</a:t>
            </a:r>
          </a:p>
          <a:p>
            <a:pPr lvl="0" algn="just"/>
            <a:r>
              <a:rPr lang="en-GB" dirty="0"/>
              <a:t> </a:t>
            </a:r>
            <a:r>
              <a:rPr lang="en-US" sz="2800" dirty="0">
                <a:latin typeface="Times New Roman" pitchFamily="18" charset="0"/>
                <a:cs typeface="Times New Roman" pitchFamily="18" charset="0"/>
              </a:rPr>
              <a:t>The members  should  maintained ethical conduct</a:t>
            </a:r>
          </a:p>
          <a:p>
            <a:pPr lvl="0" algn="just"/>
            <a:r>
              <a:rPr lang="en-US" sz="2800" dirty="0">
                <a:latin typeface="Times New Roman" pitchFamily="18" charset="0"/>
                <a:cs typeface="Times New Roman" pitchFamily="18" charset="0"/>
              </a:rPr>
              <a:t>It is essential for the community members to adopt ethical practices to promote suitable growth</a:t>
            </a:r>
          </a:p>
          <a:p>
            <a:pPr lvl="0" algn="just"/>
            <a:endParaRPr lang="en-US" sz="2800" dirty="0">
              <a:latin typeface="Times New Roman" pitchFamily="18" charset="0"/>
              <a:cs typeface="Times New Roman" pitchFamily="18" charset="0"/>
            </a:endParaRPr>
          </a:p>
          <a:p>
            <a:endParaRPr lang="en-GB" dirty="0"/>
          </a:p>
        </p:txBody>
      </p:sp>
    </p:spTree>
    <p:extLst>
      <p:ext uri="{BB962C8B-B14F-4D97-AF65-F5344CB8AC3E}">
        <p14:creationId xmlns:p14="http://schemas.microsoft.com/office/powerpoint/2010/main" val="3116909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1496-39D2-A3D2-E3AE-999AF9F3C850}"/>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endParaRPr lang="en-GB" dirty="0"/>
          </a:p>
        </p:txBody>
      </p:sp>
      <p:sp>
        <p:nvSpPr>
          <p:cNvPr id="3" name="Content Placeholder 2">
            <a:extLst>
              <a:ext uri="{FF2B5EF4-FFF2-40B4-BE49-F238E27FC236}">
                <a16:creationId xmlns:a16="http://schemas.microsoft.com/office/drawing/2014/main" id="{97242C93-22D0-3636-1B3F-7DD538E7A6CD}"/>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 In conclusion community care development should  mobilize particular funds to develop communities for those that are thriving in needs, and self-sufficient. National budget and potential reductions in government expenditure might endanger  community program or restrict funding for future sustainability  for both community development and wellbeing. </a:t>
            </a:r>
          </a:p>
          <a:p>
            <a:endParaRPr lang="en-GB" dirty="0"/>
          </a:p>
        </p:txBody>
      </p:sp>
    </p:spTree>
    <p:extLst>
      <p:ext uri="{BB962C8B-B14F-4D97-AF65-F5344CB8AC3E}">
        <p14:creationId xmlns:p14="http://schemas.microsoft.com/office/powerpoint/2010/main" val="1290233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A0F4-CA6A-702B-9DEA-E204DD270547}"/>
              </a:ext>
            </a:extLst>
          </p:cNvPr>
          <p:cNvSpPr>
            <a:spLocks noGrp="1"/>
          </p:cNvSpPr>
          <p:nvPr>
            <p:ph type="title"/>
          </p:nvPr>
        </p:nvSpPr>
        <p:spPr/>
        <p:txBody>
          <a:bodyPr>
            <a:normAutofit/>
          </a:bodyPr>
          <a:lstStyle/>
          <a:p>
            <a:r>
              <a:rPr lang="en-US" sz="3200" b="1" dirty="0">
                <a:latin typeface="Times New Roman" pitchFamily="18" charset="0"/>
                <a:cs typeface="Times New Roman" pitchFamily="18" charset="0"/>
              </a:rPr>
              <a:t>References</a:t>
            </a:r>
            <a:endParaRPr lang="en-GB" sz="3200" dirty="0"/>
          </a:p>
        </p:txBody>
      </p:sp>
      <p:sp>
        <p:nvSpPr>
          <p:cNvPr id="3" name="Content Placeholder 2">
            <a:extLst>
              <a:ext uri="{FF2B5EF4-FFF2-40B4-BE49-F238E27FC236}">
                <a16:creationId xmlns:a16="http://schemas.microsoft.com/office/drawing/2014/main" id="{3271D894-7890-C181-F6C9-9730B8E9887A}"/>
              </a:ext>
            </a:extLst>
          </p:cNvPr>
          <p:cNvSpPr>
            <a:spLocks noGrp="1"/>
          </p:cNvSpPr>
          <p:nvPr>
            <p:ph idx="1"/>
          </p:nvPr>
        </p:nvSpPr>
        <p:spPr/>
        <p:txBody>
          <a:bodyPr>
            <a:normAutofit/>
          </a:bodyPr>
          <a:lstStyle/>
          <a:p>
            <a:r>
              <a:rPr lang="en-GB" sz="1900" i="1" dirty="0">
                <a:effectLst/>
              </a:rPr>
              <a:t>Equality act 2010: Guidance</a:t>
            </a:r>
            <a:r>
              <a:rPr lang="en-GB" sz="1900" dirty="0">
                <a:effectLst/>
              </a:rPr>
              <a:t> (no date) </a:t>
            </a:r>
            <a:r>
              <a:rPr lang="en-GB" sz="1900" i="1" dirty="0">
                <a:effectLst/>
              </a:rPr>
              <a:t>GOV.UK</a:t>
            </a:r>
            <a:r>
              <a:rPr lang="en-GB" sz="1900" dirty="0">
                <a:effectLst/>
              </a:rPr>
              <a:t>. Available at: https://www.gov.uk/guidance/equality-act-2010-guidance (Accessed: November 21, 2022). </a:t>
            </a:r>
          </a:p>
          <a:p>
            <a:r>
              <a:rPr lang="en-GB" sz="1900" dirty="0"/>
              <a:t> </a:t>
            </a:r>
            <a:r>
              <a:rPr lang="en-GB" sz="1900" dirty="0">
                <a:effectLst/>
              </a:rPr>
              <a:t>ISC Medical (2018) </a:t>
            </a:r>
            <a:r>
              <a:rPr lang="en-GB" sz="1900" i="1" dirty="0">
                <a:effectLst/>
              </a:rPr>
              <a:t>The health belief model – a useful tool to understand patient behaviour</a:t>
            </a:r>
            <a:r>
              <a:rPr lang="en-GB" sz="1900" dirty="0">
                <a:effectLst/>
              </a:rPr>
              <a:t>, </a:t>
            </a:r>
            <a:r>
              <a:rPr lang="en-GB" sz="1900" i="1" dirty="0">
                <a:effectLst/>
              </a:rPr>
              <a:t>ISC Medical</a:t>
            </a:r>
            <a:r>
              <a:rPr lang="en-GB" sz="1900" dirty="0">
                <a:effectLst/>
              </a:rPr>
              <a:t>. Available at: https://www.medical-interviews.co.uk/blog/health-belief-model-useful-tool-understand-patient-behaviour (Accessed: November 21, 2022). </a:t>
            </a:r>
          </a:p>
          <a:p>
            <a:r>
              <a:rPr lang="en-GB" sz="1900" dirty="0"/>
              <a:t> </a:t>
            </a:r>
            <a:r>
              <a:rPr lang="en-GB" sz="1900" dirty="0">
                <a:effectLst/>
              </a:rPr>
              <a:t>J;, A.S.B.C.S. (no date) </a:t>
            </a:r>
            <a:r>
              <a:rPr lang="en-GB" sz="1900" i="1" dirty="0">
                <a:effectLst/>
              </a:rPr>
              <a:t>Professionals' perceptions of the obstacles to education for people using mental health services</a:t>
            </a:r>
            <a:r>
              <a:rPr lang="en-GB" sz="1900" dirty="0">
                <a:effectLst/>
              </a:rPr>
              <a:t>, </a:t>
            </a:r>
            <a:r>
              <a:rPr lang="en-GB" sz="1900" i="1" dirty="0">
                <a:effectLst/>
              </a:rPr>
              <a:t>Psychiatric rehabilitation journal</a:t>
            </a:r>
            <a:r>
              <a:rPr lang="en-GB" sz="1900" dirty="0">
                <a:effectLst/>
              </a:rPr>
              <a:t>. U.S. National Library of Medicine. Available at: https://pubmed.ncbi.nlm.nih.gov/19592376/ (Accessed: November 22, 2022). </a:t>
            </a:r>
          </a:p>
          <a:p>
            <a:endParaRPr lang="en-GB" dirty="0"/>
          </a:p>
        </p:txBody>
      </p:sp>
    </p:spTree>
    <p:extLst>
      <p:ext uri="{BB962C8B-B14F-4D97-AF65-F5344CB8AC3E}">
        <p14:creationId xmlns:p14="http://schemas.microsoft.com/office/powerpoint/2010/main" val="2746359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171FD-C6F0-E321-1578-BEE6E6474AD3}"/>
              </a:ext>
            </a:extLst>
          </p:cNvPr>
          <p:cNvSpPr>
            <a:spLocks noGrp="1"/>
          </p:cNvSpPr>
          <p:nvPr>
            <p:ph type="title"/>
          </p:nvPr>
        </p:nvSpPr>
        <p:spPr/>
        <p:txBody>
          <a:bodyPr>
            <a:normAutofit/>
          </a:bodyPr>
          <a:lstStyle/>
          <a:p>
            <a:r>
              <a:rPr lang="en-GB" sz="3200" dirty="0"/>
              <a:t>Count…</a:t>
            </a:r>
          </a:p>
        </p:txBody>
      </p:sp>
      <p:sp>
        <p:nvSpPr>
          <p:cNvPr id="3" name="Content Placeholder 2">
            <a:extLst>
              <a:ext uri="{FF2B5EF4-FFF2-40B4-BE49-F238E27FC236}">
                <a16:creationId xmlns:a16="http://schemas.microsoft.com/office/drawing/2014/main" id="{EBB01AB9-CAC7-7CC5-711F-8DFC792E5E1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971386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1085</TotalTime>
  <Words>811</Words>
  <Application>Microsoft Office PowerPoint</Application>
  <PresentationFormat>Widescreen</PresentationFormat>
  <Paragraphs>62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PowerPoint Presentation</vt:lpstr>
      <vt:lpstr>                                   Introduction             </vt:lpstr>
      <vt:lpstr>Demographic</vt:lpstr>
      <vt:lpstr>              Challenges</vt:lpstr>
      <vt:lpstr>Stakeholders involved in the community    program</vt:lpstr>
      <vt:lpstr>Use of digital media</vt:lpstr>
      <vt:lpstr>Theory relevant to community development</vt:lpstr>
      <vt:lpstr>Legislation and policy impact the community</vt:lpstr>
      <vt:lpstr>BARRIERS TO COMMUNITY DEVELOPMENT</vt:lpstr>
      <vt:lpstr>Recommendations to overcome barriers</vt:lpstr>
      <vt:lpstr>Conclusion</vt:lpstr>
      <vt:lpstr>References</vt:lpstr>
      <vt:lpstr>Count…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Albangbe (1916094)</dc:creator>
  <cp:lastModifiedBy>sophie aibangbe</cp:lastModifiedBy>
  <cp:revision>10</cp:revision>
  <dcterms:created xsi:type="dcterms:W3CDTF">2022-11-21T16:27:54Z</dcterms:created>
  <dcterms:modified xsi:type="dcterms:W3CDTF">2022-11-22T11:16:16Z</dcterms:modified>
</cp:coreProperties>
</file>