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2"/>
  </p:notesMasterIdLst>
  <p:sldIdLst>
    <p:sldId id="364" r:id="rId2"/>
    <p:sldId id="383" r:id="rId3"/>
    <p:sldId id="387" r:id="rId4"/>
    <p:sldId id="394" r:id="rId5"/>
    <p:sldId id="395" r:id="rId6"/>
    <p:sldId id="396" r:id="rId7"/>
    <p:sldId id="402" r:id="rId8"/>
    <p:sldId id="398" r:id="rId9"/>
    <p:sldId id="399" r:id="rId10"/>
    <p:sldId id="400"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E384BF5-86BA-473B-AEEA-AA2B8D545D6E}" v="4" dt="2026-02-04T13:29:10.3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72694" autoAdjust="0"/>
  </p:normalViewPr>
  <p:slideViewPr>
    <p:cSldViewPr snapToGrid="0" showGuides="1">
      <p:cViewPr varScale="1">
        <p:scale>
          <a:sx n="62" d="100"/>
          <a:sy n="62" d="100"/>
        </p:scale>
        <p:origin x="1459" y="4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dette Jack" userId="577a32b12b2d5358" providerId="LiveId" clId="{C7D63357-77D1-4926-B6B7-5A45EAEBF16A}"/>
    <pc:docChg chg="addSld delSld modSld">
      <pc:chgData name="Odette Jack" userId="577a32b12b2d5358" providerId="LiveId" clId="{C7D63357-77D1-4926-B6B7-5A45EAEBF16A}" dt="2026-02-04T13:29:10.368" v="4" actId="113"/>
      <pc:docMkLst>
        <pc:docMk/>
      </pc:docMkLst>
      <pc:sldChg chg="modSp">
        <pc:chgData name="Odette Jack" userId="577a32b12b2d5358" providerId="LiveId" clId="{C7D63357-77D1-4926-B6B7-5A45EAEBF16A}" dt="2026-02-04T13:28:36.495" v="2" actId="1076"/>
        <pc:sldMkLst>
          <pc:docMk/>
          <pc:sldMk cId="0" sldId="395"/>
        </pc:sldMkLst>
        <pc:spChg chg="mod">
          <ac:chgData name="Odette Jack" userId="577a32b12b2d5358" providerId="LiveId" clId="{C7D63357-77D1-4926-B6B7-5A45EAEBF16A}" dt="2026-02-04T13:28:36.495" v="2" actId="1076"/>
          <ac:spMkLst>
            <pc:docMk/>
            <pc:sldMk cId="0" sldId="395"/>
            <ac:spMk id="2" creationId="{1FE8F138-5F23-B989-7BFD-71F5C33065F6}"/>
          </ac:spMkLst>
        </pc:spChg>
      </pc:sldChg>
      <pc:sldChg chg="modSp">
        <pc:chgData name="Odette Jack" userId="577a32b12b2d5358" providerId="LiveId" clId="{C7D63357-77D1-4926-B6B7-5A45EAEBF16A}" dt="2026-02-04T13:29:10.368" v="4" actId="113"/>
        <pc:sldMkLst>
          <pc:docMk/>
          <pc:sldMk cId="1663974967" sldId="396"/>
        </pc:sldMkLst>
        <pc:spChg chg="mod">
          <ac:chgData name="Odette Jack" userId="577a32b12b2d5358" providerId="LiveId" clId="{C7D63357-77D1-4926-B6B7-5A45EAEBF16A}" dt="2026-02-04T13:29:10.368" v="4" actId="113"/>
          <ac:spMkLst>
            <pc:docMk/>
            <pc:sldMk cId="1663974967" sldId="396"/>
            <ac:spMk id="2" creationId="{F7A33847-0493-6DAA-A30C-328C54DCD8B6}"/>
          </ac:spMkLst>
        </pc:spChg>
      </pc:sldChg>
      <pc:sldChg chg="del">
        <pc:chgData name="Odette Jack" userId="577a32b12b2d5358" providerId="LiveId" clId="{C7D63357-77D1-4926-B6B7-5A45EAEBF16A}" dt="2026-02-04T13:27:01.881" v="1" actId="47"/>
        <pc:sldMkLst>
          <pc:docMk/>
          <pc:sldMk cId="4238236441" sldId="397"/>
        </pc:sldMkLst>
      </pc:sldChg>
      <pc:sldChg chg="add">
        <pc:chgData name="Odette Jack" userId="577a32b12b2d5358" providerId="LiveId" clId="{C7D63357-77D1-4926-B6B7-5A45EAEBF16A}" dt="2026-02-04T13:26:58.869" v="0"/>
        <pc:sldMkLst>
          <pc:docMk/>
          <pc:sldMk cId="1557286457" sldId="402"/>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44B33B8-368A-46FD-8BBD-BC5AC456EA33}" type="datetimeFigureOut">
              <a:rPr lang="en-IN" smtClean="0"/>
              <a:t>21-03-2026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9AE25E-BBCF-4F54-A98D-0187BAB61CFB}" type="slidenum">
              <a:rPr lang="en-IN" smtClean="0"/>
              <a:t>‹#›</a:t>
            </a:fld>
            <a:endParaRPr lang="en-IN"/>
          </a:p>
        </p:txBody>
      </p:sp>
    </p:spTree>
    <p:extLst>
      <p:ext uri="{BB962C8B-B14F-4D97-AF65-F5344CB8AC3E}">
        <p14:creationId xmlns:p14="http://schemas.microsoft.com/office/powerpoint/2010/main" val="27459236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This presentation will see me present myself as a learner on the verge of working in the area of health and social care. One of the crucial professional skills that helps me to achieve being a good practitioner is communication. The presentation will provide the meaning of communication, its relevance in the healthcare context, its application in practice, and the way through which it will assist me in future career development and prepare me to act professionally.</a:t>
            </a:r>
            <a:endParaRPr lang="en-IN" dirty="0"/>
          </a:p>
        </p:txBody>
      </p:sp>
      <p:sp>
        <p:nvSpPr>
          <p:cNvPr id="4" name="Slide Number Placeholder 3"/>
          <p:cNvSpPr>
            <a:spLocks noGrp="1"/>
          </p:cNvSpPr>
          <p:nvPr>
            <p:ph type="sldNum" sz="quarter" idx="5"/>
          </p:nvPr>
        </p:nvSpPr>
        <p:spPr/>
        <p:txBody>
          <a:bodyPr/>
          <a:lstStyle/>
          <a:p>
            <a:fld id="{D59AE25E-BBCF-4F54-A98D-0187BAB61CFB}" type="slidenum">
              <a:rPr lang="en-IN" smtClean="0"/>
              <a:t>3</a:t>
            </a:fld>
            <a:endParaRPr lang="en-IN"/>
          </a:p>
        </p:txBody>
      </p:sp>
    </p:spTree>
    <p:extLst>
      <p:ext uri="{BB962C8B-B14F-4D97-AF65-F5344CB8AC3E}">
        <p14:creationId xmlns:p14="http://schemas.microsoft.com/office/powerpoint/2010/main" val="24933090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Communication refers to the transfer of information effectively and clearly between two parties. In health and social care, it includes verbal communication, meaning speaking, non-verbal, meaning body language and the written communication, such as the reports. The mentioned skill is acquired over time, through work in the group, daily communication, and experience. Good communication will help the professionals to comprehend how the patients should be approached and disseminate information in a proper and orderly manner.</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D59AE25E-BBCF-4F54-A98D-0187BAB61CFB}" type="slidenum">
              <a:rPr lang="en-IN" smtClean="0"/>
              <a:t>4</a:t>
            </a:fld>
            <a:endParaRPr lang="en-IN"/>
          </a:p>
        </p:txBody>
      </p:sp>
    </p:spTree>
    <p:extLst>
      <p:ext uri="{BB962C8B-B14F-4D97-AF65-F5344CB8AC3E}">
        <p14:creationId xmlns:p14="http://schemas.microsoft.com/office/powerpoint/2010/main" val="31097839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At health and social care settings, communication is significant in the delivery of proper and secure care. It helps medical workers to convey accurate information, coordinate with colleagues and understand patient requirements. Effective communication improves teamwork; the possibility of errors is reduced. On the other hand, failure to communicate effectively can lead to lack of understanding, misplaced medicine and negative outcomes of the patient. Therefore, there is a need to maintain the standards of high standards and patient safety.</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D59AE25E-BBCF-4F54-A98D-0187BAB61CFB}" type="slidenum">
              <a:rPr lang="en-IN" smtClean="0"/>
              <a:t>5</a:t>
            </a:fld>
            <a:endParaRPr lang="en-IN"/>
          </a:p>
        </p:txBody>
      </p:sp>
    </p:spTree>
    <p:extLst>
      <p:ext uri="{BB962C8B-B14F-4D97-AF65-F5344CB8AC3E}">
        <p14:creationId xmlns:p14="http://schemas.microsoft.com/office/powerpoint/2010/main" val="40526511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Gibbs Reflective Cycle is a relevant model that assists professionals to learn out of their experiences. It can be divided into six steps, where the first one was describing an event and the last one was developing an action plan to work on the situation. This model promotes the learning and management of communication skills in the health and social care sector by ensuring that the individuals ponder on the interaction with the patients and other workers. It assists in determining the strengths and places of improvement, which in the long term result in the improvement of communication and the effective </a:t>
            </a:r>
            <a:r>
              <a:rPr lang="en-US" sz="1200" b="0" i="0" kern="1200" dirty="0" err="1">
                <a:solidFill>
                  <a:schemeClr val="tx1"/>
                </a:solidFill>
                <a:effectLst/>
                <a:latin typeface="+mn-lt"/>
                <a:ea typeface="+mn-ea"/>
                <a:cs typeface="+mn-cs"/>
              </a:rPr>
              <a:t>practise</a:t>
            </a:r>
            <a:r>
              <a:rPr lang="en-US" sz="1200" b="0" i="0" kern="1200" dirty="0">
                <a:solidFill>
                  <a:schemeClr val="tx1"/>
                </a:solidFill>
                <a:effectLst/>
                <a:latin typeface="+mn-lt"/>
                <a:ea typeface="+mn-ea"/>
                <a:cs typeface="+mn-cs"/>
              </a:rPr>
              <a:t> of the profession.</a:t>
            </a:r>
            <a:endParaRPr lang="en-IN" dirty="0"/>
          </a:p>
        </p:txBody>
      </p:sp>
      <p:sp>
        <p:nvSpPr>
          <p:cNvPr id="4" name="Slide Number Placeholder 3"/>
          <p:cNvSpPr>
            <a:spLocks noGrp="1"/>
          </p:cNvSpPr>
          <p:nvPr>
            <p:ph type="sldNum" sz="quarter" idx="5"/>
          </p:nvPr>
        </p:nvSpPr>
        <p:spPr/>
        <p:txBody>
          <a:bodyPr/>
          <a:lstStyle/>
          <a:p>
            <a:fld id="{D59AE25E-BBCF-4F54-A98D-0187BAB61CFB}" type="slidenum">
              <a:rPr lang="en-IN" smtClean="0"/>
              <a:t>6</a:t>
            </a:fld>
            <a:endParaRPr lang="en-IN"/>
          </a:p>
        </p:txBody>
      </p:sp>
    </p:spTree>
    <p:extLst>
      <p:ext uri="{BB962C8B-B14F-4D97-AF65-F5344CB8AC3E}">
        <p14:creationId xmlns:p14="http://schemas.microsoft.com/office/powerpoint/2010/main" val="448409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As a matter of fact, communication plays an imperative role in the activity of interacting with patients in the medical context such as a hospital or a care facility. A health care worker should listen to the patient, use a clear and positive voice and encouraging posture in case the patient is anxious, which is an example. This will make the patient feel touched and assured. Good communication helps in developing trust, reducing anxiety and ensuring the patients are compliant to the treatment process and last but not least, improves quality and safety of provided care.</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D59AE25E-BBCF-4F54-A98D-0187BAB61CFB}" type="slidenum">
              <a:rPr lang="en-IN" smtClean="0"/>
              <a:t>7</a:t>
            </a:fld>
            <a:endParaRPr lang="en-IN"/>
          </a:p>
        </p:txBody>
      </p:sp>
    </p:spTree>
    <p:extLst>
      <p:ext uri="{BB962C8B-B14F-4D97-AF65-F5344CB8AC3E}">
        <p14:creationId xmlns:p14="http://schemas.microsoft.com/office/powerpoint/2010/main" val="178193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One of the skills that will promote my future profession in health and social care is communication. Employability is vital because employers appreciate employees with excellent communication skills with patients and other people. Close communication will assist in creating trust, working in a team, and providing quality care. Despite some positive points in communication, there is room to work on certain aspects and especially improve in the work environment to feel confident and be able to develop my career.</a:t>
            </a:r>
            <a:endParaRPr lang="en-IN" dirty="0"/>
          </a:p>
        </p:txBody>
      </p:sp>
      <p:sp>
        <p:nvSpPr>
          <p:cNvPr id="4" name="Slide Number Placeholder 3"/>
          <p:cNvSpPr>
            <a:spLocks noGrp="1"/>
          </p:cNvSpPr>
          <p:nvPr>
            <p:ph type="sldNum" sz="quarter" idx="5"/>
          </p:nvPr>
        </p:nvSpPr>
        <p:spPr/>
        <p:txBody>
          <a:bodyPr/>
          <a:lstStyle/>
          <a:p>
            <a:fld id="{D59AE25E-BBCF-4F54-A98D-0187BAB61CFB}" type="slidenum">
              <a:rPr lang="en-IN" smtClean="0"/>
              <a:t>8</a:t>
            </a:fld>
            <a:endParaRPr lang="en-IN"/>
          </a:p>
        </p:txBody>
      </p:sp>
    </p:spTree>
    <p:extLst>
      <p:ext uri="{BB962C8B-B14F-4D97-AF65-F5344CB8AC3E}">
        <p14:creationId xmlns:p14="http://schemas.microsoft.com/office/powerpoint/2010/main" val="23346518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To conclude, communication is a pertinent competency that is highly essential in health and social care. It helps patients to be safer, to enhance collaboration and quality of care. Communication helps the professionals to acquire knowledge of patient needs and avoid mistakes. The skill will also be important in my future career development as I will be capable of providing safe, effective and caring service, and I will also grow as a medical practitioner.</a:t>
            </a:r>
          </a:p>
        </p:txBody>
      </p:sp>
      <p:sp>
        <p:nvSpPr>
          <p:cNvPr id="4" name="Slide Number Placeholder 3"/>
          <p:cNvSpPr>
            <a:spLocks noGrp="1"/>
          </p:cNvSpPr>
          <p:nvPr>
            <p:ph type="sldNum" sz="quarter" idx="5"/>
          </p:nvPr>
        </p:nvSpPr>
        <p:spPr/>
        <p:txBody>
          <a:bodyPr/>
          <a:lstStyle/>
          <a:p>
            <a:fld id="{D59AE25E-BBCF-4F54-A98D-0187BAB61CFB}" type="slidenum">
              <a:rPr lang="en-IN" smtClean="0"/>
              <a:t>9</a:t>
            </a:fld>
            <a:endParaRPr lang="en-IN"/>
          </a:p>
        </p:txBody>
      </p:sp>
    </p:spTree>
    <p:extLst>
      <p:ext uri="{BB962C8B-B14F-4D97-AF65-F5344CB8AC3E}">
        <p14:creationId xmlns:p14="http://schemas.microsoft.com/office/powerpoint/2010/main" val="326941296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21/03/2026</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21/03/2026</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21/03/2026</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21/03/2026</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21/03/2026</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21/03/2026</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21/03/2026</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21/03/2026</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21/03/2026</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21/03/2026</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21/03/2026</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21/03/2026</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8" Type="http://schemas.openxmlformats.org/officeDocument/2006/relationships/hyperlink" Target="https://doi.org/10.1186/s12913-023-09869-8" TargetMode="External"/><Relationship Id="rId3" Type="http://schemas.openxmlformats.org/officeDocument/2006/relationships/hyperlink" Target="https://doi.org/10.5430/wjel.v12n3p103" TargetMode="External"/><Relationship Id="rId7" Type="http://schemas.openxmlformats.org/officeDocument/2006/relationships/hyperlink" Target="https://doi.org/10.1016/j.nedt.2024.106481" TargetMode="External"/><Relationship Id="rId2" Type="http://schemas.openxmlformats.org/officeDocument/2006/relationships/hyperlink" Target="https://doi.org/10.3390/healthcare10071251" TargetMode="External"/><Relationship Id="rId1" Type="http://schemas.openxmlformats.org/officeDocument/2006/relationships/slideLayout" Target="../slideLayouts/slideLayout2.xml"/><Relationship Id="rId6" Type="http://schemas.openxmlformats.org/officeDocument/2006/relationships/hyperlink" Target="https://doi.org/10.1080/2331186x.2025.2500110" TargetMode="External"/><Relationship Id="rId5" Type="http://schemas.openxmlformats.org/officeDocument/2006/relationships/hyperlink" Target="https://doi.org/10.1186/s12909-022-03913-7" TargetMode="External"/><Relationship Id="rId4" Type="http://schemas.openxmlformats.org/officeDocument/2006/relationships/hyperlink" Target="https://doi.org/10.1186/s12912-021-00684-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21/03/2026</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981200" y="1052513"/>
            <a:ext cx="8229600" cy="4464050"/>
          </a:xfrm>
        </p:spPr>
        <p:txBody>
          <a:bodyPr/>
          <a:lstStyle/>
          <a:p>
            <a:r>
              <a:rPr lang="en-GB" altLang="en-US" dirty="0"/>
              <a:t>Module Title: </a:t>
            </a:r>
            <a:r>
              <a:rPr lang="en-GB" altLang="en-US" b="1" i="1" dirty="0"/>
              <a:t>Professional Career Development within H&amp;SC</a:t>
            </a:r>
          </a:p>
          <a:p>
            <a:r>
              <a:rPr lang="en-GB" altLang="en-US" u="sng" dirty="0"/>
              <a:t>Module Number</a:t>
            </a:r>
            <a:r>
              <a:rPr lang="en-GB" altLang="en-US" dirty="0"/>
              <a:t>: </a:t>
            </a:r>
            <a:r>
              <a:rPr lang="en-GB" altLang="en-US" b="1" i="1" dirty="0"/>
              <a:t>LCHS 4009 (LON)</a:t>
            </a:r>
          </a:p>
          <a:p>
            <a:r>
              <a:rPr lang="en-GB" altLang="en-US" u="sng" dirty="0"/>
              <a:t>Assignment No</a:t>
            </a:r>
            <a:r>
              <a:rPr lang="en-GB" altLang="en-US" b="1" i="1" dirty="0"/>
              <a:t>:     ASSIGNMENT 1</a:t>
            </a:r>
          </a:p>
          <a:p>
            <a:r>
              <a:rPr lang="en-GB" altLang="en-US" u="sng" dirty="0"/>
              <a:t>Student Name</a:t>
            </a:r>
            <a:r>
              <a:rPr lang="en-GB" altLang="en-US" b="1" i="1" dirty="0"/>
              <a:t>: Irise Lewis </a:t>
            </a:r>
          </a:p>
          <a:p>
            <a:r>
              <a:rPr lang="en-GB" altLang="en-US" u="sng" dirty="0"/>
              <a:t>Student ID: 2437142</a:t>
            </a:r>
            <a:endParaRPr lang="en-GB" altLang="en-US" b="1" i="1" dirty="0"/>
          </a:p>
          <a:p>
            <a:r>
              <a:rPr lang="en-GB" altLang="en-US" u="sng" dirty="0"/>
              <a:t>Lecturer’s Name</a:t>
            </a:r>
            <a:r>
              <a:rPr lang="en-GB" altLang="en-US" b="1" i="1" dirty="0"/>
              <a:t>:</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p:txBody>
          <a:bodyPr/>
          <a:lstStyle/>
          <a:p>
            <a:r>
              <a:rPr lang="en-GB" b="1" dirty="0"/>
              <a:t>Acknowledge use of AI</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p:txBody>
          <a:bodyPr/>
          <a:lstStyle/>
          <a:p>
            <a:pPr marL="0" indent="0" algn="ctr">
              <a:buNone/>
            </a:pPr>
            <a:r>
              <a:rPr lang="en-US" dirty="0"/>
              <a:t>This presentation was prepared without involving any AI tools. All the materials are independent.</a:t>
            </a:r>
            <a:endParaRPr lang="en-GB" dirty="0"/>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altLang="en-US" smtClean="0"/>
              <a:pPr>
                <a:defRPr/>
              </a:pPr>
              <a:t>21/03/2026</a:t>
            </a:fld>
            <a:endParaRPr lang="en-GB" altLang="en-US"/>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p:txBody>
          <a:bodyPr/>
          <a:lstStyle/>
          <a:p>
            <a:r>
              <a:rPr lang="en-GB" altLang="en-US" sz="2800" b="1" dirty="0"/>
              <a:t>Introduction</a:t>
            </a:r>
            <a:endParaRPr lang="en-US" altLang="en-US" sz="2800" b="1" dirty="0"/>
          </a:p>
        </p:txBody>
      </p:sp>
      <p:sp>
        <p:nvSpPr>
          <p:cNvPr id="2" name="Content Placeholder 1">
            <a:extLst>
              <a:ext uri="{FF2B5EF4-FFF2-40B4-BE49-F238E27FC236}">
                <a16:creationId xmlns:a16="http://schemas.microsoft.com/office/drawing/2014/main" id="{A2FCF950-4012-15F0-B279-1361A6BD7D3F}"/>
              </a:ext>
            </a:extLst>
          </p:cNvPr>
          <p:cNvSpPr>
            <a:spLocks noGrp="1"/>
          </p:cNvSpPr>
          <p:nvPr>
            <p:ph sz="half" idx="1"/>
          </p:nvPr>
        </p:nvSpPr>
        <p:spPr/>
        <p:txBody>
          <a:bodyPr/>
          <a:lstStyle/>
          <a:p>
            <a:pPr marL="0" indent="0">
              <a:buNone/>
              <a:defRPr/>
            </a:pPr>
            <a:endParaRPr lang="en-GB" b="1" dirty="0"/>
          </a:p>
          <a:p>
            <a:pPr>
              <a:defRPr/>
            </a:pPr>
            <a:endParaRPr lang="en-GB" b="1" dirty="0"/>
          </a:p>
        </p:txBody>
      </p:sp>
      <p:sp>
        <p:nvSpPr>
          <p:cNvPr id="5" name="Content Placeholder 4">
            <a:extLst>
              <a:ext uri="{FF2B5EF4-FFF2-40B4-BE49-F238E27FC236}">
                <a16:creationId xmlns:a16="http://schemas.microsoft.com/office/drawing/2014/main" id="{A912CEDB-5C36-CEEF-41C0-9493775A6561}"/>
              </a:ext>
            </a:extLst>
          </p:cNvPr>
          <p:cNvSpPr>
            <a:spLocks noGrp="1"/>
          </p:cNvSpPr>
          <p:nvPr>
            <p:ph sz="half" idx="2"/>
          </p:nvPr>
        </p:nvSpPr>
        <p:spPr/>
        <p:txBody>
          <a:bodyPr/>
          <a:lstStyle/>
          <a:p>
            <a:r>
              <a:rPr lang="en-US" sz="2400" dirty="0"/>
              <a:t>I am planning a future career in health and social care, and the acquisition of essential professional competencies.</a:t>
            </a:r>
          </a:p>
          <a:p>
            <a:r>
              <a:rPr lang="en-US" sz="2400" dirty="0"/>
              <a:t>This presentation revolves around the key skill in </a:t>
            </a:r>
            <a:r>
              <a:rPr lang="en-US" sz="2400" dirty="0" err="1"/>
              <a:t>practise</a:t>
            </a:r>
            <a:r>
              <a:rPr lang="en-US" sz="2400" dirty="0"/>
              <a:t>, which is communication.</a:t>
            </a:r>
          </a:p>
          <a:p>
            <a:r>
              <a:rPr lang="en-US" sz="2400" dirty="0"/>
              <a:t>It will include definition, significance, application and relevance in future career.</a:t>
            </a:r>
            <a:endParaRPr lang="en-IN" sz="2400" dirty="0"/>
          </a:p>
        </p:txBody>
      </p:sp>
      <p:sp>
        <p:nvSpPr>
          <p:cNvPr id="4" name="Date Placeholder 3">
            <a:extLst>
              <a:ext uri="{FF2B5EF4-FFF2-40B4-BE49-F238E27FC236}">
                <a16:creationId xmlns:a16="http://schemas.microsoft.com/office/drawing/2014/main" id="{E9C891E3-BFF6-8AE0-6C9D-F65AD1EC6373}"/>
              </a:ext>
            </a:extLst>
          </p:cNvPr>
          <p:cNvSpPr>
            <a:spLocks noGrp="1"/>
          </p:cNvSpPr>
          <p:nvPr>
            <p:ph type="dt" sz="half" idx="10"/>
          </p:nvPr>
        </p:nvSpPr>
        <p:spPr/>
        <p:txBody>
          <a:bodyPr/>
          <a:lstStyle/>
          <a:p>
            <a:pPr>
              <a:defRPr/>
            </a:pPr>
            <a:fld id="{9C9D1F96-3DE6-40B6-9DCF-E50C656CAE8D}" type="datetime1">
              <a:rPr lang="en-GB" altLang="en-US" smtClean="0"/>
              <a:pPr>
                <a:defRPr/>
              </a:pPr>
              <a:t>21/03/2026</a:t>
            </a:fld>
            <a:endParaRPr lang="en-GB" altLang="en-US"/>
          </a:p>
        </p:txBody>
      </p:sp>
      <p:sp>
        <p:nvSpPr>
          <p:cNvPr id="18436" name="Slide Number Placeholder 4">
            <a:extLst>
              <a:ext uri="{FF2B5EF4-FFF2-40B4-BE49-F238E27FC236}">
                <a16:creationId xmlns:a16="http://schemas.microsoft.com/office/drawing/2014/main" id="{207505A2-3DCF-366C-F28C-EBE3358EDADC}"/>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9D677E-A245-6143-BFA3-B4B2737C38D0}" type="slidenum">
              <a:rPr lang="en-GB" altLang="en-US" sz="1200">
                <a:solidFill>
                  <a:srgbClr val="898989"/>
                </a:solidFill>
              </a:rPr>
              <a:pPr>
                <a:spcBef>
                  <a:spcPct val="0"/>
                </a:spcBef>
                <a:buFontTx/>
                <a:buNone/>
              </a:pPr>
              <a:t>3</a:t>
            </a:fld>
            <a:endParaRPr lang="en-GB" altLang="en-US" sz="1200">
              <a:solidFill>
                <a:srgbClr val="898989"/>
              </a:solidFill>
            </a:endParaRPr>
          </a:p>
        </p:txBody>
      </p:sp>
      <p:pic>
        <p:nvPicPr>
          <p:cNvPr id="7" name="Picture 6">
            <a:extLst>
              <a:ext uri="{FF2B5EF4-FFF2-40B4-BE49-F238E27FC236}">
                <a16:creationId xmlns:a16="http://schemas.microsoft.com/office/drawing/2014/main" id="{48989BC8-9AF4-B90C-41C8-5251EEB5BC48}"/>
              </a:ext>
            </a:extLst>
          </p:cNvPr>
          <p:cNvPicPr>
            <a:picLocks noChangeAspect="1"/>
          </p:cNvPicPr>
          <p:nvPr/>
        </p:nvPicPr>
        <p:blipFill>
          <a:blip r:embed="rId3"/>
          <a:stretch>
            <a:fillRect/>
          </a:stretch>
        </p:blipFill>
        <p:spPr>
          <a:xfrm>
            <a:off x="237957" y="1810000"/>
            <a:ext cx="5756443" cy="3237999"/>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p:txBody>
          <a:bodyPr/>
          <a:lstStyle/>
          <a:p>
            <a:r>
              <a:rPr lang="en-GB" sz="2800" b="1" dirty="0"/>
              <a:t>What is Communication? </a:t>
            </a:r>
            <a:endParaRPr lang="en-GB" altLang="en-US" sz="2800" i="1" dirty="0">
              <a:solidFill>
                <a:srgbClr val="FF0000"/>
              </a:solidFill>
            </a:endParaRP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sz="half" idx="1"/>
          </p:nvPr>
        </p:nvSpPr>
        <p:spPr/>
        <p:txBody>
          <a:bodyPr/>
          <a:lstStyle/>
          <a:p>
            <a:pPr marL="0" indent="0" algn="ctr">
              <a:buNone/>
              <a:defRPr/>
            </a:pPr>
            <a:endParaRPr lang="en-GB" altLang="en-US" b="1" dirty="0">
              <a:solidFill>
                <a:srgbClr val="000000"/>
              </a:solidFill>
            </a:endParaRPr>
          </a:p>
          <a:p>
            <a:pPr>
              <a:defRPr/>
            </a:pPr>
            <a:endParaRPr lang="en-GB" altLang="en-US" dirty="0"/>
          </a:p>
        </p:txBody>
      </p:sp>
      <p:sp>
        <p:nvSpPr>
          <p:cNvPr id="2" name="Content Placeholder 1">
            <a:extLst>
              <a:ext uri="{FF2B5EF4-FFF2-40B4-BE49-F238E27FC236}">
                <a16:creationId xmlns:a16="http://schemas.microsoft.com/office/drawing/2014/main" id="{C6A36B5F-3E1F-7DCD-AF29-4898E038FA24}"/>
              </a:ext>
            </a:extLst>
          </p:cNvPr>
          <p:cNvSpPr>
            <a:spLocks noGrp="1"/>
          </p:cNvSpPr>
          <p:nvPr>
            <p:ph sz="half" idx="2"/>
          </p:nvPr>
        </p:nvSpPr>
        <p:spPr/>
        <p:txBody>
          <a:bodyPr/>
          <a:lstStyle/>
          <a:p>
            <a:r>
              <a:rPr lang="en-US" sz="2400" dirty="0"/>
              <a:t>The process of communication involves the exchange of information, thoughts and emotions between people (Ansari </a:t>
            </a:r>
            <a:r>
              <a:rPr lang="en-US" sz="2400" i="1" dirty="0"/>
              <a:t>et al., </a:t>
            </a:r>
            <a:r>
              <a:rPr lang="en-US" sz="2400" dirty="0"/>
              <a:t>2022).</a:t>
            </a:r>
          </a:p>
          <a:p>
            <a:r>
              <a:rPr lang="en-US" sz="2400" dirty="0"/>
              <a:t>It consists of verbal, non-verbal, and written messages that are used daily in healthcare practice.</a:t>
            </a:r>
          </a:p>
          <a:p>
            <a:r>
              <a:rPr lang="en-US" sz="2400" dirty="0"/>
              <a:t>Interaction, teamwork and real-life experiences accomplish this skill.</a:t>
            </a:r>
            <a:endParaRPr lang="en-IN" sz="2400" dirty="0"/>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half" idx="10"/>
          </p:nvPr>
        </p:nvSpPr>
        <p:spPr/>
        <p:txBody>
          <a:bodyPr/>
          <a:lstStyle/>
          <a:p>
            <a:pPr>
              <a:defRPr/>
            </a:pPr>
            <a:fld id="{BF746479-5A54-43D8-9985-034223541E15}" type="datetime1">
              <a:rPr lang="en-GB" altLang="en-US">
                <a:solidFill>
                  <a:prstClr val="black">
                    <a:tint val="75000"/>
                  </a:prstClr>
                </a:solidFill>
                <a:latin typeface="Myriad Pro"/>
              </a:rPr>
              <a:pPr>
                <a:defRPr/>
              </a:pPr>
              <a:t>21/03/2026</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4B904670-820E-47CC-86D8-CF3D7CD14D9E}" type="slidenum">
              <a:rPr lang="en-GB" altLang="en-US" sz="900">
                <a:solidFill>
                  <a:srgbClr val="898989"/>
                </a:solidFill>
              </a:rPr>
              <a:pPr fontAlgn="base">
                <a:spcBef>
                  <a:spcPct val="0"/>
                </a:spcBef>
                <a:spcAft>
                  <a:spcPct val="0"/>
                </a:spcAft>
                <a:buNone/>
              </a:pPr>
              <a:t>4</a:t>
            </a:fld>
            <a:endParaRPr lang="en-GB" altLang="en-US" sz="900">
              <a:solidFill>
                <a:srgbClr val="898989"/>
              </a:solidFill>
            </a:endParaRPr>
          </a:p>
        </p:txBody>
      </p:sp>
      <p:pic>
        <p:nvPicPr>
          <p:cNvPr id="2050" name="Picture 2" descr="Enhancing the Doctor Patient Relationship | Vanguard Comm.">
            <a:extLst>
              <a:ext uri="{FF2B5EF4-FFF2-40B4-BE49-F238E27FC236}">
                <a16:creationId xmlns:a16="http://schemas.microsoft.com/office/drawing/2014/main" id="{CF8E981E-208A-64D7-96C8-6A1BC78599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6400" y="1600201"/>
            <a:ext cx="5431051" cy="361958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p:txBody>
          <a:bodyPr/>
          <a:lstStyle/>
          <a:p>
            <a:r>
              <a:rPr lang="en-GB" sz="2800" b="1" dirty="0"/>
              <a:t>Importance of Communication</a:t>
            </a:r>
            <a:endParaRPr lang="en-GB" sz="900" b="1" dirty="0"/>
          </a:p>
        </p:txBody>
      </p:sp>
      <p:sp>
        <p:nvSpPr>
          <p:cNvPr id="5" name="Content Placeholder 4">
            <a:extLst>
              <a:ext uri="{FF2B5EF4-FFF2-40B4-BE49-F238E27FC236}">
                <a16:creationId xmlns:a16="http://schemas.microsoft.com/office/drawing/2014/main" id="{C811F902-5EA0-268C-21A9-38232B581A68}"/>
              </a:ext>
            </a:extLst>
          </p:cNvPr>
          <p:cNvSpPr>
            <a:spLocks noGrp="1"/>
          </p:cNvSpPr>
          <p:nvPr>
            <p:ph sz="half" idx="2"/>
          </p:nvPr>
        </p:nvSpPr>
        <p:spPr/>
        <p:txBody>
          <a:bodyPr/>
          <a:lstStyle/>
          <a:p>
            <a:r>
              <a:rPr lang="en-US" sz="2400" dirty="0"/>
              <a:t>Effective, safe and patient-</a:t>
            </a:r>
            <a:r>
              <a:rPr lang="en-US" sz="2400" dirty="0" err="1"/>
              <a:t>centred</a:t>
            </a:r>
            <a:r>
              <a:rPr lang="en-US" sz="2400" dirty="0"/>
              <a:t> care is guaranteed through communication (Kwame and </a:t>
            </a:r>
            <a:r>
              <a:rPr lang="en-US" sz="2400" dirty="0" err="1"/>
              <a:t>Petrucka</a:t>
            </a:r>
            <a:r>
              <a:rPr lang="en-US" sz="2400" dirty="0"/>
              <a:t>, 2021).</a:t>
            </a:r>
          </a:p>
          <a:p>
            <a:r>
              <a:rPr lang="en-US" sz="2400" dirty="0"/>
              <a:t>It facilitates team spirit, </a:t>
            </a:r>
            <a:r>
              <a:rPr lang="en-US" sz="2400" dirty="0" err="1"/>
              <a:t>minimises</a:t>
            </a:r>
            <a:r>
              <a:rPr lang="en-US" sz="2400" dirty="0"/>
              <a:t> mistakes, and enhances service delivery.</a:t>
            </a:r>
          </a:p>
          <a:p>
            <a:r>
              <a:rPr lang="en-US" sz="2400" dirty="0"/>
              <a:t>Communication deficit may lead to risk, misinterpretation and lack of desirable outcomes.</a:t>
            </a:r>
            <a:endParaRPr lang="en-IN" sz="2400" dirty="0"/>
          </a:p>
        </p:txBody>
      </p:sp>
      <p:sp>
        <p:nvSpPr>
          <p:cNvPr id="4" name="Date Placeholder 3">
            <a:extLst>
              <a:ext uri="{FF2B5EF4-FFF2-40B4-BE49-F238E27FC236}">
                <a16:creationId xmlns:a16="http://schemas.microsoft.com/office/drawing/2014/main" id="{EE708A69-4880-E756-CF1A-621EA0BA900A}"/>
              </a:ext>
            </a:extLst>
          </p:cNvPr>
          <p:cNvSpPr>
            <a:spLocks noGrp="1"/>
          </p:cNvSpPr>
          <p:nvPr>
            <p:ph type="dt" sz="half" idx="10"/>
          </p:nvPr>
        </p:nvSpPr>
        <p:spPr/>
        <p:txBody>
          <a:bodyPr/>
          <a:lstStyle/>
          <a:p>
            <a:pPr>
              <a:defRPr/>
            </a:pPr>
            <a:fld id="{9F458A58-9170-4293-9FCB-97B777C99F2B}" type="datetime1">
              <a:rPr lang="en-GB" altLang="en-US">
                <a:solidFill>
                  <a:prstClr val="black">
                    <a:tint val="75000"/>
                  </a:prstClr>
                </a:solidFill>
                <a:latin typeface="Myriad Pro"/>
              </a:rPr>
              <a:pPr>
                <a:defRPr/>
              </a:pPr>
              <a:t>21/03/2026</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04BA63B0-57B7-4749-A8AB-75E15FE4EF80}" type="slidenum">
              <a:rPr lang="en-GB" altLang="en-US" sz="900">
                <a:solidFill>
                  <a:srgbClr val="898989"/>
                </a:solidFill>
              </a:rPr>
              <a:pPr fontAlgn="base">
                <a:spcBef>
                  <a:spcPct val="0"/>
                </a:spcBef>
                <a:spcAft>
                  <a:spcPct val="0"/>
                </a:spcAft>
                <a:buNone/>
              </a:pPr>
              <a:t>5</a:t>
            </a:fld>
            <a:endParaRPr lang="en-GB" altLang="en-US" sz="900">
              <a:solidFill>
                <a:srgbClr val="898989"/>
              </a:solidFill>
            </a:endParaRPr>
          </a:p>
        </p:txBody>
      </p:sp>
      <p:pic>
        <p:nvPicPr>
          <p:cNvPr id="3076" name="Picture 4" descr="1Unit Blog - Building Better Interprofessional Teams: How the ACU care  model and SIBR Rounds Transform Teams and Collaboration">
            <a:extLst>
              <a:ext uri="{FF2B5EF4-FFF2-40B4-BE49-F238E27FC236}">
                <a16:creationId xmlns:a16="http://schemas.microsoft.com/office/drawing/2014/main" id="{770D3353-23CA-8DF7-347F-149F9740CC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1538" y="1417638"/>
            <a:ext cx="5662863" cy="381468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p:txBody>
          <a:bodyPr/>
          <a:lstStyle/>
          <a:p>
            <a:r>
              <a:rPr lang="en-GB" sz="2800" b="1" dirty="0"/>
              <a:t>Model: Gibbs Reflective Cycle</a:t>
            </a:r>
          </a:p>
        </p:txBody>
      </p:sp>
      <p:sp>
        <p:nvSpPr>
          <p:cNvPr id="7" name="Content Placeholder 6">
            <a:extLst>
              <a:ext uri="{FF2B5EF4-FFF2-40B4-BE49-F238E27FC236}">
                <a16:creationId xmlns:a16="http://schemas.microsoft.com/office/drawing/2014/main" id="{F325EF7B-E7F9-153C-CE9D-72620D562012}"/>
              </a:ext>
            </a:extLst>
          </p:cNvPr>
          <p:cNvSpPr>
            <a:spLocks noGrp="1"/>
          </p:cNvSpPr>
          <p:nvPr>
            <p:ph sz="half" idx="2"/>
          </p:nvPr>
        </p:nvSpPr>
        <p:spPr/>
        <p:txBody>
          <a:bodyPr/>
          <a:lstStyle/>
          <a:p>
            <a:r>
              <a:rPr lang="en-US" sz="2400" dirty="0"/>
              <a:t>Gibbs Reflective Cycle is a model which is employed to enhance professional </a:t>
            </a:r>
            <a:r>
              <a:rPr lang="en-US" sz="2400" dirty="0" err="1"/>
              <a:t>practise</a:t>
            </a:r>
            <a:r>
              <a:rPr lang="en-US" sz="2400" dirty="0"/>
              <a:t> by reflection (Ocampo </a:t>
            </a:r>
            <a:r>
              <a:rPr lang="en-US" sz="2400" i="1" dirty="0"/>
              <a:t>et al., </a:t>
            </a:r>
            <a:r>
              <a:rPr lang="en-US" sz="2400" dirty="0"/>
              <a:t>2024).</a:t>
            </a:r>
          </a:p>
          <a:p>
            <a:r>
              <a:rPr lang="en-US" sz="2400" dirty="0"/>
              <a:t>It consists of description, evaluation, analysis and action planning.</a:t>
            </a:r>
          </a:p>
          <a:p>
            <a:r>
              <a:rPr lang="en-US" sz="2400" dirty="0"/>
              <a:t>Communication skills are developed because of the learning based on experience through this model (Ningsih </a:t>
            </a:r>
            <a:r>
              <a:rPr lang="en-US" sz="2400" i="1" dirty="0"/>
              <a:t>et al., </a:t>
            </a:r>
            <a:r>
              <a:rPr lang="en-US" sz="2400" dirty="0"/>
              <a:t>2025).</a:t>
            </a:r>
            <a:endParaRPr lang="en-IN" sz="2400" dirty="0"/>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21/03/2026</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1"/>
          </p:nvPr>
        </p:nvSpPr>
        <p:spPr/>
        <p:txBody>
          <a:bodyPr/>
          <a:lstStyle/>
          <a:p>
            <a:pPr>
              <a:defRPr/>
            </a:pPr>
            <a:fld id="{9AFB928A-D6AD-4F2A-B2DD-923741E90643}" type="slidenum">
              <a:rPr lang="en-GB" altLang="en-US" smtClean="0"/>
              <a:pPr>
                <a:defRPr/>
              </a:pPr>
              <a:t>6</a:t>
            </a:fld>
            <a:endParaRPr lang="en-GB" altLang="en-US"/>
          </a:p>
        </p:txBody>
      </p:sp>
      <p:pic>
        <p:nvPicPr>
          <p:cNvPr id="4098" name="Picture 2" descr="The Gibbs Reflective Cycle, explained — BiteSize Learning">
            <a:extLst>
              <a:ext uri="{FF2B5EF4-FFF2-40B4-BE49-F238E27FC236}">
                <a16:creationId xmlns:a16="http://schemas.microsoft.com/office/drawing/2014/main" id="{33AC5E00-FFA6-7984-510D-22A4CB6EC8A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0588" y="1600201"/>
            <a:ext cx="5823813" cy="32776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39749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p:txBody>
          <a:bodyPr/>
          <a:lstStyle/>
          <a:p>
            <a:r>
              <a:rPr lang="en-GB" sz="2800" b="1" dirty="0"/>
              <a:t>Applying Communication in Practice</a:t>
            </a:r>
          </a:p>
        </p:txBody>
      </p:sp>
      <p:sp>
        <p:nvSpPr>
          <p:cNvPr id="7" name="Content Placeholder 6">
            <a:extLst>
              <a:ext uri="{FF2B5EF4-FFF2-40B4-BE49-F238E27FC236}">
                <a16:creationId xmlns:a16="http://schemas.microsoft.com/office/drawing/2014/main" id="{3F36D3ED-A3A1-DEB1-563B-3C151FE8A2B9}"/>
              </a:ext>
            </a:extLst>
          </p:cNvPr>
          <p:cNvSpPr>
            <a:spLocks noGrp="1"/>
          </p:cNvSpPr>
          <p:nvPr>
            <p:ph sz="half" idx="2"/>
          </p:nvPr>
        </p:nvSpPr>
        <p:spPr/>
        <p:txBody>
          <a:bodyPr/>
          <a:lstStyle/>
          <a:p>
            <a:r>
              <a:rPr lang="en-US" sz="2400" dirty="0"/>
              <a:t>When dealing with patients in the healthcare environment, communication is employed.</a:t>
            </a:r>
          </a:p>
          <a:p>
            <a:r>
              <a:rPr lang="en-US" sz="2400" dirty="0"/>
              <a:t>It entails listening, explaining and using the right body language (</a:t>
            </a:r>
            <a:r>
              <a:rPr lang="en-US" sz="2400" dirty="0" err="1"/>
              <a:t>Abdulghafor</a:t>
            </a:r>
            <a:r>
              <a:rPr lang="en-US" sz="2400" dirty="0"/>
              <a:t>, </a:t>
            </a:r>
            <a:r>
              <a:rPr lang="en-US" sz="2400" dirty="0" err="1"/>
              <a:t>Turaev</a:t>
            </a:r>
            <a:r>
              <a:rPr lang="en-US" sz="2400" dirty="0"/>
              <a:t> and Ali, 2022).</a:t>
            </a:r>
          </a:p>
          <a:p>
            <a:r>
              <a:rPr lang="en-US" sz="2400" dirty="0"/>
              <a:t>Good communication enhances patient comfort, trust and care (</a:t>
            </a:r>
            <a:r>
              <a:rPr lang="en-US" sz="2400" dirty="0" err="1"/>
              <a:t>Sharkiya</a:t>
            </a:r>
            <a:r>
              <a:rPr lang="en-US" sz="2400" dirty="0"/>
              <a:t>, 2023).</a:t>
            </a:r>
            <a:endParaRPr lang="en-IN" sz="2400" dirty="0"/>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21/03/2026</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1"/>
          </p:nvPr>
        </p:nvSpPr>
        <p:spPr/>
        <p:txBody>
          <a:bodyPr/>
          <a:lstStyle/>
          <a:p>
            <a:pPr>
              <a:defRPr/>
            </a:pPr>
            <a:fld id="{9AFB928A-D6AD-4F2A-B2DD-923741E90643}" type="slidenum">
              <a:rPr lang="en-GB" altLang="en-US" smtClean="0"/>
              <a:pPr>
                <a:defRPr/>
              </a:pPr>
              <a:t>7</a:t>
            </a:fld>
            <a:endParaRPr lang="en-GB" altLang="en-US"/>
          </a:p>
        </p:txBody>
      </p:sp>
      <p:pic>
        <p:nvPicPr>
          <p:cNvPr id="8" name="Picture 7">
            <a:extLst>
              <a:ext uri="{FF2B5EF4-FFF2-40B4-BE49-F238E27FC236}">
                <a16:creationId xmlns:a16="http://schemas.microsoft.com/office/drawing/2014/main" id="{7C50B7A1-57F3-57F2-CF96-DC2DE3CE3D20}"/>
              </a:ext>
            </a:extLst>
          </p:cNvPr>
          <p:cNvPicPr>
            <a:picLocks noChangeAspect="1"/>
          </p:cNvPicPr>
          <p:nvPr/>
        </p:nvPicPr>
        <p:blipFill>
          <a:blip r:embed="rId3"/>
          <a:stretch>
            <a:fillRect/>
          </a:stretch>
        </p:blipFill>
        <p:spPr>
          <a:xfrm>
            <a:off x="185378" y="1600201"/>
            <a:ext cx="5910622" cy="3324725"/>
          </a:xfrm>
          <a:prstGeom prst="rect">
            <a:avLst/>
          </a:prstGeom>
        </p:spPr>
      </p:pic>
    </p:spTree>
    <p:extLst>
      <p:ext uri="{BB962C8B-B14F-4D97-AF65-F5344CB8AC3E}">
        <p14:creationId xmlns:p14="http://schemas.microsoft.com/office/powerpoint/2010/main" val="15572864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p:txBody>
          <a:bodyPr/>
          <a:lstStyle/>
          <a:p>
            <a:r>
              <a:rPr lang="en-GB" sz="2800" b="1" dirty="0"/>
              <a:t>Future Career Importance</a:t>
            </a:r>
            <a:endParaRPr lang="en-GB" altLang="en-US" sz="2800" b="1" dirty="0">
              <a:solidFill>
                <a:srgbClr val="FF0000"/>
              </a:solidFill>
            </a:endParaRPr>
          </a:p>
        </p:txBody>
      </p:sp>
      <p:sp>
        <p:nvSpPr>
          <p:cNvPr id="3" name="Content Placeholder 2">
            <a:extLst>
              <a:ext uri="{FF2B5EF4-FFF2-40B4-BE49-F238E27FC236}">
                <a16:creationId xmlns:a16="http://schemas.microsoft.com/office/drawing/2014/main" id="{E8BD03D0-A272-E925-4C28-33ECF5A242FC}"/>
              </a:ext>
            </a:extLst>
          </p:cNvPr>
          <p:cNvSpPr>
            <a:spLocks noGrp="1"/>
          </p:cNvSpPr>
          <p:nvPr>
            <p:ph sz="half" idx="2"/>
          </p:nvPr>
        </p:nvSpPr>
        <p:spPr/>
        <p:txBody>
          <a:bodyPr/>
          <a:lstStyle/>
          <a:p>
            <a:r>
              <a:rPr lang="en-US" sz="2400" dirty="0"/>
              <a:t>The use of communication will be a key to employability and professional success in healthcare (</a:t>
            </a:r>
            <a:r>
              <a:rPr lang="en-US" sz="2400" dirty="0" err="1"/>
              <a:t>Leadbeatter</a:t>
            </a:r>
            <a:r>
              <a:rPr lang="en-US" sz="2400" dirty="0"/>
              <a:t> </a:t>
            </a:r>
            <a:r>
              <a:rPr lang="en-US" sz="2400" i="1" dirty="0"/>
              <a:t>et al.,</a:t>
            </a:r>
            <a:r>
              <a:rPr lang="en-US" sz="2400" dirty="0"/>
              <a:t> 2023).</a:t>
            </a:r>
          </a:p>
          <a:p>
            <a:r>
              <a:rPr lang="en-US" sz="2400" dirty="0"/>
              <a:t>It assists in gaining confidence with the patient and working in a team.</a:t>
            </a:r>
          </a:p>
          <a:p>
            <a:r>
              <a:rPr lang="en-US" sz="2400" dirty="0"/>
              <a:t>This skill can help in developing the process of continuous personal and professional growth.</a:t>
            </a:r>
            <a:endParaRPr lang="en-IN" sz="2400" dirty="0"/>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half" idx="10"/>
          </p:nvPr>
        </p:nvSpPr>
        <p:spPr/>
        <p:txBody>
          <a:bodyPr/>
          <a:lstStyle/>
          <a:p>
            <a:pPr>
              <a:defRPr/>
            </a:pPr>
            <a:fld id="{9F458A58-9170-4293-9FCB-97B777C99F2B}" type="datetime1">
              <a:rPr lang="en-GB" altLang="en-US">
                <a:solidFill>
                  <a:prstClr val="black">
                    <a:tint val="75000"/>
                  </a:prstClr>
                </a:solidFill>
                <a:latin typeface="Myriad Pro"/>
              </a:rPr>
              <a:pPr>
                <a:defRPr/>
              </a:pPr>
              <a:t>21/03/2026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8</a:t>
            </a:fld>
            <a:endParaRPr lang="en-GB" altLang="en-US" sz="900">
              <a:solidFill>
                <a:srgbClr val="898989"/>
              </a:solidFill>
            </a:endParaRPr>
          </a:p>
        </p:txBody>
      </p:sp>
      <p:pic>
        <p:nvPicPr>
          <p:cNvPr id="5" name="Picture 4">
            <a:extLst>
              <a:ext uri="{FF2B5EF4-FFF2-40B4-BE49-F238E27FC236}">
                <a16:creationId xmlns:a16="http://schemas.microsoft.com/office/drawing/2014/main" id="{44CDA27A-E6DC-6E76-237A-83A5427C5326}"/>
              </a:ext>
            </a:extLst>
          </p:cNvPr>
          <p:cNvPicPr>
            <a:picLocks noChangeAspect="1"/>
          </p:cNvPicPr>
          <p:nvPr/>
        </p:nvPicPr>
        <p:blipFill>
          <a:blip r:embed="rId3"/>
          <a:stretch>
            <a:fillRect/>
          </a:stretch>
        </p:blipFill>
        <p:spPr>
          <a:xfrm>
            <a:off x="197717" y="1600201"/>
            <a:ext cx="5898283" cy="3921492"/>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p:txBody>
          <a:bodyPr/>
          <a:lstStyle/>
          <a:p>
            <a:r>
              <a:rPr lang="en-GB" altLang="en-US" b="1" dirty="0"/>
              <a:t>Conclusion</a:t>
            </a:r>
            <a:endParaRPr lang="en-GB" altLang="en-US" b="1" i="1" dirty="0">
              <a:solidFill>
                <a:srgbClr val="FF0000"/>
              </a:solidFill>
            </a:endParaRPr>
          </a:p>
        </p:txBody>
      </p:sp>
      <p:sp>
        <p:nvSpPr>
          <p:cNvPr id="3" name="Content Placeholder 2">
            <a:extLst>
              <a:ext uri="{FF2B5EF4-FFF2-40B4-BE49-F238E27FC236}">
                <a16:creationId xmlns:a16="http://schemas.microsoft.com/office/drawing/2014/main" id="{8D3D7323-3DCF-C14A-A202-A12C775DD186}"/>
              </a:ext>
            </a:extLst>
          </p:cNvPr>
          <p:cNvSpPr>
            <a:spLocks noGrp="1"/>
          </p:cNvSpPr>
          <p:nvPr>
            <p:ph sz="half" idx="2"/>
          </p:nvPr>
        </p:nvSpPr>
        <p:spPr/>
        <p:txBody>
          <a:bodyPr/>
          <a:lstStyle/>
          <a:p>
            <a:r>
              <a:rPr lang="en-US" sz="2400" dirty="0"/>
              <a:t>In health and social care </a:t>
            </a:r>
            <a:r>
              <a:rPr lang="en-US" sz="2400" dirty="0" err="1"/>
              <a:t>practise</a:t>
            </a:r>
            <a:r>
              <a:rPr lang="en-US" sz="2400" dirty="0"/>
              <a:t>, communication is among the key skills.</a:t>
            </a:r>
          </a:p>
          <a:p>
            <a:r>
              <a:rPr lang="en-US" sz="2400" dirty="0"/>
              <a:t>It promotes safety of patients, collaboration and quality care.</a:t>
            </a:r>
          </a:p>
          <a:p>
            <a:r>
              <a:rPr lang="en-US" sz="2400" dirty="0"/>
              <a:t>This is one of the skills that should be developed during the course of the future career.</a:t>
            </a:r>
            <a:endParaRPr lang="en-IN" sz="2400" dirty="0"/>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half" idx="10"/>
          </p:nvPr>
        </p:nvSpPr>
        <p:spPr/>
        <p:txBody>
          <a:bodyPr/>
          <a:lstStyle/>
          <a:p>
            <a:pPr>
              <a:defRPr/>
            </a:pPr>
            <a:fld id="{9F458A58-9170-4293-9FCB-97B777C99F2B}" type="datetime1">
              <a:rPr lang="en-GB" altLang="en-US">
                <a:solidFill>
                  <a:prstClr val="black">
                    <a:tint val="75000"/>
                  </a:prstClr>
                </a:solidFill>
                <a:latin typeface="Myriad Pro"/>
              </a:rPr>
              <a:pPr>
                <a:defRPr/>
              </a:pPr>
              <a:t>21/03/2026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9</a:t>
            </a:fld>
            <a:endParaRPr lang="en-GB" altLang="en-US" sz="900">
              <a:solidFill>
                <a:srgbClr val="898989"/>
              </a:solidFill>
            </a:endParaRPr>
          </a:p>
        </p:txBody>
      </p:sp>
      <p:pic>
        <p:nvPicPr>
          <p:cNvPr id="5122" name="Picture 2" descr="Medical team collaborating and smiling in hospital setting">
            <a:extLst>
              <a:ext uri="{FF2B5EF4-FFF2-40B4-BE49-F238E27FC236}">
                <a16:creationId xmlns:a16="http://schemas.microsoft.com/office/drawing/2014/main" id="{A3D49F32-13CA-F12A-56A4-B1DAA45557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5953" y="1600201"/>
            <a:ext cx="5961647" cy="397443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p:txBody>
          <a:bodyPr/>
          <a:lstStyle/>
          <a:p>
            <a:r>
              <a:rPr lang="en-GB" altLang="en-US" b="1" dirty="0">
                <a:solidFill>
                  <a:srgbClr val="000000"/>
                </a:solidFill>
              </a:rPr>
              <a:t>References List</a:t>
            </a:r>
            <a:endParaRPr lang="en-GB" altLang="en-US" dirty="0">
              <a:solidFill>
                <a:srgbClr val="FF0000"/>
              </a:solidFill>
            </a:endParaRP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472016" y="1423571"/>
            <a:ext cx="11247967" cy="3765882"/>
          </a:xfrm>
        </p:spPr>
        <p:txBody>
          <a:bodyPr/>
          <a:lstStyle/>
          <a:p>
            <a:r>
              <a:rPr lang="en-IN" sz="1400" dirty="0" err="1"/>
              <a:t>Abdulghafor</a:t>
            </a:r>
            <a:r>
              <a:rPr lang="en-IN" sz="1400" dirty="0"/>
              <a:t>, R., </a:t>
            </a:r>
            <a:r>
              <a:rPr lang="en-IN" sz="1400" dirty="0" err="1"/>
              <a:t>Turaev</a:t>
            </a:r>
            <a:r>
              <a:rPr lang="en-IN" sz="1400" dirty="0"/>
              <a:t>, S. and Ali, M. a. H. (2022) “Body Language Analysis in Healthcare: An Overview,” </a:t>
            </a:r>
            <a:r>
              <a:rPr lang="en-IN" sz="1400" i="1" dirty="0"/>
              <a:t>Healthcare</a:t>
            </a:r>
            <a:r>
              <a:rPr lang="en-IN" sz="1400" dirty="0"/>
              <a:t>, 10(7), p. 1251. Available at: </a:t>
            </a:r>
            <a:r>
              <a:rPr lang="en-IN" sz="1400" u="sng" dirty="0">
                <a:hlinkClick r:id="rId2"/>
              </a:rPr>
              <a:t>https://doi.org/10.3390/healthcare10071251</a:t>
            </a:r>
            <a:r>
              <a:rPr lang="en-IN" sz="1400" dirty="0"/>
              <a:t>. </a:t>
            </a:r>
          </a:p>
          <a:p>
            <a:r>
              <a:rPr lang="en-IN" sz="1400" dirty="0"/>
              <a:t>Ansari, S.N., Kumar, P., Jain, V. and Singh, G.N. (2022) “Communication Skills among University Students,” </a:t>
            </a:r>
            <a:r>
              <a:rPr lang="en-IN" sz="1400" i="1" dirty="0"/>
              <a:t>World Journal of English Language</a:t>
            </a:r>
            <a:r>
              <a:rPr lang="en-IN" sz="1400" dirty="0"/>
              <a:t>, 12(3), p. 103. Available at: </a:t>
            </a:r>
            <a:r>
              <a:rPr lang="en-IN" sz="1400" u="sng" dirty="0">
                <a:hlinkClick r:id="rId3"/>
              </a:rPr>
              <a:t>https://doi.org/10.5430/wjel.v12n3p103</a:t>
            </a:r>
            <a:r>
              <a:rPr lang="en-IN" sz="1400" dirty="0"/>
              <a:t>. </a:t>
            </a:r>
          </a:p>
          <a:p>
            <a:r>
              <a:rPr lang="en-IN" sz="1400" dirty="0"/>
              <a:t>Kwame, A. and </a:t>
            </a:r>
            <a:r>
              <a:rPr lang="en-IN" sz="1400" dirty="0" err="1"/>
              <a:t>Petrucka</a:t>
            </a:r>
            <a:r>
              <a:rPr lang="en-IN" sz="1400" dirty="0"/>
              <a:t>, P.M. (2021) “A literature-based study of patient-</a:t>
            </a:r>
            <a:r>
              <a:rPr lang="en-IN" sz="1400" dirty="0" err="1"/>
              <a:t>centered</a:t>
            </a:r>
            <a:r>
              <a:rPr lang="en-IN" sz="1400" dirty="0"/>
              <a:t> care and communication in nurse-patient interactions: barriers, facilitators, and the way forward,” </a:t>
            </a:r>
            <a:r>
              <a:rPr lang="en-IN" sz="1400" i="1" dirty="0"/>
              <a:t>BMC Nursing</a:t>
            </a:r>
            <a:r>
              <a:rPr lang="en-IN" sz="1400" dirty="0"/>
              <a:t>, 20(1), p. 158. Available at: </a:t>
            </a:r>
            <a:r>
              <a:rPr lang="en-IN" sz="1400" u="sng" dirty="0">
                <a:hlinkClick r:id="rId4"/>
              </a:rPr>
              <a:t>https://doi.org/10.1186/s12912-021-00684-2</a:t>
            </a:r>
            <a:r>
              <a:rPr lang="en-IN" sz="1400" dirty="0"/>
              <a:t>. </a:t>
            </a:r>
          </a:p>
          <a:p>
            <a:r>
              <a:rPr lang="en-IN" sz="1400" dirty="0" err="1"/>
              <a:t>Leadbeatter</a:t>
            </a:r>
            <a:r>
              <a:rPr lang="en-IN" sz="1400" dirty="0"/>
              <a:t>, D., Nanayakkara, S., Zhou, X. and Gao, J. (2023) “Employability in health professional education: a scoping review,” </a:t>
            </a:r>
            <a:r>
              <a:rPr lang="en-IN" sz="1400" i="1" dirty="0"/>
              <a:t>BMC Medical Education</a:t>
            </a:r>
            <a:r>
              <a:rPr lang="en-IN" sz="1400" dirty="0"/>
              <a:t>, 23(1), p. 33. Available at: </a:t>
            </a:r>
            <a:r>
              <a:rPr lang="en-IN" sz="1400" u="sng" dirty="0">
                <a:hlinkClick r:id="rId5"/>
              </a:rPr>
              <a:t>https://doi.org/10.1186/s12909-022-03913-7</a:t>
            </a:r>
            <a:r>
              <a:rPr lang="en-IN" sz="1400" dirty="0"/>
              <a:t>. </a:t>
            </a:r>
          </a:p>
          <a:p>
            <a:r>
              <a:rPr lang="en-IN" sz="1400" dirty="0"/>
              <a:t>Ningsih, T.Z., Aman, A., </a:t>
            </a:r>
            <a:r>
              <a:rPr lang="en-IN" sz="1400" dirty="0" err="1"/>
              <a:t>Nasrulloh</a:t>
            </a:r>
            <a:r>
              <a:rPr lang="en-IN" sz="1400" dirty="0"/>
              <a:t>, A., </a:t>
            </a:r>
            <a:r>
              <a:rPr lang="en-IN" sz="1400" dirty="0" err="1"/>
              <a:t>Ofianto</a:t>
            </a:r>
            <a:r>
              <a:rPr lang="en-IN" sz="1400" dirty="0"/>
              <a:t>, O., </a:t>
            </a:r>
            <a:r>
              <a:rPr lang="en-IN" sz="1400" dirty="0" err="1"/>
              <a:t>Erniwati</a:t>
            </a:r>
            <a:r>
              <a:rPr lang="en-IN" sz="1400" dirty="0"/>
              <a:t>, E., Asri, Z., </a:t>
            </a:r>
            <a:r>
              <a:rPr lang="en-IN" sz="1400" dirty="0" err="1"/>
              <a:t>Judijanto</a:t>
            </a:r>
            <a:r>
              <a:rPr lang="en-IN" sz="1400" dirty="0"/>
              <a:t>, L. and Firza, F. (2025) “Enhancing communication and collaboration skills through discovery, cooperative and problem-based learning models in Social Studies education,” </a:t>
            </a:r>
            <a:r>
              <a:rPr lang="en-IN" sz="1400" i="1" dirty="0"/>
              <a:t>Cogent Education</a:t>
            </a:r>
            <a:r>
              <a:rPr lang="en-IN" sz="1400" dirty="0"/>
              <a:t>, 12(1). Available at: </a:t>
            </a:r>
            <a:r>
              <a:rPr lang="en-IN" sz="1400" u="sng" dirty="0">
                <a:hlinkClick r:id="rId6"/>
              </a:rPr>
              <a:t>https://doi.org/10.1080/2331186x.2025.2500110</a:t>
            </a:r>
            <a:r>
              <a:rPr lang="en-IN" sz="1400" dirty="0"/>
              <a:t>. </a:t>
            </a:r>
          </a:p>
          <a:p>
            <a:r>
              <a:rPr lang="en-IN" sz="1400" dirty="0"/>
              <a:t>Ocampo, F.A., McIntyre, B.G., Massey, D. and Saunders, R. (2024) “Nursing student reflections on a research internship: A reflective discussion following the Gibbs’ reflective cycle,” </a:t>
            </a:r>
            <a:r>
              <a:rPr lang="en-IN" sz="1400" i="1" dirty="0"/>
              <a:t>Nurse Education Today</a:t>
            </a:r>
            <a:r>
              <a:rPr lang="en-IN" sz="1400" dirty="0"/>
              <a:t>, 145, p. 106481. Available at: </a:t>
            </a:r>
            <a:r>
              <a:rPr lang="en-IN" sz="1400" u="sng" dirty="0">
                <a:hlinkClick r:id="rId7"/>
              </a:rPr>
              <a:t>https://doi.org/10.1016/j.nedt.2024.106481</a:t>
            </a:r>
            <a:r>
              <a:rPr lang="en-IN" sz="1400" dirty="0"/>
              <a:t>. </a:t>
            </a:r>
          </a:p>
          <a:p>
            <a:r>
              <a:rPr lang="en-IN" sz="1400" dirty="0" err="1"/>
              <a:t>Sharkiya</a:t>
            </a:r>
            <a:r>
              <a:rPr lang="en-IN" sz="1400" dirty="0"/>
              <a:t>, S.H. (2023) “Quality communication can improve patient-centred health outcomes among older patients: a rapid review,” </a:t>
            </a:r>
            <a:r>
              <a:rPr lang="en-IN" sz="1400" i="1" dirty="0"/>
              <a:t>BMC Health Services Research</a:t>
            </a:r>
            <a:r>
              <a:rPr lang="en-IN" sz="1400" dirty="0"/>
              <a:t>, 23(1). Available at: </a:t>
            </a:r>
            <a:r>
              <a:rPr lang="en-IN" sz="1400" u="sng" dirty="0">
                <a:hlinkClick r:id="rId8"/>
              </a:rPr>
              <a:t>https://doi.org/10.1186/s12913-023-09869-8</a:t>
            </a:r>
            <a:r>
              <a:rPr lang="en-IN" sz="1400" dirty="0"/>
              <a:t>. </a:t>
            </a:r>
          </a:p>
          <a:p>
            <a:pPr marL="0" indent="0" algn="just">
              <a:buNone/>
            </a:pPr>
            <a:endParaRPr lang="en-GB" altLang="en-US" sz="1400" dirty="0"/>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21/03/2026</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A355A216-6885-427F-A634-39F7E4E2D5B0}" type="slidenum">
              <a:rPr lang="en-GB" altLang="en-US" sz="900">
                <a:solidFill>
                  <a:srgbClr val="898989"/>
                </a:solidFill>
              </a:rPr>
              <a:pPr fontAlgn="base">
                <a:spcBef>
                  <a:spcPct val="0"/>
                </a:spcBef>
                <a:spcAft>
                  <a:spcPct val="0"/>
                </a:spcAft>
                <a:buNone/>
              </a:pPr>
              <a:t>10</a:t>
            </a:fld>
            <a:endParaRPr lang="en-GB" altLang="en-US" sz="900">
              <a:solidFill>
                <a:srgbClr val="898989"/>
              </a:solidFill>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240</TotalTime>
  <Words>1498</Words>
  <Application>Microsoft Office PowerPoint</Application>
  <PresentationFormat>Widescreen</PresentationFormat>
  <Paragraphs>78</Paragraphs>
  <Slides>10</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Myriad Pro</vt:lpstr>
      <vt:lpstr>20140311PresentationUWTSDTemplate</vt:lpstr>
      <vt:lpstr>PowerPoint Presentation</vt:lpstr>
      <vt:lpstr>Acknowledge use of AI</vt:lpstr>
      <vt:lpstr>Introduction</vt:lpstr>
      <vt:lpstr>What is Communication? </vt:lpstr>
      <vt:lpstr>Importance of Communication</vt:lpstr>
      <vt:lpstr>Model: Gibbs Reflective Cycle</vt:lpstr>
      <vt:lpstr>Applying Communication in Practice</vt:lpstr>
      <vt:lpstr>Future Career Importance</vt:lpstr>
      <vt:lpstr>Conclusion</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Alok Kumar</cp:lastModifiedBy>
  <cp:revision>2</cp:revision>
  <dcterms:created xsi:type="dcterms:W3CDTF">2025-02-21T18:28:54Z</dcterms:created>
  <dcterms:modified xsi:type="dcterms:W3CDTF">2026-03-21T18:11:15Z</dcterms:modified>
</cp:coreProperties>
</file>