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792" r:id="rId1"/>
  </p:sldMasterIdLst>
  <p:notesMasterIdLst>
    <p:notesMasterId r:id="rId17"/>
  </p:notesMasterIdLst>
  <p:sldIdLst>
    <p:sldId id="256" r:id="rId2"/>
    <p:sldId id="259" r:id="rId3"/>
    <p:sldId id="260" r:id="rId4"/>
    <p:sldId id="261" r:id="rId5"/>
    <p:sldId id="311" r:id="rId6"/>
    <p:sldId id="263" r:id="rId7"/>
    <p:sldId id="309" r:id="rId8"/>
    <p:sldId id="268" r:id="rId9"/>
    <p:sldId id="310" r:id="rId10"/>
    <p:sldId id="283" r:id="rId11"/>
    <p:sldId id="300" r:id="rId12"/>
    <p:sldId id="285" r:id="rId13"/>
    <p:sldId id="293" r:id="rId14"/>
    <p:sldId id="308" r:id="rId15"/>
    <p:sldId id="305" r:id="rId16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0056EE-AC0E-442E-B412-91BEE9392D35}" v="37" dt="2023-11-22T05:46:55.926"/>
  </p1510:revLst>
</p1510:revInfo>
</file>

<file path=ppt/tableStyles.xml><?xml version="1.0" encoding="utf-8"?>
<a:tblStyleLst xmlns:a="http://schemas.openxmlformats.org/drawingml/2006/main" def="{FC591830-3106-4E57-B43F-6008E40821A2}">
  <a:tblStyle styleId="{FC591830-3106-4E57-B43F-6008E40821A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5633890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8" name="Google Shape;29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51910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fc927759d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" name="Google Shape;317;gfc927759d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1826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g10468235e21_1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8" name="Google Shape;338;g10468235e21_1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5898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g10468235e21_1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7" name="Google Shape;347;g10468235e21_1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876071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10468235e21_1_1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10468235e21_1_1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2458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g10468235e21_1_3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5" name="Google Shape;495;g10468235e21_1_3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914397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g1044a6e6ec3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1" name="Google Shape;521;g1044a6e6ec3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92793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" name="Google Shape;881;g104a664e7cd_0_6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2" name="Google Shape;882;g104a664e7cd_0_6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295618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7" name="Google Shape;1307;g104a664e7cd_0_12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8" name="Google Shape;1308;g104a664e7cd_0_12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886621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" name="Google Shape;953;g104a664e7cd_0_7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4" name="Google Shape;954;g104a664e7cd_0_7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789640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1" name="Google Shape;1151;g104a664e7cd_0_10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2" name="Google Shape;1152;g104a664e7cd_0_10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597928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1" name="Google Shape;1841;g104a664e7cd_0_16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2" name="Google Shape;1842;g104a664e7cd_0_16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188981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2" name="Google Shape;1422;g104a664e7cd_0_14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3" name="Google Shape;1423;g104a664e7cd_0_14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77076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216" y="1085850"/>
            <a:ext cx="6619244" cy="2497186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216" y="3583035"/>
            <a:ext cx="6619244" cy="646065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1556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39464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7" y="2146300"/>
            <a:ext cx="6619243" cy="143673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6" y="3583036"/>
            <a:ext cx="6619244" cy="645300"/>
          </a:xfrm>
        </p:spPr>
        <p:txBody>
          <a:bodyPr anchor="t"/>
          <a:lstStyle>
            <a:lvl1pPr marL="0" indent="0" algn="l">
              <a:buNone/>
              <a:defRPr sz="1500" cap="all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57978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485" y="1545432"/>
            <a:ext cx="3297254" cy="3146822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0870" y="1542069"/>
            <a:ext cx="3297256" cy="315018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14051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485" y="1428750"/>
            <a:ext cx="329725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485" y="1885950"/>
            <a:ext cx="3297254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0872" y="1428750"/>
            <a:ext cx="329725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0872" y="1885950"/>
            <a:ext cx="3297254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75032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99365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138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1085850"/>
            <a:ext cx="2550798" cy="1085850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8462" y="1085850"/>
            <a:ext cx="3896998" cy="3429000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2346961"/>
            <a:ext cx="2550797" cy="2171699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57429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430" y="1390644"/>
            <a:ext cx="3819680" cy="1181106"/>
          </a:xfrm>
        </p:spPr>
        <p:txBody>
          <a:bodyPr anchor="b">
            <a:normAutofit/>
          </a:bodyPr>
          <a:lstStyle>
            <a:lvl1pPr algn="l">
              <a:defRPr sz="27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2160" y="857250"/>
            <a:ext cx="2400300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2743200"/>
            <a:ext cx="3813734" cy="1028700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9694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7" y="3600440"/>
            <a:ext cx="6619243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216" y="514350"/>
            <a:ext cx="6619244" cy="27305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7" y="4025494"/>
            <a:ext cx="6619242" cy="37028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14613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1085850"/>
            <a:ext cx="6619244" cy="148590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2743200"/>
            <a:ext cx="6619244" cy="177165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02872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101" y="1085850"/>
            <a:ext cx="5999486" cy="1742531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7800" y="2828380"/>
            <a:ext cx="5459737" cy="256631"/>
          </a:xfrm>
        </p:spPr>
        <p:txBody>
          <a:bodyPr anchor="t"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216" y="3262993"/>
            <a:ext cx="6619244" cy="125730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73721" y="728440"/>
            <a:ext cx="601434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7868" y="1960341"/>
            <a:ext cx="601434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795666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2343151"/>
            <a:ext cx="6619245" cy="123988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16" y="3583036"/>
            <a:ext cx="6619244" cy="6453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35209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710" y="1485900"/>
            <a:ext cx="2210150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347" y="2000250"/>
            <a:ext cx="2195513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2745" y="1485900"/>
            <a:ext cx="2202181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4829" y="2000250"/>
            <a:ext cx="2210096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3525" y="1485900"/>
            <a:ext cx="2199085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3525" y="2000250"/>
            <a:ext cx="2199085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4607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1670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51574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347" y="3188212"/>
            <a:ext cx="2205038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347" y="1657350"/>
            <a:ext cx="2205038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347" y="3620409"/>
            <a:ext cx="2205038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032" y="3188212"/>
            <a:ext cx="219789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031" y="1657350"/>
            <a:ext cx="2197894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016" y="3620408"/>
            <a:ext cx="2200805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3525" y="3188212"/>
            <a:ext cx="2199085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3525" y="1657350"/>
            <a:ext cx="2199085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3432" y="3620406"/>
            <a:ext cx="2201998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4607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1670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38573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37766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8159" y="322660"/>
            <a:ext cx="1314451" cy="4369594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348" y="665561"/>
            <a:ext cx="5567362" cy="402669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391486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3"/>
          <p:cNvSpPr txBox="1">
            <a:spLocks noGrp="1"/>
          </p:cNvSpPr>
          <p:nvPr>
            <p:ph type="title"/>
          </p:nvPr>
        </p:nvSpPr>
        <p:spPr>
          <a:xfrm>
            <a:off x="1450800" y="1635288"/>
            <a:ext cx="23364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08" name="Google Shape;108;p1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763550"/>
            <a:ext cx="654600" cy="437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09" name="Google Shape;109;p13"/>
          <p:cNvSpPr txBox="1">
            <a:spLocks noGrp="1"/>
          </p:cNvSpPr>
          <p:nvPr>
            <p:ph type="subTitle" idx="1"/>
          </p:nvPr>
        </p:nvSpPr>
        <p:spPr>
          <a:xfrm>
            <a:off x="1450800" y="2221813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endParaRPr/>
          </a:p>
        </p:txBody>
      </p:sp>
      <p:sp>
        <p:nvSpPr>
          <p:cNvPr id="110" name="Google Shape;110;p13"/>
          <p:cNvSpPr txBox="1">
            <a:spLocks noGrp="1"/>
          </p:cNvSpPr>
          <p:nvPr>
            <p:ph type="title" idx="3"/>
          </p:nvPr>
        </p:nvSpPr>
        <p:spPr>
          <a:xfrm>
            <a:off x="5302800" y="1635288"/>
            <a:ext cx="23364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title" idx="4" hasCustomPrompt="1"/>
          </p:nvPr>
        </p:nvSpPr>
        <p:spPr>
          <a:xfrm>
            <a:off x="4532700" y="1763550"/>
            <a:ext cx="693900" cy="43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2" name="Google Shape;112;p13"/>
          <p:cNvSpPr txBox="1">
            <a:spLocks noGrp="1"/>
          </p:cNvSpPr>
          <p:nvPr>
            <p:ph type="subTitle" idx="5"/>
          </p:nvPr>
        </p:nvSpPr>
        <p:spPr>
          <a:xfrm>
            <a:off x="5302800" y="2221813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endParaRPr/>
          </a:p>
        </p:txBody>
      </p:sp>
      <p:sp>
        <p:nvSpPr>
          <p:cNvPr id="113" name="Google Shape;113;p13"/>
          <p:cNvSpPr txBox="1">
            <a:spLocks noGrp="1"/>
          </p:cNvSpPr>
          <p:nvPr>
            <p:ph type="title" idx="6"/>
          </p:nvPr>
        </p:nvSpPr>
        <p:spPr>
          <a:xfrm>
            <a:off x="1450800" y="3043188"/>
            <a:ext cx="23364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4" name="Google Shape;114;p13"/>
          <p:cNvSpPr txBox="1">
            <a:spLocks noGrp="1"/>
          </p:cNvSpPr>
          <p:nvPr>
            <p:ph type="title" idx="7" hasCustomPrompt="1"/>
          </p:nvPr>
        </p:nvSpPr>
        <p:spPr>
          <a:xfrm>
            <a:off x="720000" y="3171450"/>
            <a:ext cx="654600" cy="43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5" name="Google Shape;115;p13"/>
          <p:cNvSpPr txBox="1">
            <a:spLocks noGrp="1"/>
          </p:cNvSpPr>
          <p:nvPr>
            <p:ph type="subTitle" idx="8"/>
          </p:nvPr>
        </p:nvSpPr>
        <p:spPr>
          <a:xfrm>
            <a:off x="1450800" y="3629713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idx="9"/>
          </p:nvPr>
        </p:nvSpPr>
        <p:spPr>
          <a:xfrm>
            <a:off x="5302800" y="3043188"/>
            <a:ext cx="23364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title" idx="13" hasCustomPrompt="1"/>
          </p:nvPr>
        </p:nvSpPr>
        <p:spPr>
          <a:xfrm>
            <a:off x="4532700" y="3171450"/>
            <a:ext cx="693900" cy="43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8" name="Google Shape;118;p13"/>
          <p:cNvSpPr txBox="1">
            <a:spLocks noGrp="1"/>
          </p:cNvSpPr>
          <p:nvPr>
            <p:ph type="subTitle" idx="14"/>
          </p:nvPr>
        </p:nvSpPr>
        <p:spPr>
          <a:xfrm>
            <a:off x="5302800" y="3629713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 idx="15"/>
          </p:nvPr>
        </p:nvSpPr>
        <p:spPr>
          <a:xfrm>
            <a:off x="720000" y="540000"/>
            <a:ext cx="7704000" cy="47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051239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3"/>
          <p:cNvSpPr txBox="1">
            <a:spLocks noGrp="1"/>
          </p:cNvSpPr>
          <p:nvPr>
            <p:ph type="title"/>
          </p:nvPr>
        </p:nvSpPr>
        <p:spPr>
          <a:xfrm>
            <a:off x="2533900" y="2066376"/>
            <a:ext cx="40764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title" idx="2" hasCustomPrompt="1"/>
          </p:nvPr>
        </p:nvSpPr>
        <p:spPr>
          <a:xfrm>
            <a:off x="4072900" y="1147100"/>
            <a:ext cx="998400" cy="57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5000" b="1"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8" name="Google Shape;28;p3"/>
          <p:cNvSpPr txBox="1">
            <a:spLocks noGrp="1"/>
          </p:cNvSpPr>
          <p:nvPr>
            <p:ph type="subTitle" idx="1"/>
          </p:nvPr>
        </p:nvSpPr>
        <p:spPr>
          <a:xfrm>
            <a:off x="2533900" y="3838250"/>
            <a:ext cx="4076400" cy="25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051461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9"/>
          <p:cNvSpPr txBox="1">
            <a:spLocks noGrp="1"/>
          </p:cNvSpPr>
          <p:nvPr>
            <p:ph type="title"/>
          </p:nvPr>
        </p:nvSpPr>
        <p:spPr>
          <a:xfrm>
            <a:off x="720132" y="1461375"/>
            <a:ext cx="4094400" cy="72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72" name="Google Shape;72;p9"/>
          <p:cNvSpPr txBox="1">
            <a:spLocks noGrp="1"/>
          </p:cNvSpPr>
          <p:nvPr>
            <p:ph type="subTitle" idx="1"/>
          </p:nvPr>
        </p:nvSpPr>
        <p:spPr>
          <a:xfrm>
            <a:off x="720000" y="2297625"/>
            <a:ext cx="4094400" cy="138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414761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1"/>
          <p:cNvSpPr txBox="1">
            <a:spLocks noGrp="1"/>
          </p:cNvSpPr>
          <p:nvPr>
            <p:ph type="title"/>
          </p:nvPr>
        </p:nvSpPr>
        <p:spPr>
          <a:xfrm>
            <a:off x="2533800" y="2062664"/>
            <a:ext cx="4076400" cy="146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62" name="Google Shape;162;p21"/>
          <p:cNvSpPr txBox="1">
            <a:spLocks noGrp="1"/>
          </p:cNvSpPr>
          <p:nvPr>
            <p:ph type="title" idx="2" hasCustomPrompt="1"/>
          </p:nvPr>
        </p:nvSpPr>
        <p:spPr>
          <a:xfrm>
            <a:off x="4072800" y="1099488"/>
            <a:ext cx="998400" cy="65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5000" b="1"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3" name="Google Shape;163;p21"/>
          <p:cNvSpPr txBox="1">
            <a:spLocks noGrp="1"/>
          </p:cNvSpPr>
          <p:nvPr>
            <p:ph type="subTitle" idx="1"/>
          </p:nvPr>
        </p:nvSpPr>
        <p:spPr>
          <a:xfrm>
            <a:off x="2533800" y="3834763"/>
            <a:ext cx="4076400" cy="26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577156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8"/>
          <p:cNvSpPr txBox="1">
            <a:spLocks noGrp="1"/>
          </p:cNvSpPr>
          <p:nvPr>
            <p:ph type="title"/>
          </p:nvPr>
        </p:nvSpPr>
        <p:spPr>
          <a:xfrm>
            <a:off x="1294750" y="1768450"/>
            <a:ext cx="2204700" cy="36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14" name="Google Shape;214;p28"/>
          <p:cNvSpPr txBox="1">
            <a:spLocks noGrp="1"/>
          </p:cNvSpPr>
          <p:nvPr>
            <p:ph type="subTitle" idx="1"/>
          </p:nvPr>
        </p:nvSpPr>
        <p:spPr>
          <a:xfrm>
            <a:off x="1294747" y="2131450"/>
            <a:ext cx="22047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5" name="Google Shape;215;p28"/>
          <p:cNvSpPr txBox="1">
            <a:spLocks noGrp="1"/>
          </p:cNvSpPr>
          <p:nvPr>
            <p:ph type="title" idx="2"/>
          </p:nvPr>
        </p:nvSpPr>
        <p:spPr>
          <a:xfrm>
            <a:off x="5644551" y="1768450"/>
            <a:ext cx="2204700" cy="36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16" name="Google Shape;216;p28"/>
          <p:cNvSpPr txBox="1">
            <a:spLocks noGrp="1"/>
          </p:cNvSpPr>
          <p:nvPr>
            <p:ph type="subTitle" idx="3"/>
          </p:nvPr>
        </p:nvSpPr>
        <p:spPr>
          <a:xfrm>
            <a:off x="5644550" y="2131450"/>
            <a:ext cx="22047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28"/>
          <p:cNvSpPr txBox="1">
            <a:spLocks noGrp="1"/>
          </p:cNvSpPr>
          <p:nvPr>
            <p:ph type="title" idx="4"/>
          </p:nvPr>
        </p:nvSpPr>
        <p:spPr>
          <a:xfrm>
            <a:off x="1294750" y="2945063"/>
            <a:ext cx="2204700" cy="36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18" name="Google Shape;218;p28"/>
          <p:cNvSpPr txBox="1">
            <a:spLocks noGrp="1"/>
          </p:cNvSpPr>
          <p:nvPr>
            <p:ph type="subTitle" idx="5"/>
          </p:nvPr>
        </p:nvSpPr>
        <p:spPr>
          <a:xfrm>
            <a:off x="1294747" y="3308188"/>
            <a:ext cx="22047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9" name="Google Shape;219;p28"/>
          <p:cNvSpPr txBox="1">
            <a:spLocks noGrp="1"/>
          </p:cNvSpPr>
          <p:nvPr>
            <p:ph type="title" idx="6"/>
          </p:nvPr>
        </p:nvSpPr>
        <p:spPr>
          <a:xfrm>
            <a:off x="5644551" y="2945063"/>
            <a:ext cx="2204700" cy="36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20" name="Google Shape;220;p28"/>
          <p:cNvSpPr txBox="1">
            <a:spLocks noGrp="1"/>
          </p:cNvSpPr>
          <p:nvPr>
            <p:ph type="subTitle" idx="7"/>
          </p:nvPr>
        </p:nvSpPr>
        <p:spPr>
          <a:xfrm>
            <a:off x="5644550" y="3308188"/>
            <a:ext cx="22047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1" name="Google Shape;221;p28"/>
          <p:cNvSpPr txBox="1">
            <a:spLocks noGrp="1"/>
          </p:cNvSpPr>
          <p:nvPr>
            <p:ph type="title" idx="8"/>
          </p:nvPr>
        </p:nvSpPr>
        <p:spPr>
          <a:xfrm>
            <a:off x="720000" y="540000"/>
            <a:ext cx="7704000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680750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5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236816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7"/>
          <p:cNvSpPr txBox="1">
            <a:spLocks noGrp="1"/>
          </p:cNvSpPr>
          <p:nvPr>
            <p:ph type="title"/>
          </p:nvPr>
        </p:nvSpPr>
        <p:spPr>
          <a:xfrm>
            <a:off x="720000" y="2423325"/>
            <a:ext cx="23301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 b="1"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02" name="Google Shape;202;p27"/>
          <p:cNvSpPr txBox="1">
            <a:spLocks noGrp="1"/>
          </p:cNvSpPr>
          <p:nvPr>
            <p:ph type="subTitle" idx="1"/>
          </p:nvPr>
        </p:nvSpPr>
        <p:spPr>
          <a:xfrm>
            <a:off x="720000" y="2951025"/>
            <a:ext cx="2330100" cy="70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27"/>
          <p:cNvSpPr txBox="1">
            <a:spLocks noGrp="1"/>
          </p:cNvSpPr>
          <p:nvPr>
            <p:ph type="title" idx="2"/>
          </p:nvPr>
        </p:nvSpPr>
        <p:spPr>
          <a:xfrm>
            <a:off x="3406944" y="2423325"/>
            <a:ext cx="23301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 b="1"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04" name="Google Shape;204;p27"/>
          <p:cNvSpPr txBox="1">
            <a:spLocks noGrp="1"/>
          </p:cNvSpPr>
          <p:nvPr>
            <p:ph type="subTitle" idx="3"/>
          </p:nvPr>
        </p:nvSpPr>
        <p:spPr>
          <a:xfrm>
            <a:off x="3406946" y="2951025"/>
            <a:ext cx="2330100" cy="70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27"/>
          <p:cNvSpPr txBox="1">
            <a:spLocks noGrp="1"/>
          </p:cNvSpPr>
          <p:nvPr>
            <p:ph type="title" idx="4"/>
          </p:nvPr>
        </p:nvSpPr>
        <p:spPr>
          <a:xfrm>
            <a:off x="6093890" y="2423325"/>
            <a:ext cx="23301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 b="1"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06" name="Google Shape;206;p27"/>
          <p:cNvSpPr txBox="1">
            <a:spLocks noGrp="1"/>
          </p:cNvSpPr>
          <p:nvPr>
            <p:ph type="subTitle" idx="5"/>
          </p:nvPr>
        </p:nvSpPr>
        <p:spPr>
          <a:xfrm>
            <a:off x="6093894" y="2951025"/>
            <a:ext cx="2330100" cy="70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7" name="Google Shape;207;p27"/>
          <p:cNvSpPr txBox="1">
            <a:spLocks noGrp="1"/>
          </p:cNvSpPr>
          <p:nvPr>
            <p:ph type="title" idx="6"/>
          </p:nvPr>
        </p:nvSpPr>
        <p:spPr>
          <a:xfrm>
            <a:off x="720000" y="540000"/>
            <a:ext cx="7704000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565320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851853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 txBox="1">
            <a:spLocks noGrp="1"/>
          </p:cNvSpPr>
          <p:nvPr>
            <p:ph type="subTitle" idx="1"/>
          </p:nvPr>
        </p:nvSpPr>
        <p:spPr>
          <a:xfrm>
            <a:off x="719988" y="2466975"/>
            <a:ext cx="2747100" cy="5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000">
                <a:solidFill>
                  <a:schemeClr val="lt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subTitle" idx="2"/>
          </p:nvPr>
        </p:nvSpPr>
        <p:spPr>
          <a:xfrm>
            <a:off x="5676738" y="2466975"/>
            <a:ext cx="2747100" cy="5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000">
                <a:solidFill>
                  <a:schemeClr val="lt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ubTitle" idx="3"/>
          </p:nvPr>
        </p:nvSpPr>
        <p:spPr>
          <a:xfrm>
            <a:off x="720138" y="2993350"/>
            <a:ext cx="2747100" cy="9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subTitle" idx="4"/>
          </p:nvPr>
        </p:nvSpPr>
        <p:spPr>
          <a:xfrm>
            <a:off x="5676896" y="2993350"/>
            <a:ext cx="2747100" cy="9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624934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6">
  <p:cSld name="Title Only 6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0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>
                <a:latin typeface="Archivo"/>
                <a:ea typeface="Archivo"/>
                <a:cs typeface="Archivo"/>
                <a:sym typeface="Archiv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754361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ackground 2"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113582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32077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image" Target="../media/image5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image" Target="../media/image3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002264"/>
            <a:ext cx="3027759" cy="31412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169261"/>
            <a:ext cx="1141809" cy="1774090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6456759" y="1257300"/>
            <a:ext cx="2114550" cy="21145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60" y="1"/>
            <a:ext cx="1202540" cy="85605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6759" y="4572000"/>
            <a:ext cx="745301" cy="5715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828359" y="0"/>
            <a:ext cx="514350" cy="8572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584" y="339538"/>
            <a:ext cx="7053542" cy="10503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484" y="1539689"/>
            <a:ext cx="6709906" cy="31466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616730" y="1343026"/>
            <a:ext cx="742949" cy="2285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11/24/2023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713680" y="2418973"/>
            <a:ext cx="2894846" cy="2286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4406" y="221797"/>
            <a:ext cx="628649" cy="57576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1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845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  <p:sldLayoutId id="2147483817" r:id="rId25"/>
    <p:sldLayoutId id="2147483818" r:id="rId26"/>
    <p:sldLayoutId id="2147483819" r:id="rId27"/>
    <p:sldLayoutId id="2147483820" r:id="rId28"/>
    <p:sldLayoutId id="2147483821" r:id="rId29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315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2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23322373.2020.1830696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doi.org/10.1111/isj.12293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dk1"/>
            </a:gs>
          </a:gsLst>
          <a:lin ang="5400012" scaled="0"/>
        </a:gradFill>
        <a:effectLst/>
      </p:bgPr>
    </p:bg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8"/>
          <p:cNvSpPr/>
          <p:nvPr/>
        </p:nvSpPr>
        <p:spPr>
          <a:xfrm>
            <a:off x="2549850" y="3588774"/>
            <a:ext cx="4044300" cy="75994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dk2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1" name="Google Shape;301;p38"/>
          <p:cNvSpPr txBox="1">
            <a:spLocks noGrp="1"/>
          </p:cNvSpPr>
          <p:nvPr>
            <p:ph type="ctrTitle"/>
          </p:nvPr>
        </p:nvSpPr>
        <p:spPr>
          <a:xfrm>
            <a:off x="1283250" y="327661"/>
            <a:ext cx="6588210" cy="264414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n-US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chivo"/>
              </a:rPr>
              <a:t> </a:t>
            </a:r>
            <a:r>
              <a:rPr lang="en-US" sz="28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chivo"/>
              </a:rPr>
              <a:t>International Business Communication</a:t>
            </a:r>
            <a:br>
              <a:rPr lang="en-US" sz="28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chivo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LCBB6001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Charles Nwaogwugwu</a:t>
            </a:r>
            <a:br>
              <a:rPr lang="en-US" sz="28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chivo"/>
              </a:rPr>
            </a:br>
            <a:r>
              <a:rPr lang="en-US" sz="28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chivo"/>
              </a:rPr>
              <a:t>Bridging Cultures for Global Success:</a:t>
            </a:r>
            <a:br>
              <a:rPr lang="en-US" sz="28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chivo"/>
              </a:rPr>
            </a:br>
            <a:r>
              <a:rPr lang="en-US" sz="2800" b="1" dirty="0">
                <a:solidFill>
                  <a:schemeClr val="lt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chivo"/>
              </a:rPr>
              <a:t>Tesco PLC’s expansion in Germany</a:t>
            </a:r>
            <a:endParaRPr sz="2800" dirty="0">
              <a:solidFill>
                <a:schemeClr val="lt1"/>
              </a:solidFill>
              <a:latin typeface="Times New Roman" panose="02020603050405020304" pitchFamily="18" charset="0"/>
              <a:ea typeface="Archivo ExtraLight"/>
              <a:cs typeface="Times New Roman" panose="02020603050405020304" pitchFamily="18" charset="0"/>
              <a:sym typeface="Archivo ExtraLight"/>
            </a:endParaRPr>
          </a:p>
        </p:txBody>
      </p:sp>
      <p:sp>
        <p:nvSpPr>
          <p:cNvPr id="302" name="Google Shape;302;p38"/>
          <p:cNvSpPr txBox="1">
            <a:spLocks noGrp="1"/>
          </p:cNvSpPr>
          <p:nvPr>
            <p:ph type="subTitle" idx="1"/>
          </p:nvPr>
        </p:nvSpPr>
        <p:spPr>
          <a:xfrm>
            <a:off x="2723400" y="3805694"/>
            <a:ext cx="3697200" cy="32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Cristina Anton</a:t>
            </a:r>
            <a:endParaRPr lang="e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 2112679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41"/>
          <p:cNvSpPr/>
          <p:nvPr/>
        </p:nvSpPr>
        <p:spPr>
          <a:xfrm>
            <a:off x="1200080" y="1645933"/>
            <a:ext cx="693900" cy="693900"/>
          </a:xfrm>
          <a:prstGeom prst="ellipse">
            <a:avLst/>
          </a:prstGeom>
          <a:gradFill>
            <a:gsLst>
              <a:gs pos="0">
                <a:schemeClr val="accent5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20" name="Google Shape;320;p41"/>
          <p:cNvSpPr/>
          <p:nvPr/>
        </p:nvSpPr>
        <p:spPr>
          <a:xfrm>
            <a:off x="1219730" y="2660845"/>
            <a:ext cx="693900" cy="693900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22" name="Google Shape;322;p41"/>
          <p:cNvSpPr/>
          <p:nvPr/>
        </p:nvSpPr>
        <p:spPr>
          <a:xfrm>
            <a:off x="1239380" y="3772045"/>
            <a:ext cx="693900" cy="6939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23" name="Google Shape;323;p41"/>
          <p:cNvSpPr txBox="1">
            <a:spLocks noGrp="1"/>
          </p:cNvSpPr>
          <p:nvPr>
            <p:ph type="title"/>
          </p:nvPr>
        </p:nvSpPr>
        <p:spPr>
          <a:xfrm>
            <a:off x="1950530" y="1645921"/>
            <a:ext cx="5088222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Analysis of Cultural Differences between the UK and Germany</a:t>
            </a:r>
          </a:p>
        </p:txBody>
      </p:sp>
      <p:sp>
        <p:nvSpPr>
          <p:cNvPr id="324" name="Google Shape;324;p41"/>
          <p:cNvSpPr txBox="1">
            <a:spLocks noGrp="1"/>
          </p:cNvSpPr>
          <p:nvPr>
            <p:ph type="title" idx="2"/>
          </p:nvPr>
        </p:nvSpPr>
        <p:spPr>
          <a:xfrm>
            <a:off x="1219730" y="1774183"/>
            <a:ext cx="654600" cy="43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</a:t>
            </a:r>
            <a:endParaRPr dirty="0"/>
          </a:p>
        </p:txBody>
      </p:sp>
      <p:sp>
        <p:nvSpPr>
          <p:cNvPr id="329" name="Google Shape;329;p41"/>
          <p:cNvSpPr txBox="1">
            <a:spLocks noGrp="1"/>
          </p:cNvSpPr>
          <p:nvPr>
            <p:ph type="title" idx="3"/>
          </p:nvPr>
        </p:nvSpPr>
        <p:spPr>
          <a:xfrm>
            <a:off x="2047539" y="3832878"/>
            <a:ext cx="5088223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Recommendation for effective Tesco’s business expansion in Germany</a:t>
            </a:r>
          </a:p>
        </p:txBody>
      </p:sp>
      <p:sp>
        <p:nvSpPr>
          <p:cNvPr id="330" name="Google Shape;330;p41"/>
          <p:cNvSpPr txBox="1">
            <a:spLocks noGrp="1"/>
          </p:cNvSpPr>
          <p:nvPr>
            <p:ph type="title" idx="4"/>
          </p:nvPr>
        </p:nvSpPr>
        <p:spPr>
          <a:xfrm>
            <a:off x="1239380" y="2789095"/>
            <a:ext cx="654600" cy="43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2</a:t>
            </a:r>
            <a:endParaRPr dirty="0"/>
          </a:p>
        </p:txBody>
      </p:sp>
      <p:sp>
        <p:nvSpPr>
          <p:cNvPr id="332" name="Google Shape;332;p41"/>
          <p:cNvSpPr txBox="1">
            <a:spLocks noGrp="1"/>
          </p:cNvSpPr>
          <p:nvPr>
            <p:ph type="title" idx="6"/>
          </p:nvPr>
        </p:nvSpPr>
        <p:spPr>
          <a:xfrm>
            <a:off x="2047539" y="2711095"/>
            <a:ext cx="5048922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Implications of the Cultural Differences in Employees Attitude and Workplace Culture </a:t>
            </a:r>
          </a:p>
        </p:txBody>
      </p:sp>
      <p:sp>
        <p:nvSpPr>
          <p:cNvPr id="333" name="Google Shape;333;p41"/>
          <p:cNvSpPr txBox="1">
            <a:spLocks noGrp="1"/>
          </p:cNvSpPr>
          <p:nvPr>
            <p:ph type="title" idx="7"/>
          </p:nvPr>
        </p:nvSpPr>
        <p:spPr>
          <a:xfrm>
            <a:off x="1239380" y="3900295"/>
            <a:ext cx="693900" cy="43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3</a:t>
            </a:r>
            <a:endParaRPr dirty="0"/>
          </a:p>
        </p:txBody>
      </p:sp>
      <p:sp>
        <p:nvSpPr>
          <p:cNvPr id="335" name="Google Shape;335;p41"/>
          <p:cNvSpPr txBox="1">
            <a:spLocks noGrp="1"/>
          </p:cNvSpPr>
          <p:nvPr>
            <p:ph type="title" idx="9"/>
          </p:nvPr>
        </p:nvSpPr>
        <p:spPr>
          <a:xfrm>
            <a:off x="1239380" y="805805"/>
            <a:ext cx="2135722" cy="59340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Table of contents :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2"/>
          <p:cNvSpPr txBox="1">
            <a:spLocks noGrp="1"/>
          </p:cNvSpPr>
          <p:nvPr>
            <p:ph type="title"/>
          </p:nvPr>
        </p:nvSpPr>
        <p:spPr>
          <a:xfrm>
            <a:off x="4130040" y="787509"/>
            <a:ext cx="4286516" cy="30834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marL="342900" lvl="0" indent="-34290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dirty="0">
                <a:latin typeface="Archivo ExtraLight"/>
                <a:ea typeface="Archivo ExtraLight"/>
                <a:cs typeface="Archivo ExtraLight"/>
                <a:sym typeface="Archivo ExtraLight"/>
              </a:rPr>
              <a:t>Tesco PLC, a British multinational retail giant, has been in business since 1919. It started as a market stall in the UK and now has over 400,000 employees worldwide, selling groceries, apparel, and more.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D9EB7D7-4B5D-8FE6-1B37-DBDB4DE77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683" y="1455420"/>
            <a:ext cx="2603737" cy="214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43"/>
          <p:cNvSpPr txBox="1">
            <a:spLocks noGrp="1"/>
          </p:cNvSpPr>
          <p:nvPr>
            <p:ph type="title"/>
          </p:nvPr>
        </p:nvSpPr>
        <p:spPr>
          <a:xfrm>
            <a:off x="148683" y="104294"/>
            <a:ext cx="7165576" cy="129137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685800" lvl="0" indent="-685800" algn="ctr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Cultural Similarities</a:t>
            </a:r>
            <a:b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According to Hall’s Theory</a:t>
            </a:r>
          </a:p>
        </p:txBody>
      </p:sp>
      <p:sp>
        <p:nvSpPr>
          <p:cNvPr id="18" name="Subtitle 17">
            <a:extLst>
              <a:ext uri="{FF2B5EF4-FFF2-40B4-BE49-F238E27FC236}">
                <a16:creationId xmlns:a16="http://schemas.microsoft.com/office/drawing/2014/main" id="{7EBE8B82-4279-AC37-28D5-A44BF19FBC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2488" y="2370469"/>
            <a:ext cx="5694556" cy="1985973"/>
          </a:xfrm>
        </p:spPr>
        <p:txBody>
          <a:bodyPr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Both countries share: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 low-context culture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Flexible relationships.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Explicit communication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Decisions based on facts, logic and reasons.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Focus on oral communication.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Emphasis on evidence over intuition.</a:t>
            </a:r>
          </a:p>
        </p:txBody>
      </p:sp>
      <p:sp>
        <p:nvSpPr>
          <p:cNvPr id="25" name="Google Shape;409;p45">
            <a:extLst>
              <a:ext uri="{FF2B5EF4-FFF2-40B4-BE49-F238E27FC236}">
                <a16:creationId xmlns:a16="http://schemas.microsoft.com/office/drawing/2014/main" id="{6613662B-5C52-4FC7-AA03-FB6265874144}"/>
              </a:ext>
            </a:extLst>
          </p:cNvPr>
          <p:cNvSpPr txBox="1">
            <a:spLocks/>
          </p:cNvSpPr>
          <p:nvPr/>
        </p:nvSpPr>
        <p:spPr>
          <a:xfrm>
            <a:off x="840059" y="1784733"/>
            <a:ext cx="1962614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r"/>
            <a:r>
              <a:rPr lang="en-US" sz="2400" b="1" dirty="0">
                <a:solidFill>
                  <a:schemeClr val="bg1"/>
                </a:solidFill>
                <a:latin typeface="Archivo"/>
              </a:rPr>
              <a:t>Germany</a:t>
            </a:r>
            <a:r>
              <a:rPr lang="en-US" sz="2000" b="1" dirty="0">
                <a:solidFill>
                  <a:schemeClr val="bg1"/>
                </a:solidFill>
                <a:latin typeface="Archivo"/>
              </a:rPr>
              <a:t> </a:t>
            </a:r>
          </a:p>
        </p:txBody>
      </p:sp>
      <p:sp>
        <p:nvSpPr>
          <p:cNvPr id="26" name="Google Shape;411;p45">
            <a:extLst>
              <a:ext uri="{FF2B5EF4-FFF2-40B4-BE49-F238E27FC236}">
                <a16:creationId xmlns:a16="http://schemas.microsoft.com/office/drawing/2014/main" id="{61458589-9F81-4599-7496-1C4251C69B24}"/>
              </a:ext>
            </a:extLst>
          </p:cNvPr>
          <p:cNvSpPr txBox="1">
            <a:spLocks/>
          </p:cNvSpPr>
          <p:nvPr/>
        </p:nvSpPr>
        <p:spPr>
          <a:xfrm>
            <a:off x="5716858" y="1690392"/>
            <a:ext cx="862361" cy="44174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2400" b="1" dirty="0">
                <a:solidFill>
                  <a:schemeClr val="bg1"/>
                </a:solidFill>
                <a:latin typeface="Archivo"/>
              </a:rPr>
              <a:t>U.K.</a:t>
            </a:r>
            <a:r>
              <a:rPr lang="en-US" sz="2000" b="1" dirty="0">
                <a:solidFill>
                  <a:schemeClr val="bg1"/>
                </a:solidFill>
                <a:latin typeface="Archivo"/>
              </a:rPr>
              <a:t> </a:t>
            </a:r>
          </a:p>
        </p:txBody>
      </p:sp>
      <p:sp>
        <p:nvSpPr>
          <p:cNvPr id="27" name="Google Shape;414;p45">
            <a:extLst>
              <a:ext uri="{FF2B5EF4-FFF2-40B4-BE49-F238E27FC236}">
                <a16:creationId xmlns:a16="http://schemas.microsoft.com/office/drawing/2014/main" id="{4B167CD4-3EC4-A7C4-2B18-817E1C8D431E}"/>
              </a:ext>
            </a:extLst>
          </p:cNvPr>
          <p:cNvSpPr/>
          <p:nvPr/>
        </p:nvSpPr>
        <p:spPr>
          <a:xfrm>
            <a:off x="3122186" y="1532301"/>
            <a:ext cx="693900" cy="693900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8" name="Google Shape;416;p45">
            <a:extLst>
              <a:ext uri="{FF2B5EF4-FFF2-40B4-BE49-F238E27FC236}">
                <a16:creationId xmlns:a16="http://schemas.microsoft.com/office/drawing/2014/main" id="{8A609B74-DD9F-8CEA-FC0E-134C5CFAB55B}"/>
              </a:ext>
            </a:extLst>
          </p:cNvPr>
          <p:cNvSpPr/>
          <p:nvPr/>
        </p:nvSpPr>
        <p:spPr>
          <a:xfrm>
            <a:off x="4980876" y="1495990"/>
            <a:ext cx="743416" cy="71986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9" name="Picture 2" descr="🇩🇪 Flag: Germany Emoji, DE Flag Emoji, German Flag Emoji">
            <a:extLst>
              <a:ext uri="{FF2B5EF4-FFF2-40B4-BE49-F238E27FC236}">
                <a16:creationId xmlns:a16="http://schemas.microsoft.com/office/drawing/2014/main" id="{8648AC9E-B860-8617-9228-6ACF0894C3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4" t="20862" r="24942" b="19614"/>
          <a:stretch/>
        </p:blipFill>
        <p:spPr bwMode="auto">
          <a:xfrm>
            <a:off x="3238562" y="1634001"/>
            <a:ext cx="461147" cy="4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8859ABCA-9DD8-A20F-3D03-FFB8C4751D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010" y="1654544"/>
            <a:ext cx="461147" cy="421175"/>
          </a:xfrm>
          <a:prstGeom prst="rect">
            <a:avLst/>
          </a:prstGeom>
        </p:spPr>
      </p:pic>
      <p:sp>
        <p:nvSpPr>
          <p:cNvPr id="323" name="Subtitle 17">
            <a:extLst>
              <a:ext uri="{FF2B5EF4-FFF2-40B4-BE49-F238E27FC236}">
                <a16:creationId xmlns:a16="http://schemas.microsoft.com/office/drawing/2014/main" id="{1694F4B7-DDF6-C972-C643-25087F4652E7}"/>
              </a:ext>
            </a:extLst>
          </p:cNvPr>
          <p:cNvSpPr txBox="1">
            <a:spLocks/>
          </p:cNvSpPr>
          <p:nvPr/>
        </p:nvSpPr>
        <p:spPr>
          <a:xfrm>
            <a:off x="2408663" y="4615321"/>
            <a:ext cx="3880624" cy="423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6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chivo"/>
              <a:buNone/>
              <a:defRPr sz="1400" b="0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algn="ctr"/>
            <a:r>
              <a:rPr lang="en-GB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Ursu, 2020; Ho, Whittle and Eaves, 2020; Manrai et al., 2019</a:t>
            </a:r>
            <a:r>
              <a:rPr lang="en-GB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405;p45">
            <a:extLst>
              <a:ext uri="{FF2B5EF4-FFF2-40B4-BE49-F238E27FC236}">
                <a16:creationId xmlns:a16="http://schemas.microsoft.com/office/drawing/2014/main" id="{ABEE6A0A-FEDC-5FE2-2AB2-20B5A7E15864}"/>
              </a:ext>
            </a:extLst>
          </p:cNvPr>
          <p:cNvSpPr txBox="1">
            <a:spLocks/>
          </p:cNvSpPr>
          <p:nvPr/>
        </p:nvSpPr>
        <p:spPr>
          <a:xfrm>
            <a:off x="3403499" y="1479395"/>
            <a:ext cx="2190391" cy="764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5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chivo"/>
              <a:buNone/>
              <a:defRPr sz="36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algn="ctr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Monochronic countries:</a:t>
            </a:r>
          </a:p>
        </p:txBody>
      </p:sp>
      <p:sp>
        <p:nvSpPr>
          <p:cNvPr id="22" name="Google Shape;406;p45">
            <a:extLst>
              <a:ext uri="{FF2B5EF4-FFF2-40B4-BE49-F238E27FC236}">
                <a16:creationId xmlns:a16="http://schemas.microsoft.com/office/drawing/2014/main" id="{4CDBCC6C-BEFB-D38C-1950-EFCEBEDDB24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217176" y="2647173"/>
            <a:ext cx="2447644" cy="147630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" sz="1800" dirty="0">
                <a:latin typeface="Arial" panose="020B0604020202020204" pitchFamily="34" charset="0"/>
                <a:cs typeface="Arial" panose="020B0604020202020204" pitchFamily="34" charset="0"/>
              </a:rPr>
              <a:t>oth countries maintain monochronic cultures.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Displaying the</a:t>
            </a:r>
            <a:r>
              <a:rPr lang="en" sz="1800" dirty="0">
                <a:latin typeface="Arial" panose="020B0604020202020204" pitchFamily="34" charset="0"/>
                <a:cs typeface="Arial" panose="020B0604020202020204" pitchFamily="34" charset="0"/>
              </a:rPr>
              <a:t> tendency to focus on only one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task at a time.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Google Shape;413;p45">
            <a:extLst>
              <a:ext uri="{FF2B5EF4-FFF2-40B4-BE49-F238E27FC236}">
                <a16:creationId xmlns:a16="http://schemas.microsoft.com/office/drawing/2014/main" id="{13DECC0F-1F79-9A77-736C-72818C16C9A6}"/>
              </a:ext>
            </a:extLst>
          </p:cNvPr>
          <p:cNvSpPr/>
          <p:nvPr/>
        </p:nvSpPr>
        <p:spPr>
          <a:xfrm>
            <a:off x="2639653" y="1259024"/>
            <a:ext cx="693900" cy="693900"/>
          </a:xfrm>
          <a:prstGeom prst="ellipse">
            <a:avLst/>
          </a:prstGeom>
          <a:gradFill>
            <a:gsLst>
              <a:gs pos="0">
                <a:schemeClr val="accent5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" name="Google Shape;415;p45">
            <a:extLst>
              <a:ext uri="{FF2B5EF4-FFF2-40B4-BE49-F238E27FC236}">
                <a16:creationId xmlns:a16="http://schemas.microsoft.com/office/drawing/2014/main" id="{BFE1D657-749C-5A3E-B073-73C55184C4EA}"/>
              </a:ext>
            </a:extLst>
          </p:cNvPr>
          <p:cNvSpPr/>
          <p:nvPr/>
        </p:nvSpPr>
        <p:spPr>
          <a:xfrm>
            <a:off x="5477514" y="1184562"/>
            <a:ext cx="693900" cy="69390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" name="Google Shape;413;p45">
            <a:extLst>
              <a:ext uri="{FF2B5EF4-FFF2-40B4-BE49-F238E27FC236}">
                <a16:creationId xmlns:a16="http://schemas.microsoft.com/office/drawing/2014/main" id="{57E8B5B9-0207-809A-C6C2-658FC34D700E}"/>
              </a:ext>
            </a:extLst>
          </p:cNvPr>
          <p:cNvSpPr/>
          <p:nvPr/>
        </p:nvSpPr>
        <p:spPr>
          <a:xfrm>
            <a:off x="1508456" y="490662"/>
            <a:ext cx="693900" cy="693900"/>
          </a:xfrm>
          <a:prstGeom prst="ellipse">
            <a:avLst/>
          </a:prstGeom>
          <a:gradFill>
            <a:gsLst>
              <a:gs pos="0">
                <a:schemeClr val="accent5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26" name="Google Shape;455;p45">
            <a:extLst>
              <a:ext uri="{FF2B5EF4-FFF2-40B4-BE49-F238E27FC236}">
                <a16:creationId xmlns:a16="http://schemas.microsoft.com/office/drawing/2014/main" id="{58978332-7DDC-0C9E-AC85-CEDA2F5EBAF1}"/>
              </a:ext>
            </a:extLst>
          </p:cNvPr>
          <p:cNvGrpSpPr/>
          <p:nvPr/>
        </p:nvGrpSpPr>
        <p:grpSpPr>
          <a:xfrm>
            <a:off x="1666830" y="585414"/>
            <a:ext cx="377151" cy="455086"/>
            <a:chOff x="2935255" y="1019857"/>
            <a:chExt cx="377151" cy="455086"/>
          </a:xfrm>
        </p:grpSpPr>
        <p:sp>
          <p:nvSpPr>
            <p:cNvPr id="27" name="Google Shape;456;p45">
              <a:extLst>
                <a:ext uri="{FF2B5EF4-FFF2-40B4-BE49-F238E27FC236}">
                  <a16:creationId xmlns:a16="http://schemas.microsoft.com/office/drawing/2014/main" id="{5B8492F3-4444-F5E5-855F-2D1687E6B937}"/>
                </a:ext>
              </a:extLst>
            </p:cNvPr>
            <p:cNvSpPr/>
            <p:nvPr/>
          </p:nvSpPr>
          <p:spPr>
            <a:xfrm>
              <a:off x="2935255" y="1019857"/>
              <a:ext cx="377151" cy="40137"/>
            </a:xfrm>
            <a:custGeom>
              <a:avLst/>
              <a:gdLst/>
              <a:ahLst/>
              <a:cxnLst/>
              <a:rect l="l" t="t" r="r" b="b"/>
              <a:pathLst>
                <a:path w="11774" h="1253" extrusionOk="0">
                  <a:moveTo>
                    <a:pt x="1" y="1"/>
                  </a:moveTo>
                  <a:lnTo>
                    <a:pt x="1" y="1252"/>
                  </a:lnTo>
                  <a:lnTo>
                    <a:pt x="11774" y="1252"/>
                  </a:lnTo>
                  <a:lnTo>
                    <a:pt x="1177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" name="Google Shape;457;p45">
              <a:extLst>
                <a:ext uri="{FF2B5EF4-FFF2-40B4-BE49-F238E27FC236}">
                  <a16:creationId xmlns:a16="http://schemas.microsoft.com/office/drawing/2014/main" id="{EF212904-A7AE-F42F-0D98-5EEEFA342E28}"/>
                </a:ext>
              </a:extLst>
            </p:cNvPr>
            <p:cNvSpPr/>
            <p:nvPr/>
          </p:nvSpPr>
          <p:spPr>
            <a:xfrm>
              <a:off x="2935255" y="1434838"/>
              <a:ext cx="377151" cy="40105"/>
            </a:xfrm>
            <a:custGeom>
              <a:avLst/>
              <a:gdLst/>
              <a:ahLst/>
              <a:cxnLst/>
              <a:rect l="l" t="t" r="r" b="b"/>
              <a:pathLst>
                <a:path w="11774" h="1252" extrusionOk="0">
                  <a:moveTo>
                    <a:pt x="1" y="1"/>
                  </a:moveTo>
                  <a:lnTo>
                    <a:pt x="1" y="1252"/>
                  </a:lnTo>
                  <a:lnTo>
                    <a:pt x="11774" y="1252"/>
                  </a:lnTo>
                  <a:lnTo>
                    <a:pt x="1177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" name="Google Shape;458;p45">
              <a:extLst>
                <a:ext uri="{FF2B5EF4-FFF2-40B4-BE49-F238E27FC236}">
                  <a16:creationId xmlns:a16="http://schemas.microsoft.com/office/drawing/2014/main" id="{F8086D35-6CC8-D0B8-2B3A-603AAECF86B5}"/>
                </a:ext>
              </a:extLst>
            </p:cNvPr>
            <p:cNvSpPr/>
            <p:nvPr/>
          </p:nvSpPr>
          <p:spPr>
            <a:xfrm>
              <a:off x="3006528" y="1180948"/>
              <a:ext cx="235375" cy="164102"/>
            </a:xfrm>
            <a:custGeom>
              <a:avLst/>
              <a:gdLst/>
              <a:ahLst/>
              <a:cxnLst/>
              <a:rect l="l" t="t" r="r" b="b"/>
              <a:pathLst>
                <a:path w="7348" h="5123" extrusionOk="0">
                  <a:moveTo>
                    <a:pt x="673" y="1"/>
                  </a:moveTo>
                  <a:cubicBezTo>
                    <a:pt x="1345" y="858"/>
                    <a:pt x="2226" y="1553"/>
                    <a:pt x="2898" y="2133"/>
                  </a:cubicBezTo>
                  <a:cubicBezTo>
                    <a:pt x="2017" y="2805"/>
                    <a:pt x="673" y="3964"/>
                    <a:pt x="1" y="5122"/>
                  </a:cubicBezTo>
                  <a:lnTo>
                    <a:pt x="3662" y="3755"/>
                  </a:lnTo>
                  <a:lnTo>
                    <a:pt x="7347" y="5122"/>
                  </a:lnTo>
                  <a:cubicBezTo>
                    <a:pt x="6652" y="3964"/>
                    <a:pt x="5308" y="2805"/>
                    <a:pt x="4335" y="2133"/>
                  </a:cubicBezTo>
                  <a:cubicBezTo>
                    <a:pt x="5123" y="1553"/>
                    <a:pt x="5980" y="858"/>
                    <a:pt x="66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30" name="Google Shape;459;p45">
              <a:extLst>
                <a:ext uri="{FF2B5EF4-FFF2-40B4-BE49-F238E27FC236}">
                  <a16:creationId xmlns:a16="http://schemas.microsoft.com/office/drawing/2014/main" id="{626970A9-DC92-9D64-0341-B070C5E6CF4B}"/>
                </a:ext>
              </a:extLst>
            </p:cNvPr>
            <p:cNvSpPr/>
            <p:nvPr/>
          </p:nvSpPr>
          <p:spPr>
            <a:xfrm>
              <a:off x="2935255" y="1088150"/>
              <a:ext cx="377151" cy="321478"/>
            </a:xfrm>
            <a:custGeom>
              <a:avLst/>
              <a:gdLst/>
              <a:ahLst/>
              <a:cxnLst/>
              <a:rect l="l" t="t" r="r" b="b"/>
              <a:pathLst>
                <a:path w="11774" h="10036" extrusionOk="0">
                  <a:moveTo>
                    <a:pt x="5883" y="7527"/>
                  </a:moveTo>
                  <a:lnTo>
                    <a:pt x="5883" y="7527"/>
                  </a:lnTo>
                  <a:cubicBezTo>
                    <a:pt x="5882" y="7527"/>
                    <a:pt x="5878" y="7529"/>
                    <a:pt x="5878" y="7531"/>
                  </a:cubicBezTo>
                  <a:lnTo>
                    <a:pt x="5878" y="7531"/>
                  </a:lnTo>
                  <a:cubicBezTo>
                    <a:pt x="5883" y="7528"/>
                    <a:pt x="5884" y="7527"/>
                    <a:pt x="5883" y="7527"/>
                  </a:cubicBezTo>
                  <a:close/>
                  <a:moveTo>
                    <a:pt x="5892" y="7527"/>
                  </a:moveTo>
                  <a:cubicBezTo>
                    <a:pt x="5891" y="7527"/>
                    <a:pt x="5892" y="7528"/>
                    <a:pt x="5897" y="7531"/>
                  </a:cubicBezTo>
                  <a:lnTo>
                    <a:pt x="5897" y="7531"/>
                  </a:lnTo>
                  <a:cubicBezTo>
                    <a:pt x="5897" y="7529"/>
                    <a:pt x="5893" y="7527"/>
                    <a:pt x="5892" y="7527"/>
                  </a:cubicBezTo>
                  <a:close/>
                  <a:moveTo>
                    <a:pt x="10036" y="395"/>
                  </a:moveTo>
                  <a:lnTo>
                    <a:pt x="10036" y="3755"/>
                  </a:lnTo>
                  <a:cubicBezTo>
                    <a:pt x="9572" y="3964"/>
                    <a:pt x="9271" y="4450"/>
                    <a:pt x="9271" y="5030"/>
                  </a:cubicBezTo>
                  <a:cubicBezTo>
                    <a:pt x="9271" y="5493"/>
                    <a:pt x="9572" y="5980"/>
                    <a:pt x="10036" y="6189"/>
                  </a:cubicBezTo>
                  <a:lnTo>
                    <a:pt x="10036" y="9085"/>
                  </a:lnTo>
                  <a:cubicBezTo>
                    <a:pt x="6412" y="7779"/>
                    <a:pt x="5945" y="7559"/>
                    <a:pt x="5897" y="7531"/>
                  </a:cubicBezTo>
                  <a:lnTo>
                    <a:pt x="5897" y="7531"/>
                  </a:lnTo>
                  <a:cubicBezTo>
                    <a:pt x="5896" y="7532"/>
                    <a:pt x="5894" y="7533"/>
                    <a:pt x="5887" y="7533"/>
                  </a:cubicBezTo>
                  <a:cubicBezTo>
                    <a:pt x="5881" y="7533"/>
                    <a:pt x="5879" y="7532"/>
                    <a:pt x="5878" y="7531"/>
                  </a:cubicBezTo>
                  <a:lnTo>
                    <a:pt x="5878" y="7531"/>
                  </a:lnTo>
                  <a:cubicBezTo>
                    <a:pt x="5830" y="7559"/>
                    <a:pt x="5363" y="7779"/>
                    <a:pt x="1739" y="9085"/>
                  </a:cubicBezTo>
                  <a:lnTo>
                    <a:pt x="1739" y="6189"/>
                  </a:lnTo>
                  <a:cubicBezTo>
                    <a:pt x="2226" y="5980"/>
                    <a:pt x="2504" y="5493"/>
                    <a:pt x="2504" y="5030"/>
                  </a:cubicBezTo>
                  <a:cubicBezTo>
                    <a:pt x="2504" y="4450"/>
                    <a:pt x="2226" y="3964"/>
                    <a:pt x="1739" y="3755"/>
                  </a:cubicBezTo>
                  <a:lnTo>
                    <a:pt x="1739" y="395"/>
                  </a:lnTo>
                  <a:cubicBezTo>
                    <a:pt x="1739" y="974"/>
                    <a:pt x="1925" y="1554"/>
                    <a:pt x="2226" y="2017"/>
                  </a:cubicBezTo>
                  <a:lnTo>
                    <a:pt x="9456" y="2017"/>
                  </a:lnTo>
                  <a:cubicBezTo>
                    <a:pt x="9850" y="1554"/>
                    <a:pt x="10036" y="974"/>
                    <a:pt x="10036" y="395"/>
                  </a:cubicBezTo>
                  <a:close/>
                  <a:moveTo>
                    <a:pt x="882" y="1"/>
                  </a:moveTo>
                  <a:lnTo>
                    <a:pt x="882" y="3755"/>
                  </a:lnTo>
                  <a:cubicBezTo>
                    <a:pt x="395" y="3964"/>
                    <a:pt x="1" y="4450"/>
                    <a:pt x="1" y="5030"/>
                  </a:cubicBezTo>
                  <a:cubicBezTo>
                    <a:pt x="1" y="5493"/>
                    <a:pt x="395" y="5980"/>
                    <a:pt x="882" y="6189"/>
                  </a:cubicBezTo>
                  <a:lnTo>
                    <a:pt x="882" y="10036"/>
                  </a:lnTo>
                  <a:lnTo>
                    <a:pt x="10916" y="10036"/>
                  </a:lnTo>
                  <a:lnTo>
                    <a:pt x="10916" y="6189"/>
                  </a:lnTo>
                  <a:cubicBezTo>
                    <a:pt x="11403" y="5980"/>
                    <a:pt x="11774" y="5493"/>
                    <a:pt x="11774" y="5030"/>
                  </a:cubicBezTo>
                  <a:cubicBezTo>
                    <a:pt x="11774" y="4450"/>
                    <a:pt x="11403" y="3964"/>
                    <a:pt x="10916" y="3755"/>
                  </a:cubicBezTo>
                  <a:lnTo>
                    <a:pt x="1091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pic>
        <p:nvPicPr>
          <p:cNvPr id="31" name="Picture 2" descr="🇩🇪 Flag: Germany Emoji, DE Flag Emoji, German Flag Emoji">
            <a:extLst>
              <a:ext uri="{FF2B5EF4-FFF2-40B4-BE49-F238E27FC236}">
                <a16:creationId xmlns:a16="http://schemas.microsoft.com/office/drawing/2014/main" id="{8AF1CD41-6816-BAB4-8A7C-DDA6CC45A3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4" t="20862" r="24942" b="19614"/>
          <a:stretch/>
        </p:blipFill>
        <p:spPr bwMode="auto">
          <a:xfrm>
            <a:off x="2756029" y="1353205"/>
            <a:ext cx="461147" cy="4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761FBB4-4CFD-F2C4-7EC4-CE254C139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3890" y="1310469"/>
            <a:ext cx="461147" cy="421175"/>
          </a:xfrm>
          <a:prstGeom prst="rect">
            <a:avLst/>
          </a:prstGeom>
        </p:spPr>
      </p:pic>
      <p:sp>
        <p:nvSpPr>
          <p:cNvPr id="33" name="Google Shape;407;p45">
            <a:extLst>
              <a:ext uri="{FF2B5EF4-FFF2-40B4-BE49-F238E27FC236}">
                <a16:creationId xmlns:a16="http://schemas.microsoft.com/office/drawing/2014/main" id="{947BBBFC-2E9F-8DE0-61E2-8E16F1E2E80E}"/>
              </a:ext>
            </a:extLst>
          </p:cNvPr>
          <p:cNvSpPr txBox="1">
            <a:spLocks/>
          </p:cNvSpPr>
          <p:nvPr/>
        </p:nvSpPr>
        <p:spPr>
          <a:xfrm>
            <a:off x="2713348" y="298576"/>
            <a:ext cx="3111115" cy="7704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i="0" u="none" strike="noStrike" kern="0" cap="none" spc="0" normalizeH="0" baseline="0" noProof="0" dirty="0">
                <a:ln>
                  <a:noFill/>
                </a:ln>
                <a:solidFill>
                  <a:srgbClr val="F79646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Time Management</a:t>
            </a:r>
            <a:endParaRPr kumimoji="0" lang="en-US" sz="280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3823AB6-F8C7-1559-40ED-262B7C1083B2}"/>
              </a:ext>
            </a:extLst>
          </p:cNvPr>
          <p:cNvSpPr txBox="1"/>
          <p:nvPr/>
        </p:nvSpPr>
        <p:spPr>
          <a:xfrm>
            <a:off x="1738102" y="4526878"/>
            <a:ext cx="621643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differences with respect to time orientations (Sell, 2019</a:t>
            </a:r>
            <a:r>
              <a:rPr lang="en-US" sz="1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chivo"/>
              </a:rPr>
              <a:t>) </a:t>
            </a:r>
          </a:p>
        </p:txBody>
      </p:sp>
      <p:sp>
        <p:nvSpPr>
          <p:cNvPr id="35" name="Google Shape;404;p45">
            <a:extLst>
              <a:ext uri="{FF2B5EF4-FFF2-40B4-BE49-F238E27FC236}">
                <a16:creationId xmlns:a16="http://schemas.microsoft.com/office/drawing/2014/main" id="{A618AA6A-B643-4A61-23CE-7F8E8FC55570}"/>
              </a:ext>
            </a:extLst>
          </p:cNvPr>
          <p:cNvSpPr txBox="1">
            <a:spLocks/>
          </p:cNvSpPr>
          <p:nvPr/>
        </p:nvSpPr>
        <p:spPr>
          <a:xfrm>
            <a:off x="720000" y="540000"/>
            <a:ext cx="7704000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" sz="4000" dirty="0">
                <a:solidFill>
                  <a:schemeClr val="bg1"/>
                </a:solidFill>
                <a:latin typeface="Archivo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381108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5"/>
          <p:cNvSpPr txBox="1">
            <a:spLocks noGrp="1"/>
          </p:cNvSpPr>
          <p:nvPr>
            <p:ph type="title"/>
          </p:nvPr>
        </p:nvSpPr>
        <p:spPr>
          <a:xfrm>
            <a:off x="360735" y="2183430"/>
            <a:ext cx="2204700" cy="36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" b="1" dirty="0">
                <a:latin typeface="Arial" panose="020B0604020202020204" pitchFamily="34" charset="0"/>
                <a:cs typeface="Arial" panose="020B0604020202020204" pitchFamily="34" charset="0"/>
              </a:rPr>
              <a:t>ermany 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" name="Google Shape;410;p45"/>
          <p:cNvSpPr txBox="1">
            <a:spLocks noGrp="1"/>
          </p:cNvSpPr>
          <p:nvPr>
            <p:ph type="subTitle" idx="1"/>
          </p:nvPr>
        </p:nvSpPr>
        <p:spPr>
          <a:xfrm>
            <a:off x="214055" y="2183430"/>
            <a:ext cx="3729792" cy="3117233"/>
          </a:xfrm>
          <a:prstGeom prst="flowChartDelay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peaks German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low-context group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alks directly to 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</a:t>
            </a: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point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o not engage in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diverting conversation tactics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Talk directly  </a:t>
            </a:r>
            <a:endParaRPr lang="e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1" name="Google Shape;411;p45"/>
          <p:cNvSpPr txBox="1">
            <a:spLocks noGrp="1"/>
          </p:cNvSpPr>
          <p:nvPr>
            <p:ph type="title" idx="2"/>
          </p:nvPr>
        </p:nvSpPr>
        <p:spPr>
          <a:xfrm>
            <a:off x="5936541" y="2270774"/>
            <a:ext cx="2204700" cy="36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2" name="Google Shape;412;p45"/>
          <p:cNvSpPr txBox="1">
            <a:spLocks noGrp="1"/>
          </p:cNvSpPr>
          <p:nvPr>
            <p:ph type="subTitle" idx="3"/>
          </p:nvPr>
        </p:nvSpPr>
        <p:spPr>
          <a:xfrm>
            <a:off x="5200154" y="2152877"/>
            <a:ext cx="3558084" cy="299062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Speaks English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high-context group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Talk around a subject before directly addressing the point</a:t>
            </a:r>
          </a:p>
          <a:p>
            <a:pPr marL="0" lvl="0" indent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Engage in small talk </a:t>
            </a:r>
          </a:p>
          <a:p>
            <a:pPr marL="0" lvl="0" indent="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Talk politely 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4" name="Google Shape;404;p45"/>
          <p:cNvSpPr txBox="1">
            <a:spLocks noGrp="1"/>
          </p:cNvSpPr>
          <p:nvPr>
            <p:ph type="title" idx="4"/>
          </p:nvPr>
        </p:nvSpPr>
        <p:spPr>
          <a:xfrm>
            <a:off x="214055" y="285751"/>
            <a:ext cx="590793" cy="28037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…</a:t>
            </a:r>
            <a:endParaRPr dirty="0"/>
          </a:p>
        </p:txBody>
      </p:sp>
      <p:sp>
        <p:nvSpPr>
          <p:cNvPr id="414" name="Google Shape;414;p45"/>
          <p:cNvSpPr/>
          <p:nvPr/>
        </p:nvSpPr>
        <p:spPr>
          <a:xfrm>
            <a:off x="2618878" y="2183431"/>
            <a:ext cx="693900" cy="693900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16" name="Google Shape;416;p45"/>
          <p:cNvSpPr/>
          <p:nvPr/>
        </p:nvSpPr>
        <p:spPr>
          <a:xfrm>
            <a:off x="5200154" y="2152877"/>
            <a:ext cx="693900" cy="6939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" name="Google Shape;414;p45">
            <a:extLst>
              <a:ext uri="{FF2B5EF4-FFF2-40B4-BE49-F238E27FC236}">
                <a16:creationId xmlns:a16="http://schemas.microsoft.com/office/drawing/2014/main" id="{13EAF5CC-4C7D-FF15-1295-224E4763E058}"/>
              </a:ext>
            </a:extLst>
          </p:cNvPr>
          <p:cNvSpPr/>
          <p:nvPr/>
        </p:nvSpPr>
        <p:spPr>
          <a:xfrm>
            <a:off x="443836" y="610648"/>
            <a:ext cx="693900" cy="693900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7" name="Google Shape;430;p45">
            <a:extLst>
              <a:ext uri="{FF2B5EF4-FFF2-40B4-BE49-F238E27FC236}">
                <a16:creationId xmlns:a16="http://schemas.microsoft.com/office/drawing/2014/main" id="{47CB5F2E-40DE-E9ED-6C2E-FAFD047EC7C4}"/>
              </a:ext>
            </a:extLst>
          </p:cNvPr>
          <p:cNvGrpSpPr/>
          <p:nvPr/>
        </p:nvGrpSpPr>
        <p:grpSpPr>
          <a:xfrm>
            <a:off x="563611" y="720398"/>
            <a:ext cx="454349" cy="455086"/>
            <a:chOff x="965064" y="1019857"/>
            <a:chExt cx="454349" cy="455086"/>
          </a:xfrm>
        </p:grpSpPr>
        <p:sp>
          <p:nvSpPr>
            <p:cNvPr id="18" name="Google Shape;431;p45">
              <a:extLst>
                <a:ext uri="{FF2B5EF4-FFF2-40B4-BE49-F238E27FC236}">
                  <a16:creationId xmlns:a16="http://schemas.microsoft.com/office/drawing/2014/main" id="{4AE8ADD0-AEC5-948F-45A9-F0E53FF2A6B0}"/>
                </a:ext>
              </a:extLst>
            </p:cNvPr>
            <p:cNvSpPr/>
            <p:nvPr/>
          </p:nvSpPr>
          <p:spPr>
            <a:xfrm>
              <a:off x="1150629" y="1287296"/>
              <a:ext cx="80209" cy="27868"/>
            </a:xfrm>
            <a:custGeom>
              <a:avLst/>
              <a:gdLst/>
              <a:ahLst/>
              <a:cxnLst/>
              <a:rect l="l" t="t" r="r" b="b"/>
              <a:pathLst>
                <a:path w="2504" h="870" extrusionOk="0">
                  <a:moveTo>
                    <a:pt x="1287" y="0"/>
                  </a:moveTo>
                  <a:cubicBezTo>
                    <a:pt x="841" y="0"/>
                    <a:pt x="383" y="145"/>
                    <a:pt x="1" y="435"/>
                  </a:cubicBezTo>
                  <a:cubicBezTo>
                    <a:pt x="383" y="725"/>
                    <a:pt x="841" y="870"/>
                    <a:pt x="1287" y="870"/>
                  </a:cubicBezTo>
                  <a:cubicBezTo>
                    <a:pt x="1733" y="870"/>
                    <a:pt x="2168" y="725"/>
                    <a:pt x="2504" y="435"/>
                  </a:cubicBezTo>
                  <a:cubicBezTo>
                    <a:pt x="2168" y="145"/>
                    <a:pt x="1733" y="0"/>
                    <a:pt x="128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9" name="Google Shape;432;p45">
              <a:extLst>
                <a:ext uri="{FF2B5EF4-FFF2-40B4-BE49-F238E27FC236}">
                  <a16:creationId xmlns:a16="http://schemas.microsoft.com/office/drawing/2014/main" id="{079B10AF-2085-023F-8D48-FECBBF683FAE}"/>
                </a:ext>
              </a:extLst>
            </p:cNvPr>
            <p:cNvSpPr/>
            <p:nvPr/>
          </p:nvSpPr>
          <p:spPr>
            <a:xfrm>
              <a:off x="1206301" y="1261126"/>
              <a:ext cx="188607" cy="188607"/>
            </a:xfrm>
            <a:custGeom>
              <a:avLst/>
              <a:gdLst/>
              <a:ahLst/>
              <a:cxnLst/>
              <a:rect l="l" t="t" r="r" b="b"/>
              <a:pathLst>
                <a:path w="5888" h="5888" extrusionOk="0">
                  <a:moveTo>
                    <a:pt x="4149" y="1"/>
                  </a:moveTo>
                  <a:cubicBezTo>
                    <a:pt x="3964" y="2225"/>
                    <a:pt x="2133" y="3963"/>
                    <a:pt x="1" y="4149"/>
                  </a:cubicBezTo>
                  <a:lnTo>
                    <a:pt x="1" y="5887"/>
                  </a:lnTo>
                  <a:cubicBezTo>
                    <a:pt x="3176" y="5702"/>
                    <a:pt x="5702" y="3199"/>
                    <a:pt x="588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0" name="Google Shape;433;p45">
              <a:extLst>
                <a:ext uri="{FF2B5EF4-FFF2-40B4-BE49-F238E27FC236}">
                  <a16:creationId xmlns:a16="http://schemas.microsoft.com/office/drawing/2014/main" id="{13F27753-9AA5-FF10-73A2-F87B96C62D0C}"/>
                </a:ext>
              </a:extLst>
            </p:cNvPr>
            <p:cNvSpPr/>
            <p:nvPr/>
          </p:nvSpPr>
          <p:spPr>
            <a:xfrm>
              <a:off x="989537" y="1261126"/>
              <a:ext cx="188607" cy="188607"/>
            </a:xfrm>
            <a:custGeom>
              <a:avLst/>
              <a:gdLst/>
              <a:ahLst/>
              <a:cxnLst/>
              <a:rect l="l" t="t" r="r" b="b"/>
              <a:pathLst>
                <a:path w="5888" h="5888" extrusionOk="0">
                  <a:moveTo>
                    <a:pt x="1" y="1"/>
                  </a:moveTo>
                  <a:cubicBezTo>
                    <a:pt x="209" y="3199"/>
                    <a:pt x="2712" y="5702"/>
                    <a:pt x="5887" y="5887"/>
                  </a:cubicBezTo>
                  <a:lnTo>
                    <a:pt x="5887" y="4149"/>
                  </a:lnTo>
                  <a:cubicBezTo>
                    <a:pt x="3686" y="3963"/>
                    <a:pt x="1948" y="2225"/>
                    <a:pt x="17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1" name="Google Shape;434;p45">
              <a:extLst>
                <a:ext uri="{FF2B5EF4-FFF2-40B4-BE49-F238E27FC236}">
                  <a16:creationId xmlns:a16="http://schemas.microsoft.com/office/drawing/2014/main" id="{B85F617D-C4F5-6F1F-007E-4D79E1511302}"/>
                </a:ext>
              </a:extLst>
            </p:cNvPr>
            <p:cNvSpPr/>
            <p:nvPr/>
          </p:nvSpPr>
          <p:spPr>
            <a:xfrm>
              <a:off x="989537" y="1045099"/>
              <a:ext cx="188607" cy="188607"/>
            </a:xfrm>
            <a:custGeom>
              <a:avLst/>
              <a:gdLst/>
              <a:ahLst/>
              <a:cxnLst/>
              <a:rect l="l" t="t" r="r" b="b"/>
              <a:pathLst>
                <a:path w="5888" h="5888" extrusionOk="0">
                  <a:moveTo>
                    <a:pt x="5887" y="1"/>
                  </a:moveTo>
                  <a:cubicBezTo>
                    <a:pt x="2712" y="186"/>
                    <a:pt x="209" y="2689"/>
                    <a:pt x="1" y="5887"/>
                  </a:cubicBezTo>
                  <a:lnTo>
                    <a:pt x="1739" y="5887"/>
                  </a:lnTo>
                  <a:cubicBezTo>
                    <a:pt x="1948" y="3755"/>
                    <a:pt x="3686" y="1924"/>
                    <a:pt x="5887" y="1739"/>
                  </a:cubicBezTo>
                  <a:lnTo>
                    <a:pt x="588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2" name="Google Shape;435;p45">
              <a:extLst>
                <a:ext uri="{FF2B5EF4-FFF2-40B4-BE49-F238E27FC236}">
                  <a16:creationId xmlns:a16="http://schemas.microsoft.com/office/drawing/2014/main" id="{5821641D-1179-166A-47D4-5FBDB9FEEB24}"/>
                </a:ext>
              </a:extLst>
            </p:cNvPr>
            <p:cNvSpPr/>
            <p:nvPr/>
          </p:nvSpPr>
          <p:spPr>
            <a:xfrm>
              <a:off x="1178113" y="1233674"/>
              <a:ext cx="28221" cy="27484"/>
            </a:xfrm>
            <a:custGeom>
              <a:avLst/>
              <a:gdLst/>
              <a:ahLst/>
              <a:cxnLst/>
              <a:rect l="l" t="t" r="r" b="b"/>
              <a:pathLst>
                <a:path w="881" h="858" extrusionOk="0">
                  <a:moveTo>
                    <a:pt x="394" y="0"/>
                  </a:moveTo>
                  <a:cubicBezTo>
                    <a:pt x="209" y="0"/>
                    <a:pt x="0" y="185"/>
                    <a:pt x="0" y="487"/>
                  </a:cubicBezTo>
                  <a:cubicBezTo>
                    <a:pt x="0" y="672"/>
                    <a:pt x="209" y="858"/>
                    <a:pt x="394" y="858"/>
                  </a:cubicBezTo>
                  <a:cubicBezTo>
                    <a:pt x="696" y="858"/>
                    <a:pt x="881" y="672"/>
                    <a:pt x="881" y="487"/>
                  </a:cubicBezTo>
                  <a:cubicBezTo>
                    <a:pt x="881" y="185"/>
                    <a:pt x="696" y="0"/>
                    <a:pt x="3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" name="Google Shape;436;p45">
              <a:extLst>
                <a:ext uri="{FF2B5EF4-FFF2-40B4-BE49-F238E27FC236}">
                  <a16:creationId xmlns:a16="http://schemas.microsoft.com/office/drawing/2014/main" id="{49F17941-5124-39F9-D1D0-4E649745E3D5}"/>
                </a:ext>
              </a:extLst>
            </p:cNvPr>
            <p:cNvSpPr/>
            <p:nvPr/>
          </p:nvSpPr>
          <p:spPr>
            <a:xfrm>
              <a:off x="1107577" y="1180948"/>
              <a:ext cx="167082" cy="101735"/>
            </a:xfrm>
            <a:custGeom>
              <a:avLst/>
              <a:gdLst/>
              <a:ahLst/>
              <a:cxnLst/>
              <a:rect l="l" t="t" r="r" b="b"/>
              <a:pathLst>
                <a:path w="5216" h="3176" extrusionOk="0">
                  <a:moveTo>
                    <a:pt x="2596" y="1"/>
                  </a:moveTo>
                  <a:cubicBezTo>
                    <a:pt x="1044" y="1"/>
                    <a:pt x="1" y="1739"/>
                    <a:pt x="858" y="3176"/>
                  </a:cubicBezTo>
                  <a:cubicBezTo>
                    <a:pt x="1044" y="2990"/>
                    <a:pt x="1252" y="2805"/>
                    <a:pt x="1530" y="2712"/>
                  </a:cubicBezTo>
                  <a:cubicBezTo>
                    <a:pt x="1044" y="1924"/>
                    <a:pt x="1623" y="858"/>
                    <a:pt x="2596" y="858"/>
                  </a:cubicBezTo>
                  <a:cubicBezTo>
                    <a:pt x="3570" y="858"/>
                    <a:pt x="4242" y="1924"/>
                    <a:pt x="3755" y="2712"/>
                  </a:cubicBezTo>
                  <a:cubicBezTo>
                    <a:pt x="3940" y="2805"/>
                    <a:pt x="4242" y="2990"/>
                    <a:pt x="4427" y="3176"/>
                  </a:cubicBezTo>
                  <a:cubicBezTo>
                    <a:pt x="5215" y="1739"/>
                    <a:pt x="4242" y="1"/>
                    <a:pt x="259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" name="Google Shape;437;p45">
              <a:extLst>
                <a:ext uri="{FF2B5EF4-FFF2-40B4-BE49-F238E27FC236}">
                  <a16:creationId xmlns:a16="http://schemas.microsoft.com/office/drawing/2014/main" id="{86E11E8E-3D86-C129-8927-E92C563E4BDD}"/>
                </a:ext>
              </a:extLst>
            </p:cNvPr>
            <p:cNvSpPr/>
            <p:nvPr/>
          </p:nvSpPr>
          <p:spPr>
            <a:xfrm>
              <a:off x="1206301" y="1045099"/>
              <a:ext cx="188607" cy="188607"/>
            </a:xfrm>
            <a:custGeom>
              <a:avLst/>
              <a:gdLst/>
              <a:ahLst/>
              <a:cxnLst/>
              <a:rect l="l" t="t" r="r" b="b"/>
              <a:pathLst>
                <a:path w="5888" h="5888" extrusionOk="0">
                  <a:moveTo>
                    <a:pt x="1" y="1"/>
                  </a:moveTo>
                  <a:lnTo>
                    <a:pt x="1" y="1739"/>
                  </a:lnTo>
                  <a:cubicBezTo>
                    <a:pt x="2133" y="1924"/>
                    <a:pt x="3964" y="3755"/>
                    <a:pt x="4149" y="5887"/>
                  </a:cubicBezTo>
                  <a:lnTo>
                    <a:pt x="5887" y="5887"/>
                  </a:lnTo>
                  <a:cubicBezTo>
                    <a:pt x="5702" y="2689"/>
                    <a:pt x="3176" y="186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" name="Google Shape;438;p45">
              <a:extLst>
                <a:ext uri="{FF2B5EF4-FFF2-40B4-BE49-F238E27FC236}">
                  <a16:creationId xmlns:a16="http://schemas.microsoft.com/office/drawing/2014/main" id="{7F5269AD-6DD3-3318-23DC-483A15B84B6E}"/>
                </a:ext>
              </a:extLst>
            </p:cNvPr>
            <p:cNvSpPr/>
            <p:nvPr/>
          </p:nvSpPr>
          <p:spPr>
            <a:xfrm>
              <a:off x="1070451" y="1128255"/>
              <a:ext cx="241301" cy="241301"/>
            </a:xfrm>
            <a:custGeom>
              <a:avLst/>
              <a:gdLst/>
              <a:ahLst/>
              <a:cxnLst/>
              <a:rect l="l" t="t" r="r" b="b"/>
              <a:pathLst>
                <a:path w="7533" h="7533" extrusionOk="0">
                  <a:moveTo>
                    <a:pt x="3755" y="765"/>
                  </a:moveTo>
                  <a:cubicBezTo>
                    <a:pt x="5401" y="765"/>
                    <a:pt x="6745" y="2132"/>
                    <a:pt x="6745" y="3778"/>
                  </a:cubicBezTo>
                  <a:cubicBezTo>
                    <a:pt x="6745" y="5307"/>
                    <a:pt x="5401" y="6675"/>
                    <a:pt x="3755" y="6675"/>
                  </a:cubicBezTo>
                  <a:cubicBezTo>
                    <a:pt x="2203" y="6675"/>
                    <a:pt x="858" y="5307"/>
                    <a:pt x="858" y="3778"/>
                  </a:cubicBezTo>
                  <a:cubicBezTo>
                    <a:pt x="858" y="2132"/>
                    <a:pt x="2203" y="765"/>
                    <a:pt x="3755" y="765"/>
                  </a:cubicBezTo>
                  <a:close/>
                  <a:moveTo>
                    <a:pt x="3755" y="0"/>
                  </a:moveTo>
                  <a:cubicBezTo>
                    <a:pt x="1739" y="0"/>
                    <a:pt x="1" y="1646"/>
                    <a:pt x="1" y="3778"/>
                  </a:cubicBezTo>
                  <a:cubicBezTo>
                    <a:pt x="1" y="5794"/>
                    <a:pt x="1739" y="7532"/>
                    <a:pt x="3755" y="7532"/>
                  </a:cubicBezTo>
                  <a:cubicBezTo>
                    <a:pt x="5887" y="7532"/>
                    <a:pt x="7533" y="5794"/>
                    <a:pt x="7533" y="3778"/>
                  </a:cubicBezTo>
                  <a:cubicBezTo>
                    <a:pt x="7533" y="1646"/>
                    <a:pt x="5887" y="0"/>
                    <a:pt x="37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6" name="Google Shape;439;p45">
              <a:extLst>
                <a:ext uri="{FF2B5EF4-FFF2-40B4-BE49-F238E27FC236}">
                  <a16:creationId xmlns:a16="http://schemas.microsoft.com/office/drawing/2014/main" id="{7198DAEA-1ACE-C14E-C142-D2420DE2A3CA}"/>
                </a:ext>
              </a:extLst>
            </p:cNvPr>
            <p:cNvSpPr/>
            <p:nvPr/>
          </p:nvSpPr>
          <p:spPr>
            <a:xfrm>
              <a:off x="1178113" y="1019857"/>
              <a:ext cx="28221" cy="25274"/>
            </a:xfrm>
            <a:custGeom>
              <a:avLst/>
              <a:gdLst/>
              <a:ahLst/>
              <a:cxnLst/>
              <a:rect l="l" t="t" r="r" b="b"/>
              <a:pathLst>
                <a:path w="881" h="789" extrusionOk="0">
                  <a:moveTo>
                    <a:pt x="0" y="1"/>
                  </a:moveTo>
                  <a:lnTo>
                    <a:pt x="0" y="789"/>
                  </a:lnTo>
                  <a:lnTo>
                    <a:pt x="881" y="789"/>
                  </a:lnTo>
                  <a:lnTo>
                    <a:pt x="88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7" name="Google Shape;440;p45">
              <a:extLst>
                <a:ext uri="{FF2B5EF4-FFF2-40B4-BE49-F238E27FC236}">
                  <a16:creationId xmlns:a16="http://schemas.microsoft.com/office/drawing/2014/main" id="{047F5D52-427C-480C-DC5C-2273A7D4A214}"/>
                </a:ext>
              </a:extLst>
            </p:cNvPr>
            <p:cNvSpPr/>
            <p:nvPr/>
          </p:nvSpPr>
          <p:spPr>
            <a:xfrm>
              <a:off x="1178113" y="1449701"/>
              <a:ext cx="28221" cy="25242"/>
            </a:xfrm>
            <a:custGeom>
              <a:avLst/>
              <a:gdLst/>
              <a:ahLst/>
              <a:cxnLst/>
              <a:rect l="l" t="t" r="r" b="b"/>
              <a:pathLst>
                <a:path w="881" h="788" extrusionOk="0">
                  <a:moveTo>
                    <a:pt x="0" y="0"/>
                  </a:moveTo>
                  <a:lnTo>
                    <a:pt x="0" y="788"/>
                  </a:lnTo>
                  <a:lnTo>
                    <a:pt x="881" y="788"/>
                  </a:lnTo>
                  <a:lnTo>
                    <a:pt x="881" y="0"/>
                  </a:lnTo>
                  <a:cubicBezTo>
                    <a:pt x="730" y="58"/>
                    <a:pt x="585" y="87"/>
                    <a:pt x="441" y="87"/>
                  </a:cubicBezTo>
                  <a:cubicBezTo>
                    <a:pt x="296" y="87"/>
                    <a:pt x="151" y="58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8" name="Google Shape;441;p45">
              <a:extLst>
                <a:ext uri="{FF2B5EF4-FFF2-40B4-BE49-F238E27FC236}">
                  <a16:creationId xmlns:a16="http://schemas.microsoft.com/office/drawing/2014/main" id="{2E7E107D-6195-703F-18B5-FA0EBD598A23}"/>
                </a:ext>
              </a:extLst>
            </p:cNvPr>
            <p:cNvSpPr/>
            <p:nvPr/>
          </p:nvSpPr>
          <p:spPr>
            <a:xfrm>
              <a:off x="965064" y="1233674"/>
              <a:ext cx="24505" cy="27484"/>
            </a:xfrm>
            <a:custGeom>
              <a:avLst/>
              <a:gdLst/>
              <a:ahLst/>
              <a:cxnLst/>
              <a:rect l="l" t="t" r="r" b="b"/>
              <a:pathLst>
                <a:path w="765" h="858" extrusionOk="0">
                  <a:moveTo>
                    <a:pt x="0" y="0"/>
                  </a:moveTo>
                  <a:lnTo>
                    <a:pt x="0" y="858"/>
                  </a:lnTo>
                  <a:lnTo>
                    <a:pt x="765" y="858"/>
                  </a:lnTo>
                  <a:cubicBezTo>
                    <a:pt x="672" y="579"/>
                    <a:pt x="672" y="278"/>
                    <a:pt x="76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9" name="Google Shape;442;p45">
              <a:extLst>
                <a:ext uri="{FF2B5EF4-FFF2-40B4-BE49-F238E27FC236}">
                  <a16:creationId xmlns:a16="http://schemas.microsoft.com/office/drawing/2014/main" id="{B62D4B69-289B-C079-B7F4-E96E9DBD8501}"/>
                </a:ext>
              </a:extLst>
            </p:cNvPr>
            <p:cNvSpPr/>
            <p:nvPr/>
          </p:nvSpPr>
          <p:spPr>
            <a:xfrm>
              <a:off x="1394877" y="1233674"/>
              <a:ext cx="24537" cy="27484"/>
            </a:xfrm>
            <a:custGeom>
              <a:avLst/>
              <a:gdLst/>
              <a:ahLst/>
              <a:cxnLst/>
              <a:rect l="l" t="t" r="r" b="b"/>
              <a:pathLst>
                <a:path w="766" h="858" extrusionOk="0">
                  <a:moveTo>
                    <a:pt x="0" y="0"/>
                  </a:moveTo>
                  <a:lnTo>
                    <a:pt x="0" y="858"/>
                  </a:lnTo>
                  <a:lnTo>
                    <a:pt x="765" y="858"/>
                  </a:lnTo>
                  <a:lnTo>
                    <a:pt x="76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pic>
        <p:nvPicPr>
          <p:cNvPr id="1026" name="Picture 2" descr="🇩🇪 Flag: Germany Emoji, DE Flag Emoji, German Flag Emoji">
            <a:extLst>
              <a:ext uri="{FF2B5EF4-FFF2-40B4-BE49-F238E27FC236}">
                <a16:creationId xmlns:a16="http://schemas.microsoft.com/office/drawing/2014/main" id="{2D9DF66B-7E4B-FC17-6122-3817655A61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4" t="20862" r="24942" b="19614"/>
          <a:stretch/>
        </p:blipFill>
        <p:spPr bwMode="auto">
          <a:xfrm>
            <a:off x="2702319" y="2287367"/>
            <a:ext cx="461147" cy="4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1EDFFA6-555C-C274-321E-7DF75BA709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3596" y="2271890"/>
            <a:ext cx="461147" cy="421175"/>
          </a:xfrm>
          <a:prstGeom prst="rect">
            <a:avLst/>
          </a:prstGeom>
        </p:spPr>
      </p:pic>
      <p:sp>
        <p:nvSpPr>
          <p:cNvPr id="31" name="Google Shape;411;p45">
            <a:extLst>
              <a:ext uri="{FF2B5EF4-FFF2-40B4-BE49-F238E27FC236}">
                <a16:creationId xmlns:a16="http://schemas.microsoft.com/office/drawing/2014/main" id="{A7878767-CDE5-B3BB-0422-CF9B75099FEA}"/>
              </a:ext>
            </a:extLst>
          </p:cNvPr>
          <p:cNvSpPr txBox="1">
            <a:spLocks/>
          </p:cNvSpPr>
          <p:nvPr/>
        </p:nvSpPr>
        <p:spPr>
          <a:xfrm>
            <a:off x="1286581" y="530053"/>
            <a:ext cx="3753770" cy="6454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endParaRPr lang="en-US" sz="28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endParaRPr lang="en-US" sz="28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US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Nuances 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60" name="TextBox 459">
            <a:extLst>
              <a:ext uri="{FF2B5EF4-FFF2-40B4-BE49-F238E27FC236}">
                <a16:creationId xmlns:a16="http://schemas.microsoft.com/office/drawing/2014/main" id="{A9160E15-632D-1F4D-D8FE-A0C4500DA4B2}"/>
              </a:ext>
            </a:extLst>
          </p:cNvPr>
          <p:cNvSpPr txBox="1"/>
          <p:nvPr/>
        </p:nvSpPr>
        <p:spPr>
          <a:xfrm>
            <a:off x="2074126" y="1408260"/>
            <a:ext cx="59891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accent6">
                    <a:lumMod val="60000"/>
                    <a:lumOff val="40000"/>
                  </a:schemeClr>
                </a:solidFill>
                <a:latin typeface="Archivo"/>
              </a:rPr>
              <a:t>A significant aspect of communicating and exchanging information (Bahreyni and Hosseini, 2019)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0399C23-BC5E-38F9-735E-86ECE22176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000" r="85169"/>
          <a:stretch/>
        </p:blipFill>
        <p:spPr>
          <a:xfrm>
            <a:off x="7566077" y="1587306"/>
            <a:ext cx="1356189" cy="1365262"/>
          </a:xfrm>
          <a:prstGeom prst="rect">
            <a:avLst/>
          </a:prstGeom>
          <a:blipFill dpi="0" rotWithShape="1">
            <a:blip r:embed="rId4">
              <a:alphaModFix amt="98000"/>
            </a:blip>
            <a:srcRect/>
            <a:tile tx="0" ty="0" sx="100000" sy="100000" flip="none" algn="tl"/>
          </a:blipFill>
        </p:spPr>
      </p:pic>
      <p:sp>
        <p:nvSpPr>
          <p:cNvPr id="497" name="Google Shape;497;p48"/>
          <p:cNvSpPr txBox="1">
            <a:spLocks noGrp="1"/>
          </p:cNvSpPr>
          <p:nvPr>
            <p:ph type="title"/>
          </p:nvPr>
        </p:nvSpPr>
        <p:spPr>
          <a:xfrm>
            <a:off x="441960" y="456807"/>
            <a:ext cx="6934654" cy="4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857250" lvl="0" indent="-857250" algn="ctr" rtl="0">
              <a:spcBef>
                <a:spcPts val="0"/>
              </a:spcBef>
              <a:spcAft>
                <a:spcPts val="0"/>
              </a:spcAft>
              <a:buSzPct val="85000"/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light of Hofstede’s Cultural Dimensions Theory</a:t>
            </a:r>
            <a:endParaRPr lang="en-US" sz="2400" b="0" dirty="0">
              <a:latin typeface="Arial" panose="020B0604020202020204" pitchFamily="34" charset="0"/>
              <a:ea typeface="Archivo ExtraLight"/>
              <a:cs typeface="Arial" panose="020B0604020202020204" pitchFamily="34" charset="0"/>
              <a:sym typeface="Archivo Extra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04B7E9-BE5D-A860-AAE2-70F9B3B374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6079" y="3546088"/>
            <a:ext cx="1356188" cy="1307150"/>
          </a:xfrm>
          <a:prstGeom prst="rect">
            <a:avLst/>
          </a:prstGeom>
        </p:spPr>
      </p:pic>
      <p:sp>
        <p:nvSpPr>
          <p:cNvPr id="10" name="Google Shape;414;p45">
            <a:extLst>
              <a:ext uri="{FF2B5EF4-FFF2-40B4-BE49-F238E27FC236}">
                <a16:creationId xmlns:a16="http://schemas.microsoft.com/office/drawing/2014/main" id="{037D4A30-4877-B390-6A01-1560365DE070}"/>
              </a:ext>
            </a:extLst>
          </p:cNvPr>
          <p:cNvSpPr/>
          <p:nvPr/>
        </p:nvSpPr>
        <p:spPr>
          <a:xfrm>
            <a:off x="3129425" y="1099693"/>
            <a:ext cx="693900" cy="693900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" name="Google Shape;416;p45">
            <a:extLst>
              <a:ext uri="{FF2B5EF4-FFF2-40B4-BE49-F238E27FC236}">
                <a16:creationId xmlns:a16="http://schemas.microsoft.com/office/drawing/2014/main" id="{3EE1A848-5777-2FC1-C0E3-2C82D186A538}"/>
              </a:ext>
            </a:extLst>
          </p:cNvPr>
          <p:cNvSpPr/>
          <p:nvPr/>
        </p:nvSpPr>
        <p:spPr>
          <a:xfrm>
            <a:off x="5927315" y="1038068"/>
            <a:ext cx="693900" cy="6939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12" name="Picture 2" descr="🇩🇪 Flag: Germany Emoji, DE Flag Emoji, German Flag Emoji">
            <a:extLst>
              <a:ext uri="{FF2B5EF4-FFF2-40B4-BE49-F238E27FC236}">
                <a16:creationId xmlns:a16="http://schemas.microsoft.com/office/drawing/2014/main" id="{6E620683-C416-B340-8B4A-2ABA7D246F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4" t="20862" r="24942" b="19614"/>
          <a:stretch/>
        </p:blipFill>
        <p:spPr bwMode="auto">
          <a:xfrm>
            <a:off x="3258697" y="1217610"/>
            <a:ext cx="461147" cy="4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A2BCE6F-4F8D-1E8B-1EF7-9CDD3BE4AB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3691" y="1166131"/>
            <a:ext cx="461147" cy="421175"/>
          </a:xfrm>
          <a:prstGeom prst="rect">
            <a:avLst/>
          </a:prstGeom>
        </p:spPr>
      </p:pic>
      <p:sp>
        <p:nvSpPr>
          <p:cNvPr id="14" name="Google Shape;411;p45">
            <a:extLst>
              <a:ext uri="{FF2B5EF4-FFF2-40B4-BE49-F238E27FC236}">
                <a16:creationId xmlns:a16="http://schemas.microsoft.com/office/drawing/2014/main" id="{BB699F68-2977-6016-455C-3B8F03034287}"/>
              </a:ext>
            </a:extLst>
          </p:cNvPr>
          <p:cNvSpPr txBox="1">
            <a:spLocks/>
          </p:cNvSpPr>
          <p:nvPr/>
        </p:nvSpPr>
        <p:spPr>
          <a:xfrm>
            <a:off x="408847" y="1961406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</a:p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Distance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Google Shape;410;p45">
            <a:extLst>
              <a:ext uri="{FF2B5EF4-FFF2-40B4-BE49-F238E27FC236}">
                <a16:creationId xmlns:a16="http://schemas.microsoft.com/office/drawing/2014/main" id="{28853BB8-E36D-2ED8-175E-33F688761C1A}"/>
              </a:ext>
            </a:extLst>
          </p:cNvPr>
          <p:cNvSpPr txBox="1">
            <a:spLocks/>
          </p:cNvSpPr>
          <p:nvPr/>
        </p:nvSpPr>
        <p:spPr>
          <a:xfrm>
            <a:off x="2296633" y="1835630"/>
            <a:ext cx="2521613" cy="149268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35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power distance index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decentralised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middle-class support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Extensive co-determination rights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Dislikes control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28" name="Google Shape;410;p45">
            <a:extLst>
              <a:ext uri="{FF2B5EF4-FFF2-40B4-BE49-F238E27FC236}">
                <a16:creationId xmlns:a16="http://schemas.microsoft.com/office/drawing/2014/main" id="{0238F1C9-D270-53C8-25FA-F847C1DEA106}"/>
              </a:ext>
            </a:extLst>
          </p:cNvPr>
          <p:cNvSpPr txBox="1">
            <a:spLocks/>
          </p:cNvSpPr>
          <p:nvPr/>
        </p:nvSpPr>
        <p:spPr>
          <a:xfrm>
            <a:off x="5171914" y="1778336"/>
            <a:ext cx="2204700" cy="149268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35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power distance index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minimising inequality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Believes in fair play</a:t>
            </a:r>
          </a:p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9" name="Google Shape;411;p45">
            <a:extLst>
              <a:ext uri="{FF2B5EF4-FFF2-40B4-BE49-F238E27FC236}">
                <a16:creationId xmlns:a16="http://schemas.microsoft.com/office/drawing/2014/main" id="{AD76D5C2-30BB-9C5E-BD4B-9212C3EF5855}"/>
              </a:ext>
            </a:extLst>
          </p:cNvPr>
          <p:cNvSpPr txBox="1">
            <a:spLocks/>
          </p:cNvSpPr>
          <p:nvPr/>
        </p:nvSpPr>
        <p:spPr>
          <a:xfrm>
            <a:off x="441960" y="3601254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Individualism</a:t>
            </a:r>
          </a:p>
        </p:txBody>
      </p:sp>
      <p:sp>
        <p:nvSpPr>
          <p:cNvPr id="30" name="Google Shape;410;p45">
            <a:extLst>
              <a:ext uri="{FF2B5EF4-FFF2-40B4-BE49-F238E27FC236}">
                <a16:creationId xmlns:a16="http://schemas.microsoft.com/office/drawing/2014/main" id="{D88664E8-E427-A202-EF50-6DC4A8DB9B56}"/>
              </a:ext>
            </a:extLst>
          </p:cNvPr>
          <p:cNvSpPr txBox="1">
            <a:spLocks/>
          </p:cNvSpPr>
          <p:nvPr/>
        </p:nvSpPr>
        <p:spPr>
          <a:xfrm>
            <a:off x="2296633" y="3328318"/>
            <a:ext cx="2521613" cy="180528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79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Individualist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ideal of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self-actualisation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31" name="Google Shape;410;p45">
            <a:extLst>
              <a:ext uri="{FF2B5EF4-FFF2-40B4-BE49-F238E27FC236}">
                <a16:creationId xmlns:a16="http://schemas.microsoft.com/office/drawing/2014/main" id="{91844161-8B6E-47C8-B2F7-4A93A7A301F9}"/>
              </a:ext>
            </a:extLst>
          </p:cNvPr>
          <p:cNvSpPr txBox="1">
            <a:spLocks/>
          </p:cNvSpPr>
          <p:nvPr/>
        </p:nvSpPr>
        <p:spPr>
          <a:xfrm>
            <a:off x="5171914" y="3379306"/>
            <a:ext cx="2204700" cy="171463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76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Individualist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personal fulfillment 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480" name="Google Shape;411;p45">
            <a:extLst>
              <a:ext uri="{FF2B5EF4-FFF2-40B4-BE49-F238E27FC236}">
                <a16:creationId xmlns:a16="http://schemas.microsoft.com/office/drawing/2014/main" id="{6B54B14A-A777-0F9F-FCF7-F6D34A7064FA}"/>
              </a:ext>
            </a:extLst>
          </p:cNvPr>
          <p:cNvSpPr txBox="1">
            <a:spLocks/>
          </p:cNvSpPr>
          <p:nvPr/>
        </p:nvSpPr>
        <p:spPr>
          <a:xfrm>
            <a:off x="408847" y="4269077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algn="ctr"/>
            <a:r>
              <a:rPr lang="en-US" sz="1400" b="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Concerned about own wellbeing </a:t>
            </a:r>
          </a:p>
        </p:txBody>
      </p:sp>
      <p:sp>
        <p:nvSpPr>
          <p:cNvPr id="482" name="Google Shape;411;p45">
            <a:extLst>
              <a:ext uri="{FF2B5EF4-FFF2-40B4-BE49-F238E27FC236}">
                <a16:creationId xmlns:a16="http://schemas.microsoft.com/office/drawing/2014/main" id="{25EB6612-5549-F208-808A-FA9E048070D9}"/>
              </a:ext>
            </a:extLst>
          </p:cNvPr>
          <p:cNvSpPr txBox="1">
            <a:spLocks/>
          </p:cNvSpPr>
          <p:nvPr/>
        </p:nvSpPr>
        <p:spPr>
          <a:xfrm>
            <a:off x="408847" y="2589568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r>
              <a:rPr lang="en-US" sz="1400" b="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power distribution</a:t>
            </a:r>
          </a:p>
        </p:txBody>
      </p:sp>
      <p:sp>
        <p:nvSpPr>
          <p:cNvPr id="484" name="TextBox 483">
            <a:extLst>
              <a:ext uri="{FF2B5EF4-FFF2-40B4-BE49-F238E27FC236}">
                <a16:creationId xmlns:a16="http://schemas.microsoft.com/office/drawing/2014/main" id="{1B465CD7-166C-1DCE-1126-41A11F407CC1}"/>
              </a:ext>
            </a:extLst>
          </p:cNvPr>
          <p:cNvSpPr txBox="1"/>
          <p:nvPr/>
        </p:nvSpPr>
        <p:spPr>
          <a:xfrm>
            <a:off x="1607841" y="4698174"/>
            <a:ext cx="60339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Culture Factor, 2023) </a:t>
            </a:r>
          </a:p>
        </p:txBody>
      </p:sp>
    </p:spTree>
    <p:extLst>
      <p:ext uri="{BB962C8B-B14F-4D97-AF65-F5344CB8AC3E}">
        <p14:creationId xmlns:p14="http://schemas.microsoft.com/office/powerpoint/2010/main" val="27696450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416;p45">
            <a:extLst>
              <a:ext uri="{FF2B5EF4-FFF2-40B4-BE49-F238E27FC236}">
                <a16:creationId xmlns:a16="http://schemas.microsoft.com/office/drawing/2014/main" id="{B80C8416-F8A1-E013-161B-1C199EF7C2C5}"/>
              </a:ext>
            </a:extLst>
          </p:cNvPr>
          <p:cNvSpPr/>
          <p:nvPr/>
        </p:nvSpPr>
        <p:spPr>
          <a:xfrm>
            <a:off x="3449444" y="107246"/>
            <a:ext cx="693900" cy="682293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18" name="Picture 2" descr="🇩🇪 Flag: Germany Emoji, DE Flag Emoji, German Flag Emoji">
            <a:extLst>
              <a:ext uri="{FF2B5EF4-FFF2-40B4-BE49-F238E27FC236}">
                <a16:creationId xmlns:a16="http://schemas.microsoft.com/office/drawing/2014/main" id="{0CF59414-FA4E-978E-84A9-CD5B2938FA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4" t="20862" r="24942" b="19614"/>
          <a:stretch/>
        </p:blipFill>
        <p:spPr bwMode="auto">
          <a:xfrm>
            <a:off x="3565820" y="198421"/>
            <a:ext cx="461147" cy="4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Google Shape;411;p45">
            <a:extLst>
              <a:ext uri="{FF2B5EF4-FFF2-40B4-BE49-F238E27FC236}">
                <a16:creationId xmlns:a16="http://schemas.microsoft.com/office/drawing/2014/main" id="{04DC37E8-FA17-76C0-7CAD-93D1BC58C15B}"/>
              </a:ext>
            </a:extLst>
          </p:cNvPr>
          <p:cNvSpPr txBox="1">
            <a:spLocks/>
          </p:cNvSpPr>
          <p:nvPr/>
        </p:nvSpPr>
        <p:spPr>
          <a:xfrm>
            <a:off x="68580" y="525781"/>
            <a:ext cx="2987040" cy="655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</a:t>
            </a:r>
          </a:p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towards Achievement</a:t>
            </a:r>
          </a:p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Success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Google Shape;410;p45">
            <a:extLst>
              <a:ext uri="{FF2B5EF4-FFF2-40B4-BE49-F238E27FC236}">
                <a16:creationId xmlns:a16="http://schemas.microsoft.com/office/drawing/2014/main" id="{CDEDEBD4-4ED8-24C6-E4F4-656EE2A7D6B4}"/>
              </a:ext>
            </a:extLst>
          </p:cNvPr>
          <p:cNvSpPr txBox="1">
            <a:spLocks/>
          </p:cNvSpPr>
          <p:nvPr/>
        </p:nvSpPr>
        <p:spPr>
          <a:xfrm>
            <a:off x="2668859" y="1181100"/>
            <a:ext cx="2043061" cy="139064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66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Decisive society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performance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 with an aim to work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Likes to show their status</a:t>
            </a:r>
          </a:p>
          <a:p>
            <a:pPr algn="ctr"/>
            <a:endParaRPr lang="en-US" dirty="0">
              <a:solidFill>
                <a:schemeClr val="bg1"/>
              </a:solidFill>
              <a:latin typeface="Archivo"/>
            </a:endParaRP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21" name="Google Shape;410;p45">
            <a:extLst>
              <a:ext uri="{FF2B5EF4-FFF2-40B4-BE49-F238E27FC236}">
                <a16:creationId xmlns:a16="http://schemas.microsoft.com/office/drawing/2014/main" id="{412E15AB-5187-D5D2-C268-E8A3528D1307}"/>
              </a:ext>
            </a:extLst>
          </p:cNvPr>
          <p:cNvSpPr txBox="1">
            <a:spLocks/>
          </p:cNvSpPr>
          <p:nvPr/>
        </p:nvSpPr>
        <p:spPr>
          <a:xfrm>
            <a:off x="5118751" y="1016923"/>
            <a:ext cx="2204700" cy="149268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66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Decisive society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Success-oriented and driven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and strong ambition for performance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 to work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22" name="Google Shape;411;p45">
            <a:extLst>
              <a:ext uri="{FF2B5EF4-FFF2-40B4-BE49-F238E27FC236}">
                <a16:creationId xmlns:a16="http://schemas.microsoft.com/office/drawing/2014/main" id="{FFA6C6ED-B86F-CB5C-2A14-F4EA139FFD62}"/>
              </a:ext>
            </a:extLst>
          </p:cNvPr>
          <p:cNvSpPr txBox="1">
            <a:spLocks/>
          </p:cNvSpPr>
          <p:nvPr/>
        </p:nvSpPr>
        <p:spPr>
          <a:xfrm>
            <a:off x="209861" y="2839698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Uncertainty</a:t>
            </a:r>
          </a:p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Avoidance</a:t>
            </a:r>
          </a:p>
        </p:txBody>
      </p:sp>
      <p:sp>
        <p:nvSpPr>
          <p:cNvPr id="23" name="Google Shape;410;p45">
            <a:extLst>
              <a:ext uri="{FF2B5EF4-FFF2-40B4-BE49-F238E27FC236}">
                <a16:creationId xmlns:a16="http://schemas.microsoft.com/office/drawing/2014/main" id="{5ACBF7A1-B930-00E9-8D32-CD789F9E0A21}"/>
              </a:ext>
            </a:extLst>
          </p:cNvPr>
          <p:cNvSpPr txBox="1">
            <a:spLocks/>
          </p:cNvSpPr>
          <p:nvPr/>
        </p:nvSpPr>
        <p:spPr>
          <a:xfrm>
            <a:off x="2506719" y="2822208"/>
            <a:ext cx="2043061" cy="149268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65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risk-tolerance level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Well-thought-out planning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Relies on expertise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24" name="Google Shape;410;p45">
            <a:extLst>
              <a:ext uri="{FF2B5EF4-FFF2-40B4-BE49-F238E27FC236}">
                <a16:creationId xmlns:a16="http://schemas.microsoft.com/office/drawing/2014/main" id="{00115E2B-92C1-B3C9-1B02-53644E171ED2}"/>
              </a:ext>
            </a:extLst>
          </p:cNvPr>
          <p:cNvSpPr txBox="1">
            <a:spLocks/>
          </p:cNvSpPr>
          <p:nvPr/>
        </p:nvSpPr>
        <p:spPr>
          <a:xfrm>
            <a:off x="4734097" y="2822208"/>
            <a:ext cx="2242405" cy="149268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35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Moderate risk-appetite level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Shorten planning horizon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creativity and innovation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25" name="Google Shape;411;p45">
            <a:extLst>
              <a:ext uri="{FF2B5EF4-FFF2-40B4-BE49-F238E27FC236}">
                <a16:creationId xmlns:a16="http://schemas.microsoft.com/office/drawing/2014/main" id="{4139AFCF-52EE-EDB8-EA10-74EE6A92FDF2}"/>
              </a:ext>
            </a:extLst>
          </p:cNvPr>
          <p:cNvSpPr txBox="1">
            <a:spLocks/>
          </p:cNvSpPr>
          <p:nvPr/>
        </p:nvSpPr>
        <p:spPr>
          <a:xfrm>
            <a:off x="401679" y="3546155"/>
            <a:ext cx="2204700" cy="7133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r>
              <a:rPr lang="en-US" sz="1400" b="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Refers to risk levels  regarding uncertainty of future</a:t>
            </a:r>
          </a:p>
        </p:txBody>
      </p:sp>
      <p:sp>
        <p:nvSpPr>
          <p:cNvPr id="26" name="Google Shape;411;p45">
            <a:extLst>
              <a:ext uri="{FF2B5EF4-FFF2-40B4-BE49-F238E27FC236}">
                <a16:creationId xmlns:a16="http://schemas.microsoft.com/office/drawing/2014/main" id="{37E118BD-B3DE-4D51-8478-821E3BB7D1B3}"/>
              </a:ext>
            </a:extLst>
          </p:cNvPr>
          <p:cNvSpPr txBox="1">
            <a:spLocks/>
          </p:cNvSpPr>
          <p:nvPr/>
        </p:nvSpPr>
        <p:spPr>
          <a:xfrm>
            <a:off x="302521" y="1818296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r>
              <a:rPr lang="en-US" sz="1400" b="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Driven by achievement, competition and success</a:t>
            </a:r>
          </a:p>
        </p:txBody>
      </p:sp>
      <p:sp>
        <p:nvSpPr>
          <p:cNvPr id="27" name="Google Shape;416;p45">
            <a:extLst>
              <a:ext uri="{FF2B5EF4-FFF2-40B4-BE49-F238E27FC236}">
                <a16:creationId xmlns:a16="http://schemas.microsoft.com/office/drawing/2014/main" id="{1A779A0E-5036-45F8-3AD6-019ED93C160E}"/>
              </a:ext>
            </a:extLst>
          </p:cNvPr>
          <p:cNvSpPr/>
          <p:nvPr/>
        </p:nvSpPr>
        <p:spPr>
          <a:xfrm>
            <a:off x="5874152" y="107246"/>
            <a:ext cx="693900" cy="6939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4F26552-FF99-752B-508F-5956F8F91F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0528" y="235309"/>
            <a:ext cx="461147" cy="42117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4FA1B47-B4E0-BD43-11CB-98001E3BFB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3528"/>
          <a:stretch/>
        </p:blipFill>
        <p:spPr>
          <a:xfrm>
            <a:off x="7386664" y="692771"/>
            <a:ext cx="1564640" cy="1492688"/>
          </a:xfrm>
          <a:prstGeom prst="rect">
            <a:avLst/>
          </a:prstGeom>
        </p:spPr>
      </p:pic>
      <p:pic>
        <p:nvPicPr>
          <p:cNvPr id="512" name="Picture 511">
            <a:extLst>
              <a:ext uri="{FF2B5EF4-FFF2-40B4-BE49-F238E27FC236}">
                <a16:creationId xmlns:a16="http://schemas.microsoft.com/office/drawing/2014/main" id="{F81DEC71-BB05-97BC-607B-8BE1E05943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073"/>
          <a:stretch/>
        </p:blipFill>
        <p:spPr>
          <a:xfrm>
            <a:off x="7410937" y="2958042"/>
            <a:ext cx="1540368" cy="1538027"/>
          </a:xfrm>
          <a:prstGeom prst="rect">
            <a:avLst/>
          </a:prstGeom>
        </p:spPr>
      </p:pic>
      <p:sp>
        <p:nvSpPr>
          <p:cNvPr id="518" name="TextBox 517">
            <a:extLst>
              <a:ext uri="{FF2B5EF4-FFF2-40B4-BE49-F238E27FC236}">
                <a16:creationId xmlns:a16="http://schemas.microsoft.com/office/drawing/2014/main" id="{2C9BF036-4078-7E03-05EA-CBF6AE91CB28}"/>
              </a:ext>
            </a:extLst>
          </p:cNvPr>
          <p:cNvSpPr txBox="1"/>
          <p:nvPr/>
        </p:nvSpPr>
        <p:spPr>
          <a:xfrm>
            <a:off x="1772018" y="4658353"/>
            <a:ext cx="587980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Culture Factor, 2023)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416;p45">
            <a:extLst>
              <a:ext uri="{FF2B5EF4-FFF2-40B4-BE49-F238E27FC236}">
                <a16:creationId xmlns:a16="http://schemas.microsoft.com/office/drawing/2014/main" id="{ECF1EACF-ECFA-7899-11BB-6BD6A67C8064}"/>
              </a:ext>
            </a:extLst>
          </p:cNvPr>
          <p:cNvSpPr/>
          <p:nvPr/>
        </p:nvSpPr>
        <p:spPr>
          <a:xfrm>
            <a:off x="3129352" y="0"/>
            <a:ext cx="693900" cy="682293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14" name="Picture 2" descr="🇩🇪 Flag: Germany Emoji, DE Flag Emoji, German Flag Emoji">
            <a:extLst>
              <a:ext uri="{FF2B5EF4-FFF2-40B4-BE49-F238E27FC236}">
                <a16:creationId xmlns:a16="http://schemas.microsoft.com/office/drawing/2014/main" id="{B72AFEF0-85B0-635E-617E-D453418CC2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4" t="20862" r="24942" b="19614"/>
          <a:stretch/>
        </p:blipFill>
        <p:spPr bwMode="auto">
          <a:xfrm>
            <a:off x="3245728" y="112115"/>
            <a:ext cx="461147" cy="4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Google Shape;411;p45">
            <a:extLst>
              <a:ext uri="{FF2B5EF4-FFF2-40B4-BE49-F238E27FC236}">
                <a16:creationId xmlns:a16="http://schemas.microsoft.com/office/drawing/2014/main" id="{C8DA0387-2837-6D72-0552-48D5D9ECD9CD}"/>
              </a:ext>
            </a:extLst>
          </p:cNvPr>
          <p:cNvSpPr txBox="1">
            <a:spLocks/>
          </p:cNvSpPr>
          <p:nvPr/>
        </p:nvSpPr>
        <p:spPr>
          <a:xfrm>
            <a:off x="215590" y="354129"/>
            <a:ext cx="2210857" cy="79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</a:t>
            </a:r>
          </a:p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Orientation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Google Shape;410;p45">
            <a:extLst>
              <a:ext uri="{FF2B5EF4-FFF2-40B4-BE49-F238E27FC236}">
                <a16:creationId xmlns:a16="http://schemas.microsoft.com/office/drawing/2014/main" id="{AD5E1A29-14B5-E1D8-A5A7-00B0CC4F57C6}"/>
              </a:ext>
            </a:extLst>
          </p:cNvPr>
          <p:cNvSpPr txBox="1">
            <a:spLocks/>
          </p:cNvSpPr>
          <p:nvPr/>
        </p:nvSpPr>
        <p:spPr>
          <a:xfrm>
            <a:off x="2160746" y="701418"/>
            <a:ext cx="2505975" cy="202782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57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Pragmatic country with a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culture promoting foresight.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Adjustable to  traditions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Preference for saving and investing,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17" name="Google Shape;410;p45">
            <a:extLst>
              <a:ext uri="{FF2B5EF4-FFF2-40B4-BE49-F238E27FC236}">
                <a16:creationId xmlns:a16="http://schemas.microsoft.com/office/drawing/2014/main" id="{D5E15F16-4F13-2BDA-162F-27F0A3B9F6CC}"/>
              </a:ext>
            </a:extLst>
          </p:cNvPr>
          <p:cNvSpPr txBox="1">
            <a:spLocks/>
          </p:cNvSpPr>
          <p:nvPr/>
        </p:nvSpPr>
        <p:spPr>
          <a:xfrm>
            <a:off x="4839629" y="701418"/>
            <a:ext cx="2737712" cy="189289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60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Pragmatic country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a realistic culture encouraging thrift and efficiency.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organiser and adaptable to changing traditions</a:t>
            </a:r>
          </a:p>
          <a:p>
            <a:pPr algn="r"/>
            <a:r>
              <a:rPr lang="en-US" dirty="0"/>
              <a:t> A pragmatic</a:t>
            </a:r>
          </a:p>
        </p:txBody>
      </p:sp>
      <p:sp>
        <p:nvSpPr>
          <p:cNvPr id="18" name="Google Shape;411;p45">
            <a:extLst>
              <a:ext uri="{FF2B5EF4-FFF2-40B4-BE49-F238E27FC236}">
                <a16:creationId xmlns:a16="http://schemas.microsoft.com/office/drawing/2014/main" id="{84D53EB1-EF4C-12EB-DDDF-4C77B8476398}"/>
              </a:ext>
            </a:extLst>
          </p:cNvPr>
          <p:cNvSpPr txBox="1">
            <a:spLocks/>
          </p:cNvSpPr>
          <p:nvPr/>
        </p:nvSpPr>
        <p:spPr>
          <a:xfrm>
            <a:off x="461890" y="3159891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Indulgence</a:t>
            </a:r>
          </a:p>
        </p:txBody>
      </p:sp>
      <p:sp>
        <p:nvSpPr>
          <p:cNvPr id="19" name="Google Shape;410;p45">
            <a:extLst>
              <a:ext uri="{FF2B5EF4-FFF2-40B4-BE49-F238E27FC236}">
                <a16:creationId xmlns:a16="http://schemas.microsoft.com/office/drawing/2014/main" id="{D7AE76B4-A0E1-E33C-44D6-BD3204BC47B3}"/>
              </a:ext>
            </a:extLst>
          </p:cNvPr>
          <p:cNvSpPr txBox="1">
            <a:spLocks/>
          </p:cNvSpPr>
          <p:nvPr/>
        </p:nvSpPr>
        <p:spPr>
          <a:xfrm>
            <a:off x="2299411" y="2952766"/>
            <a:ext cx="2359473" cy="160860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40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Restrained nature  and actions due to social norms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Strongly restrain and control desires and impulses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Pessimistic tendency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20" name="Google Shape;410;p45">
            <a:extLst>
              <a:ext uri="{FF2B5EF4-FFF2-40B4-BE49-F238E27FC236}">
                <a16:creationId xmlns:a16="http://schemas.microsoft.com/office/drawing/2014/main" id="{2F5DF897-2AAC-E4DB-803A-441FD29E1FDD}"/>
              </a:ext>
            </a:extLst>
          </p:cNvPr>
          <p:cNvSpPr txBox="1">
            <a:spLocks/>
          </p:cNvSpPr>
          <p:nvPr/>
        </p:nvSpPr>
        <p:spPr>
          <a:xfrm>
            <a:off x="4916839" y="2970012"/>
            <a:ext cx="2359473" cy="160860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Score: 69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Indulgent nature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Display a weak control over their desires and impulses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Optimistic tendency with a positive attitude towards life </a:t>
            </a:r>
          </a:p>
          <a:p>
            <a:pPr algn="r"/>
            <a:r>
              <a:rPr lang="en-US" dirty="0"/>
              <a:t> </a:t>
            </a:r>
          </a:p>
        </p:txBody>
      </p:sp>
      <p:sp>
        <p:nvSpPr>
          <p:cNvPr id="21" name="Google Shape;411;p45">
            <a:extLst>
              <a:ext uri="{FF2B5EF4-FFF2-40B4-BE49-F238E27FC236}">
                <a16:creationId xmlns:a16="http://schemas.microsoft.com/office/drawing/2014/main" id="{2BE74FF7-CFF6-A054-D564-5E6B0323431C}"/>
              </a:ext>
            </a:extLst>
          </p:cNvPr>
          <p:cNvSpPr txBox="1">
            <a:spLocks/>
          </p:cNvSpPr>
          <p:nvPr/>
        </p:nvSpPr>
        <p:spPr>
          <a:xfrm>
            <a:off x="412311" y="3798918"/>
            <a:ext cx="22047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r>
              <a:rPr lang="en-US" sz="1400" b="0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Degree of controlling desires and impulses</a:t>
            </a:r>
          </a:p>
        </p:txBody>
      </p:sp>
      <p:sp>
        <p:nvSpPr>
          <p:cNvPr id="22" name="Google Shape;411;p45">
            <a:extLst>
              <a:ext uri="{FF2B5EF4-FFF2-40B4-BE49-F238E27FC236}">
                <a16:creationId xmlns:a16="http://schemas.microsoft.com/office/drawing/2014/main" id="{63D7DA5B-9654-CAE3-8D1C-925F6C6A3531}"/>
              </a:ext>
            </a:extLst>
          </p:cNvPr>
          <p:cNvSpPr txBox="1">
            <a:spLocks/>
          </p:cNvSpPr>
          <p:nvPr/>
        </p:nvSpPr>
        <p:spPr>
          <a:xfrm>
            <a:off x="362732" y="1401644"/>
            <a:ext cx="1806974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0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Archivo"/>
              <a:buNone/>
              <a:defRPr sz="2500" b="1" i="0" u="none" strike="noStrike" cap="none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r>
              <a:rPr lang="en-US" sz="1400" b="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 their past while dealing with present and future</a:t>
            </a:r>
          </a:p>
        </p:txBody>
      </p:sp>
      <p:sp>
        <p:nvSpPr>
          <p:cNvPr id="23" name="Google Shape;416;p45">
            <a:extLst>
              <a:ext uri="{FF2B5EF4-FFF2-40B4-BE49-F238E27FC236}">
                <a16:creationId xmlns:a16="http://schemas.microsoft.com/office/drawing/2014/main" id="{3AC7B02D-B3CB-D259-52F6-B9CBA8C9BE65}"/>
              </a:ext>
            </a:extLst>
          </p:cNvPr>
          <p:cNvSpPr/>
          <p:nvPr/>
        </p:nvSpPr>
        <p:spPr>
          <a:xfrm>
            <a:off x="5884784" y="0"/>
            <a:ext cx="693900" cy="6939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D59AD68-41C4-8091-D2AB-66D826B411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1160" y="128063"/>
            <a:ext cx="461147" cy="42117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23FCA49-959C-EA30-D385-15D70079C9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7341" y="906077"/>
            <a:ext cx="1304003" cy="153965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40F3A7D-714D-D602-EC00-B227D40E5A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8107" y="3130511"/>
            <a:ext cx="1304834" cy="1608601"/>
          </a:xfrm>
          <a:prstGeom prst="rect">
            <a:avLst/>
          </a:prstGeom>
        </p:spPr>
      </p:pic>
      <p:sp>
        <p:nvSpPr>
          <p:cNvPr id="33" name="Google Shape;410;p45">
            <a:extLst>
              <a:ext uri="{FF2B5EF4-FFF2-40B4-BE49-F238E27FC236}">
                <a16:creationId xmlns:a16="http://schemas.microsoft.com/office/drawing/2014/main" id="{6184E228-7638-F5D2-CCDC-CFBCC6C82F92}"/>
              </a:ext>
            </a:extLst>
          </p:cNvPr>
          <p:cNvSpPr txBox="1">
            <a:spLocks/>
          </p:cNvSpPr>
          <p:nvPr/>
        </p:nvSpPr>
        <p:spPr>
          <a:xfrm>
            <a:off x="3245728" y="4713547"/>
            <a:ext cx="2505975" cy="42683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>
                <a:solidFill>
                  <a:schemeClr val="bg1"/>
                </a:solidFill>
                <a:latin typeface="Archivo"/>
              </a:rPr>
              <a:t>(The Culture Factor, 2023)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13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Google Shape;886;p65"/>
          <p:cNvSpPr/>
          <p:nvPr/>
        </p:nvSpPr>
        <p:spPr>
          <a:xfrm>
            <a:off x="1745585" y="1257012"/>
            <a:ext cx="693900" cy="677732"/>
          </a:xfrm>
          <a:prstGeom prst="ellipse">
            <a:avLst/>
          </a:prstGeom>
          <a:gradFill>
            <a:gsLst>
              <a:gs pos="0">
                <a:schemeClr val="accent5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lt1"/>
              </a:solidFill>
              <a:latin typeface="Archivo SemiBold"/>
              <a:ea typeface="Archivo SemiBold"/>
              <a:cs typeface="Archivo SemiBold"/>
              <a:sym typeface="Archivo SemiBold"/>
            </a:endParaRPr>
          </a:p>
        </p:txBody>
      </p:sp>
      <p:sp>
        <p:nvSpPr>
          <p:cNvPr id="887" name="Google Shape;887;p65"/>
          <p:cNvSpPr/>
          <p:nvPr/>
        </p:nvSpPr>
        <p:spPr>
          <a:xfrm>
            <a:off x="6703417" y="1207348"/>
            <a:ext cx="693900" cy="69390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lt1"/>
              </a:solidFill>
              <a:latin typeface="Archivo SemiBold"/>
              <a:ea typeface="Archivo SemiBold"/>
              <a:cs typeface="Archivo SemiBold"/>
              <a:sym typeface="Archivo SemiBold"/>
            </a:endParaRPr>
          </a:p>
        </p:txBody>
      </p:sp>
      <p:sp>
        <p:nvSpPr>
          <p:cNvPr id="890" name="Google Shape;890;p65"/>
          <p:cNvSpPr txBox="1">
            <a:spLocks noGrp="1"/>
          </p:cNvSpPr>
          <p:nvPr>
            <p:ph type="subTitle" idx="1"/>
          </p:nvPr>
        </p:nvSpPr>
        <p:spPr>
          <a:xfrm>
            <a:off x="201888" y="2444526"/>
            <a:ext cx="3755749" cy="185549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Individualism in German and British cultures can lead to a workplace "I" mentality. 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may also make employees favour independence over interdependence, affecting cooperation and remuneration.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Zolduoarrati, Licorish and Stanger, 2022).</a:t>
            </a:r>
          </a:p>
        </p:txBody>
      </p:sp>
      <p:sp>
        <p:nvSpPr>
          <p:cNvPr id="891" name="Google Shape;891;p65"/>
          <p:cNvSpPr txBox="1">
            <a:spLocks noGrp="1"/>
          </p:cNvSpPr>
          <p:nvPr>
            <p:ph type="subTitle" idx="2"/>
          </p:nvPr>
        </p:nvSpPr>
        <p:spPr>
          <a:xfrm>
            <a:off x="4765288" y="1219201"/>
            <a:ext cx="3850074" cy="343852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Tesco should accommodate cultural differences, acknowledge individual contributions and encourage collaborations in such a multicultural work environment.</a:t>
            </a:r>
          </a:p>
        </p:txBody>
      </p:sp>
      <p:sp>
        <p:nvSpPr>
          <p:cNvPr id="5" name="Google Shape;779;p62">
            <a:extLst>
              <a:ext uri="{FF2B5EF4-FFF2-40B4-BE49-F238E27FC236}">
                <a16:creationId xmlns:a16="http://schemas.microsoft.com/office/drawing/2014/main" id="{F05588C5-B2A7-106F-B24A-E23B73C133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9500" y="215590"/>
            <a:ext cx="6487339" cy="118751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Implications of the Cultural Differences in Employees Attitude and Workplace Culture </a:t>
            </a:r>
          </a:p>
        </p:txBody>
      </p:sp>
      <p:grpSp>
        <p:nvGrpSpPr>
          <p:cNvPr id="893" name="Google Shape;893;p65"/>
          <p:cNvGrpSpPr/>
          <p:nvPr/>
        </p:nvGrpSpPr>
        <p:grpSpPr>
          <a:xfrm>
            <a:off x="1867948" y="1350102"/>
            <a:ext cx="458065" cy="455086"/>
            <a:chOff x="1930108" y="1019857"/>
            <a:chExt cx="458065" cy="455086"/>
          </a:xfrm>
        </p:grpSpPr>
        <p:sp>
          <p:nvSpPr>
            <p:cNvPr id="894" name="Google Shape;894;p65"/>
            <p:cNvSpPr/>
            <p:nvPr/>
          </p:nvSpPr>
          <p:spPr>
            <a:xfrm>
              <a:off x="1930108" y="1019857"/>
              <a:ext cx="458065" cy="455086"/>
            </a:xfrm>
            <a:custGeom>
              <a:avLst/>
              <a:gdLst/>
              <a:ahLst/>
              <a:cxnLst/>
              <a:rect l="l" t="t" r="r" b="b"/>
              <a:pathLst>
                <a:path w="14300" h="14207" extrusionOk="0">
                  <a:moveTo>
                    <a:pt x="8297" y="1832"/>
                  </a:moveTo>
                  <a:cubicBezTo>
                    <a:pt x="8877" y="1947"/>
                    <a:pt x="9549" y="2226"/>
                    <a:pt x="10128" y="2527"/>
                  </a:cubicBezTo>
                  <a:cubicBezTo>
                    <a:pt x="9815" y="3407"/>
                    <a:pt x="10444" y="4239"/>
                    <a:pt x="11233" y="4239"/>
                  </a:cubicBezTo>
                  <a:cubicBezTo>
                    <a:pt x="11379" y="4239"/>
                    <a:pt x="11530" y="4210"/>
                    <a:pt x="11681" y="4149"/>
                  </a:cubicBezTo>
                  <a:cubicBezTo>
                    <a:pt x="12075" y="4728"/>
                    <a:pt x="12353" y="5308"/>
                    <a:pt x="12446" y="6003"/>
                  </a:cubicBezTo>
                  <a:cubicBezTo>
                    <a:pt x="11496" y="6467"/>
                    <a:pt x="11496" y="7834"/>
                    <a:pt x="12446" y="8205"/>
                  </a:cubicBezTo>
                  <a:cubicBezTo>
                    <a:pt x="12353" y="8900"/>
                    <a:pt x="12075" y="9572"/>
                    <a:pt x="11681" y="10059"/>
                  </a:cubicBezTo>
                  <a:cubicBezTo>
                    <a:pt x="11558" y="10021"/>
                    <a:pt x="11436" y="10003"/>
                    <a:pt x="11316" y="10003"/>
                  </a:cubicBezTo>
                  <a:cubicBezTo>
                    <a:pt x="10489" y="10003"/>
                    <a:pt x="9804" y="10851"/>
                    <a:pt x="10128" y="11681"/>
                  </a:cubicBezTo>
                  <a:cubicBezTo>
                    <a:pt x="9549" y="12075"/>
                    <a:pt x="8877" y="12260"/>
                    <a:pt x="8297" y="12469"/>
                  </a:cubicBezTo>
                  <a:cubicBezTo>
                    <a:pt x="8054" y="11982"/>
                    <a:pt x="7596" y="11739"/>
                    <a:pt x="7139" y="11739"/>
                  </a:cubicBezTo>
                  <a:cubicBezTo>
                    <a:pt x="6681" y="11739"/>
                    <a:pt x="6223" y="11982"/>
                    <a:pt x="5980" y="12469"/>
                  </a:cubicBezTo>
                  <a:cubicBezTo>
                    <a:pt x="5401" y="12260"/>
                    <a:pt x="4729" y="12075"/>
                    <a:pt x="4149" y="11681"/>
                  </a:cubicBezTo>
                  <a:cubicBezTo>
                    <a:pt x="4493" y="10851"/>
                    <a:pt x="3794" y="10003"/>
                    <a:pt x="2962" y="10003"/>
                  </a:cubicBezTo>
                  <a:cubicBezTo>
                    <a:pt x="2842" y="10003"/>
                    <a:pt x="2719" y="10021"/>
                    <a:pt x="2596" y="10059"/>
                  </a:cubicBezTo>
                  <a:cubicBezTo>
                    <a:pt x="2226" y="9572"/>
                    <a:pt x="1924" y="8900"/>
                    <a:pt x="1832" y="8205"/>
                  </a:cubicBezTo>
                  <a:cubicBezTo>
                    <a:pt x="2805" y="7834"/>
                    <a:pt x="2805" y="6467"/>
                    <a:pt x="1832" y="6003"/>
                  </a:cubicBezTo>
                  <a:cubicBezTo>
                    <a:pt x="1924" y="5308"/>
                    <a:pt x="2226" y="4728"/>
                    <a:pt x="2596" y="4149"/>
                  </a:cubicBezTo>
                  <a:cubicBezTo>
                    <a:pt x="2748" y="4210"/>
                    <a:pt x="2899" y="4239"/>
                    <a:pt x="3045" y="4239"/>
                  </a:cubicBezTo>
                  <a:cubicBezTo>
                    <a:pt x="3839" y="4239"/>
                    <a:pt x="4482" y="3407"/>
                    <a:pt x="4149" y="2527"/>
                  </a:cubicBezTo>
                  <a:cubicBezTo>
                    <a:pt x="4729" y="2226"/>
                    <a:pt x="5401" y="1947"/>
                    <a:pt x="5980" y="1832"/>
                  </a:cubicBezTo>
                  <a:cubicBezTo>
                    <a:pt x="6223" y="2272"/>
                    <a:pt x="6681" y="2492"/>
                    <a:pt x="7139" y="2492"/>
                  </a:cubicBezTo>
                  <a:cubicBezTo>
                    <a:pt x="7596" y="2492"/>
                    <a:pt x="8054" y="2272"/>
                    <a:pt x="8297" y="1832"/>
                  </a:cubicBezTo>
                  <a:close/>
                  <a:moveTo>
                    <a:pt x="7139" y="1"/>
                  </a:moveTo>
                  <a:cubicBezTo>
                    <a:pt x="6559" y="1"/>
                    <a:pt x="6073" y="395"/>
                    <a:pt x="5887" y="974"/>
                  </a:cubicBezTo>
                  <a:cubicBezTo>
                    <a:pt x="5122" y="1159"/>
                    <a:pt x="4335" y="1461"/>
                    <a:pt x="3662" y="1947"/>
                  </a:cubicBezTo>
                  <a:cubicBezTo>
                    <a:pt x="3448" y="1815"/>
                    <a:pt x="3198" y="1740"/>
                    <a:pt x="2953" y="1740"/>
                  </a:cubicBezTo>
                  <a:cubicBezTo>
                    <a:pt x="2642" y="1740"/>
                    <a:pt x="2340" y="1860"/>
                    <a:pt x="2133" y="2133"/>
                  </a:cubicBezTo>
                  <a:cubicBezTo>
                    <a:pt x="1739" y="2527"/>
                    <a:pt x="1646" y="3199"/>
                    <a:pt x="1924" y="3686"/>
                  </a:cubicBezTo>
                  <a:cubicBezTo>
                    <a:pt x="1438" y="4358"/>
                    <a:pt x="1160" y="5122"/>
                    <a:pt x="974" y="5887"/>
                  </a:cubicBezTo>
                  <a:cubicBezTo>
                    <a:pt x="487" y="6003"/>
                    <a:pt x="1" y="6582"/>
                    <a:pt x="1" y="7162"/>
                  </a:cubicBezTo>
                  <a:cubicBezTo>
                    <a:pt x="1" y="7741"/>
                    <a:pt x="487" y="8205"/>
                    <a:pt x="974" y="8321"/>
                  </a:cubicBezTo>
                  <a:cubicBezTo>
                    <a:pt x="1160" y="9178"/>
                    <a:pt x="1438" y="9943"/>
                    <a:pt x="1924" y="10638"/>
                  </a:cubicBezTo>
                  <a:cubicBezTo>
                    <a:pt x="1438" y="11403"/>
                    <a:pt x="2017" y="12562"/>
                    <a:pt x="2990" y="12562"/>
                  </a:cubicBezTo>
                  <a:cubicBezTo>
                    <a:pt x="3176" y="12562"/>
                    <a:pt x="3477" y="12469"/>
                    <a:pt x="3662" y="12376"/>
                  </a:cubicBezTo>
                  <a:cubicBezTo>
                    <a:pt x="4335" y="12747"/>
                    <a:pt x="5122" y="13141"/>
                    <a:pt x="5887" y="13234"/>
                  </a:cubicBezTo>
                  <a:cubicBezTo>
                    <a:pt x="6073" y="13813"/>
                    <a:pt x="6559" y="14207"/>
                    <a:pt x="7139" y="14207"/>
                  </a:cubicBezTo>
                  <a:cubicBezTo>
                    <a:pt x="7718" y="14207"/>
                    <a:pt x="8205" y="13813"/>
                    <a:pt x="8390" y="13234"/>
                  </a:cubicBezTo>
                  <a:cubicBezTo>
                    <a:pt x="9178" y="13141"/>
                    <a:pt x="9943" y="12747"/>
                    <a:pt x="10615" y="12376"/>
                  </a:cubicBezTo>
                  <a:cubicBezTo>
                    <a:pt x="10804" y="12484"/>
                    <a:pt x="11022" y="12536"/>
                    <a:pt x="11240" y="12536"/>
                  </a:cubicBezTo>
                  <a:cubicBezTo>
                    <a:pt x="11583" y="12536"/>
                    <a:pt x="11927" y="12408"/>
                    <a:pt x="12168" y="12168"/>
                  </a:cubicBezTo>
                  <a:cubicBezTo>
                    <a:pt x="12562" y="11681"/>
                    <a:pt x="12654" y="11102"/>
                    <a:pt x="12353" y="10638"/>
                  </a:cubicBezTo>
                  <a:cubicBezTo>
                    <a:pt x="12840" y="9943"/>
                    <a:pt x="13141" y="9178"/>
                    <a:pt x="13327" y="8321"/>
                  </a:cubicBezTo>
                  <a:cubicBezTo>
                    <a:pt x="13813" y="8205"/>
                    <a:pt x="14300" y="7741"/>
                    <a:pt x="14300" y="7162"/>
                  </a:cubicBezTo>
                  <a:cubicBezTo>
                    <a:pt x="14300" y="6582"/>
                    <a:pt x="13813" y="6003"/>
                    <a:pt x="13327" y="5887"/>
                  </a:cubicBezTo>
                  <a:cubicBezTo>
                    <a:pt x="13141" y="5122"/>
                    <a:pt x="12840" y="4358"/>
                    <a:pt x="12353" y="3686"/>
                  </a:cubicBezTo>
                  <a:cubicBezTo>
                    <a:pt x="12654" y="3199"/>
                    <a:pt x="12562" y="2527"/>
                    <a:pt x="12168" y="2133"/>
                  </a:cubicBezTo>
                  <a:cubicBezTo>
                    <a:pt x="11947" y="1860"/>
                    <a:pt x="11640" y="1740"/>
                    <a:pt x="11326" y="1740"/>
                  </a:cubicBezTo>
                  <a:cubicBezTo>
                    <a:pt x="11080" y="1740"/>
                    <a:pt x="10829" y="1815"/>
                    <a:pt x="10615" y="1947"/>
                  </a:cubicBezTo>
                  <a:cubicBezTo>
                    <a:pt x="9943" y="1461"/>
                    <a:pt x="9178" y="1159"/>
                    <a:pt x="8390" y="974"/>
                  </a:cubicBezTo>
                  <a:cubicBezTo>
                    <a:pt x="8205" y="395"/>
                    <a:pt x="7718" y="1"/>
                    <a:pt x="71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95" name="Google Shape;895;p65"/>
            <p:cNvSpPr/>
            <p:nvPr/>
          </p:nvSpPr>
          <p:spPr>
            <a:xfrm>
              <a:off x="2192902" y="1261126"/>
              <a:ext cx="86904" cy="102472"/>
            </a:xfrm>
            <a:custGeom>
              <a:avLst/>
              <a:gdLst/>
              <a:ahLst/>
              <a:cxnLst/>
              <a:rect l="l" t="t" r="r" b="b"/>
              <a:pathLst>
                <a:path w="2713" h="3199" extrusionOk="0">
                  <a:moveTo>
                    <a:pt x="580" y="1"/>
                  </a:moveTo>
                  <a:cubicBezTo>
                    <a:pt x="580" y="974"/>
                    <a:pt x="395" y="2318"/>
                    <a:pt x="1" y="3199"/>
                  </a:cubicBezTo>
                  <a:cubicBezTo>
                    <a:pt x="1461" y="2805"/>
                    <a:pt x="2504" y="1553"/>
                    <a:pt x="271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96" name="Google Shape;896;p65"/>
            <p:cNvSpPr/>
            <p:nvPr/>
          </p:nvSpPr>
          <p:spPr>
            <a:xfrm>
              <a:off x="2131304" y="1261126"/>
              <a:ext cx="55705" cy="108430"/>
            </a:xfrm>
            <a:custGeom>
              <a:avLst/>
              <a:gdLst/>
              <a:ahLst/>
              <a:cxnLst/>
              <a:rect l="l" t="t" r="r" b="b"/>
              <a:pathLst>
                <a:path w="1739" h="3385" extrusionOk="0">
                  <a:moveTo>
                    <a:pt x="0" y="1"/>
                  </a:moveTo>
                  <a:cubicBezTo>
                    <a:pt x="93" y="881"/>
                    <a:pt x="186" y="1646"/>
                    <a:pt x="371" y="2318"/>
                  </a:cubicBezTo>
                  <a:cubicBezTo>
                    <a:pt x="580" y="3106"/>
                    <a:pt x="765" y="3291"/>
                    <a:pt x="858" y="3384"/>
                  </a:cubicBezTo>
                  <a:cubicBezTo>
                    <a:pt x="950" y="3291"/>
                    <a:pt x="1159" y="3106"/>
                    <a:pt x="1344" y="2318"/>
                  </a:cubicBezTo>
                  <a:cubicBezTo>
                    <a:pt x="1530" y="1646"/>
                    <a:pt x="1646" y="881"/>
                    <a:pt x="173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97" name="Google Shape;897;p65"/>
            <p:cNvSpPr/>
            <p:nvPr/>
          </p:nvSpPr>
          <p:spPr>
            <a:xfrm>
              <a:off x="2192902" y="1131202"/>
              <a:ext cx="86904" cy="102504"/>
            </a:xfrm>
            <a:custGeom>
              <a:avLst/>
              <a:gdLst/>
              <a:ahLst/>
              <a:cxnLst/>
              <a:rect l="l" t="t" r="r" b="b"/>
              <a:pathLst>
                <a:path w="2713" h="3200" extrusionOk="0">
                  <a:moveTo>
                    <a:pt x="1" y="1"/>
                  </a:moveTo>
                  <a:lnTo>
                    <a:pt x="1" y="1"/>
                  </a:lnTo>
                  <a:cubicBezTo>
                    <a:pt x="395" y="974"/>
                    <a:pt x="580" y="2226"/>
                    <a:pt x="580" y="3199"/>
                  </a:cubicBezTo>
                  <a:lnTo>
                    <a:pt x="2712" y="3199"/>
                  </a:lnTo>
                  <a:cubicBezTo>
                    <a:pt x="2504" y="1739"/>
                    <a:pt x="1461" y="488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98" name="Google Shape;898;p65"/>
            <p:cNvSpPr/>
            <p:nvPr/>
          </p:nvSpPr>
          <p:spPr>
            <a:xfrm>
              <a:off x="2131304" y="1128255"/>
              <a:ext cx="55705" cy="105451"/>
            </a:xfrm>
            <a:custGeom>
              <a:avLst/>
              <a:gdLst/>
              <a:ahLst/>
              <a:cxnLst/>
              <a:rect l="l" t="t" r="r" b="b"/>
              <a:pathLst>
                <a:path w="1739" h="3292" extrusionOk="0">
                  <a:moveTo>
                    <a:pt x="858" y="0"/>
                  </a:moveTo>
                  <a:cubicBezTo>
                    <a:pt x="765" y="0"/>
                    <a:pt x="580" y="186"/>
                    <a:pt x="371" y="974"/>
                  </a:cubicBezTo>
                  <a:cubicBezTo>
                    <a:pt x="186" y="1646"/>
                    <a:pt x="93" y="2410"/>
                    <a:pt x="0" y="3291"/>
                  </a:cubicBezTo>
                  <a:lnTo>
                    <a:pt x="1738" y="3291"/>
                  </a:lnTo>
                  <a:cubicBezTo>
                    <a:pt x="1646" y="2410"/>
                    <a:pt x="1530" y="1646"/>
                    <a:pt x="1344" y="974"/>
                  </a:cubicBezTo>
                  <a:cubicBezTo>
                    <a:pt x="1159" y="186"/>
                    <a:pt x="950" y="0"/>
                    <a:pt x="8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899" name="Google Shape;899;p65"/>
            <p:cNvSpPr/>
            <p:nvPr/>
          </p:nvSpPr>
          <p:spPr>
            <a:xfrm>
              <a:off x="2038506" y="1131202"/>
              <a:ext cx="86135" cy="102504"/>
            </a:xfrm>
            <a:custGeom>
              <a:avLst/>
              <a:gdLst/>
              <a:ahLst/>
              <a:cxnLst/>
              <a:rect l="l" t="t" r="r" b="b"/>
              <a:pathLst>
                <a:path w="2689" h="3200" extrusionOk="0">
                  <a:moveTo>
                    <a:pt x="2689" y="1"/>
                  </a:moveTo>
                  <a:cubicBezTo>
                    <a:pt x="1252" y="488"/>
                    <a:pt x="186" y="1739"/>
                    <a:pt x="0" y="3199"/>
                  </a:cubicBezTo>
                  <a:lnTo>
                    <a:pt x="2109" y="3199"/>
                  </a:lnTo>
                  <a:cubicBezTo>
                    <a:pt x="2109" y="2226"/>
                    <a:pt x="2318" y="974"/>
                    <a:pt x="268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00" name="Google Shape;900;p65"/>
            <p:cNvSpPr/>
            <p:nvPr/>
          </p:nvSpPr>
          <p:spPr>
            <a:xfrm>
              <a:off x="2038506" y="1261126"/>
              <a:ext cx="86135" cy="102472"/>
            </a:xfrm>
            <a:custGeom>
              <a:avLst/>
              <a:gdLst/>
              <a:ahLst/>
              <a:cxnLst/>
              <a:rect l="l" t="t" r="r" b="b"/>
              <a:pathLst>
                <a:path w="2689" h="3199" extrusionOk="0">
                  <a:moveTo>
                    <a:pt x="0" y="1"/>
                  </a:moveTo>
                  <a:cubicBezTo>
                    <a:pt x="186" y="1553"/>
                    <a:pt x="1252" y="2805"/>
                    <a:pt x="2689" y="3199"/>
                  </a:cubicBezTo>
                  <a:cubicBezTo>
                    <a:pt x="2318" y="2318"/>
                    <a:pt x="2109" y="974"/>
                    <a:pt x="210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904" name="Google Shape;904;p65"/>
          <p:cNvGrpSpPr/>
          <p:nvPr/>
        </p:nvGrpSpPr>
        <p:grpSpPr>
          <a:xfrm>
            <a:off x="6824682" y="1257012"/>
            <a:ext cx="451370" cy="454349"/>
            <a:chOff x="7720527" y="1700612"/>
            <a:chExt cx="451370" cy="454349"/>
          </a:xfrm>
        </p:grpSpPr>
        <p:sp>
          <p:nvSpPr>
            <p:cNvPr id="905" name="Google Shape;905;p65"/>
            <p:cNvSpPr/>
            <p:nvPr/>
          </p:nvSpPr>
          <p:spPr>
            <a:xfrm>
              <a:off x="7720527" y="1700612"/>
              <a:ext cx="451370" cy="454349"/>
            </a:xfrm>
            <a:custGeom>
              <a:avLst/>
              <a:gdLst/>
              <a:ahLst/>
              <a:cxnLst/>
              <a:rect l="l" t="t" r="r" b="b"/>
              <a:pathLst>
                <a:path w="14091" h="14184" extrusionOk="0">
                  <a:moveTo>
                    <a:pt x="5794" y="0"/>
                  </a:moveTo>
                  <a:lnTo>
                    <a:pt x="5794" y="4056"/>
                  </a:lnTo>
                  <a:lnTo>
                    <a:pt x="0" y="14183"/>
                  </a:lnTo>
                  <a:lnTo>
                    <a:pt x="3291" y="14183"/>
                  </a:lnTo>
                  <a:lnTo>
                    <a:pt x="3291" y="13812"/>
                  </a:lnTo>
                  <a:cubicBezTo>
                    <a:pt x="3291" y="12654"/>
                    <a:pt x="4149" y="11680"/>
                    <a:pt x="5307" y="11680"/>
                  </a:cubicBezTo>
                  <a:lnTo>
                    <a:pt x="7045" y="11680"/>
                  </a:lnTo>
                  <a:cubicBezTo>
                    <a:pt x="7231" y="11680"/>
                    <a:pt x="7439" y="11495"/>
                    <a:pt x="7439" y="11286"/>
                  </a:cubicBezTo>
                  <a:cubicBezTo>
                    <a:pt x="7439" y="11008"/>
                    <a:pt x="7231" y="10823"/>
                    <a:pt x="7045" y="10823"/>
                  </a:cubicBezTo>
                  <a:cubicBezTo>
                    <a:pt x="6281" y="10823"/>
                    <a:pt x="5794" y="10336"/>
                    <a:pt x="5794" y="9664"/>
                  </a:cubicBezTo>
                  <a:lnTo>
                    <a:pt x="5794" y="8389"/>
                  </a:lnTo>
                  <a:lnTo>
                    <a:pt x="6559" y="8389"/>
                  </a:lnTo>
                  <a:lnTo>
                    <a:pt x="6559" y="9664"/>
                  </a:lnTo>
                  <a:cubicBezTo>
                    <a:pt x="6559" y="9850"/>
                    <a:pt x="6767" y="10035"/>
                    <a:pt x="7045" y="10035"/>
                  </a:cubicBezTo>
                  <a:cubicBezTo>
                    <a:pt x="7718" y="10035"/>
                    <a:pt x="8297" y="10614"/>
                    <a:pt x="8297" y="11286"/>
                  </a:cubicBezTo>
                  <a:cubicBezTo>
                    <a:pt x="8297" y="11982"/>
                    <a:pt x="7718" y="12561"/>
                    <a:pt x="7045" y="12561"/>
                  </a:cubicBezTo>
                  <a:lnTo>
                    <a:pt x="5307" y="12561"/>
                  </a:lnTo>
                  <a:cubicBezTo>
                    <a:pt x="4635" y="12561"/>
                    <a:pt x="4056" y="13140"/>
                    <a:pt x="4056" y="13812"/>
                  </a:cubicBezTo>
                  <a:lnTo>
                    <a:pt x="4056" y="14183"/>
                  </a:lnTo>
                  <a:lnTo>
                    <a:pt x="14091" y="14183"/>
                  </a:lnTo>
                  <a:lnTo>
                    <a:pt x="10035" y="8019"/>
                  </a:lnTo>
                  <a:lnTo>
                    <a:pt x="9363" y="8969"/>
                  </a:lnTo>
                  <a:lnTo>
                    <a:pt x="6559" y="4056"/>
                  </a:lnTo>
                  <a:lnTo>
                    <a:pt x="655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06" name="Google Shape;906;p65"/>
            <p:cNvSpPr/>
            <p:nvPr/>
          </p:nvSpPr>
          <p:spPr>
            <a:xfrm>
              <a:off x="7958816" y="1700612"/>
              <a:ext cx="104714" cy="108398"/>
            </a:xfrm>
            <a:custGeom>
              <a:avLst/>
              <a:gdLst/>
              <a:ahLst/>
              <a:cxnLst/>
              <a:rect l="l" t="t" r="r" b="b"/>
              <a:pathLst>
                <a:path w="3269" h="3384" extrusionOk="0">
                  <a:moveTo>
                    <a:pt x="0" y="0"/>
                  </a:moveTo>
                  <a:lnTo>
                    <a:pt x="0" y="3384"/>
                  </a:lnTo>
                  <a:lnTo>
                    <a:pt x="3268" y="3384"/>
                  </a:lnTo>
                  <a:lnTo>
                    <a:pt x="2109" y="1646"/>
                  </a:lnTo>
                  <a:lnTo>
                    <a:pt x="3268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4" name="Google Shape;778;p62">
            <a:extLst>
              <a:ext uri="{FF2B5EF4-FFF2-40B4-BE49-F238E27FC236}">
                <a16:creationId xmlns:a16="http://schemas.microsoft.com/office/drawing/2014/main" id="{E50DC0F7-4CE6-49E7-F5CD-DE52DC13219B}"/>
              </a:ext>
            </a:extLst>
          </p:cNvPr>
          <p:cNvSpPr/>
          <p:nvPr/>
        </p:nvSpPr>
        <p:spPr>
          <a:xfrm>
            <a:off x="227382" y="340511"/>
            <a:ext cx="965400" cy="96540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" name="Google Shape;780;p62">
            <a:extLst>
              <a:ext uri="{FF2B5EF4-FFF2-40B4-BE49-F238E27FC236}">
                <a16:creationId xmlns:a16="http://schemas.microsoft.com/office/drawing/2014/main" id="{8EE35B7C-1160-2CF4-5919-B9F146D2DF03}"/>
              </a:ext>
            </a:extLst>
          </p:cNvPr>
          <p:cNvSpPr txBox="1">
            <a:spLocks/>
          </p:cNvSpPr>
          <p:nvPr/>
        </p:nvSpPr>
        <p:spPr>
          <a:xfrm>
            <a:off x="289932" y="468351"/>
            <a:ext cx="802888" cy="7508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000" b="0" i="0" u="none" strike="noStrike" cap="none">
                <a:solidFill>
                  <a:schemeClr val="lt1"/>
                </a:solidFill>
                <a:latin typeface="Archivo SemiBold"/>
                <a:ea typeface="Archivo SemiBold"/>
                <a:cs typeface="Archivo SemiBold"/>
                <a:sym typeface="Archivo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Font typeface="Bebas Neue"/>
              <a:buNone/>
              <a:defRPr sz="2500" b="0" i="0" u="none" strike="noStrike" cap="none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/>
            <a:r>
              <a:rPr lang="en" sz="4800" b="1" dirty="0">
                <a:latin typeface="Archivo"/>
              </a:rPr>
              <a:t>2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313;p82">
            <a:extLst>
              <a:ext uri="{FF2B5EF4-FFF2-40B4-BE49-F238E27FC236}">
                <a16:creationId xmlns:a16="http://schemas.microsoft.com/office/drawing/2014/main" id="{0F374141-BF42-3750-5443-7BBE40FB4ABB}"/>
              </a:ext>
            </a:extLst>
          </p:cNvPr>
          <p:cNvSpPr/>
          <p:nvPr/>
        </p:nvSpPr>
        <p:spPr>
          <a:xfrm>
            <a:off x="4819841" y="3025284"/>
            <a:ext cx="2271228" cy="1861991"/>
          </a:xfrm>
          <a:prstGeom prst="roundRect">
            <a:avLst>
              <a:gd name="adj" fmla="val 22141"/>
            </a:avLst>
          </a:prstGeom>
          <a:gradFill>
            <a:gsLst>
              <a:gs pos="0">
                <a:schemeClr val="accent6">
                  <a:lumMod val="75000"/>
                </a:schemeClr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2" name="Google Shape;1312;p82"/>
          <p:cNvSpPr/>
          <p:nvPr/>
        </p:nvSpPr>
        <p:spPr>
          <a:xfrm>
            <a:off x="32805" y="729943"/>
            <a:ext cx="2363100" cy="2309187"/>
          </a:xfrm>
          <a:prstGeom prst="roundRect">
            <a:avLst>
              <a:gd name="adj" fmla="val 22141"/>
            </a:avLst>
          </a:prstGeom>
          <a:gradFill>
            <a:gsLst>
              <a:gs pos="0">
                <a:schemeClr val="dk2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3" name="Google Shape;1313;p82"/>
          <p:cNvSpPr/>
          <p:nvPr/>
        </p:nvSpPr>
        <p:spPr>
          <a:xfrm>
            <a:off x="3293730" y="335280"/>
            <a:ext cx="2520329" cy="2702499"/>
          </a:xfrm>
          <a:prstGeom prst="roundRect">
            <a:avLst>
              <a:gd name="adj" fmla="val 22141"/>
            </a:avLst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4" name="Google Shape;1314;p82"/>
          <p:cNvSpPr/>
          <p:nvPr/>
        </p:nvSpPr>
        <p:spPr>
          <a:xfrm>
            <a:off x="6697996" y="709583"/>
            <a:ext cx="2363100" cy="2948017"/>
          </a:xfrm>
          <a:prstGeom prst="roundRect">
            <a:avLst>
              <a:gd name="adj" fmla="val 22141"/>
            </a:avLst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5" name="Google Shape;1315;p82"/>
          <p:cNvSpPr txBox="1">
            <a:spLocks noGrp="1"/>
          </p:cNvSpPr>
          <p:nvPr>
            <p:ph type="title"/>
          </p:nvPr>
        </p:nvSpPr>
        <p:spPr>
          <a:xfrm>
            <a:off x="259083" y="87692"/>
            <a:ext cx="610712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/>
              <a:t>…</a:t>
            </a:r>
            <a:endParaRPr sz="3200" dirty="0"/>
          </a:p>
        </p:txBody>
      </p:sp>
      <p:sp>
        <p:nvSpPr>
          <p:cNvPr id="1317" name="Google Shape;1317;p82"/>
          <p:cNvSpPr txBox="1"/>
          <p:nvPr/>
        </p:nvSpPr>
        <p:spPr>
          <a:xfrm>
            <a:off x="-3138" y="729943"/>
            <a:ext cx="2235018" cy="2145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Germans have a higher risk tolerance than British people and may be less open to change, which might limit corporate growth.</a:t>
            </a:r>
            <a:endParaRPr lang="en-US" sz="1600" dirty="0">
              <a:solidFill>
                <a:srgbClr val="F9F5FF"/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</p:txBody>
      </p:sp>
      <p:sp>
        <p:nvSpPr>
          <p:cNvPr id="1319" name="Google Shape;1319;p82"/>
          <p:cNvSpPr txBox="1"/>
          <p:nvPr/>
        </p:nvSpPr>
        <p:spPr>
          <a:xfrm>
            <a:off x="3428129" y="388620"/>
            <a:ext cx="2330100" cy="26469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F9F5FF"/>
                </a:solidFill>
                <a:latin typeface="Archivo"/>
                <a:ea typeface="Archivo"/>
                <a:cs typeface="Archivo"/>
                <a:sym typeface="Archivo"/>
              </a:rPr>
              <a:t> </a:t>
            </a:r>
            <a:r>
              <a:rPr lang="en-GB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Perceptions of salary expectations may vary between the restrained German culture and overly indulgent UK individuals, which may damage the workplace climate. </a:t>
            </a:r>
            <a:endParaRPr lang="en-US" sz="1600" dirty="0">
              <a:solidFill>
                <a:srgbClr val="F9F5FF"/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</p:txBody>
      </p:sp>
      <p:sp>
        <p:nvSpPr>
          <p:cNvPr id="1321" name="Google Shape;1321;p82"/>
          <p:cNvSpPr txBox="1"/>
          <p:nvPr/>
        </p:nvSpPr>
        <p:spPr>
          <a:xfrm>
            <a:off x="6753827" y="1159728"/>
            <a:ext cx="2271228" cy="17553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Communication styles can lead to disagreements, with Germans’ direct communication being viewed as disrespectful and British polite small talk perceived as unreliable and cautious</a:t>
            </a:r>
            <a:r>
              <a:rPr lang="en-GB" dirty="0">
                <a:solidFill>
                  <a:srgbClr val="F9F5FF"/>
                </a:solidFill>
                <a:latin typeface="Archivo"/>
                <a:ea typeface="Archivo"/>
                <a:cs typeface="Archivo"/>
                <a:sym typeface="Archivo"/>
              </a:rPr>
              <a:t>.</a:t>
            </a:r>
          </a:p>
        </p:txBody>
      </p:sp>
      <p:sp>
        <p:nvSpPr>
          <p:cNvPr id="2" name="Google Shape;1313;p82">
            <a:extLst>
              <a:ext uri="{FF2B5EF4-FFF2-40B4-BE49-F238E27FC236}">
                <a16:creationId xmlns:a16="http://schemas.microsoft.com/office/drawing/2014/main" id="{A9A0C4A6-30CB-8BFC-F9A1-0967C5AB0E3B}"/>
              </a:ext>
            </a:extLst>
          </p:cNvPr>
          <p:cNvSpPr/>
          <p:nvPr/>
        </p:nvSpPr>
        <p:spPr>
          <a:xfrm>
            <a:off x="1170029" y="2773102"/>
            <a:ext cx="2363100" cy="1782026"/>
          </a:xfrm>
          <a:prstGeom prst="roundRect">
            <a:avLst>
              <a:gd name="adj" fmla="val 22141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" name="Google Shape;1317;p82">
            <a:extLst>
              <a:ext uri="{FF2B5EF4-FFF2-40B4-BE49-F238E27FC236}">
                <a16:creationId xmlns:a16="http://schemas.microsoft.com/office/drawing/2014/main" id="{AD034DEB-4EC2-9B9F-4670-96A7B64D2401}"/>
              </a:ext>
            </a:extLst>
          </p:cNvPr>
          <p:cNvSpPr txBox="1"/>
          <p:nvPr/>
        </p:nvSpPr>
        <p:spPr>
          <a:xfrm>
            <a:off x="1219706" y="3113972"/>
            <a:ext cx="2330100" cy="1400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There will be less focus on leisure by restrained German employees. German work-life balance may differ from British culture.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rgbClr val="F9F5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5" name="Google Shape;1319;p82">
            <a:extLst>
              <a:ext uri="{FF2B5EF4-FFF2-40B4-BE49-F238E27FC236}">
                <a16:creationId xmlns:a16="http://schemas.microsoft.com/office/drawing/2014/main" id="{EF7DC398-19D1-F20A-2E57-77A75A708ED8}"/>
              </a:ext>
            </a:extLst>
          </p:cNvPr>
          <p:cNvSpPr txBox="1"/>
          <p:nvPr/>
        </p:nvSpPr>
        <p:spPr>
          <a:xfrm>
            <a:off x="4781069" y="3154462"/>
            <a:ext cx="2330100" cy="14890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rgbClr val="F9F5FF"/>
              </a:solidFill>
              <a:latin typeface="Archivo"/>
              <a:ea typeface="Archivo"/>
              <a:cs typeface="Archivo"/>
              <a:sym typeface="Archivo"/>
            </a:endParaRPr>
          </a:p>
          <a:p>
            <a:pPr algn="ctr"/>
            <a:r>
              <a:rPr lang="en-US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There is a great risk that the German and British workers may misunderstand each other due to language barriers.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rgbClr val="F9F5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6" name="Google Shape;1319;p82">
            <a:extLst>
              <a:ext uri="{FF2B5EF4-FFF2-40B4-BE49-F238E27FC236}">
                <a16:creationId xmlns:a16="http://schemas.microsoft.com/office/drawing/2014/main" id="{3FC44677-9D43-8F5B-4DF2-3BB6168B1E56}"/>
              </a:ext>
            </a:extLst>
          </p:cNvPr>
          <p:cNvSpPr txBox="1"/>
          <p:nvPr/>
        </p:nvSpPr>
        <p:spPr>
          <a:xfrm>
            <a:off x="2257223" y="4753767"/>
            <a:ext cx="3678324" cy="4180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rgbClr val="F9F5FF"/>
                </a:solidFill>
                <a:latin typeface="Archivo"/>
                <a:ea typeface="Archivo"/>
                <a:cs typeface="Archivo"/>
                <a:sym typeface="Archivo"/>
              </a:rPr>
              <a:t>(</a:t>
            </a:r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Hamdan and Alheet, 2020; Manrai et al., 2019)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8" name="Google Shape;958;p67"/>
          <p:cNvSpPr txBox="1">
            <a:spLocks noGrp="1"/>
          </p:cNvSpPr>
          <p:nvPr>
            <p:ph type="title" idx="4294967295"/>
          </p:nvPr>
        </p:nvSpPr>
        <p:spPr>
          <a:xfrm>
            <a:off x="998538" y="330200"/>
            <a:ext cx="5037137" cy="128913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dirty="0">
                <a:solidFill>
                  <a:schemeClr val="accent3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rchivo"/>
                <a:cs typeface="Arial" panose="020B0604020202020204" pitchFamily="34" charset="0"/>
              </a:rPr>
              <a:t>Recommendation for effective Tesco’s business expansion in Germany</a:t>
            </a:r>
            <a:endParaRPr lang="en-US" sz="2800" dirty="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59" name="Google Shape;959;p67"/>
          <p:cNvSpPr txBox="1">
            <a:spLocks noGrp="1"/>
          </p:cNvSpPr>
          <p:nvPr>
            <p:ph type="title" idx="4294967295"/>
          </p:nvPr>
        </p:nvSpPr>
        <p:spPr>
          <a:xfrm>
            <a:off x="0" y="511175"/>
            <a:ext cx="998538" cy="65881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Google Shape;965;p68">
            <a:extLst>
              <a:ext uri="{FF2B5EF4-FFF2-40B4-BE49-F238E27FC236}">
                <a16:creationId xmlns:a16="http://schemas.microsoft.com/office/drawing/2014/main" id="{7A23E7BC-FF40-E8AB-C06A-ADBAA4A328C6}"/>
              </a:ext>
            </a:extLst>
          </p:cNvPr>
          <p:cNvSpPr/>
          <p:nvPr/>
        </p:nvSpPr>
        <p:spPr>
          <a:xfrm>
            <a:off x="4039192" y="1619339"/>
            <a:ext cx="837607" cy="857570"/>
          </a:xfrm>
          <a:prstGeom prst="ellipse">
            <a:avLst/>
          </a:prstGeom>
          <a:gradFill>
            <a:gsLst>
              <a:gs pos="0">
                <a:schemeClr val="dk2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lt1"/>
              </a:solidFill>
              <a:latin typeface="Archivo SemiBold"/>
              <a:ea typeface="Archivo SemiBold"/>
              <a:cs typeface="Archivo SemiBold"/>
              <a:sym typeface="Archivo SemiBold"/>
            </a:endParaRPr>
          </a:p>
        </p:txBody>
      </p:sp>
      <p:sp>
        <p:nvSpPr>
          <p:cNvPr id="928" name="Google Shape;969;p68">
            <a:extLst>
              <a:ext uri="{FF2B5EF4-FFF2-40B4-BE49-F238E27FC236}">
                <a16:creationId xmlns:a16="http://schemas.microsoft.com/office/drawing/2014/main" id="{51A08235-9601-CBFB-17AA-7041542D2049}"/>
              </a:ext>
            </a:extLst>
          </p:cNvPr>
          <p:cNvSpPr txBox="1"/>
          <p:nvPr/>
        </p:nvSpPr>
        <p:spPr>
          <a:xfrm>
            <a:off x="-94671" y="2247492"/>
            <a:ext cx="3135326" cy="31904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chivo"/>
                <a:ea typeface="Archivo"/>
                <a:cs typeface="Archivo"/>
                <a:sym typeface="Archivo"/>
              </a:rPr>
              <a:t>(</a:t>
            </a:r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Settembre-Blundo et al., 2021). </a:t>
            </a:r>
          </a:p>
        </p:txBody>
      </p:sp>
      <p:sp>
        <p:nvSpPr>
          <p:cNvPr id="932" name="Google Shape;973;p68">
            <a:extLst>
              <a:ext uri="{FF2B5EF4-FFF2-40B4-BE49-F238E27FC236}">
                <a16:creationId xmlns:a16="http://schemas.microsoft.com/office/drawing/2014/main" id="{4EAF2E42-F5BB-661A-8368-7EC9DE910C86}"/>
              </a:ext>
            </a:extLst>
          </p:cNvPr>
          <p:cNvSpPr txBox="1"/>
          <p:nvPr/>
        </p:nvSpPr>
        <p:spPr>
          <a:xfrm>
            <a:off x="3486766" y="3838435"/>
            <a:ext cx="19623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936" name="Google Shape;977;p68">
            <a:extLst>
              <a:ext uri="{FF2B5EF4-FFF2-40B4-BE49-F238E27FC236}">
                <a16:creationId xmlns:a16="http://schemas.microsoft.com/office/drawing/2014/main" id="{FF5B2098-775D-C967-5EAB-80C30C93957A}"/>
              </a:ext>
            </a:extLst>
          </p:cNvPr>
          <p:cNvSpPr txBox="1"/>
          <p:nvPr/>
        </p:nvSpPr>
        <p:spPr>
          <a:xfrm>
            <a:off x="4982707" y="2867855"/>
            <a:ext cx="2740856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rPr>
              <a:t>.</a:t>
            </a:r>
            <a:endParaRPr dirty="0">
              <a:solidFill>
                <a:srgbClr val="F9F5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938" name="Google Shape;979;p68">
            <a:extLst>
              <a:ext uri="{FF2B5EF4-FFF2-40B4-BE49-F238E27FC236}">
                <a16:creationId xmlns:a16="http://schemas.microsoft.com/office/drawing/2014/main" id="{ADFD5957-B2F7-A54A-96CD-62E0471BFCC0}"/>
              </a:ext>
            </a:extLst>
          </p:cNvPr>
          <p:cNvSpPr txBox="1"/>
          <p:nvPr/>
        </p:nvSpPr>
        <p:spPr>
          <a:xfrm>
            <a:off x="3286010" y="4921946"/>
            <a:ext cx="2510585" cy="293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(Asatiani et al., 2021).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grpSp>
        <p:nvGrpSpPr>
          <p:cNvPr id="941" name="Google Shape;982;p68">
            <a:extLst>
              <a:ext uri="{FF2B5EF4-FFF2-40B4-BE49-F238E27FC236}">
                <a16:creationId xmlns:a16="http://schemas.microsoft.com/office/drawing/2014/main" id="{F14E32FF-C07E-5B8B-3A15-3DDB1842B53F}"/>
              </a:ext>
            </a:extLst>
          </p:cNvPr>
          <p:cNvGrpSpPr/>
          <p:nvPr/>
        </p:nvGrpSpPr>
        <p:grpSpPr>
          <a:xfrm>
            <a:off x="4235149" y="1848786"/>
            <a:ext cx="454349" cy="402360"/>
            <a:chOff x="965064" y="1700612"/>
            <a:chExt cx="454349" cy="402360"/>
          </a:xfrm>
        </p:grpSpPr>
        <p:sp>
          <p:nvSpPr>
            <p:cNvPr id="942" name="Google Shape;983;p68">
              <a:extLst>
                <a:ext uri="{FF2B5EF4-FFF2-40B4-BE49-F238E27FC236}">
                  <a16:creationId xmlns:a16="http://schemas.microsoft.com/office/drawing/2014/main" id="{28F9FC12-6E8B-355B-5833-9B9C51C47B12}"/>
                </a:ext>
              </a:extLst>
            </p:cNvPr>
            <p:cNvSpPr/>
            <p:nvPr/>
          </p:nvSpPr>
          <p:spPr>
            <a:xfrm>
              <a:off x="1178113" y="1913660"/>
              <a:ext cx="28221" cy="189312"/>
            </a:xfrm>
            <a:custGeom>
              <a:avLst/>
              <a:gdLst/>
              <a:ahLst/>
              <a:cxnLst/>
              <a:rect l="l" t="t" r="r" b="b"/>
              <a:pathLst>
                <a:path w="881" h="5910" extrusionOk="0">
                  <a:moveTo>
                    <a:pt x="0" y="0"/>
                  </a:moveTo>
                  <a:lnTo>
                    <a:pt x="0" y="5910"/>
                  </a:lnTo>
                  <a:lnTo>
                    <a:pt x="881" y="5910"/>
                  </a:lnTo>
                  <a:lnTo>
                    <a:pt x="88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3" name="Google Shape;984;p68">
              <a:extLst>
                <a:ext uri="{FF2B5EF4-FFF2-40B4-BE49-F238E27FC236}">
                  <a16:creationId xmlns:a16="http://schemas.microsoft.com/office/drawing/2014/main" id="{29F4A802-7360-5CD9-4CC2-9632501C54FB}"/>
                </a:ext>
              </a:extLst>
            </p:cNvPr>
            <p:cNvSpPr/>
            <p:nvPr/>
          </p:nvSpPr>
          <p:spPr>
            <a:xfrm>
              <a:off x="989537" y="2022026"/>
              <a:ext cx="80946" cy="80946"/>
            </a:xfrm>
            <a:custGeom>
              <a:avLst/>
              <a:gdLst/>
              <a:ahLst/>
              <a:cxnLst/>
              <a:rect l="l" t="t" r="r" b="b"/>
              <a:pathLst>
                <a:path w="2527" h="2527" extrusionOk="0">
                  <a:moveTo>
                    <a:pt x="1" y="1"/>
                  </a:moveTo>
                  <a:lnTo>
                    <a:pt x="1" y="2527"/>
                  </a:lnTo>
                  <a:lnTo>
                    <a:pt x="2527" y="2527"/>
                  </a:lnTo>
                  <a:cubicBezTo>
                    <a:pt x="2527" y="1160"/>
                    <a:pt x="1461" y="1"/>
                    <a:pt x="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4" name="Google Shape;985;p68">
              <a:extLst>
                <a:ext uri="{FF2B5EF4-FFF2-40B4-BE49-F238E27FC236}">
                  <a16:creationId xmlns:a16="http://schemas.microsoft.com/office/drawing/2014/main" id="{E7F2CF84-C328-0315-FF08-EDAC474DA7D9}"/>
                </a:ext>
              </a:extLst>
            </p:cNvPr>
            <p:cNvSpPr/>
            <p:nvPr/>
          </p:nvSpPr>
          <p:spPr>
            <a:xfrm>
              <a:off x="1311720" y="2022026"/>
              <a:ext cx="80209" cy="80946"/>
            </a:xfrm>
            <a:custGeom>
              <a:avLst/>
              <a:gdLst/>
              <a:ahLst/>
              <a:cxnLst/>
              <a:rect l="l" t="t" r="r" b="b"/>
              <a:pathLst>
                <a:path w="2504" h="2527" extrusionOk="0">
                  <a:moveTo>
                    <a:pt x="2504" y="1"/>
                  </a:moveTo>
                  <a:cubicBezTo>
                    <a:pt x="1160" y="1"/>
                    <a:pt x="1" y="1160"/>
                    <a:pt x="1" y="2527"/>
                  </a:cubicBezTo>
                  <a:lnTo>
                    <a:pt x="2504" y="2527"/>
                  </a:lnTo>
                  <a:lnTo>
                    <a:pt x="250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5" name="Google Shape;986;p68">
              <a:extLst>
                <a:ext uri="{FF2B5EF4-FFF2-40B4-BE49-F238E27FC236}">
                  <a16:creationId xmlns:a16="http://schemas.microsoft.com/office/drawing/2014/main" id="{037C74A5-AB31-D8A4-D2EC-D7D190C4C934}"/>
                </a:ext>
              </a:extLst>
            </p:cNvPr>
            <p:cNvSpPr/>
            <p:nvPr/>
          </p:nvSpPr>
          <p:spPr>
            <a:xfrm>
              <a:off x="1230806" y="1913660"/>
              <a:ext cx="161123" cy="189312"/>
            </a:xfrm>
            <a:custGeom>
              <a:avLst/>
              <a:gdLst/>
              <a:ahLst/>
              <a:cxnLst/>
              <a:rect l="l" t="t" r="r" b="b"/>
              <a:pathLst>
                <a:path w="5030" h="5910" extrusionOk="0">
                  <a:moveTo>
                    <a:pt x="1" y="0"/>
                  </a:moveTo>
                  <a:lnTo>
                    <a:pt x="1" y="5910"/>
                  </a:lnTo>
                  <a:lnTo>
                    <a:pt x="1739" y="5910"/>
                  </a:lnTo>
                  <a:cubicBezTo>
                    <a:pt x="1739" y="4056"/>
                    <a:pt x="3199" y="2526"/>
                    <a:pt x="5030" y="2526"/>
                  </a:cubicBezTo>
                  <a:lnTo>
                    <a:pt x="5030" y="0"/>
                  </a:lnTo>
                  <a:lnTo>
                    <a:pt x="3384" y="0"/>
                  </a:lnTo>
                  <a:lnTo>
                    <a:pt x="3384" y="881"/>
                  </a:lnTo>
                  <a:lnTo>
                    <a:pt x="881" y="881"/>
                  </a:lnTo>
                  <a:lnTo>
                    <a:pt x="88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6" name="Google Shape;987;p68">
              <a:extLst>
                <a:ext uri="{FF2B5EF4-FFF2-40B4-BE49-F238E27FC236}">
                  <a16:creationId xmlns:a16="http://schemas.microsoft.com/office/drawing/2014/main" id="{6A301CF3-73E5-E8B6-A9A1-6EE16AC5DE8A}"/>
                </a:ext>
              </a:extLst>
            </p:cNvPr>
            <p:cNvSpPr/>
            <p:nvPr/>
          </p:nvSpPr>
          <p:spPr>
            <a:xfrm>
              <a:off x="989537" y="1913660"/>
              <a:ext cx="161123" cy="189312"/>
            </a:xfrm>
            <a:custGeom>
              <a:avLst/>
              <a:gdLst/>
              <a:ahLst/>
              <a:cxnLst/>
              <a:rect l="l" t="t" r="r" b="b"/>
              <a:pathLst>
                <a:path w="5030" h="5910" extrusionOk="0">
                  <a:moveTo>
                    <a:pt x="1" y="0"/>
                  </a:moveTo>
                  <a:lnTo>
                    <a:pt x="1" y="2526"/>
                  </a:lnTo>
                  <a:cubicBezTo>
                    <a:pt x="1832" y="2526"/>
                    <a:pt x="3384" y="4056"/>
                    <a:pt x="3384" y="5910"/>
                  </a:cubicBezTo>
                  <a:lnTo>
                    <a:pt x="5030" y="5910"/>
                  </a:lnTo>
                  <a:lnTo>
                    <a:pt x="5030" y="0"/>
                  </a:lnTo>
                  <a:lnTo>
                    <a:pt x="4265" y="0"/>
                  </a:lnTo>
                  <a:lnTo>
                    <a:pt x="4265" y="881"/>
                  </a:lnTo>
                  <a:lnTo>
                    <a:pt x="1739" y="881"/>
                  </a:lnTo>
                  <a:lnTo>
                    <a:pt x="17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7" name="Google Shape;988;p68">
              <a:extLst>
                <a:ext uri="{FF2B5EF4-FFF2-40B4-BE49-F238E27FC236}">
                  <a16:creationId xmlns:a16="http://schemas.microsoft.com/office/drawing/2014/main" id="{8B228CAD-FC70-097F-9826-9C679567B5D9}"/>
                </a:ext>
              </a:extLst>
            </p:cNvPr>
            <p:cNvSpPr/>
            <p:nvPr/>
          </p:nvSpPr>
          <p:spPr>
            <a:xfrm>
              <a:off x="965064" y="1700612"/>
              <a:ext cx="454349" cy="188575"/>
            </a:xfrm>
            <a:custGeom>
              <a:avLst/>
              <a:gdLst/>
              <a:ahLst/>
              <a:cxnLst/>
              <a:rect l="l" t="t" r="r" b="b"/>
              <a:pathLst>
                <a:path w="14184" h="5887" extrusionOk="0">
                  <a:moveTo>
                    <a:pt x="8783" y="858"/>
                  </a:moveTo>
                  <a:lnTo>
                    <a:pt x="8783" y="1646"/>
                  </a:lnTo>
                  <a:lnTo>
                    <a:pt x="5400" y="1646"/>
                  </a:lnTo>
                  <a:lnTo>
                    <a:pt x="5400" y="858"/>
                  </a:lnTo>
                  <a:close/>
                  <a:moveTo>
                    <a:pt x="4542" y="0"/>
                  </a:moveTo>
                  <a:lnTo>
                    <a:pt x="4542" y="1646"/>
                  </a:lnTo>
                  <a:lnTo>
                    <a:pt x="0" y="1646"/>
                  </a:lnTo>
                  <a:lnTo>
                    <a:pt x="0" y="5887"/>
                  </a:lnTo>
                  <a:lnTo>
                    <a:pt x="2503" y="5887"/>
                  </a:lnTo>
                  <a:lnTo>
                    <a:pt x="2503" y="5029"/>
                  </a:lnTo>
                  <a:lnTo>
                    <a:pt x="5029" y="5029"/>
                  </a:lnTo>
                  <a:lnTo>
                    <a:pt x="5029" y="5887"/>
                  </a:lnTo>
                  <a:lnTo>
                    <a:pt x="9177" y="5887"/>
                  </a:lnTo>
                  <a:lnTo>
                    <a:pt x="9177" y="5029"/>
                  </a:lnTo>
                  <a:lnTo>
                    <a:pt x="11680" y="5029"/>
                  </a:lnTo>
                  <a:lnTo>
                    <a:pt x="11680" y="5887"/>
                  </a:lnTo>
                  <a:lnTo>
                    <a:pt x="14183" y="5887"/>
                  </a:lnTo>
                  <a:lnTo>
                    <a:pt x="14183" y="1646"/>
                  </a:lnTo>
                  <a:lnTo>
                    <a:pt x="9548" y="1646"/>
                  </a:lnTo>
                  <a:lnTo>
                    <a:pt x="9548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8" name="Google Shape;989;p68">
              <a:extLst>
                <a:ext uri="{FF2B5EF4-FFF2-40B4-BE49-F238E27FC236}">
                  <a16:creationId xmlns:a16="http://schemas.microsoft.com/office/drawing/2014/main" id="{312CF46D-68E0-5D52-CF2A-796BFB9B7E16}"/>
                </a:ext>
              </a:extLst>
            </p:cNvPr>
            <p:cNvSpPr/>
            <p:nvPr/>
          </p:nvSpPr>
          <p:spPr>
            <a:xfrm>
              <a:off x="1070451" y="1889155"/>
              <a:ext cx="27516" cy="24537"/>
            </a:xfrm>
            <a:custGeom>
              <a:avLst/>
              <a:gdLst/>
              <a:ahLst/>
              <a:cxnLst/>
              <a:rect l="l" t="t" r="r" b="b"/>
              <a:pathLst>
                <a:path w="859" h="766" extrusionOk="0">
                  <a:moveTo>
                    <a:pt x="1" y="1"/>
                  </a:moveTo>
                  <a:lnTo>
                    <a:pt x="1" y="765"/>
                  </a:lnTo>
                  <a:lnTo>
                    <a:pt x="858" y="765"/>
                  </a:lnTo>
                  <a:lnTo>
                    <a:pt x="8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49" name="Google Shape;990;p68">
              <a:extLst>
                <a:ext uri="{FF2B5EF4-FFF2-40B4-BE49-F238E27FC236}">
                  <a16:creationId xmlns:a16="http://schemas.microsoft.com/office/drawing/2014/main" id="{5AF9883C-8A3E-2423-6C5C-4E840BEE863E}"/>
                </a:ext>
              </a:extLst>
            </p:cNvPr>
            <p:cNvSpPr/>
            <p:nvPr/>
          </p:nvSpPr>
          <p:spPr>
            <a:xfrm>
              <a:off x="1286479" y="1889155"/>
              <a:ext cx="25274" cy="24537"/>
            </a:xfrm>
            <a:custGeom>
              <a:avLst/>
              <a:gdLst/>
              <a:ahLst/>
              <a:cxnLst/>
              <a:rect l="l" t="t" r="r" b="b"/>
              <a:pathLst>
                <a:path w="789" h="766" extrusionOk="0">
                  <a:moveTo>
                    <a:pt x="1" y="1"/>
                  </a:moveTo>
                  <a:lnTo>
                    <a:pt x="1" y="765"/>
                  </a:lnTo>
                  <a:lnTo>
                    <a:pt x="789" y="765"/>
                  </a:lnTo>
                  <a:lnTo>
                    <a:pt x="7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950" name="Google Shape;979;p68">
            <a:extLst>
              <a:ext uri="{FF2B5EF4-FFF2-40B4-BE49-F238E27FC236}">
                <a16:creationId xmlns:a16="http://schemas.microsoft.com/office/drawing/2014/main" id="{BAF358B2-486E-F273-28C3-8AF45A77FCE8}"/>
              </a:ext>
            </a:extLst>
          </p:cNvPr>
          <p:cNvSpPr txBox="1"/>
          <p:nvPr/>
        </p:nvSpPr>
        <p:spPr>
          <a:xfrm>
            <a:off x="5922319" y="3131490"/>
            <a:ext cx="2740856" cy="9154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rPr>
              <a:t>.</a:t>
            </a:r>
            <a:endParaRPr lang="en-US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         (Alo, 2020).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A272E92-ABE9-F8DA-6D36-220025E63D1F}"/>
              </a:ext>
            </a:extLst>
          </p:cNvPr>
          <p:cNvSpPr/>
          <p:nvPr/>
        </p:nvSpPr>
        <p:spPr>
          <a:xfrm>
            <a:off x="133815" y="1694892"/>
            <a:ext cx="3019357" cy="2691254"/>
          </a:xfrm>
          <a:prstGeom prst="round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Tesco should clearly organize its operating procedures and promote a dynamic, flexible work environment to mitigate uncertainty and foster a culture of change and innovation.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26B3073-95D3-3A7B-878C-E048846649C0}"/>
              </a:ext>
            </a:extLst>
          </p:cNvPr>
          <p:cNvSpPr/>
          <p:nvPr/>
        </p:nvSpPr>
        <p:spPr>
          <a:xfrm>
            <a:off x="6081309" y="1619339"/>
            <a:ext cx="2817364" cy="2491744"/>
          </a:xfrm>
          <a:prstGeom prst="round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Managers must foster open communication and Tesco's vision and aim to combat an individualistic culture. Tesco should honour individual achievements and encourage collaboration.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BF33E07-6FDF-06B1-A1D5-2D3CC2D7AFF1}"/>
              </a:ext>
            </a:extLst>
          </p:cNvPr>
          <p:cNvSpPr/>
          <p:nvPr/>
        </p:nvSpPr>
        <p:spPr>
          <a:xfrm>
            <a:off x="3286011" y="2501383"/>
            <a:ext cx="2636308" cy="2311918"/>
          </a:xfrm>
          <a:prstGeom prst="round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Management must define and communicate the company's long-term aim to address pragmatic concerns. Tesco should prioritise sustainability and adaptability in the long run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77" name="Google Shape;1177;p75"/>
          <p:cNvCxnSpPr>
            <a:cxnSpLocks/>
            <a:stCxn id="1170" idx="6"/>
            <a:endCxn id="25" idx="3"/>
          </p:cNvCxnSpPr>
          <p:nvPr/>
        </p:nvCxnSpPr>
        <p:spPr>
          <a:xfrm flipV="1">
            <a:off x="7245669" y="2584307"/>
            <a:ext cx="655303" cy="42681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54" name="Google Shape;1154;p75"/>
          <p:cNvSpPr txBox="1">
            <a:spLocks noGrp="1"/>
          </p:cNvSpPr>
          <p:nvPr>
            <p:ph type="title"/>
          </p:nvPr>
        </p:nvSpPr>
        <p:spPr>
          <a:xfrm>
            <a:off x="298579" y="163552"/>
            <a:ext cx="611967" cy="49808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…</a:t>
            </a:r>
            <a:endParaRPr dirty="0"/>
          </a:p>
        </p:txBody>
      </p:sp>
      <p:sp>
        <p:nvSpPr>
          <p:cNvPr id="1156" name="Google Shape;1156;p75"/>
          <p:cNvSpPr txBox="1"/>
          <p:nvPr/>
        </p:nvSpPr>
        <p:spPr>
          <a:xfrm>
            <a:off x="475784" y="4773193"/>
            <a:ext cx="2143519" cy="2816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12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(Prajogo et al., 2022).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F9F5FF"/>
                </a:solidFill>
                <a:latin typeface="Archivo"/>
                <a:ea typeface="Archivo"/>
                <a:cs typeface="Archivo"/>
                <a:sym typeface="Archivo"/>
              </a:rPr>
              <a:t>  </a:t>
            </a:r>
            <a:endParaRPr dirty="0">
              <a:solidFill>
                <a:srgbClr val="F9F5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1160" name="Google Shape;1160;p75"/>
          <p:cNvSpPr txBox="1"/>
          <p:nvPr/>
        </p:nvSpPr>
        <p:spPr>
          <a:xfrm>
            <a:off x="2899316" y="3587093"/>
            <a:ext cx="2669191" cy="928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Promote cross-cultural collaboration, cooperative decision-making, and employee training and mentoring to achieve success.</a:t>
            </a:r>
            <a:endParaRPr lang="en-US" sz="1600" dirty="0">
              <a:solidFill>
                <a:srgbClr val="F9F5FF"/>
              </a:solidFill>
              <a:latin typeface="Arial" panose="020B0604020202020204" pitchFamily="34" charset="0"/>
              <a:ea typeface="Archivo"/>
              <a:cs typeface="Arial" panose="020B0604020202020204" pitchFamily="34" charset="0"/>
              <a:sym typeface="Archivo"/>
            </a:endParaRPr>
          </a:p>
        </p:txBody>
      </p:sp>
      <p:sp>
        <p:nvSpPr>
          <p:cNvPr id="1162" name="Google Shape;1162;p75"/>
          <p:cNvSpPr txBox="1"/>
          <p:nvPr/>
        </p:nvSpPr>
        <p:spPr>
          <a:xfrm>
            <a:off x="1376318" y="779873"/>
            <a:ext cx="2625096" cy="7839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Hire local experts, interpreters and advisors to avoid linguistic misunderstandings.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 Tesco should communicate using clear and unambiguous instructions and feedback</a:t>
            </a:r>
            <a:r>
              <a:rPr lang="en-GB" dirty="0">
                <a:solidFill>
                  <a:srgbClr val="F9F5FF"/>
                </a:solidFill>
                <a:latin typeface="Archivo"/>
                <a:ea typeface="Archivo"/>
                <a:cs typeface="Archivo"/>
                <a:sym typeface="Archivo"/>
              </a:rPr>
              <a:t>.</a:t>
            </a:r>
            <a:endParaRPr lang="en-US" dirty="0">
              <a:solidFill>
                <a:srgbClr val="F9F5FF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1163" name="Google Shape;1163;p75"/>
          <p:cNvSpPr/>
          <p:nvPr/>
        </p:nvSpPr>
        <p:spPr>
          <a:xfrm>
            <a:off x="1376318" y="2487964"/>
            <a:ext cx="693900" cy="626943"/>
          </a:xfrm>
          <a:prstGeom prst="ellipse">
            <a:avLst/>
          </a:prstGeom>
          <a:gradFill>
            <a:gsLst>
              <a:gs pos="0">
                <a:schemeClr val="accent5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000" b="1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1164" name="Google Shape;1164;p75"/>
          <p:cNvSpPr/>
          <p:nvPr/>
        </p:nvSpPr>
        <p:spPr>
          <a:xfrm>
            <a:off x="3870416" y="2646595"/>
            <a:ext cx="693900" cy="808256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000" b="1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1165" name="Google Shape;1165;p75"/>
          <p:cNvSpPr/>
          <p:nvPr/>
        </p:nvSpPr>
        <p:spPr>
          <a:xfrm>
            <a:off x="2564549" y="2155710"/>
            <a:ext cx="650563" cy="626944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000" b="1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1166" name="Google Shape;1166;p75"/>
          <p:cNvSpPr/>
          <p:nvPr/>
        </p:nvSpPr>
        <p:spPr>
          <a:xfrm>
            <a:off x="5082798" y="2107724"/>
            <a:ext cx="693900" cy="693900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000" b="1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cxnSp>
        <p:nvCxnSpPr>
          <p:cNvPr id="1167" name="Google Shape;1167;p75"/>
          <p:cNvCxnSpPr>
            <a:cxnSpLocks/>
            <a:stCxn id="1163" idx="6"/>
            <a:endCxn id="1165" idx="2"/>
          </p:cNvCxnSpPr>
          <p:nvPr/>
        </p:nvCxnSpPr>
        <p:spPr>
          <a:xfrm flipV="1">
            <a:off x="2070218" y="2469182"/>
            <a:ext cx="494331" cy="332254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68" name="Google Shape;1168;p75"/>
          <p:cNvCxnSpPr>
            <a:cxnSpLocks/>
            <a:stCxn id="1165" idx="6"/>
            <a:endCxn id="1164" idx="2"/>
          </p:cNvCxnSpPr>
          <p:nvPr/>
        </p:nvCxnSpPr>
        <p:spPr>
          <a:xfrm>
            <a:off x="3215112" y="2469182"/>
            <a:ext cx="655304" cy="581541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69" name="Google Shape;1169;p75"/>
          <p:cNvCxnSpPr>
            <a:cxnSpLocks/>
            <a:stCxn id="1164" idx="6"/>
            <a:endCxn id="1166" idx="2"/>
          </p:cNvCxnSpPr>
          <p:nvPr/>
        </p:nvCxnSpPr>
        <p:spPr>
          <a:xfrm flipV="1">
            <a:off x="4564316" y="2454674"/>
            <a:ext cx="518482" cy="596049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70" name="Google Shape;1170;p75"/>
          <p:cNvSpPr/>
          <p:nvPr/>
        </p:nvSpPr>
        <p:spPr>
          <a:xfrm>
            <a:off x="6551769" y="2664167"/>
            <a:ext cx="693900" cy="693900"/>
          </a:xfrm>
          <a:prstGeom prst="ellipse">
            <a:avLst/>
          </a:prstGeom>
          <a:gradFill>
            <a:gsLst>
              <a:gs pos="0">
                <a:schemeClr val="accent4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000" b="1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1172" name="Google Shape;1172;p75"/>
          <p:cNvSpPr txBox="1"/>
          <p:nvPr/>
        </p:nvSpPr>
        <p:spPr>
          <a:xfrm>
            <a:off x="5500053" y="3448908"/>
            <a:ext cx="3272240" cy="1605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lt1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For internationalisation, Tesco should adopt the </a:t>
            </a:r>
            <a:r>
              <a:rPr lang="en-GB" sz="1600" dirty="0">
                <a:solidFill>
                  <a:schemeClr val="lt1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geocentric strategy of creating a balance between global consistency and local responsiveness. to local market demands and preferences</a:t>
            </a:r>
            <a:r>
              <a:rPr lang="en-GB" sz="1600" dirty="0">
                <a:solidFill>
                  <a:schemeClr val="lt1"/>
                </a:solidFill>
                <a:latin typeface="Archivo"/>
                <a:ea typeface="Archivo"/>
                <a:cs typeface="Archivo"/>
                <a:sym typeface="Archivo"/>
              </a:rPr>
              <a:t>.</a:t>
            </a:r>
            <a:endParaRPr lang="en-US" sz="1600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cxnSp>
        <p:nvCxnSpPr>
          <p:cNvPr id="1173" name="Google Shape;1173;p75"/>
          <p:cNvCxnSpPr>
            <a:cxnSpLocks/>
            <a:stCxn id="1166" idx="6"/>
            <a:endCxn id="1170" idx="2"/>
          </p:cNvCxnSpPr>
          <p:nvPr/>
        </p:nvCxnSpPr>
        <p:spPr>
          <a:xfrm>
            <a:off x="5776698" y="2454674"/>
            <a:ext cx="775071" cy="556443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1174" name="Google Shape;1174;p75"/>
          <p:cNvPicPr preferRelativeResize="0"/>
          <p:nvPr/>
        </p:nvPicPr>
        <p:blipFill>
          <a:blip r:embed="rId3">
            <a:alphaModFix amt="90000"/>
          </a:blip>
          <a:stretch>
            <a:fillRect/>
          </a:stretch>
        </p:blipFill>
        <p:spPr>
          <a:xfrm>
            <a:off x="345804" y="1808361"/>
            <a:ext cx="418548" cy="41824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76" name="Google Shape;1176;p75"/>
          <p:cNvCxnSpPr>
            <a:cxnSpLocks/>
            <a:stCxn id="1163" idx="2"/>
            <a:endCxn id="1174" idx="3"/>
          </p:cNvCxnSpPr>
          <p:nvPr/>
        </p:nvCxnSpPr>
        <p:spPr>
          <a:xfrm flipH="1" flipV="1">
            <a:off x="764352" y="2017485"/>
            <a:ext cx="611966" cy="783951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1152" name="Google Shape;1175;p75">
            <a:extLst>
              <a:ext uri="{FF2B5EF4-FFF2-40B4-BE49-F238E27FC236}">
                <a16:creationId xmlns:a16="http://schemas.microsoft.com/office/drawing/2014/main" id="{D7D1E910-2C77-0602-53DA-24B18C7CE7A2}"/>
              </a:ext>
            </a:extLst>
          </p:cNvPr>
          <p:cNvPicPr preferRelativeResize="0"/>
          <p:nvPr/>
        </p:nvPicPr>
        <p:blipFill>
          <a:blip r:embed="rId3">
            <a:alphaModFix amt="90000"/>
          </a:blip>
          <a:stretch>
            <a:fillRect/>
          </a:stretch>
        </p:blipFill>
        <p:spPr>
          <a:xfrm>
            <a:off x="8694481" y="2883121"/>
            <a:ext cx="418548" cy="418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53" name="Google Shape;1177;p75">
            <a:extLst>
              <a:ext uri="{FF2B5EF4-FFF2-40B4-BE49-F238E27FC236}">
                <a16:creationId xmlns:a16="http://schemas.microsoft.com/office/drawing/2014/main" id="{41279747-31A9-5120-2727-26367CBAB8A4}"/>
              </a:ext>
            </a:extLst>
          </p:cNvPr>
          <p:cNvCxnSpPr>
            <a:cxnSpLocks/>
            <a:stCxn id="1152" idx="0"/>
            <a:endCxn id="25" idx="6"/>
          </p:cNvCxnSpPr>
          <p:nvPr/>
        </p:nvCxnSpPr>
        <p:spPr>
          <a:xfrm flipH="1" flipV="1">
            <a:off x="8493253" y="2338976"/>
            <a:ext cx="410502" cy="544145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79" name="Google Shape;1162;p75">
            <a:extLst>
              <a:ext uri="{FF2B5EF4-FFF2-40B4-BE49-F238E27FC236}">
                <a16:creationId xmlns:a16="http://schemas.microsoft.com/office/drawing/2014/main" id="{6B31C1AA-8B47-E3A5-44A5-BAF5D47FE3F6}"/>
              </a:ext>
            </a:extLst>
          </p:cNvPr>
          <p:cNvSpPr txBox="1"/>
          <p:nvPr/>
        </p:nvSpPr>
        <p:spPr>
          <a:xfrm>
            <a:off x="6763800" y="1090859"/>
            <a:ext cx="23802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Emphasis should be on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F9F5FF"/>
                </a:solidFill>
                <a:latin typeface="Arial" panose="020B0604020202020204" pitchFamily="34" charset="0"/>
                <a:ea typeface="Archivo"/>
                <a:cs typeface="Arial" panose="020B0604020202020204" pitchFamily="34" charset="0"/>
                <a:sym typeface="Archivo"/>
              </a:rPr>
              <a:t>long-term benefits and success. </a:t>
            </a:r>
          </a:p>
        </p:txBody>
      </p:sp>
      <p:sp>
        <p:nvSpPr>
          <p:cNvPr id="25" name="Google Shape;1166;p75">
            <a:extLst>
              <a:ext uri="{FF2B5EF4-FFF2-40B4-BE49-F238E27FC236}">
                <a16:creationId xmlns:a16="http://schemas.microsoft.com/office/drawing/2014/main" id="{BA74D7A5-134B-8272-568B-25E8D25F0E4D}"/>
              </a:ext>
            </a:extLst>
          </p:cNvPr>
          <p:cNvSpPr/>
          <p:nvPr/>
        </p:nvSpPr>
        <p:spPr>
          <a:xfrm>
            <a:off x="7799353" y="1992026"/>
            <a:ext cx="693900" cy="693900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rgbClr val="FFFFFF">
                  <a:alpha val="0"/>
                </a:srgbClr>
              </a:gs>
            </a:gsLst>
            <a:lin ang="54007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000" b="1" dirty="0">
              <a:solidFill>
                <a:schemeClr val="lt1"/>
              </a:solidFill>
              <a:latin typeface="Archivo"/>
              <a:ea typeface="Archivo"/>
              <a:cs typeface="Archivo"/>
              <a:sym typeface="Archivo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E80ABC-CE02-3E43-3D3D-9B3A1B341FA9}"/>
              </a:ext>
            </a:extLst>
          </p:cNvPr>
          <p:cNvSpPr txBox="1"/>
          <p:nvPr/>
        </p:nvSpPr>
        <p:spPr>
          <a:xfrm>
            <a:off x="298579" y="3157021"/>
            <a:ext cx="26007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Management should adopt rules and regulations to address indulgence-related cultural issues to promote an ethical workplace.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C2CF7B-C397-28E5-473D-4EE940F0F7AF}"/>
              </a:ext>
            </a:extLst>
          </p:cNvPr>
          <p:cNvSpPr txBox="1"/>
          <p:nvPr/>
        </p:nvSpPr>
        <p:spPr>
          <a:xfrm>
            <a:off x="4202642" y="282498"/>
            <a:ext cx="244348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Offer training courses on  the German language, work culture, communication methods, and business etiquette, as well as fluency in both languages.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" name="Google Shape;1844;p90"/>
          <p:cNvSpPr txBox="1">
            <a:spLocks noGrp="1"/>
          </p:cNvSpPr>
          <p:nvPr>
            <p:ph type="title" idx="4294967295"/>
          </p:nvPr>
        </p:nvSpPr>
        <p:spPr>
          <a:xfrm>
            <a:off x="0" y="150813"/>
            <a:ext cx="7702550" cy="47783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</a:t>
            </a:r>
            <a:r>
              <a:rPr lang="en" dirty="0"/>
              <a:t>eferences </a:t>
            </a:r>
            <a:endParaRPr dirty="0"/>
          </a:p>
        </p:txBody>
      </p:sp>
      <p:sp>
        <p:nvSpPr>
          <p:cNvPr id="1845" name="Google Shape;1845;p90"/>
          <p:cNvSpPr txBox="1">
            <a:spLocks noGrp="1"/>
          </p:cNvSpPr>
          <p:nvPr>
            <p:ph type="subTitle" idx="4294967295"/>
          </p:nvPr>
        </p:nvSpPr>
        <p:spPr>
          <a:xfrm>
            <a:off x="0" y="739775"/>
            <a:ext cx="8935844" cy="389413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GB" sz="105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ALO, OBINNA 2020, 'Lost in Transfer? Exploring the Influence of Culture on the Transfer of Knowledge Categories.', </a:t>
            </a:r>
            <a:r>
              <a:rPr lang="en-GB" sz="105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Africa Journal of Management</a:t>
            </a:r>
            <a:r>
              <a:rPr lang="en-GB" sz="105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 Available at </a:t>
            </a:r>
            <a:r>
              <a:rPr lang="en-GB" sz="105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https://doi.org/10.1080/23322373.2020.1830696</a:t>
            </a:r>
            <a:r>
              <a:rPr lang="en-GB" sz="105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Accessed:02/11/2023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GB" sz="1100" b="0" i="0" dirty="0">
                <a:effectLst/>
                <a:latin typeface="Nexus Sans Pro"/>
              </a:rPr>
              <a:t>Asatiani, A, Hämäläinen, J, Penttinen, E &amp; Rossi, M 2021, 'Constructing continuity across the organisational culture boundary in a highly virtual work environment', </a:t>
            </a:r>
            <a:r>
              <a:rPr lang="en-GB" sz="1100" b="0" i="1" dirty="0">
                <a:effectLst/>
                <a:latin typeface="Nexus Sans Pro"/>
              </a:rPr>
              <a:t>Information Systems Journal</a:t>
            </a:r>
            <a:r>
              <a:rPr lang="en-GB" sz="1100" b="0" i="0" dirty="0">
                <a:effectLst/>
                <a:latin typeface="Nexus Sans Pro"/>
              </a:rPr>
              <a:t>, vol. 31, no. 1, pp. 62-93. Available at </a:t>
            </a:r>
            <a:r>
              <a:rPr lang="en-GB" sz="1100" b="0" i="0" dirty="0">
                <a:effectLst/>
                <a:latin typeface="Nexus Sans Pro"/>
                <a:hlinkClick r:id="rId4"/>
              </a:rPr>
              <a:t>https://doi.org/10.1111/isj.12293</a:t>
            </a:r>
            <a:r>
              <a:rPr lang="en-GB" sz="1100" b="0" i="0" dirty="0">
                <a:effectLst/>
                <a:latin typeface="Nexus Sans Pro"/>
              </a:rPr>
              <a:t> Accessed: 11/11/2023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GB" sz="1100" b="0" i="0" dirty="0">
                <a:effectLst/>
                <a:latin typeface="ltr-font"/>
              </a:rPr>
              <a:t>Bahreyni, S., Hosseini, M. (2019). 'language and Representation of Culture in Stuart Hall's Theory', </a:t>
            </a:r>
            <a:r>
              <a:rPr lang="en-GB" sz="1100" b="0" i="1" dirty="0">
                <a:effectLst/>
                <a:latin typeface="ltr-font"/>
              </a:rPr>
              <a:t>Journal of Recognition</a:t>
            </a:r>
            <a:r>
              <a:rPr lang="en-GB" sz="1100" b="0" i="0" dirty="0">
                <a:effectLst/>
                <a:latin typeface="ltr-font"/>
              </a:rPr>
              <a:t>, 11(2), pp. 7-22.</a:t>
            </a:r>
            <a:endParaRPr lang="en-GB" sz="105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Hamdan, Y. and Alheet, A.F. (2020) ‘Influence of organisational culture on pro-activeness, innovativeness and risk taking behaviour of SMEs’, Entrepreneurship and Sustainability Issues, 8(1), p.203.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Ho, C.L.L., Whittle, C. and Eaves, M.H. (2020) ‘Mixed methods research–nonverbal observations of cultural convergence in online and offline contexts: Testing Hall’s low-vs. high-context framework’, Journal of Intercultural Communication Research, 49(4), pp.301-312.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Manrai, L.A., Manrai, A.K., Lascu, D. and Friedeborn, S. (2019) ‘Determinants and effects of cultural context: A review, conceptual model, and propositions’, Journal of Global Marketing, 32(2), pp.67-82. 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Prajogo, D., Mena, C., Cooper, B. and Teh, P.L. (2022) ‘The roles of national culture in affecting quality management practices and quality performance-multilevel and multi-country analysis’, International Journal of Operations &amp; Production Management, 42(7), pp.877-897.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Sell, J. (2019) ‘Cultural Approaches Toward Time in Global Organizations’, Transforming Organizations: Narrative and Story-Based Approaches, pp.287-301.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Settembre-Blundo, D., González-Sánchez, R., Medina-Salgado, S. and García-Muiña, F.E. (2021) ‘Flexibility and resilience in corporate decision making: a new sustainability-based risk management system in uncertain times’, Global Journal of Flexible Systems Management, 22(Suppl 2), pp.107-132.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Ursu, O. (2020) ‘Enhancing Business Students’ Cross-Cultural Skills’, Review of Economic Studies and Research Virgil Madgearu, 13(2), pp.213-224.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Zolduoarrati, E., Licorish, S.A. and Stanger, N. (2022) ‘Impact of individualism and collectivism cultural profiles on the behaviour of software developers: A study of stack overflow’, Journal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Systems and Software, 192, p.111427.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6" name="Google Shape;1426;p87"/>
          <p:cNvSpPr txBox="1">
            <a:spLocks noGrp="1"/>
          </p:cNvSpPr>
          <p:nvPr>
            <p:ph type="ctrTitle" idx="4294967295"/>
          </p:nvPr>
        </p:nvSpPr>
        <p:spPr>
          <a:xfrm>
            <a:off x="0" y="663575"/>
            <a:ext cx="7356475" cy="381635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 dirty="0"/>
              <a:t>Thank you!</a:t>
            </a:r>
            <a:endParaRPr sz="9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740</TotalTime>
  <Words>1510</Words>
  <Application>Microsoft Office PowerPoint</Application>
  <PresentationFormat>On-screen Show (16:9)</PresentationFormat>
  <Paragraphs>196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7" baseType="lpstr">
      <vt:lpstr>Archivo</vt:lpstr>
      <vt:lpstr>Archivo ExtraLight</vt:lpstr>
      <vt:lpstr>Archivo SemiBold</vt:lpstr>
      <vt:lpstr>Arial</vt:lpstr>
      <vt:lpstr>Bebas Neue</vt:lpstr>
      <vt:lpstr>Century Gothic</vt:lpstr>
      <vt:lpstr>ltr-font</vt:lpstr>
      <vt:lpstr>Nexus Sans Pro</vt:lpstr>
      <vt:lpstr>Times New Roman</vt:lpstr>
      <vt:lpstr>Wingdings</vt:lpstr>
      <vt:lpstr>Wingdings 3</vt:lpstr>
      <vt:lpstr>Ion</vt:lpstr>
      <vt:lpstr> International Business Communication LCBB6001 Lecturer: Charles Nwaogwugwu Bridging Cultures for Global Success: Tesco PLC’s expansion in Germany</vt:lpstr>
      <vt:lpstr>Analysis of Cultural Differences between the UK and Germany</vt:lpstr>
      <vt:lpstr>Tesco PLC, a British multinational retail giant, has been in business since 1919. It started as a market stall in the UK and now has over 400,000 employees worldwide, selling groceries, apparel, and more.</vt:lpstr>
      <vt:lpstr>Cultural Similarities  According to Hall’s Theory</vt:lpstr>
      <vt:lpstr>PowerPoint Presentation</vt:lpstr>
      <vt:lpstr>Germany </vt:lpstr>
      <vt:lpstr>In light of Hofstede’s Cultural Dimensions Theory</vt:lpstr>
      <vt:lpstr>PowerPoint Presentation</vt:lpstr>
      <vt:lpstr>PowerPoint Presentation</vt:lpstr>
      <vt:lpstr>Implications of the Cultural Differences in Employees Attitude and Workplace Culture </vt:lpstr>
      <vt:lpstr>…</vt:lpstr>
      <vt:lpstr>Recommendation for effective Tesco’s business expansion in Germany</vt:lpstr>
      <vt:lpstr>…</vt:lpstr>
      <vt:lpstr>References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2 Practical: Presentation “Tesco’s expansion in Germany”</dc:title>
  <dc:creator>Hp</dc:creator>
  <cp:lastModifiedBy>Cristina Anton</cp:lastModifiedBy>
  <cp:revision>10</cp:revision>
  <dcterms:modified xsi:type="dcterms:W3CDTF">2023-11-24T13:55:34Z</dcterms:modified>
</cp:coreProperties>
</file>