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1"/>
  </p:sldMasterIdLst>
  <p:notesMasterIdLst>
    <p:notesMasterId r:id="rId36"/>
  </p:notesMasterIdLst>
  <p:sldIdLst>
    <p:sldId id="256" r:id="rId2"/>
    <p:sldId id="312" r:id="rId3"/>
    <p:sldId id="320" r:id="rId4"/>
    <p:sldId id="276" r:id="rId5"/>
    <p:sldId id="257" r:id="rId6"/>
    <p:sldId id="258" r:id="rId7"/>
    <p:sldId id="259" r:id="rId8"/>
    <p:sldId id="260" r:id="rId9"/>
    <p:sldId id="311" r:id="rId10"/>
    <p:sldId id="261" r:id="rId11"/>
    <p:sldId id="323" r:id="rId12"/>
    <p:sldId id="287" r:id="rId13"/>
    <p:sldId id="288" r:id="rId14"/>
    <p:sldId id="280" r:id="rId15"/>
    <p:sldId id="263" r:id="rId16"/>
    <p:sldId id="322" r:id="rId17"/>
    <p:sldId id="319" r:id="rId18"/>
    <p:sldId id="324" r:id="rId19"/>
    <p:sldId id="264" r:id="rId20"/>
    <p:sldId id="278" r:id="rId21"/>
    <p:sldId id="268" r:id="rId22"/>
    <p:sldId id="265" r:id="rId23"/>
    <p:sldId id="279" r:id="rId24"/>
    <p:sldId id="267" r:id="rId25"/>
    <p:sldId id="271" r:id="rId26"/>
    <p:sldId id="272" r:id="rId27"/>
    <p:sldId id="273" r:id="rId28"/>
    <p:sldId id="321" r:id="rId29"/>
    <p:sldId id="283" r:id="rId30"/>
    <p:sldId id="282" r:id="rId31"/>
    <p:sldId id="284" r:id="rId32"/>
    <p:sldId id="286" r:id="rId33"/>
    <p:sldId id="266" r:id="rId34"/>
    <p:sldId id="308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8" d="100"/>
          <a:sy n="88" d="100"/>
        </p:scale>
        <p:origin x="180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8DD607F-7407-4F55-9ECB-A6E0686A2A3E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19E56D4-A492-4444-A85A-11B82A1D67FD}">
      <dgm:prSet/>
      <dgm:spPr/>
      <dgm:t>
        <a:bodyPr/>
        <a:lstStyle/>
        <a:p>
          <a:r>
            <a:rPr lang="en-GB"/>
            <a:t>According to Eden leadership training is unrealistic as some managers ‘have it’ naturally whilst others do not.</a:t>
          </a:r>
          <a:endParaRPr lang="en-US"/>
        </a:p>
      </dgm:t>
    </dgm:pt>
    <dgm:pt modelId="{2DB24540-5F48-4B19-975B-FD598E389FFA}" type="parTrans" cxnId="{4199EBB7-45CB-4941-9967-F7D909D2690A}">
      <dgm:prSet/>
      <dgm:spPr/>
      <dgm:t>
        <a:bodyPr/>
        <a:lstStyle/>
        <a:p>
          <a:endParaRPr lang="en-US"/>
        </a:p>
      </dgm:t>
    </dgm:pt>
    <dgm:pt modelId="{D2BB0496-6F78-4739-B750-66940DC9E8C1}" type="sibTrans" cxnId="{4199EBB7-45CB-4941-9967-F7D909D2690A}">
      <dgm:prSet/>
      <dgm:spPr/>
      <dgm:t>
        <a:bodyPr/>
        <a:lstStyle/>
        <a:p>
          <a:endParaRPr lang="en-US"/>
        </a:p>
      </dgm:t>
    </dgm:pt>
    <dgm:pt modelId="{FB39CB4A-8769-4C05-A9CC-7E40522085D1}">
      <dgm:prSet/>
      <dgm:spPr/>
      <dgm:t>
        <a:bodyPr/>
        <a:lstStyle/>
        <a:p>
          <a:r>
            <a:rPr lang="en-GB"/>
            <a:t>What do you think of this theory?</a:t>
          </a:r>
          <a:endParaRPr lang="en-US"/>
        </a:p>
      </dgm:t>
    </dgm:pt>
    <dgm:pt modelId="{51A2F6B3-2462-4CBC-AC27-443522C6CB39}" type="parTrans" cxnId="{5F861251-D0E8-435A-A362-4E04D35A1652}">
      <dgm:prSet/>
      <dgm:spPr/>
      <dgm:t>
        <a:bodyPr/>
        <a:lstStyle/>
        <a:p>
          <a:endParaRPr lang="en-US"/>
        </a:p>
      </dgm:t>
    </dgm:pt>
    <dgm:pt modelId="{EAA13E77-9083-4EA9-96AD-599B1C34B83E}" type="sibTrans" cxnId="{5F861251-D0E8-435A-A362-4E04D35A1652}">
      <dgm:prSet/>
      <dgm:spPr/>
      <dgm:t>
        <a:bodyPr/>
        <a:lstStyle/>
        <a:p>
          <a:endParaRPr lang="en-US"/>
        </a:p>
      </dgm:t>
    </dgm:pt>
    <dgm:pt modelId="{B12C439C-EEC9-4939-B345-2B518A6ACA0C}">
      <dgm:prSet/>
      <dgm:spPr/>
      <dgm:t>
        <a:bodyPr/>
        <a:lstStyle/>
        <a:p>
          <a:r>
            <a:rPr lang="en-GB"/>
            <a:t>Are leaders born or made??</a:t>
          </a:r>
          <a:endParaRPr lang="en-US"/>
        </a:p>
      </dgm:t>
    </dgm:pt>
    <dgm:pt modelId="{499E75B1-9199-4046-B77C-60494138928F}" type="parTrans" cxnId="{3C46AD2E-8A25-4BEF-91A8-6A2E814C6AE3}">
      <dgm:prSet/>
      <dgm:spPr/>
      <dgm:t>
        <a:bodyPr/>
        <a:lstStyle/>
        <a:p>
          <a:endParaRPr lang="en-US"/>
        </a:p>
      </dgm:t>
    </dgm:pt>
    <dgm:pt modelId="{415B7FB6-CEFD-47B5-A044-70D633EE55A0}" type="sibTrans" cxnId="{3C46AD2E-8A25-4BEF-91A8-6A2E814C6AE3}">
      <dgm:prSet/>
      <dgm:spPr/>
      <dgm:t>
        <a:bodyPr/>
        <a:lstStyle/>
        <a:p>
          <a:endParaRPr lang="en-US"/>
        </a:p>
      </dgm:t>
    </dgm:pt>
    <dgm:pt modelId="{FC76A676-6C34-4A2D-AEDB-568214BFD9CB}" type="pres">
      <dgm:prSet presAssocID="{C8DD607F-7407-4F55-9ECB-A6E0686A2A3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54D47CC-E1C0-4D8C-9B0A-560E4CA95826}" type="pres">
      <dgm:prSet presAssocID="{E19E56D4-A492-4444-A85A-11B82A1D67FD}" presName="hierRoot1" presStyleCnt="0"/>
      <dgm:spPr/>
    </dgm:pt>
    <dgm:pt modelId="{8DC7F418-8EB8-4C09-860C-E9913C4A0797}" type="pres">
      <dgm:prSet presAssocID="{E19E56D4-A492-4444-A85A-11B82A1D67FD}" presName="composite" presStyleCnt="0"/>
      <dgm:spPr/>
    </dgm:pt>
    <dgm:pt modelId="{7628C74E-E1A2-4249-9730-4DE4AB1AF68C}" type="pres">
      <dgm:prSet presAssocID="{E19E56D4-A492-4444-A85A-11B82A1D67FD}" presName="background" presStyleLbl="node0" presStyleIdx="0" presStyleCnt="3"/>
      <dgm:spPr/>
    </dgm:pt>
    <dgm:pt modelId="{A047D7A1-DD5A-44A0-8C8E-36D0353474FF}" type="pres">
      <dgm:prSet presAssocID="{E19E56D4-A492-4444-A85A-11B82A1D67FD}" presName="text" presStyleLbl="fgAcc0" presStyleIdx="0" presStyleCnt="3">
        <dgm:presLayoutVars>
          <dgm:chPref val="3"/>
        </dgm:presLayoutVars>
      </dgm:prSet>
      <dgm:spPr/>
    </dgm:pt>
    <dgm:pt modelId="{ECA2EED9-3568-40D2-864F-DBD202E03182}" type="pres">
      <dgm:prSet presAssocID="{E19E56D4-A492-4444-A85A-11B82A1D67FD}" presName="hierChild2" presStyleCnt="0"/>
      <dgm:spPr/>
    </dgm:pt>
    <dgm:pt modelId="{125B5BD7-3945-4851-AE0E-2D5BB28DB445}" type="pres">
      <dgm:prSet presAssocID="{FB39CB4A-8769-4C05-A9CC-7E40522085D1}" presName="hierRoot1" presStyleCnt="0"/>
      <dgm:spPr/>
    </dgm:pt>
    <dgm:pt modelId="{C22AC161-22B1-4AA9-AF58-4F944804AAED}" type="pres">
      <dgm:prSet presAssocID="{FB39CB4A-8769-4C05-A9CC-7E40522085D1}" presName="composite" presStyleCnt="0"/>
      <dgm:spPr/>
    </dgm:pt>
    <dgm:pt modelId="{1D2DC0B9-D2E6-4134-A5A4-280A3606B14C}" type="pres">
      <dgm:prSet presAssocID="{FB39CB4A-8769-4C05-A9CC-7E40522085D1}" presName="background" presStyleLbl="node0" presStyleIdx="1" presStyleCnt="3"/>
      <dgm:spPr/>
    </dgm:pt>
    <dgm:pt modelId="{BFF24D1F-B035-4471-94B8-32F6C212EF4F}" type="pres">
      <dgm:prSet presAssocID="{FB39CB4A-8769-4C05-A9CC-7E40522085D1}" presName="text" presStyleLbl="fgAcc0" presStyleIdx="1" presStyleCnt="3">
        <dgm:presLayoutVars>
          <dgm:chPref val="3"/>
        </dgm:presLayoutVars>
      </dgm:prSet>
      <dgm:spPr/>
    </dgm:pt>
    <dgm:pt modelId="{AEB70BEB-799C-413D-8E3A-C32751899855}" type="pres">
      <dgm:prSet presAssocID="{FB39CB4A-8769-4C05-A9CC-7E40522085D1}" presName="hierChild2" presStyleCnt="0"/>
      <dgm:spPr/>
    </dgm:pt>
    <dgm:pt modelId="{56BC938D-A949-4A26-9A18-0541038B5194}" type="pres">
      <dgm:prSet presAssocID="{B12C439C-EEC9-4939-B345-2B518A6ACA0C}" presName="hierRoot1" presStyleCnt="0"/>
      <dgm:spPr/>
    </dgm:pt>
    <dgm:pt modelId="{777AECF2-6792-4F6A-A972-CE9F1D7DD71E}" type="pres">
      <dgm:prSet presAssocID="{B12C439C-EEC9-4939-B345-2B518A6ACA0C}" presName="composite" presStyleCnt="0"/>
      <dgm:spPr/>
    </dgm:pt>
    <dgm:pt modelId="{C2B86FD1-62B7-4869-B618-3E71981C0D32}" type="pres">
      <dgm:prSet presAssocID="{B12C439C-EEC9-4939-B345-2B518A6ACA0C}" presName="background" presStyleLbl="node0" presStyleIdx="2" presStyleCnt="3"/>
      <dgm:spPr/>
    </dgm:pt>
    <dgm:pt modelId="{B8172B89-1AF8-4CA0-9337-C9C3F4F860FC}" type="pres">
      <dgm:prSet presAssocID="{B12C439C-EEC9-4939-B345-2B518A6ACA0C}" presName="text" presStyleLbl="fgAcc0" presStyleIdx="2" presStyleCnt="3">
        <dgm:presLayoutVars>
          <dgm:chPref val="3"/>
        </dgm:presLayoutVars>
      </dgm:prSet>
      <dgm:spPr/>
    </dgm:pt>
    <dgm:pt modelId="{E903578B-7C85-414C-8A88-64F3A9BF23F6}" type="pres">
      <dgm:prSet presAssocID="{B12C439C-EEC9-4939-B345-2B518A6ACA0C}" presName="hierChild2" presStyleCnt="0"/>
      <dgm:spPr/>
    </dgm:pt>
  </dgm:ptLst>
  <dgm:cxnLst>
    <dgm:cxn modelId="{E8960E23-8925-4964-AE83-9C071E916D21}" type="presOf" srcId="{C8DD607F-7407-4F55-9ECB-A6E0686A2A3E}" destId="{FC76A676-6C34-4A2D-AEDB-568214BFD9CB}" srcOrd="0" destOrd="0" presId="urn:microsoft.com/office/officeart/2005/8/layout/hierarchy1"/>
    <dgm:cxn modelId="{3C46AD2E-8A25-4BEF-91A8-6A2E814C6AE3}" srcId="{C8DD607F-7407-4F55-9ECB-A6E0686A2A3E}" destId="{B12C439C-EEC9-4939-B345-2B518A6ACA0C}" srcOrd="2" destOrd="0" parTransId="{499E75B1-9199-4046-B77C-60494138928F}" sibTransId="{415B7FB6-CEFD-47B5-A044-70D633EE55A0}"/>
    <dgm:cxn modelId="{E33B7B43-1CA0-4CA4-BD14-65C1AA4AD79A}" type="presOf" srcId="{B12C439C-EEC9-4939-B345-2B518A6ACA0C}" destId="{B8172B89-1AF8-4CA0-9337-C9C3F4F860FC}" srcOrd="0" destOrd="0" presId="urn:microsoft.com/office/officeart/2005/8/layout/hierarchy1"/>
    <dgm:cxn modelId="{5F861251-D0E8-435A-A362-4E04D35A1652}" srcId="{C8DD607F-7407-4F55-9ECB-A6E0686A2A3E}" destId="{FB39CB4A-8769-4C05-A9CC-7E40522085D1}" srcOrd="1" destOrd="0" parTransId="{51A2F6B3-2462-4CBC-AC27-443522C6CB39}" sibTransId="{EAA13E77-9083-4EA9-96AD-599B1C34B83E}"/>
    <dgm:cxn modelId="{E3A6CCA9-619A-4E16-A7E2-0CD7127EE2EB}" type="presOf" srcId="{E19E56D4-A492-4444-A85A-11B82A1D67FD}" destId="{A047D7A1-DD5A-44A0-8C8E-36D0353474FF}" srcOrd="0" destOrd="0" presId="urn:microsoft.com/office/officeart/2005/8/layout/hierarchy1"/>
    <dgm:cxn modelId="{4199EBB7-45CB-4941-9967-F7D909D2690A}" srcId="{C8DD607F-7407-4F55-9ECB-A6E0686A2A3E}" destId="{E19E56D4-A492-4444-A85A-11B82A1D67FD}" srcOrd="0" destOrd="0" parTransId="{2DB24540-5F48-4B19-975B-FD598E389FFA}" sibTransId="{D2BB0496-6F78-4739-B750-66940DC9E8C1}"/>
    <dgm:cxn modelId="{ACA60CF6-659D-414A-9E15-A0B364D9591A}" type="presOf" srcId="{FB39CB4A-8769-4C05-A9CC-7E40522085D1}" destId="{BFF24D1F-B035-4471-94B8-32F6C212EF4F}" srcOrd="0" destOrd="0" presId="urn:microsoft.com/office/officeart/2005/8/layout/hierarchy1"/>
    <dgm:cxn modelId="{B05783A5-699A-4EE6-925C-2AB10F0F1FEA}" type="presParOf" srcId="{FC76A676-6C34-4A2D-AEDB-568214BFD9CB}" destId="{E54D47CC-E1C0-4D8C-9B0A-560E4CA95826}" srcOrd="0" destOrd="0" presId="urn:microsoft.com/office/officeart/2005/8/layout/hierarchy1"/>
    <dgm:cxn modelId="{32141322-93FB-4677-8773-C6F486611D2E}" type="presParOf" srcId="{E54D47CC-E1C0-4D8C-9B0A-560E4CA95826}" destId="{8DC7F418-8EB8-4C09-860C-E9913C4A0797}" srcOrd="0" destOrd="0" presId="urn:microsoft.com/office/officeart/2005/8/layout/hierarchy1"/>
    <dgm:cxn modelId="{CE43762D-D6DD-4613-B281-AE26DB1AEE68}" type="presParOf" srcId="{8DC7F418-8EB8-4C09-860C-E9913C4A0797}" destId="{7628C74E-E1A2-4249-9730-4DE4AB1AF68C}" srcOrd="0" destOrd="0" presId="urn:microsoft.com/office/officeart/2005/8/layout/hierarchy1"/>
    <dgm:cxn modelId="{FB685F6A-47DF-42DB-9F99-16BA02FC2156}" type="presParOf" srcId="{8DC7F418-8EB8-4C09-860C-E9913C4A0797}" destId="{A047D7A1-DD5A-44A0-8C8E-36D0353474FF}" srcOrd="1" destOrd="0" presId="urn:microsoft.com/office/officeart/2005/8/layout/hierarchy1"/>
    <dgm:cxn modelId="{A803844E-F756-4723-8445-9DB6167C3670}" type="presParOf" srcId="{E54D47CC-E1C0-4D8C-9B0A-560E4CA95826}" destId="{ECA2EED9-3568-40D2-864F-DBD202E03182}" srcOrd="1" destOrd="0" presId="urn:microsoft.com/office/officeart/2005/8/layout/hierarchy1"/>
    <dgm:cxn modelId="{6F9A017F-DD98-4F73-901E-D0873C779553}" type="presParOf" srcId="{FC76A676-6C34-4A2D-AEDB-568214BFD9CB}" destId="{125B5BD7-3945-4851-AE0E-2D5BB28DB445}" srcOrd="1" destOrd="0" presId="urn:microsoft.com/office/officeart/2005/8/layout/hierarchy1"/>
    <dgm:cxn modelId="{FF58EDF5-DA5F-449A-AFAE-76FD17B53EB7}" type="presParOf" srcId="{125B5BD7-3945-4851-AE0E-2D5BB28DB445}" destId="{C22AC161-22B1-4AA9-AF58-4F944804AAED}" srcOrd="0" destOrd="0" presId="urn:microsoft.com/office/officeart/2005/8/layout/hierarchy1"/>
    <dgm:cxn modelId="{A9B2DD86-5DB4-4EBC-80F2-47C9AC596302}" type="presParOf" srcId="{C22AC161-22B1-4AA9-AF58-4F944804AAED}" destId="{1D2DC0B9-D2E6-4134-A5A4-280A3606B14C}" srcOrd="0" destOrd="0" presId="urn:microsoft.com/office/officeart/2005/8/layout/hierarchy1"/>
    <dgm:cxn modelId="{91CD67C6-BBB7-4331-8797-5E21B141355D}" type="presParOf" srcId="{C22AC161-22B1-4AA9-AF58-4F944804AAED}" destId="{BFF24D1F-B035-4471-94B8-32F6C212EF4F}" srcOrd="1" destOrd="0" presId="urn:microsoft.com/office/officeart/2005/8/layout/hierarchy1"/>
    <dgm:cxn modelId="{5C439A16-51F2-4DFF-8D4A-F58B2E783EEA}" type="presParOf" srcId="{125B5BD7-3945-4851-AE0E-2D5BB28DB445}" destId="{AEB70BEB-799C-413D-8E3A-C32751899855}" srcOrd="1" destOrd="0" presId="urn:microsoft.com/office/officeart/2005/8/layout/hierarchy1"/>
    <dgm:cxn modelId="{2C933234-95FF-4C5D-A7DC-51BC2C64B27E}" type="presParOf" srcId="{FC76A676-6C34-4A2D-AEDB-568214BFD9CB}" destId="{56BC938D-A949-4A26-9A18-0541038B5194}" srcOrd="2" destOrd="0" presId="urn:microsoft.com/office/officeart/2005/8/layout/hierarchy1"/>
    <dgm:cxn modelId="{078AC4E5-80CA-4860-85BF-1D51DB75B242}" type="presParOf" srcId="{56BC938D-A949-4A26-9A18-0541038B5194}" destId="{777AECF2-6792-4F6A-A972-CE9F1D7DD71E}" srcOrd="0" destOrd="0" presId="urn:microsoft.com/office/officeart/2005/8/layout/hierarchy1"/>
    <dgm:cxn modelId="{92948F0A-59A9-42ED-94AD-FF1CB22CA64D}" type="presParOf" srcId="{777AECF2-6792-4F6A-A972-CE9F1D7DD71E}" destId="{C2B86FD1-62B7-4869-B618-3E71981C0D32}" srcOrd="0" destOrd="0" presId="urn:microsoft.com/office/officeart/2005/8/layout/hierarchy1"/>
    <dgm:cxn modelId="{6D2B5A61-2D57-435B-97AC-BBD9906CEF60}" type="presParOf" srcId="{777AECF2-6792-4F6A-A972-CE9F1D7DD71E}" destId="{B8172B89-1AF8-4CA0-9337-C9C3F4F860FC}" srcOrd="1" destOrd="0" presId="urn:microsoft.com/office/officeart/2005/8/layout/hierarchy1"/>
    <dgm:cxn modelId="{45F88928-6D35-43C9-912D-F7884BA15D4E}" type="presParOf" srcId="{56BC938D-A949-4A26-9A18-0541038B5194}" destId="{E903578B-7C85-414C-8A88-64F3A9BF23F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E5F3E47-4CF9-4F65-A4A6-22B735DD8D0D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9B72E73-3982-4ED1-A4F7-C58B790FE32D}">
      <dgm:prSet/>
      <dgm:spPr/>
      <dgm:t>
        <a:bodyPr/>
        <a:lstStyle/>
        <a:p>
          <a:r>
            <a:rPr lang="en-GB"/>
            <a:t>What would be the impact on an organisation if:</a:t>
          </a:r>
          <a:endParaRPr lang="en-US"/>
        </a:p>
      </dgm:t>
    </dgm:pt>
    <dgm:pt modelId="{AA6D6AA5-EEAC-4355-BB91-AADD0C44E883}" type="parTrans" cxnId="{ACBF8D8A-FD9E-443A-ADCB-5A1A6D37FB11}">
      <dgm:prSet/>
      <dgm:spPr/>
      <dgm:t>
        <a:bodyPr/>
        <a:lstStyle/>
        <a:p>
          <a:endParaRPr lang="en-US"/>
        </a:p>
      </dgm:t>
    </dgm:pt>
    <dgm:pt modelId="{7F2987FF-FD32-48B0-938F-5DF1C18CBDF4}" type="sibTrans" cxnId="{ACBF8D8A-FD9E-443A-ADCB-5A1A6D37FB11}">
      <dgm:prSet/>
      <dgm:spPr/>
      <dgm:t>
        <a:bodyPr/>
        <a:lstStyle/>
        <a:p>
          <a:endParaRPr lang="en-US"/>
        </a:p>
      </dgm:t>
    </dgm:pt>
    <dgm:pt modelId="{92FA69B0-C99D-47EA-95E8-2F09139532FD}">
      <dgm:prSet/>
      <dgm:spPr/>
      <dgm:t>
        <a:bodyPr/>
        <a:lstStyle/>
        <a:p>
          <a:r>
            <a:rPr lang="en-GB" dirty="0"/>
            <a:t>It had strong Management but a lack of Leadership?</a:t>
          </a:r>
          <a:endParaRPr lang="en-US" dirty="0"/>
        </a:p>
      </dgm:t>
    </dgm:pt>
    <dgm:pt modelId="{119E22FE-20AF-4831-B64A-38A44273297C}" type="parTrans" cxnId="{8534D89E-1E60-4CBF-B656-080721E27155}">
      <dgm:prSet/>
      <dgm:spPr/>
      <dgm:t>
        <a:bodyPr/>
        <a:lstStyle/>
        <a:p>
          <a:endParaRPr lang="en-US"/>
        </a:p>
      </dgm:t>
    </dgm:pt>
    <dgm:pt modelId="{CF3EEEF2-6C06-4A30-A8BB-38CECFD4BCB9}" type="sibTrans" cxnId="{8534D89E-1E60-4CBF-B656-080721E27155}">
      <dgm:prSet/>
      <dgm:spPr/>
      <dgm:t>
        <a:bodyPr/>
        <a:lstStyle/>
        <a:p>
          <a:endParaRPr lang="en-US"/>
        </a:p>
      </dgm:t>
    </dgm:pt>
    <dgm:pt modelId="{9049A10E-0049-49A1-A6C5-9BED66C20728}">
      <dgm:prSet/>
      <dgm:spPr/>
      <dgm:t>
        <a:bodyPr/>
        <a:lstStyle/>
        <a:p>
          <a:r>
            <a:rPr lang="en-GB" dirty="0"/>
            <a:t>Strong Leadership and a lack of Management?</a:t>
          </a:r>
          <a:endParaRPr lang="en-US" dirty="0"/>
        </a:p>
      </dgm:t>
    </dgm:pt>
    <dgm:pt modelId="{1D207170-7C34-4E1C-90FD-25EBC6ACCCA4}" type="parTrans" cxnId="{194AD19A-8734-4B31-8184-BBB185A9B103}">
      <dgm:prSet/>
      <dgm:spPr/>
      <dgm:t>
        <a:bodyPr/>
        <a:lstStyle/>
        <a:p>
          <a:endParaRPr lang="en-US"/>
        </a:p>
      </dgm:t>
    </dgm:pt>
    <dgm:pt modelId="{C635B9DD-D43C-416B-A625-4CD999EF337B}" type="sibTrans" cxnId="{194AD19A-8734-4B31-8184-BBB185A9B103}">
      <dgm:prSet/>
      <dgm:spPr/>
      <dgm:t>
        <a:bodyPr/>
        <a:lstStyle/>
        <a:p>
          <a:endParaRPr lang="en-US"/>
        </a:p>
      </dgm:t>
    </dgm:pt>
    <dgm:pt modelId="{6BC9DB61-13D5-4749-8917-571F0EFD2EFA}" type="pres">
      <dgm:prSet presAssocID="{CE5F3E47-4CF9-4F65-A4A6-22B735DD8D0D}" presName="diagram" presStyleCnt="0">
        <dgm:presLayoutVars>
          <dgm:dir/>
          <dgm:resizeHandles val="exact"/>
        </dgm:presLayoutVars>
      </dgm:prSet>
      <dgm:spPr/>
    </dgm:pt>
    <dgm:pt modelId="{5026663D-3E06-4A03-A287-8B8ED3321963}" type="pres">
      <dgm:prSet presAssocID="{B9B72E73-3982-4ED1-A4F7-C58B790FE32D}" presName="node" presStyleLbl="node1" presStyleIdx="0" presStyleCnt="1">
        <dgm:presLayoutVars>
          <dgm:bulletEnabled val="1"/>
        </dgm:presLayoutVars>
      </dgm:prSet>
      <dgm:spPr/>
    </dgm:pt>
  </dgm:ptLst>
  <dgm:cxnLst>
    <dgm:cxn modelId="{01D15B01-9292-42C1-A369-5FBCC65E5C1A}" type="presOf" srcId="{B9B72E73-3982-4ED1-A4F7-C58B790FE32D}" destId="{5026663D-3E06-4A03-A287-8B8ED3321963}" srcOrd="0" destOrd="0" presId="urn:microsoft.com/office/officeart/2005/8/layout/default"/>
    <dgm:cxn modelId="{D3F71A02-B9E3-471D-8722-F9CD792E85F3}" type="presOf" srcId="{92FA69B0-C99D-47EA-95E8-2F09139532FD}" destId="{5026663D-3E06-4A03-A287-8B8ED3321963}" srcOrd="0" destOrd="1" presId="urn:microsoft.com/office/officeart/2005/8/layout/default"/>
    <dgm:cxn modelId="{DB5FDF7B-2C67-422D-8F2A-77DCE4DD2BB8}" type="presOf" srcId="{CE5F3E47-4CF9-4F65-A4A6-22B735DD8D0D}" destId="{6BC9DB61-13D5-4749-8917-571F0EFD2EFA}" srcOrd="0" destOrd="0" presId="urn:microsoft.com/office/officeart/2005/8/layout/default"/>
    <dgm:cxn modelId="{ACBF8D8A-FD9E-443A-ADCB-5A1A6D37FB11}" srcId="{CE5F3E47-4CF9-4F65-A4A6-22B735DD8D0D}" destId="{B9B72E73-3982-4ED1-A4F7-C58B790FE32D}" srcOrd="0" destOrd="0" parTransId="{AA6D6AA5-EEAC-4355-BB91-AADD0C44E883}" sibTransId="{7F2987FF-FD32-48B0-938F-5DF1C18CBDF4}"/>
    <dgm:cxn modelId="{194AD19A-8734-4B31-8184-BBB185A9B103}" srcId="{B9B72E73-3982-4ED1-A4F7-C58B790FE32D}" destId="{9049A10E-0049-49A1-A6C5-9BED66C20728}" srcOrd="1" destOrd="0" parTransId="{1D207170-7C34-4E1C-90FD-25EBC6ACCCA4}" sibTransId="{C635B9DD-D43C-416B-A625-4CD999EF337B}"/>
    <dgm:cxn modelId="{37714B9D-E415-4ABD-A46E-7625E2A8B49B}" type="presOf" srcId="{9049A10E-0049-49A1-A6C5-9BED66C20728}" destId="{5026663D-3E06-4A03-A287-8B8ED3321963}" srcOrd="0" destOrd="2" presId="urn:microsoft.com/office/officeart/2005/8/layout/default"/>
    <dgm:cxn modelId="{8534D89E-1E60-4CBF-B656-080721E27155}" srcId="{B9B72E73-3982-4ED1-A4F7-C58B790FE32D}" destId="{92FA69B0-C99D-47EA-95E8-2F09139532FD}" srcOrd="0" destOrd="0" parTransId="{119E22FE-20AF-4831-B64A-38A44273297C}" sibTransId="{CF3EEEF2-6C06-4A30-A8BB-38CECFD4BCB9}"/>
    <dgm:cxn modelId="{48689FB1-4164-4660-A61C-CEB9890BAD98}" type="presParOf" srcId="{6BC9DB61-13D5-4749-8917-571F0EFD2EFA}" destId="{5026663D-3E06-4A03-A287-8B8ED3321963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EA79246-0F86-40FB-BF87-93E109BC940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70494A4-B9F1-40C2-8922-CCFE25B8DF5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would be over simplistic to suggest that managers have a ‘theory X’ or ‘theory Y’ mind-set (hopefully!),</a:t>
          </a:r>
          <a:endParaRPr lang="en-US"/>
        </a:p>
      </dgm:t>
    </dgm:pt>
    <dgm:pt modelId="{81D990D1-733D-44FD-832F-0C8F601C6C2E}" type="parTrans" cxnId="{F8C727D9-6D8D-4C3F-881E-FAC2279A9159}">
      <dgm:prSet/>
      <dgm:spPr/>
      <dgm:t>
        <a:bodyPr/>
        <a:lstStyle/>
        <a:p>
          <a:endParaRPr lang="en-US"/>
        </a:p>
      </dgm:t>
    </dgm:pt>
    <dgm:pt modelId="{45E4664F-6353-42C4-8C94-31ABA25D5D02}" type="sibTrans" cxnId="{F8C727D9-6D8D-4C3F-881E-FAC2279A9159}">
      <dgm:prSet/>
      <dgm:spPr/>
      <dgm:t>
        <a:bodyPr/>
        <a:lstStyle/>
        <a:p>
          <a:endParaRPr lang="en-US"/>
        </a:p>
      </dgm:t>
    </dgm:pt>
    <dgm:pt modelId="{71344993-9BC6-4024-A866-2DAB232215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Managers would usually have different types of relationship with different subordinates, </a:t>
          </a:r>
          <a:endParaRPr lang="en-US"/>
        </a:p>
      </dgm:t>
    </dgm:pt>
    <dgm:pt modelId="{58E6927F-F926-4B68-9EFF-1A3AC922F0A9}" type="parTrans" cxnId="{217FE4F5-F0B0-4E3C-9970-D448F3E4BFE8}">
      <dgm:prSet/>
      <dgm:spPr/>
      <dgm:t>
        <a:bodyPr/>
        <a:lstStyle/>
        <a:p>
          <a:endParaRPr lang="en-US"/>
        </a:p>
      </dgm:t>
    </dgm:pt>
    <dgm:pt modelId="{0A83C784-27AB-4C7D-B589-3FEF1813A725}" type="sibTrans" cxnId="{217FE4F5-F0B0-4E3C-9970-D448F3E4BFE8}">
      <dgm:prSet/>
      <dgm:spPr/>
      <dgm:t>
        <a:bodyPr/>
        <a:lstStyle/>
        <a:p>
          <a:endParaRPr lang="en-US"/>
        </a:p>
      </dgm:t>
    </dgm:pt>
    <dgm:pt modelId="{D1D074DD-0BB2-477D-8BAC-855D5A51F0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Perhaps they would adopt a theory X approach with some and a theory Y with others!</a:t>
          </a:r>
          <a:endParaRPr lang="en-US"/>
        </a:p>
      </dgm:t>
    </dgm:pt>
    <dgm:pt modelId="{9238210C-6FBB-4AC2-B618-BA5B4D6BADBA}" type="parTrans" cxnId="{C9049E02-12A4-45FB-9180-7753668C403A}">
      <dgm:prSet/>
      <dgm:spPr/>
      <dgm:t>
        <a:bodyPr/>
        <a:lstStyle/>
        <a:p>
          <a:endParaRPr lang="en-US"/>
        </a:p>
      </dgm:t>
    </dgm:pt>
    <dgm:pt modelId="{24D4D15B-AA0C-4ABC-811F-705942A6DA78}" type="sibTrans" cxnId="{C9049E02-12A4-45FB-9180-7753668C403A}">
      <dgm:prSet/>
      <dgm:spPr/>
      <dgm:t>
        <a:bodyPr/>
        <a:lstStyle/>
        <a:p>
          <a:endParaRPr lang="en-US"/>
        </a:p>
      </dgm:t>
    </dgm:pt>
    <dgm:pt modelId="{00E34962-D513-4A8D-B51A-7C9CEFE4E6AD}" type="pres">
      <dgm:prSet presAssocID="{4EA79246-0F86-40FB-BF87-93E109BC9403}" presName="root" presStyleCnt="0">
        <dgm:presLayoutVars>
          <dgm:dir/>
          <dgm:resizeHandles val="exact"/>
        </dgm:presLayoutVars>
      </dgm:prSet>
      <dgm:spPr/>
    </dgm:pt>
    <dgm:pt modelId="{431FAD9B-3646-4935-BA38-57BB356CACA6}" type="pres">
      <dgm:prSet presAssocID="{F70494A4-B9F1-40C2-8922-CCFE25B8DF51}" presName="compNode" presStyleCnt="0"/>
      <dgm:spPr/>
    </dgm:pt>
    <dgm:pt modelId="{A7296124-80C2-4A21-8E31-7676C6333B64}" type="pres">
      <dgm:prSet presAssocID="{F70494A4-B9F1-40C2-8922-CCFE25B8DF51}" presName="bgRect" presStyleLbl="bgShp" presStyleIdx="0" presStyleCnt="3"/>
      <dgm:spPr/>
    </dgm:pt>
    <dgm:pt modelId="{A5DEB886-F9BB-4CC5-9CA9-CC5EE347DB2D}" type="pres">
      <dgm:prSet presAssocID="{F70494A4-B9F1-40C2-8922-CCFE25B8DF5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36254162-1CFB-4B3F-8E02-F58201EF39F7}" type="pres">
      <dgm:prSet presAssocID="{F70494A4-B9F1-40C2-8922-CCFE25B8DF51}" presName="spaceRect" presStyleCnt="0"/>
      <dgm:spPr/>
    </dgm:pt>
    <dgm:pt modelId="{57569B88-2A62-42FB-8DBA-13E28627F8E1}" type="pres">
      <dgm:prSet presAssocID="{F70494A4-B9F1-40C2-8922-CCFE25B8DF51}" presName="parTx" presStyleLbl="revTx" presStyleIdx="0" presStyleCnt="3">
        <dgm:presLayoutVars>
          <dgm:chMax val="0"/>
          <dgm:chPref val="0"/>
        </dgm:presLayoutVars>
      </dgm:prSet>
      <dgm:spPr/>
    </dgm:pt>
    <dgm:pt modelId="{BC13E52C-70C7-46F4-A8CE-0AEF8398E62D}" type="pres">
      <dgm:prSet presAssocID="{45E4664F-6353-42C4-8C94-31ABA25D5D02}" presName="sibTrans" presStyleCnt="0"/>
      <dgm:spPr/>
    </dgm:pt>
    <dgm:pt modelId="{578C89D0-A47A-4E30-9D1D-37E14391BABF}" type="pres">
      <dgm:prSet presAssocID="{71344993-9BC6-4024-A866-2DAB2322155D}" presName="compNode" presStyleCnt="0"/>
      <dgm:spPr/>
    </dgm:pt>
    <dgm:pt modelId="{BE4030E3-FE9E-4DDF-92E2-6770660FE026}" type="pres">
      <dgm:prSet presAssocID="{71344993-9BC6-4024-A866-2DAB2322155D}" presName="bgRect" presStyleLbl="bgShp" presStyleIdx="1" presStyleCnt="3"/>
      <dgm:spPr/>
    </dgm:pt>
    <dgm:pt modelId="{65D789D4-D7BE-49B5-82B2-EC4F1704A0A4}" type="pres">
      <dgm:prSet presAssocID="{71344993-9BC6-4024-A866-2DAB2322155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EEFCA991-244A-476F-88F5-A4484C3795DF}" type="pres">
      <dgm:prSet presAssocID="{71344993-9BC6-4024-A866-2DAB2322155D}" presName="spaceRect" presStyleCnt="0"/>
      <dgm:spPr/>
    </dgm:pt>
    <dgm:pt modelId="{9057385F-F16B-484A-88BD-DB31D82E81D3}" type="pres">
      <dgm:prSet presAssocID="{71344993-9BC6-4024-A866-2DAB2322155D}" presName="parTx" presStyleLbl="revTx" presStyleIdx="1" presStyleCnt="3">
        <dgm:presLayoutVars>
          <dgm:chMax val="0"/>
          <dgm:chPref val="0"/>
        </dgm:presLayoutVars>
      </dgm:prSet>
      <dgm:spPr/>
    </dgm:pt>
    <dgm:pt modelId="{559AE2B6-9708-4569-A0AA-098DB15EC54E}" type="pres">
      <dgm:prSet presAssocID="{0A83C784-27AB-4C7D-B589-3FEF1813A725}" presName="sibTrans" presStyleCnt="0"/>
      <dgm:spPr/>
    </dgm:pt>
    <dgm:pt modelId="{111E96F5-93B6-452A-8775-D2BE3E9BF76C}" type="pres">
      <dgm:prSet presAssocID="{D1D074DD-0BB2-477D-8BAC-855D5A51F035}" presName="compNode" presStyleCnt="0"/>
      <dgm:spPr/>
    </dgm:pt>
    <dgm:pt modelId="{33621B5B-A2DC-46E3-8294-57B5AAC0E900}" type="pres">
      <dgm:prSet presAssocID="{D1D074DD-0BB2-477D-8BAC-855D5A51F035}" presName="bgRect" presStyleLbl="bgShp" presStyleIdx="2" presStyleCnt="3"/>
      <dgm:spPr/>
    </dgm:pt>
    <dgm:pt modelId="{2215B1E0-E38E-4E23-ACC4-5A0F8BA7972C}" type="pres">
      <dgm:prSet presAssocID="{D1D074DD-0BB2-477D-8BAC-855D5A51F03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FF6AB1A-8674-4654-9CE6-C403FE7D0235}" type="pres">
      <dgm:prSet presAssocID="{D1D074DD-0BB2-477D-8BAC-855D5A51F035}" presName="spaceRect" presStyleCnt="0"/>
      <dgm:spPr/>
    </dgm:pt>
    <dgm:pt modelId="{0D4A4BC4-DFD6-48DA-AF4C-A52F56CC01D5}" type="pres">
      <dgm:prSet presAssocID="{D1D074DD-0BB2-477D-8BAC-855D5A51F03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9049E02-12A4-45FB-9180-7753668C403A}" srcId="{4EA79246-0F86-40FB-BF87-93E109BC9403}" destId="{D1D074DD-0BB2-477D-8BAC-855D5A51F035}" srcOrd="2" destOrd="0" parTransId="{9238210C-6FBB-4AC2-B618-BA5B4D6BADBA}" sibTransId="{24D4D15B-AA0C-4ABC-811F-705942A6DA78}"/>
    <dgm:cxn modelId="{F23CCC61-8E49-4A08-924E-050754488488}" type="presOf" srcId="{71344993-9BC6-4024-A866-2DAB2322155D}" destId="{9057385F-F16B-484A-88BD-DB31D82E81D3}" srcOrd="0" destOrd="0" presId="urn:microsoft.com/office/officeart/2018/2/layout/IconVerticalSolidList"/>
    <dgm:cxn modelId="{D5793559-86B8-44F6-9AE2-B41B718C0855}" type="presOf" srcId="{4EA79246-0F86-40FB-BF87-93E109BC9403}" destId="{00E34962-D513-4A8D-B51A-7C9CEFE4E6AD}" srcOrd="0" destOrd="0" presId="urn:microsoft.com/office/officeart/2018/2/layout/IconVerticalSolidList"/>
    <dgm:cxn modelId="{09AE4759-D25D-4AE3-864E-6FC27064C524}" type="presOf" srcId="{D1D074DD-0BB2-477D-8BAC-855D5A51F035}" destId="{0D4A4BC4-DFD6-48DA-AF4C-A52F56CC01D5}" srcOrd="0" destOrd="0" presId="urn:microsoft.com/office/officeart/2018/2/layout/IconVerticalSolidList"/>
    <dgm:cxn modelId="{000DE89F-8797-4A80-A406-5BC13E2164CF}" type="presOf" srcId="{F70494A4-B9F1-40C2-8922-CCFE25B8DF51}" destId="{57569B88-2A62-42FB-8DBA-13E28627F8E1}" srcOrd="0" destOrd="0" presId="urn:microsoft.com/office/officeart/2018/2/layout/IconVerticalSolidList"/>
    <dgm:cxn modelId="{F8C727D9-6D8D-4C3F-881E-FAC2279A9159}" srcId="{4EA79246-0F86-40FB-BF87-93E109BC9403}" destId="{F70494A4-B9F1-40C2-8922-CCFE25B8DF51}" srcOrd="0" destOrd="0" parTransId="{81D990D1-733D-44FD-832F-0C8F601C6C2E}" sibTransId="{45E4664F-6353-42C4-8C94-31ABA25D5D02}"/>
    <dgm:cxn modelId="{217FE4F5-F0B0-4E3C-9970-D448F3E4BFE8}" srcId="{4EA79246-0F86-40FB-BF87-93E109BC9403}" destId="{71344993-9BC6-4024-A866-2DAB2322155D}" srcOrd="1" destOrd="0" parTransId="{58E6927F-F926-4B68-9EFF-1A3AC922F0A9}" sibTransId="{0A83C784-27AB-4C7D-B589-3FEF1813A725}"/>
    <dgm:cxn modelId="{897649B9-5D6F-453B-B72D-253A9F7CFDCF}" type="presParOf" srcId="{00E34962-D513-4A8D-B51A-7C9CEFE4E6AD}" destId="{431FAD9B-3646-4935-BA38-57BB356CACA6}" srcOrd="0" destOrd="0" presId="urn:microsoft.com/office/officeart/2018/2/layout/IconVerticalSolidList"/>
    <dgm:cxn modelId="{B03E3F80-0AA1-4C14-A0ED-3367BFF53786}" type="presParOf" srcId="{431FAD9B-3646-4935-BA38-57BB356CACA6}" destId="{A7296124-80C2-4A21-8E31-7676C6333B64}" srcOrd="0" destOrd="0" presId="urn:microsoft.com/office/officeart/2018/2/layout/IconVerticalSolidList"/>
    <dgm:cxn modelId="{9CE42131-603B-4E90-A786-41D1AAEE2F88}" type="presParOf" srcId="{431FAD9B-3646-4935-BA38-57BB356CACA6}" destId="{A5DEB886-F9BB-4CC5-9CA9-CC5EE347DB2D}" srcOrd="1" destOrd="0" presId="urn:microsoft.com/office/officeart/2018/2/layout/IconVerticalSolidList"/>
    <dgm:cxn modelId="{FD8E699C-B2C3-4F2C-9B4C-DB2A7A0F528C}" type="presParOf" srcId="{431FAD9B-3646-4935-BA38-57BB356CACA6}" destId="{36254162-1CFB-4B3F-8E02-F58201EF39F7}" srcOrd="2" destOrd="0" presId="urn:microsoft.com/office/officeart/2018/2/layout/IconVerticalSolidList"/>
    <dgm:cxn modelId="{DE0DF4D6-CC71-4653-B847-EF34F4EB64DE}" type="presParOf" srcId="{431FAD9B-3646-4935-BA38-57BB356CACA6}" destId="{57569B88-2A62-42FB-8DBA-13E28627F8E1}" srcOrd="3" destOrd="0" presId="urn:microsoft.com/office/officeart/2018/2/layout/IconVerticalSolidList"/>
    <dgm:cxn modelId="{1F1452AB-853D-461A-98D3-994696F98839}" type="presParOf" srcId="{00E34962-D513-4A8D-B51A-7C9CEFE4E6AD}" destId="{BC13E52C-70C7-46F4-A8CE-0AEF8398E62D}" srcOrd="1" destOrd="0" presId="urn:microsoft.com/office/officeart/2018/2/layout/IconVerticalSolidList"/>
    <dgm:cxn modelId="{B17842C6-2554-42E6-849F-8FFC55BF27AB}" type="presParOf" srcId="{00E34962-D513-4A8D-B51A-7C9CEFE4E6AD}" destId="{578C89D0-A47A-4E30-9D1D-37E14391BABF}" srcOrd="2" destOrd="0" presId="urn:microsoft.com/office/officeart/2018/2/layout/IconVerticalSolidList"/>
    <dgm:cxn modelId="{721FBEB1-CA8A-4706-87D4-94A9698D8946}" type="presParOf" srcId="{578C89D0-A47A-4E30-9D1D-37E14391BABF}" destId="{BE4030E3-FE9E-4DDF-92E2-6770660FE026}" srcOrd="0" destOrd="0" presId="urn:microsoft.com/office/officeart/2018/2/layout/IconVerticalSolidList"/>
    <dgm:cxn modelId="{1CF349B6-DA89-48B3-977B-10455B658EB3}" type="presParOf" srcId="{578C89D0-A47A-4E30-9D1D-37E14391BABF}" destId="{65D789D4-D7BE-49B5-82B2-EC4F1704A0A4}" srcOrd="1" destOrd="0" presId="urn:microsoft.com/office/officeart/2018/2/layout/IconVerticalSolidList"/>
    <dgm:cxn modelId="{58E36BD2-58BC-449F-8B09-63ED233A59C0}" type="presParOf" srcId="{578C89D0-A47A-4E30-9D1D-37E14391BABF}" destId="{EEFCA991-244A-476F-88F5-A4484C3795DF}" srcOrd="2" destOrd="0" presId="urn:microsoft.com/office/officeart/2018/2/layout/IconVerticalSolidList"/>
    <dgm:cxn modelId="{95507FE1-040D-47CC-9A1B-24D1EAEFBE61}" type="presParOf" srcId="{578C89D0-A47A-4E30-9D1D-37E14391BABF}" destId="{9057385F-F16B-484A-88BD-DB31D82E81D3}" srcOrd="3" destOrd="0" presId="urn:microsoft.com/office/officeart/2018/2/layout/IconVerticalSolidList"/>
    <dgm:cxn modelId="{22281FC0-E10A-4C67-8B4E-1B3DD3FBA40D}" type="presParOf" srcId="{00E34962-D513-4A8D-B51A-7C9CEFE4E6AD}" destId="{559AE2B6-9708-4569-A0AA-098DB15EC54E}" srcOrd="3" destOrd="0" presId="urn:microsoft.com/office/officeart/2018/2/layout/IconVerticalSolidList"/>
    <dgm:cxn modelId="{9FE441B8-621E-4EF1-9EF2-7911C100A670}" type="presParOf" srcId="{00E34962-D513-4A8D-B51A-7C9CEFE4E6AD}" destId="{111E96F5-93B6-452A-8775-D2BE3E9BF76C}" srcOrd="4" destOrd="0" presId="urn:microsoft.com/office/officeart/2018/2/layout/IconVerticalSolidList"/>
    <dgm:cxn modelId="{65F6E029-4BBD-4719-AA68-1FCA3D85F7D5}" type="presParOf" srcId="{111E96F5-93B6-452A-8775-D2BE3E9BF76C}" destId="{33621B5B-A2DC-46E3-8294-57B5AAC0E900}" srcOrd="0" destOrd="0" presId="urn:microsoft.com/office/officeart/2018/2/layout/IconVerticalSolidList"/>
    <dgm:cxn modelId="{5A0D5DC6-557E-4B44-8185-DA4CF0AF1E25}" type="presParOf" srcId="{111E96F5-93B6-452A-8775-D2BE3E9BF76C}" destId="{2215B1E0-E38E-4E23-ACC4-5A0F8BA7972C}" srcOrd="1" destOrd="0" presId="urn:microsoft.com/office/officeart/2018/2/layout/IconVerticalSolidList"/>
    <dgm:cxn modelId="{8968039F-8808-48F4-8AD9-4736F8AC585B}" type="presParOf" srcId="{111E96F5-93B6-452A-8775-D2BE3E9BF76C}" destId="{4FF6AB1A-8674-4654-9CE6-C403FE7D0235}" srcOrd="2" destOrd="0" presId="urn:microsoft.com/office/officeart/2018/2/layout/IconVerticalSolidList"/>
    <dgm:cxn modelId="{D54CADD1-F5B4-470B-B78B-BB3958E6A870}" type="presParOf" srcId="{111E96F5-93B6-452A-8775-D2BE3E9BF76C}" destId="{0D4A4BC4-DFD6-48DA-AF4C-A52F56CC01D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C6E133B-077F-462F-B2E3-5F1A76EEDED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5249344-9F5E-4607-911A-E22CF73B93BB}">
      <dgm:prSet/>
      <dgm:spPr/>
      <dgm:t>
        <a:bodyPr/>
        <a:lstStyle/>
        <a:p>
          <a:r>
            <a:rPr lang="en-GB" b="1" dirty="0"/>
            <a:t>Should the leader continue to observe the ‘team’ or Intervene and take some action?</a:t>
          </a:r>
          <a:endParaRPr lang="en-US" dirty="0"/>
        </a:p>
      </dgm:t>
    </dgm:pt>
    <dgm:pt modelId="{EFEE8B47-40D0-4871-B838-46C47254DB64}" type="parTrans" cxnId="{35BD0BE6-7B8B-4F99-B061-04D8E28A23C6}">
      <dgm:prSet/>
      <dgm:spPr/>
      <dgm:t>
        <a:bodyPr/>
        <a:lstStyle/>
        <a:p>
          <a:endParaRPr lang="en-US"/>
        </a:p>
      </dgm:t>
    </dgm:pt>
    <dgm:pt modelId="{007A4EF9-0C33-401F-A234-4E4F1490B738}" type="sibTrans" cxnId="{35BD0BE6-7B8B-4F99-B061-04D8E28A23C6}">
      <dgm:prSet/>
      <dgm:spPr/>
      <dgm:t>
        <a:bodyPr/>
        <a:lstStyle/>
        <a:p>
          <a:endParaRPr lang="en-US"/>
        </a:p>
      </dgm:t>
    </dgm:pt>
    <dgm:pt modelId="{CFAB97B9-D073-4DC9-8482-B0F7B179F8D8}">
      <dgm:prSet/>
      <dgm:spPr/>
      <dgm:t>
        <a:bodyPr/>
        <a:lstStyle/>
        <a:p>
          <a:r>
            <a:rPr lang="en-GB" b="1" dirty="0"/>
            <a:t>‘Task or Relational Intervention’, does the team need help to achieve the task, or does it need help in maintaining relationships?</a:t>
          </a:r>
          <a:endParaRPr lang="en-US" dirty="0"/>
        </a:p>
      </dgm:t>
    </dgm:pt>
    <dgm:pt modelId="{66946021-B17C-4FF0-9D07-572385D10FEB}" type="parTrans" cxnId="{200808BA-05C1-410A-A023-90B3B2924EF0}">
      <dgm:prSet/>
      <dgm:spPr/>
      <dgm:t>
        <a:bodyPr/>
        <a:lstStyle/>
        <a:p>
          <a:endParaRPr lang="en-US"/>
        </a:p>
      </dgm:t>
    </dgm:pt>
    <dgm:pt modelId="{2034EB64-BEF9-4C30-9B5E-5F7D27BBD4A7}" type="sibTrans" cxnId="{200808BA-05C1-410A-A023-90B3B2924EF0}">
      <dgm:prSet/>
      <dgm:spPr/>
      <dgm:t>
        <a:bodyPr/>
        <a:lstStyle/>
        <a:p>
          <a:endParaRPr lang="en-US"/>
        </a:p>
      </dgm:t>
    </dgm:pt>
    <dgm:pt modelId="{A26BDA73-47FE-47DF-89F1-BBC17A245DB5}">
      <dgm:prSet/>
      <dgm:spPr/>
      <dgm:t>
        <a:bodyPr/>
        <a:lstStyle/>
        <a:p>
          <a:r>
            <a:rPr lang="en-GB" b="1" dirty="0"/>
            <a:t>Internal or External, should the ‘intervention’ be within the team or in the teams environment?  </a:t>
          </a:r>
          <a:endParaRPr lang="en-US" dirty="0"/>
        </a:p>
      </dgm:t>
    </dgm:pt>
    <dgm:pt modelId="{E940A33D-3E1E-4E54-BB77-9F5E93FFAE42}" type="parTrans" cxnId="{56FD28E3-769F-4F36-AF2B-C992FFBFD427}">
      <dgm:prSet/>
      <dgm:spPr/>
      <dgm:t>
        <a:bodyPr/>
        <a:lstStyle/>
        <a:p>
          <a:endParaRPr lang="en-US"/>
        </a:p>
      </dgm:t>
    </dgm:pt>
    <dgm:pt modelId="{291D4E1A-507B-4B9E-9C17-916B3244C352}" type="sibTrans" cxnId="{56FD28E3-769F-4F36-AF2B-C992FFBFD427}">
      <dgm:prSet/>
      <dgm:spPr/>
      <dgm:t>
        <a:bodyPr/>
        <a:lstStyle/>
        <a:p>
          <a:endParaRPr lang="en-US"/>
        </a:p>
      </dgm:t>
    </dgm:pt>
    <dgm:pt modelId="{D34B2BAF-C49F-4268-B868-4E5930D10C8B}" type="pres">
      <dgm:prSet presAssocID="{7C6E133B-077F-462F-B2E3-5F1A76EEDEDE}" presName="linear" presStyleCnt="0">
        <dgm:presLayoutVars>
          <dgm:animLvl val="lvl"/>
          <dgm:resizeHandles val="exact"/>
        </dgm:presLayoutVars>
      </dgm:prSet>
      <dgm:spPr/>
    </dgm:pt>
    <dgm:pt modelId="{BC7324EB-A42A-43F3-B95A-F8ED9349EBCF}" type="pres">
      <dgm:prSet presAssocID="{D5249344-9F5E-4607-911A-E22CF73B93B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1A20B9D-4D0B-4881-8708-1928BB12D474}" type="pres">
      <dgm:prSet presAssocID="{007A4EF9-0C33-401F-A234-4E4F1490B738}" presName="spacer" presStyleCnt="0"/>
      <dgm:spPr/>
    </dgm:pt>
    <dgm:pt modelId="{FA5A836B-E9ED-4B58-8B8F-B9247547776C}" type="pres">
      <dgm:prSet presAssocID="{CFAB97B9-D073-4DC9-8482-B0F7B179F8D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9DF7B4E-502A-426C-B3D4-600E04511DB9}" type="pres">
      <dgm:prSet presAssocID="{2034EB64-BEF9-4C30-9B5E-5F7D27BBD4A7}" presName="spacer" presStyleCnt="0"/>
      <dgm:spPr/>
    </dgm:pt>
    <dgm:pt modelId="{13CB14EC-6215-468F-86A5-378D3D4917F8}" type="pres">
      <dgm:prSet presAssocID="{A26BDA73-47FE-47DF-89F1-BBC17A245DB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24D7F42-15D7-4D1C-A1B1-880C891E6EB2}" type="presOf" srcId="{7C6E133B-077F-462F-B2E3-5F1A76EEDEDE}" destId="{D34B2BAF-C49F-4268-B868-4E5930D10C8B}" srcOrd="0" destOrd="0" presId="urn:microsoft.com/office/officeart/2005/8/layout/vList2"/>
    <dgm:cxn modelId="{FE282A4A-704C-4F97-B3FC-A4C30DC4C73D}" type="presOf" srcId="{CFAB97B9-D073-4DC9-8482-B0F7B179F8D8}" destId="{FA5A836B-E9ED-4B58-8B8F-B9247547776C}" srcOrd="0" destOrd="0" presId="urn:microsoft.com/office/officeart/2005/8/layout/vList2"/>
    <dgm:cxn modelId="{2F07864A-0BEC-4B02-B59E-F6189E1005BB}" type="presOf" srcId="{D5249344-9F5E-4607-911A-E22CF73B93BB}" destId="{BC7324EB-A42A-43F3-B95A-F8ED9349EBCF}" srcOrd="0" destOrd="0" presId="urn:microsoft.com/office/officeart/2005/8/layout/vList2"/>
    <dgm:cxn modelId="{50F0DA6E-53DE-41A0-9FFC-9751A29A3FD9}" type="presOf" srcId="{A26BDA73-47FE-47DF-89F1-BBC17A245DB5}" destId="{13CB14EC-6215-468F-86A5-378D3D4917F8}" srcOrd="0" destOrd="0" presId="urn:microsoft.com/office/officeart/2005/8/layout/vList2"/>
    <dgm:cxn modelId="{200808BA-05C1-410A-A023-90B3B2924EF0}" srcId="{7C6E133B-077F-462F-B2E3-5F1A76EEDEDE}" destId="{CFAB97B9-D073-4DC9-8482-B0F7B179F8D8}" srcOrd="1" destOrd="0" parTransId="{66946021-B17C-4FF0-9D07-572385D10FEB}" sibTransId="{2034EB64-BEF9-4C30-9B5E-5F7D27BBD4A7}"/>
    <dgm:cxn modelId="{56FD28E3-769F-4F36-AF2B-C992FFBFD427}" srcId="{7C6E133B-077F-462F-B2E3-5F1A76EEDEDE}" destId="{A26BDA73-47FE-47DF-89F1-BBC17A245DB5}" srcOrd="2" destOrd="0" parTransId="{E940A33D-3E1E-4E54-BB77-9F5E93FFAE42}" sibTransId="{291D4E1A-507B-4B9E-9C17-916B3244C352}"/>
    <dgm:cxn modelId="{35BD0BE6-7B8B-4F99-B061-04D8E28A23C6}" srcId="{7C6E133B-077F-462F-B2E3-5F1A76EEDEDE}" destId="{D5249344-9F5E-4607-911A-E22CF73B93BB}" srcOrd="0" destOrd="0" parTransId="{EFEE8B47-40D0-4871-B838-46C47254DB64}" sibTransId="{007A4EF9-0C33-401F-A234-4E4F1490B738}"/>
    <dgm:cxn modelId="{36CB5766-1D9F-4FA2-A679-BFC57B8C106C}" type="presParOf" srcId="{D34B2BAF-C49F-4268-B868-4E5930D10C8B}" destId="{BC7324EB-A42A-43F3-B95A-F8ED9349EBCF}" srcOrd="0" destOrd="0" presId="urn:microsoft.com/office/officeart/2005/8/layout/vList2"/>
    <dgm:cxn modelId="{D1252CEB-14DA-4869-979D-7CBB3057A141}" type="presParOf" srcId="{D34B2BAF-C49F-4268-B868-4E5930D10C8B}" destId="{71A20B9D-4D0B-4881-8708-1928BB12D474}" srcOrd="1" destOrd="0" presId="urn:microsoft.com/office/officeart/2005/8/layout/vList2"/>
    <dgm:cxn modelId="{6BF5C8C9-273A-4DC2-8216-BD75D884745A}" type="presParOf" srcId="{D34B2BAF-C49F-4268-B868-4E5930D10C8B}" destId="{FA5A836B-E9ED-4B58-8B8F-B9247547776C}" srcOrd="2" destOrd="0" presId="urn:microsoft.com/office/officeart/2005/8/layout/vList2"/>
    <dgm:cxn modelId="{1E25C698-B460-4A99-9897-B39DCB64488B}" type="presParOf" srcId="{D34B2BAF-C49F-4268-B868-4E5930D10C8B}" destId="{D9DF7B4E-502A-426C-B3D4-600E04511DB9}" srcOrd="3" destOrd="0" presId="urn:microsoft.com/office/officeart/2005/8/layout/vList2"/>
    <dgm:cxn modelId="{F391BC11-9DBE-4A96-BFF5-0D36AE2E4413}" type="presParOf" srcId="{D34B2BAF-C49F-4268-B868-4E5930D10C8B}" destId="{13CB14EC-6215-468F-86A5-378D3D4917F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28C74E-E1A2-4249-9730-4DE4AB1AF68C}">
      <dsp:nvSpPr>
        <dsp:cNvPr id="0" name=""/>
        <dsp:cNvSpPr/>
      </dsp:nvSpPr>
      <dsp:spPr>
        <a:xfrm>
          <a:off x="0" y="1354343"/>
          <a:ext cx="2218134" cy="14085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47D7A1-DD5A-44A0-8C8E-36D0353474FF}">
      <dsp:nvSpPr>
        <dsp:cNvPr id="0" name=""/>
        <dsp:cNvSpPr/>
      </dsp:nvSpPr>
      <dsp:spPr>
        <a:xfrm>
          <a:off x="246459" y="1588479"/>
          <a:ext cx="2218134" cy="14085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According to Eden leadership training is unrealistic as some managers ‘have it’ naturally whilst others do not.</a:t>
          </a:r>
          <a:endParaRPr lang="en-US" sz="1400" kern="1200"/>
        </a:p>
      </dsp:txBody>
      <dsp:txXfrm>
        <a:off x="287713" y="1629733"/>
        <a:ext cx="2135626" cy="1326007"/>
      </dsp:txXfrm>
    </dsp:sp>
    <dsp:sp modelId="{1D2DC0B9-D2E6-4134-A5A4-280A3606B14C}">
      <dsp:nvSpPr>
        <dsp:cNvPr id="0" name=""/>
        <dsp:cNvSpPr/>
      </dsp:nvSpPr>
      <dsp:spPr>
        <a:xfrm>
          <a:off x="2711053" y="1354343"/>
          <a:ext cx="2218134" cy="14085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F24D1F-B035-4471-94B8-32F6C212EF4F}">
      <dsp:nvSpPr>
        <dsp:cNvPr id="0" name=""/>
        <dsp:cNvSpPr/>
      </dsp:nvSpPr>
      <dsp:spPr>
        <a:xfrm>
          <a:off x="2957512" y="1588479"/>
          <a:ext cx="2218134" cy="14085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What do you think of this theory?</a:t>
          </a:r>
          <a:endParaRPr lang="en-US" sz="1400" kern="1200"/>
        </a:p>
      </dsp:txBody>
      <dsp:txXfrm>
        <a:off x="2998766" y="1629733"/>
        <a:ext cx="2135626" cy="1326007"/>
      </dsp:txXfrm>
    </dsp:sp>
    <dsp:sp modelId="{C2B86FD1-62B7-4869-B618-3E71981C0D32}">
      <dsp:nvSpPr>
        <dsp:cNvPr id="0" name=""/>
        <dsp:cNvSpPr/>
      </dsp:nvSpPr>
      <dsp:spPr>
        <a:xfrm>
          <a:off x="5422106" y="1354343"/>
          <a:ext cx="2218134" cy="14085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172B89-1AF8-4CA0-9337-C9C3F4F860FC}">
      <dsp:nvSpPr>
        <dsp:cNvPr id="0" name=""/>
        <dsp:cNvSpPr/>
      </dsp:nvSpPr>
      <dsp:spPr>
        <a:xfrm>
          <a:off x="5668565" y="1588479"/>
          <a:ext cx="2218134" cy="14085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Are leaders born or made??</a:t>
          </a:r>
          <a:endParaRPr lang="en-US" sz="1400" kern="1200"/>
        </a:p>
      </dsp:txBody>
      <dsp:txXfrm>
        <a:off x="5709819" y="1629733"/>
        <a:ext cx="2135626" cy="13260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26663D-3E06-4A03-A287-8B8ED3321963}">
      <dsp:nvSpPr>
        <dsp:cNvPr id="0" name=""/>
        <dsp:cNvSpPr/>
      </dsp:nvSpPr>
      <dsp:spPr>
        <a:xfrm>
          <a:off x="0" y="410749"/>
          <a:ext cx="4939867" cy="296392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What would be the impact on an organisation if:</a:t>
          </a:r>
          <a:endParaRPr lang="en-US" sz="3400" kern="120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It had strong Management but a lack of Leadership?</a:t>
          </a:r>
          <a:endParaRPr lang="en-US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Strong Leadership and a lack of Management?</a:t>
          </a:r>
          <a:endParaRPr lang="en-US" sz="2700" kern="1200" dirty="0"/>
        </a:p>
      </dsp:txBody>
      <dsp:txXfrm>
        <a:off x="0" y="410749"/>
        <a:ext cx="4939867" cy="29639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296124-80C2-4A21-8E31-7676C6333B64}">
      <dsp:nvSpPr>
        <dsp:cNvPr id="0" name=""/>
        <dsp:cNvSpPr/>
      </dsp:nvSpPr>
      <dsp:spPr>
        <a:xfrm>
          <a:off x="0" y="531"/>
          <a:ext cx="78867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DEB886-F9BB-4CC5-9CA9-CC5EE347DB2D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569B88-2A62-42FB-8DBA-13E28627F8E1}">
      <dsp:nvSpPr>
        <dsp:cNvPr id="0" name=""/>
        <dsp:cNvSpPr/>
      </dsp:nvSpPr>
      <dsp:spPr>
        <a:xfrm>
          <a:off x="1435590" y="531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It would be over simplistic to suggest that managers have a ‘theory X’ or ‘theory Y’ mind-set (hopefully!),</a:t>
          </a:r>
          <a:endParaRPr lang="en-US" sz="2200" kern="1200"/>
        </a:p>
      </dsp:txBody>
      <dsp:txXfrm>
        <a:off x="1435590" y="531"/>
        <a:ext cx="6451109" cy="1242935"/>
      </dsp:txXfrm>
    </dsp:sp>
    <dsp:sp modelId="{BE4030E3-FE9E-4DDF-92E2-6770660FE026}">
      <dsp:nvSpPr>
        <dsp:cNvPr id="0" name=""/>
        <dsp:cNvSpPr/>
      </dsp:nvSpPr>
      <dsp:spPr>
        <a:xfrm>
          <a:off x="0" y="1554201"/>
          <a:ext cx="78867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D789D4-D7BE-49B5-82B2-EC4F1704A0A4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57385F-F16B-484A-88BD-DB31D82E81D3}">
      <dsp:nvSpPr>
        <dsp:cNvPr id="0" name=""/>
        <dsp:cNvSpPr/>
      </dsp:nvSpPr>
      <dsp:spPr>
        <a:xfrm>
          <a:off x="1435590" y="1554201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Managers would usually have different types of relationship with different subordinates, </a:t>
          </a:r>
          <a:endParaRPr lang="en-US" sz="2200" kern="1200"/>
        </a:p>
      </dsp:txBody>
      <dsp:txXfrm>
        <a:off x="1435590" y="1554201"/>
        <a:ext cx="6451109" cy="1242935"/>
      </dsp:txXfrm>
    </dsp:sp>
    <dsp:sp modelId="{33621B5B-A2DC-46E3-8294-57B5AAC0E900}">
      <dsp:nvSpPr>
        <dsp:cNvPr id="0" name=""/>
        <dsp:cNvSpPr/>
      </dsp:nvSpPr>
      <dsp:spPr>
        <a:xfrm>
          <a:off x="0" y="3107870"/>
          <a:ext cx="78867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15B1E0-E38E-4E23-ACC4-5A0F8BA7972C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4A4BC4-DFD6-48DA-AF4C-A52F56CC01D5}">
      <dsp:nvSpPr>
        <dsp:cNvPr id="0" name=""/>
        <dsp:cNvSpPr/>
      </dsp:nvSpPr>
      <dsp:spPr>
        <a:xfrm>
          <a:off x="1435590" y="3107870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Perhaps they would adopt a theory X approach with some and a theory Y with others!</a:t>
          </a:r>
          <a:endParaRPr lang="en-US" sz="2200" kern="1200"/>
        </a:p>
      </dsp:txBody>
      <dsp:txXfrm>
        <a:off x="1435590" y="3107870"/>
        <a:ext cx="6451109" cy="124293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7324EB-A42A-43F3-B95A-F8ED9349EBCF}">
      <dsp:nvSpPr>
        <dsp:cNvPr id="0" name=""/>
        <dsp:cNvSpPr/>
      </dsp:nvSpPr>
      <dsp:spPr>
        <a:xfrm>
          <a:off x="0" y="5895"/>
          <a:ext cx="7886700" cy="13985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Should the leader continue to observe the ‘team’ or Intervene and take some action?</a:t>
          </a:r>
          <a:endParaRPr lang="en-US" sz="2500" kern="1200" dirty="0"/>
        </a:p>
      </dsp:txBody>
      <dsp:txXfrm>
        <a:off x="68270" y="74165"/>
        <a:ext cx="7750160" cy="1261975"/>
      </dsp:txXfrm>
    </dsp:sp>
    <dsp:sp modelId="{FA5A836B-E9ED-4B58-8B8F-B9247547776C}">
      <dsp:nvSpPr>
        <dsp:cNvPr id="0" name=""/>
        <dsp:cNvSpPr/>
      </dsp:nvSpPr>
      <dsp:spPr>
        <a:xfrm>
          <a:off x="0" y="1476411"/>
          <a:ext cx="7886700" cy="13985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‘Task or Relational Intervention’, does the team need help to achieve the task, or does it need help in maintaining relationships?</a:t>
          </a:r>
          <a:endParaRPr lang="en-US" sz="2500" kern="1200" dirty="0"/>
        </a:p>
      </dsp:txBody>
      <dsp:txXfrm>
        <a:off x="68270" y="1544681"/>
        <a:ext cx="7750160" cy="1261975"/>
      </dsp:txXfrm>
    </dsp:sp>
    <dsp:sp modelId="{13CB14EC-6215-468F-86A5-378D3D4917F8}">
      <dsp:nvSpPr>
        <dsp:cNvPr id="0" name=""/>
        <dsp:cNvSpPr/>
      </dsp:nvSpPr>
      <dsp:spPr>
        <a:xfrm>
          <a:off x="0" y="2946926"/>
          <a:ext cx="7886700" cy="13985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Internal or External, should the ‘intervention’ be within the team or in the teams environment?  </a:t>
          </a:r>
          <a:endParaRPr lang="en-US" sz="2500" kern="1200" dirty="0"/>
        </a:p>
      </dsp:txBody>
      <dsp:txXfrm>
        <a:off x="68270" y="3015196"/>
        <a:ext cx="7750160" cy="1261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484E35-4732-438E-A353-944952190FA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64051E-1ED5-4063-A3FA-2C270348C0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142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4051E-1ED5-4063-A3FA-2C270348C03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4702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>
            <a:normAutofit/>
          </a:bodyPr>
          <a:lstStyle>
            <a:lvl1pPr algn="ctr">
              <a:defRPr sz="36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r">
              <a:buNone/>
              <a:defRPr sz="1800" b="1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D8549-62B9-41A3-A8BE-86A03E0AE08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119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1800" b="1"/>
            </a:lvl1pPr>
            <a:lvl2pPr>
              <a:defRPr sz="1800" b="1"/>
            </a:lvl2pPr>
            <a:lvl3pPr>
              <a:defRPr sz="1800" b="1"/>
            </a:lvl3pPr>
            <a:lvl4pPr>
              <a:defRPr sz="1800" b="1"/>
            </a:lvl4pPr>
            <a:lvl5pPr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D8549-62B9-41A3-A8BE-86A03E0AE08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883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692696"/>
            <a:ext cx="7886700" cy="855165"/>
          </a:xfrm>
        </p:spPr>
        <p:txBody>
          <a:bodyPr anchor="b">
            <a:normAutofit/>
          </a:bodyPr>
          <a:lstStyle>
            <a:lvl1pPr>
              <a:defRPr sz="36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D8549-62B9-41A3-A8BE-86A03E0AE08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534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>
            <a:normAutofit/>
          </a:bodyPr>
          <a:lstStyle>
            <a:lvl1pPr>
              <a:defRPr sz="1800" b="1"/>
            </a:lvl1pPr>
            <a:lvl2pPr>
              <a:defRPr sz="1800" b="1"/>
            </a:lvl2pPr>
            <a:lvl3pPr>
              <a:defRPr sz="1800" b="1"/>
            </a:lvl3pPr>
            <a:lvl4pPr>
              <a:defRPr sz="1800" b="1"/>
            </a:lvl4pPr>
            <a:lvl5pPr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>
            <a:normAutofit/>
          </a:bodyPr>
          <a:lstStyle>
            <a:lvl1pPr>
              <a:defRPr sz="1800" b="1"/>
            </a:lvl1pPr>
            <a:lvl2pPr>
              <a:defRPr sz="1800" b="1"/>
            </a:lvl2pPr>
            <a:lvl3pPr>
              <a:defRPr sz="1800" b="1"/>
            </a:lvl3pPr>
            <a:lvl4pPr>
              <a:defRPr sz="1800" b="1"/>
            </a:lvl4pPr>
            <a:lvl5pPr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D8549-62B9-41A3-A8BE-86A03E0AE08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3278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>
            <a:normAutofit/>
          </a:bodyPr>
          <a:lstStyle>
            <a:lvl1pPr>
              <a:defRPr sz="36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>
            <a:normAutofit/>
          </a:bodyPr>
          <a:lstStyle>
            <a:lvl1pPr>
              <a:defRPr sz="1800" b="1"/>
            </a:lvl1pPr>
            <a:lvl2pPr>
              <a:defRPr sz="1800" b="1"/>
            </a:lvl2pPr>
            <a:lvl3pPr>
              <a:defRPr sz="1800" b="1"/>
            </a:lvl3pPr>
            <a:lvl4pPr>
              <a:defRPr sz="1800" b="1"/>
            </a:lvl4pPr>
            <a:lvl5pPr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>
            <a:normAutofit/>
          </a:bodyPr>
          <a:lstStyle>
            <a:lvl1pPr>
              <a:defRPr sz="1800" b="1"/>
            </a:lvl1pPr>
            <a:lvl2pPr>
              <a:defRPr sz="1800" b="1"/>
            </a:lvl2pPr>
            <a:lvl3pPr>
              <a:defRPr sz="1800" b="1"/>
            </a:lvl3pPr>
            <a:lvl4pPr>
              <a:defRPr sz="1800" b="1"/>
            </a:lvl4pPr>
            <a:lvl5pPr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D8549-62B9-41A3-A8BE-86A03E0AE08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63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D8549-62B9-41A3-A8BE-86A03E0AE08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0939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D8549-62B9-41A3-A8BE-86A03E0AE08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171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D8549-62B9-41A3-A8BE-86A03E0AE08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8529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D8549-62B9-41A3-A8BE-86A03E0AE08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393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D8549-62B9-41A3-A8BE-86A03E0AE08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568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D8549-62B9-41A3-A8BE-86A03E0AE08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6810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2D8549-62B9-41A3-A8BE-86A03E0AE08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7519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XAzZRnJo2o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E4CBDBB-4FBD-4B9E-BD01-054A81D43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B01A6F03-171F-40B2-8B2C-A061B8924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714" cy="686238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72C4834C-B602-4125-8264-BD0D55A588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3172EE5-132F-4DD4-8855-4DBBD9C34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883" y="1110000"/>
            <a:ext cx="7646805" cy="4629235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99775" y="1945128"/>
            <a:ext cx="6141019" cy="20446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/>
            <a:r>
              <a:rPr lang="en-US" sz="4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Session 1 - Management and Leadership</a:t>
            </a:r>
          </a:p>
        </p:txBody>
      </p:sp>
    </p:spTree>
    <p:extLst>
      <p:ext uri="{BB962C8B-B14F-4D97-AF65-F5344CB8AC3E}">
        <p14:creationId xmlns:p14="http://schemas.microsoft.com/office/powerpoint/2010/main" val="24603975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24072" y="629268"/>
            <a:ext cx="4939868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A ‘Great Leader’?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24073" y="2438400"/>
            <a:ext cx="4939867" cy="3785419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r>
              <a:rPr lang="en-GB" sz="1700" dirty="0">
                <a:cs typeface="Calibri"/>
              </a:rPr>
              <a:t>Write down 3 reasons why you think a person could be a ‘Great Leader’.</a:t>
            </a:r>
          </a:p>
          <a:p>
            <a:pPr marL="0" indent="0">
              <a:buNone/>
            </a:pPr>
            <a:endParaRPr lang="en-GB" sz="1700" dirty="0">
              <a:cs typeface="Calibri"/>
            </a:endParaRPr>
          </a:p>
          <a:p>
            <a:pPr marL="0" indent="0">
              <a:buNone/>
            </a:pPr>
            <a:endParaRPr lang="en-GB" sz="1700" dirty="0">
              <a:cs typeface="Calibri"/>
            </a:endParaRPr>
          </a:p>
        </p:txBody>
      </p:sp>
      <p:pic>
        <p:nvPicPr>
          <p:cNvPr id="5" name="Picture 4" descr="Person with idea concept">
            <a:extLst>
              <a:ext uri="{FF2B5EF4-FFF2-40B4-BE49-F238E27FC236}">
                <a16:creationId xmlns:a16="http://schemas.microsoft.com/office/drawing/2014/main" id="{44326765-30E1-A8B3-E2A7-7887D00B249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7311" r="28849" b="-1"/>
          <a:stretch/>
        </p:blipFill>
        <p:spPr>
          <a:xfrm>
            <a:off x="20" y="10"/>
            <a:ext cx="3476673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10700" y="2115117"/>
            <a:ext cx="4732020" cy="0"/>
          </a:xfrm>
          <a:prstGeom prst="line">
            <a:avLst/>
          </a:prstGeom>
          <a:ln w="19050">
            <a:solidFill>
              <a:srgbClr val="28ADC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91540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9C779-98AD-4723-AEF1-C3F1283009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23" y="578758"/>
            <a:ext cx="5033221" cy="378822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2100" dirty="0">
              <a:cs typeface="Calibri"/>
            </a:endParaRPr>
          </a:p>
          <a:p>
            <a:endParaRPr lang="en-GB" sz="2100" dirty="0">
              <a:cs typeface="Calibri"/>
            </a:endParaRPr>
          </a:p>
          <a:p>
            <a:endParaRPr lang="en-GB" sz="2100" dirty="0">
              <a:cs typeface="Calibri"/>
            </a:endParaRPr>
          </a:p>
          <a:p>
            <a:pPr marL="0" indent="0">
              <a:buNone/>
            </a:pPr>
            <a:r>
              <a:rPr lang="en-GB" sz="2100" dirty="0">
                <a:cs typeface="Calibri"/>
              </a:rPr>
              <a:t>To be a great leader – does a person have to have done good deeds??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Graphic 6" descr="Social Network">
            <a:extLst>
              <a:ext uri="{FF2B5EF4-FFF2-40B4-BE49-F238E27FC236}">
                <a16:creationId xmlns:a16="http://schemas.microsoft.com/office/drawing/2014/main" id="{DA554514-20B5-73EF-719B-EEEB9B664D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11080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Leaders/Managers – Made or Trained?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527D68-B4D4-10AA-AD5A-354CE34DEB2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47305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Providing Leadership to a Team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Are you a Manager or a Leader?</a:t>
            </a:r>
          </a:p>
          <a:p>
            <a:endParaRPr lang="en-GB"/>
          </a:p>
          <a:p>
            <a:r>
              <a:rPr lang="en-GB"/>
              <a:t>Or both?</a:t>
            </a:r>
          </a:p>
          <a:p>
            <a:endParaRPr lang="en-GB"/>
          </a:p>
          <a:p>
            <a:r>
              <a:rPr lang="en-GB"/>
              <a:t>What do the words mean and how do they impact on the way you perform?</a:t>
            </a:r>
          </a:p>
        </p:txBody>
      </p:sp>
    </p:spTree>
    <p:extLst>
      <p:ext uri="{BB962C8B-B14F-4D97-AF65-F5344CB8AC3E}">
        <p14:creationId xmlns:p14="http://schemas.microsoft.com/office/powerpoint/2010/main" val="9141049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The Differences between Management and Leadership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There is a lot of overlap,</a:t>
            </a:r>
          </a:p>
          <a:p>
            <a:endParaRPr lang="en-GB"/>
          </a:p>
          <a:p>
            <a:r>
              <a:rPr lang="en-GB"/>
              <a:t>Both incorporate organising, working with people, and achieving organisational goals,</a:t>
            </a:r>
          </a:p>
          <a:p>
            <a:endParaRPr lang="en-GB"/>
          </a:p>
          <a:p>
            <a:r>
              <a:rPr lang="en-GB"/>
              <a:t>Both are necessary for the successful running of any Organisation.</a:t>
            </a:r>
          </a:p>
        </p:txBody>
      </p:sp>
    </p:spTree>
    <p:extLst>
      <p:ext uri="{BB962C8B-B14F-4D97-AF65-F5344CB8AC3E}">
        <p14:creationId xmlns:p14="http://schemas.microsoft.com/office/powerpoint/2010/main" val="11108381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2080806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72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72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31317">
                <a:tc>
                  <a:txBody>
                    <a:bodyPr/>
                    <a:lstStyle/>
                    <a:p>
                      <a:pPr algn="ctr"/>
                      <a:r>
                        <a:rPr lang="en-GB" sz="3200"/>
                        <a:t>Managers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/>
                        <a:t>Leaders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226683"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240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240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Establish Strategy,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Set Timetables/</a:t>
                      </a:r>
                      <a:r>
                        <a:rPr lang="en-GB" sz="2400" err="1"/>
                        <a:t>Rota’s</a:t>
                      </a:r>
                      <a:endParaRPr lang="en-GB" sz="240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Provide Structure,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Allocate Resources,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Rely on Authority to command respect,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Instruct others,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Are concerned with stability,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Are concerned with processes and systems.</a:t>
                      </a:r>
                    </a:p>
                    <a:p>
                      <a:pPr algn="l"/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endParaRPr lang="en-GB" sz="2400"/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endParaRPr lang="en-GB" sz="240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Create a vision,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Have a long term view,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Develop strategies,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Inspire and empower others,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Focus on shared goals and values,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Embrace change,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May not have managerial responsibility but still command respect,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Create a positive team environment.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0530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24072" y="629268"/>
            <a:ext cx="4939868" cy="1286160"/>
          </a:xfrm>
        </p:spPr>
        <p:txBody>
          <a:bodyPr anchor="b">
            <a:normAutofit/>
          </a:bodyPr>
          <a:lstStyle/>
          <a:p>
            <a:r>
              <a:rPr lang="en-GB"/>
              <a:t>Task: Impact of Leaders and Managers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D458177-1ED7-9FBD-6C23-70F57BCBABB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413" r="21987" b="1"/>
          <a:stretch/>
        </p:blipFill>
        <p:spPr>
          <a:xfrm>
            <a:off x="20" y="10"/>
            <a:ext cx="3476673" cy="6857990"/>
          </a:xfrm>
          <a:prstGeom prst="rect">
            <a:avLst/>
          </a:prstGeom>
          <a:effectLst/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10700" y="2115117"/>
            <a:ext cx="4732020" cy="0"/>
          </a:xfrm>
          <a:prstGeom prst="line">
            <a:avLst/>
          </a:prstGeom>
          <a:ln w="19050">
            <a:solidFill>
              <a:srgbClr val="78BBF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C92A0CD-E56E-5C10-93F5-D1A36A300B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6329017"/>
              </p:ext>
            </p:extLst>
          </p:nvPr>
        </p:nvGraphicFramePr>
        <p:xfrm>
          <a:off x="3724073" y="2438400"/>
          <a:ext cx="4939867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851412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 couple of examples of Leadership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26128" y="1628800"/>
            <a:ext cx="2993744" cy="4497362"/>
          </a:xfrm>
        </p:spPr>
        <p:txBody>
          <a:bodyPr>
            <a:normAutofit/>
          </a:bodyPr>
          <a:lstStyle/>
          <a:p>
            <a:pPr marL="114300" indent="0" algn="ctr">
              <a:buNone/>
            </a:pPr>
            <a:r>
              <a:rPr lang="en-GB" sz="2800" b="1"/>
              <a:t>Dominance</a:t>
            </a:r>
          </a:p>
          <a:p>
            <a:pPr marL="114300" indent="0" algn="ctr">
              <a:buNone/>
            </a:pPr>
            <a:endParaRPr lang="en-GB" sz="2800" b="1"/>
          </a:p>
          <a:p>
            <a:pPr marL="114300" indent="0" algn="ctr">
              <a:buNone/>
            </a:pPr>
            <a:endParaRPr lang="en-GB" sz="2800" b="1"/>
          </a:p>
          <a:p>
            <a:pPr marL="114300" indent="0" algn="ctr">
              <a:buNone/>
            </a:pPr>
            <a:endParaRPr lang="en-GB" sz="2800" b="1"/>
          </a:p>
          <a:p>
            <a:pPr marL="114300" indent="0" algn="ctr">
              <a:buNone/>
            </a:pPr>
            <a:endParaRPr lang="en-GB" sz="2800" b="1"/>
          </a:p>
          <a:p>
            <a:pPr marL="114300" indent="0" algn="ctr">
              <a:buNone/>
            </a:pPr>
            <a:endParaRPr lang="en-GB" sz="2800" b="1"/>
          </a:p>
          <a:p>
            <a:pPr marL="114300" indent="0" algn="ctr">
              <a:buNone/>
            </a:pPr>
            <a:endParaRPr lang="en-GB" sz="2800" b="1"/>
          </a:p>
          <a:p>
            <a:pPr marL="114300" indent="0" algn="ctr">
              <a:buNone/>
            </a:pPr>
            <a:endParaRPr lang="en-GB" sz="2800" b="1"/>
          </a:p>
          <a:p>
            <a:pPr marL="114300" indent="0" algn="ctr">
              <a:buNone/>
            </a:pPr>
            <a:r>
              <a:rPr lang="en-GB" sz="2800" b="1"/>
              <a:t>Submission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3789548" y="2476463"/>
            <a:ext cx="4978896" cy="4497362"/>
          </a:xfrm>
        </p:spPr>
        <p:txBody>
          <a:bodyPr/>
          <a:lstStyle/>
          <a:p>
            <a:r>
              <a:rPr lang="en-GB" dirty="0"/>
              <a:t>Authoritarian, Autocratic Making decisions without consultation or explanation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Laissez-faire, delegating power (and responsibility), fail to direct, everyone does his/her own thing.  </a:t>
            </a:r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1907704" y="2492896"/>
            <a:ext cx="0" cy="2232248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5806583" y="2976097"/>
            <a:ext cx="0" cy="144016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70367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Leadership Styles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4525963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Macgregor’s Theory X and Theory Y,</a:t>
            </a:r>
          </a:p>
          <a:p>
            <a:r>
              <a:rPr lang="en-GB" dirty="0"/>
              <a:t>Action Centred Leadership,</a:t>
            </a:r>
          </a:p>
          <a:p>
            <a:r>
              <a:rPr lang="en-GB" dirty="0"/>
              <a:t>Blake and Mouton Leadership (Managerial) Grid,</a:t>
            </a:r>
          </a:p>
          <a:p>
            <a:r>
              <a:rPr lang="en-GB" dirty="0"/>
              <a:t>Tannenbaum and Schmidt Continuum,</a:t>
            </a:r>
          </a:p>
          <a:p>
            <a:r>
              <a:rPr lang="en-GB" dirty="0"/>
              <a:t>Situational Leadership,</a:t>
            </a:r>
          </a:p>
          <a:p>
            <a:r>
              <a:rPr lang="en-GB" dirty="0"/>
              <a:t>Transactional Leadership,</a:t>
            </a:r>
          </a:p>
          <a:p>
            <a:r>
              <a:rPr lang="en-GB" dirty="0"/>
              <a:t>Transformational Leadership. </a:t>
            </a:r>
          </a:p>
        </p:txBody>
      </p:sp>
    </p:spTree>
    <p:extLst>
      <p:ext uri="{BB962C8B-B14F-4D97-AF65-F5344CB8AC3E}">
        <p14:creationId xmlns:p14="http://schemas.microsoft.com/office/powerpoint/2010/main" val="38316448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E7432-26DD-D6BC-C0E7-6CBBDAE6AE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072" y="629268"/>
            <a:ext cx="4939868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Expectations of a Leader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90F348-99A9-4851-1543-668E9301A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4073" y="2438400"/>
            <a:ext cx="4939867" cy="3785419"/>
          </a:xfrm>
        </p:spPr>
        <p:txBody>
          <a:bodyPr>
            <a:normAutofit/>
          </a:bodyPr>
          <a:lstStyle/>
          <a:p>
            <a:r>
              <a:rPr lang="en-GB" sz="1700"/>
              <a:t>Write down what expectations you would expect from a leader</a:t>
            </a:r>
          </a:p>
        </p:txBody>
      </p:sp>
      <p:pic>
        <p:nvPicPr>
          <p:cNvPr id="5" name="Picture 4" descr="Person with idea concept">
            <a:extLst>
              <a:ext uri="{FF2B5EF4-FFF2-40B4-BE49-F238E27FC236}">
                <a16:creationId xmlns:a16="http://schemas.microsoft.com/office/drawing/2014/main" id="{513054F4-4574-2455-8610-78654877F0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311" r="28849" b="-1"/>
          <a:stretch/>
        </p:blipFill>
        <p:spPr>
          <a:xfrm>
            <a:off x="20" y="10"/>
            <a:ext cx="3476673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10700" y="2115117"/>
            <a:ext cx="4732020" cy="0"/>
          </a:xfrm>
          <a:prstGeom prst="line">
            <a:avLst/>
          </a:prstGeom>
          <a:ln w="19050">
            <a:solidFill>
              <a:srgbClr val="28ADC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6603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Expectations from a ‘Leader’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91676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114300" indent="0">
              <a:buNone/>
            </a:pPr>
            <a:r>
              <a:rPr lang="en-GB" b="1">
                <a:solidFill>
                  <a:srgbClr val="FF0000"/>
                </a:solidFill>
              </a:rPr>
              <a:t>Integrity</a:t>
            </a:r>
          </a:p>
          <a:p>
            <a:pPr>
              <a:buFont typeface="Arial"/>
              <a:buChar char="•"/>
            </a:pPr>
            <a:r>
              <a:rPr lang="en-GB"/>
              <a:t>Ethical leaders : </a:t>
            </a:r>
            <a:endParaRPr lang="en-GB">
              <a:cs typeface="Calibri" panose="020F0502020204030204"/>
            </a:endParaRPr>
          </a:p>
          <a:p>
            <a:r>
              <a:rPr lang="en-GB"/>
              <a:t>The manner in which a leader handles challenging situations or conflicts is one example of an opportunity for modelling strong integrity. </a:t>
            </a:r>
          </a:p>
          <a:p>
            <a:r>
              <a:rPr lang="en-GB"/>
              <a:t>By dealing with a conflict directly and in a transparent manner, leaders prove themselves to be honest, forthright managers.</a:t>
            </a:r>
          </a:p>
          <a:p>
            <a:pPr marL="114300" indent="0">
              <a:buNone/>
            </a:pPr>
            <a:r>
              <a:rPr lang="en-GB" b="1">
                <a:solidFill>
                  <a:srgbClr val="FF0000"/>
                </a:solidFill>
              </a:rPr>
              <a:t>Goals</a:t>
            </a:r>
            <a:endParaRPr lang="en-GB" b="1">
              <a:solidFill>
                <a:srgbClr val="FF0000"/>
              </a:solidFill>
              <a:cs typeface="Calibri"/>
            </a:endParaRPr>
          </a:p>
          <a:p>
            <a:r>
              <a:rPr lang="en-GB"/>
              <a:t>Leaders make their priorities for both themselves and their workers clear. </a:t>
            </a:r>
          </a:p>
          <a:p>
            <a:r>
              <a:rPr lang="en-GB"/>
              <a:t>When a team fails to meet its goals, leaders are expected to provide constructional feedback and suggestions for improvement.</a:t>
            </a:r>
          </a:p>
          <a:p>
            <a:r>
              <a:rPr lang="en-GB"/>
              <a:t>If goals are achieved, leaders should acknowledge this while simultaneously raising standards for the next project.</a:t>
            </a:r>
          </a:p>
          <a:p>
            <a:pPr marL="114300" indent="0">
              <a:buNone/>
            </a:pPr>
            <a:r>
              <a:rPr lang="en-GB" b="1">
                <a:solidFill>
                  <a:srgbClr val="FF0000"/>
                </a:solidFill>
              </a:rPr>
              <a:t>Motivational</a:t>
            </a:r>
            <a:endParaRPr lang="en-GB" b="1">
              <a:solidFill>
                <a:srgbClr val="FF0000"/>
              </a:solidFill>
              <a:cs typeface="Calibri"/>
            </a:endParaRPr>
          </a:p>
          <a:p>
            <a:r>
              <a:rPr lang="en-GB"/>
              <a:t>Leaders must “inspire a high level of commitment and performance,” </a:t>
            </a:r>
          </a:p>
          <a:p>
            <a:r>
              <a:rPr lang="en-GB"/>
              <a:t>Not be entirely negative or positive, but a mixture of both. </a:t>
            </a:r>
          </a:p>
          <a:p>
            <a:r>
              <a:rPr lang="en-GB"/>
              <a:t>E.g. a leader might introduce initiatives that either reward employees based on outstanding performance or punish them for poor performance. </a:t>
            </a:r>
          </a:p>
        </p:txBody>
      </p:sp>
    </p:spTree>
    <p:extLst>
      <p:ext uri="{BB962C8B-B14F-4D97-AF65-F5344CB8AC3E}">
        <p14:creationId xmlns:p14="http://schemas.microsoft.com/office/powerpoint/2010/main" val="9430521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Expectations from a ‘Leader’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114300" indent="0">
              <a:buNone/>
            </a:pPr>
            <a:r>
              <a:rPr lang="en-GB" b="1">
                <a:solidFill>
                  <a:srgbClr val="FF0000"/>
                </a:solidFill>
              </a:rPr>
              <a:t>Innovation</a:t>
            </a:r>
          </a:p>
          <a:p>
            <a:r>
              <a:rPr lang="en-GB"/>
              <a:t>Outstanding organisations are such thanks to workers who constantly strive to improve. </a:t>
            </a:r>
          </a:p>
          <a:p>
            <a:r>
              <a:rPr lang="en-GB"/>
              <a:t>These organisations must have innovative leaders who can see past immediate projects, objectives and successes and develop new, original ideas to stay ahead of their competitors. </a:t>
            </a:r>
          </a:p>
          <a:p>
            <a:r>
              <a:rPr lang="en-GB"/>
              <a:t>Leaders can inspire and draw out innovation in their employees by constantly asking questions and paying attention to any worker with valid concerns or solutions.</a:t>
            </a:r>
          </a:p>
          <a:p>
            <a:r>
              <a:rPr lang="en-GB" b="1"/>
              <a:t>Collaborative</a:t>
            </a:r>
          </a:p>
          <a:p>
            <a:r>
              <a:rPr lang="en-GB"/>
              <a:t>Leaders can encourage a collaborative spirit by demonstrating strong communications skills, not only with the employees they oversee but with their own employers, clients and customers.</a:t>
            </a:r>
          </a:p>
        </p:txBody>
      </p:sp>
    </p:spTree>
    <p:extLst>
      <p:ext uri="{BB962C8B-B14F-4D97-AF65-F5344CB8AC3E}">
        <p14:creationId xmlns:p14="http://schemas.microsoft.com/office/powerpoint/2010/main" val="30932580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marL="0" indent="0" algn="r"/>
            <a:r>
              <a:rPr lang="en-GB" sz="3500" b="1">
                <a:solidFill>
                  <a:srgbClr val="FFFFFF"/>
                </a:solidFill>
              </a:rPr>
              <a:t>Douglas McGregor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7694" y="649480"/>
            <a:ext cx="4916510" cy="5546047"/>
          </a:xfrm>
        </p:spPr>
        <p:txBody>
          <a:bodyPr anchor="ctr">
            <a:normAutofit/>
          </a:bodyPr>
          <a:lstStyle/>
          <a:p>
            <a:r>
              <a:rPr lang="en-GB" sz="1700" dirty="0"/>
              <a:t>Douglas McGregor  was born in 1906 and died at the comparatively young age of 58 in 1964, he was a Professor of management at Massachusetts Institute of Technology.</a:t>
            </a:r>
          </a:p>
          <a:p>
            <a:endParaRPr lang="en-GB" sz="1700" dirty="0"/>
          </a:p>
          <a:p>
            <a:r>
              <a:rPr lang="en-GB" sz="1700" dirty="0"/>
              <a:t>In his book ‘</a:t>
            </a:r>
            <a:r>
              <a:rPr lang="en-GB" sz="1700" i="1" dirty="0"/>
              <a:t>The Human Side of Enterprise’</a:t>
            </a:r>
            <a:r>
              <a:rPr lang="en-GB" sz="1700" dirty="0"/>
              <a:t> McGregor identified an approach of creating an environment within which employees are motivated via authoritative, direction and control or integration and self-control, which he called theory X and theory Y. 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0813199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McGregor’s Theory X and Theory 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15363" y="286173"/>
            <a:ext cx="4916510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700" dirty="0"/>
          </a:p>
          <a:p>
            <a:endParaRPr lang="en-GB" sz="1700" dirty="0"/>
          </a:p>
          <a:p>
            <a:r>
              <a:rPr lang="en-GB" sz="1700" dirty="0"/>
              <a:t>McGregor did not publish much but what he did publish had a great impact. </a:t>
            </a:r>
          </a:p>
          <a:p>
            <a:endParaRPr lang="en-GB" sz="1700" dirty="0"/>
          </a:p>
          <a:p>
            <a:r>
              <a:rPr lang="en-GB" sz="1700" dirty="0"/>
              <a:t>In 1993 he was listed as the most popular management writer of all time.</a:t>
            </a:r>
          </a:p>
          <a:p>
            <a:endParaRPr lang="en-GB" sz="1700" dirty="0"/>
          </a:p>
          <a:p>
            <a:r>
              <a:rPr lang="en-GB" sz="1700" dirty="0"/>
              <a:t>McGregor’s Theory X and Theory Y was an early attempt to analyse leadership style, </a:t>
            </a:r>
          </a:p>
          <a:p>
            <a:endParaRPr lang="en-GB" sz="1700" dirty="0"/>
          </a:p>
          <a:p>
            <a:r>
              <a:rPr lang="en-GB" sz="1700" dirty="0"/>
              <a:t>It was based upon the underlying assumptions that leaders hold about employees.</a:t>
            </a:r>
          </a:p>
          <a:p>
            <a:pPr marL="0" indent="0"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4067331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FD38A-6628-46B8-9380-FF3666B64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6736" y="604611"/>
            <a:ext cx="7886700" cy="1325563"/>
          </a:xfrm>
        </p:spPr>
        <p:txBody>
          <a:bodyPr/>
          <a:lstStyle/>
          <a:p>
            <a:r>
              <a:rPr lang="en-GB" dirty="0">
                <a:cs typeface="Calibri Light"/>
              </a:rPr>
              <a:t>Watch the Film – Douglas Mcgregor!!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D663B-287B-4B30-81A6-67BDCAFBF5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GB" sz="2400" dirty="0">
              <a:ea typeface="+mn-lt"/>
              <a:cs typeface="+mn-lt"/>
            </a:endParaRPr>
          </a:p>
          <a:p>
            <a:pPr marL="0" indent="0" algn="ctr">
              <a:buNone/>
            </a:pPr>
            <a:endParaRPr lang="en-GB" sz="2400" dirty="0">
              <a:ea typeface="+mn-lt"/>
              <a:cs typeface="+mn-lt"/>
            </a:endParaRPr>
          </a:p>
          <a:p>
            <a:pPr marL="0" indent="0" algn="ctr">
              <a:buNone/>
            </a:pPr>
            <a:endParaRPr lang="en-GB" sz="2400" dirty="0">
              <a:ea typeface="+mn-lt"/>
              <a:cs typeface="+mn-lt"/>
            </a:endParaRPr>
          </a:p>
          <a:p>
            <a:pPr algn="ctr">
              <a:buNone/>
            </a:pPr>
            <a:r>
              <a:rPr lang="en-GB" sz="2400" dirty="0">
                <a:ea typeface="+mn-lt"/>
                <a:cs typeface="+mn-lt"/>
                <a:hlinkClick r:id="rId2"/>
              </a:rPr>
              <a:t>https://www.youtube.com/watch?v=CXAzZRnJo2o</a:t>
            </a:r>
            <a:endParaRPr lang="en-GB" sz="2400" b="0" dirty="0">
              <a:ea typeface="+mn-lt"/>
              <a:cs typeface="+mn-lt"/>
              <a:hlinkClick r:id="rId2"/>
            </a:endParaRPr>
          </a:p>
          <a:p>
            <a:pPr marL="0" indent="0" algn="ctr">
              <a:buNone/>
            </a:pPr>
            <a:endParaRPr lang="en-GB" sz="2400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5736120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E4CBDBB-4FBD-4B9E-BD01-054A81D43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B01A6F03-171F-40B2-8B2C-A061B8924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714" cy="686238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72C4834C-B602-4125-8264-BD0D55A588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3172EE5-132F-4DD4-8855-4DBBD9C34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883" y="1110000"/>
            <a:ext cx="7646805" cy="4629235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48141" y="1956014"/>
            <a:ext cx="6141019" cy="20446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/>
            <a:r>
              <a:rPr lang="en-US" sz="4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Session 2 - Management and Leadership</a:t>
            </a:r>
          </a:p>
        </p:txBody>
      </p:sp>
    </p:spTree>
    <p:extLst>
      <p:ext uri="{BB962C8B-B14F-4D97-AF65-F5344CB8AC3E}">
        <p14:creationId xmlns:p14="http://schemas.microsoft.com/office/powerpoint/2010/main" val="5548202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E7432-26DD-D6BC-C0E7-6CBBDAE6AE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072" y="629268"/>
            <a:ext cx="4939868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‘Assumptions about employees’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90F348-99A9-4851-1543-668E9301A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4073" y="2677886"/>
            <a:ext cx="4939867" cy="3785419"/>
          </a:xfrm>
        </p:spPr>
        <p:txBody>
          <a:bodyPr>
            <a:normAutofit/>
          </a:bodyPr>
          <a:lstStyle/>
          <a:p>
            <a:r>
              <a:rPr lang="en-GB" sz="1700" dirty="0"/>
              <a:t>If you were a manager what sort of traits (positive or negative) would you expect to find in your staff? </a:t>
            </a:r>
          </a:p>
          <a:p>
            <a:pPr marL="0" indent="0">
              <a:buNone/>
            </a:pPr>
            <a:endParaRPr lang="en-GB" sz="1700" dirty="0"/>
          </a:p>
        </p:txBody>
      </p:sp>
      <p:pic>
        <p:nvPicPr>
          <p:cNvPr id="5" name="Picture 4" descr="Person with idea concept">
            <a:extLst>
              <a:ext uri="{FF2B5EF4-FFF2-40B4-BE49-F238E27FC236}">
                <a16:creationId xmlns:a16="http://schemas.microsoft.com/office/drawing/2014/main" id="{513054F4-4574-2455-8610-78654877F0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311" r="28849" b="-1"/>
          <a:stretch/>
        </p:blipFill>
        <p:spPr>
          <a:xfrm>
            <a:off x="20" y="10"/>
            <a:ext cx="3476673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10700" y="2115117"/>
            <a:ext cx="4732020" cy="0"/>
          </a:xfrm>
          <a:prstGeom prst="line">
            <a:avLst/>
          </a:prstGeom>
          <a:ln w="19050">
            <a:solidFill>
              <a:srgbClr val="28ADC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51654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Theory 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/>
          </a:p>
          <a:p>
            <a:r>
              <a:rPr lang="en-GB"/>
              <a:t>Theory X assumes that people would prefer to avoid work if they can,</a:t>
            </a:r>
          </a:p>
          <a:p>
            <a:endParaRPr lang="en-GB"/>
          </a:p>
          <a:p>
            <a:r>
              <a:rPr lang="en-GB"/>
              <a:t>They have to be coerced and threatened to get them to perform,</a:t>
            </a:r>
          </a:p>
          <a:p>
            <a:endParaRPr lang="en-GB"/>
          </a:p>
          <a:p>
            <a:r>
              <a:rPr lang="en-GB"/>
              <a:t>Employees need, and will respond to, close supervision and control. </a:t>
            </a:r>
          </a:p>
        </p:txBody>
      </p:sp>
    </p:spTree>
    <p:extLst>
      <p:ext uri="{BB962C8B-B14F-4D97-AF65-F5344CB8AC3E}">
        <p14:creationId xmlns:p14="http://schemas.microsoft.com/office/powerpoint/2010/main" val="42752626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Theory 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Leaders who take this view generally get a hostile reaction from employees, which acts to reinforce their original view and strengthen the behavioural cycle. </a:t>
            </a:r>
          </a:p>
        </p:txBody>
      </p:sp>
    </p:spTree>
    <p:extLst>
      <p:ext uri="{BB962C8B-B14F-4D97-AF65-F5344CB8AC3E}">
        <p14:creationId xmlns:p14="http://schemas.microsoft.com/office/powerpoint/2010/main" val="32043033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Theory 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McGregor proposed that the role for managers and or leaders was to change from Commanding and Controlling (Authoritarian) subordinates to one of assisting them to reach their full potential.</a:t>
            </a:r>
          </a:p>
        </p:txBody>
      </p:sp>
    </p:spTree>
    <p:extLst>
      <p:ext uri="{BB962C8B-B14F-4D97-AF65-F5344CB8AC3E}">
        <p14:creationId xmlns:p14="http://schemas.microsoft.com/office/powerpoint/2010/main" val="37361858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Theory 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/>
          </a:p>
          <a:p>
            <a:r>
              <a:rPr lang="en-GB"/>
              <a:t>Assumes that humans naturally find work satisfying, will respond positively to objectives to which they are committed, and accept responsibility, </a:t>
            </a:r>
          </a:p>
          <a:p>
            <a:endParaRPr lang="en-GB"/>
          </a:p>
          <a:p>
            <a:r>
              <a:rPr lang="en-GB"/>
              <a:t>Individual satisfaction can be gained from the pursuit of organisational goals (Mission and Vision Statements). </a:t>
            </a:r>
          </a:p>
        </p:txBody>
      </p:sp>
    </p:spTree>
    <p:extLst>
      <p:ext uri="{BB962C8B-B14F-4D97-AF65-F5344CB8AC3E}">
        <p14:creationId xmlns:p14="http://schemas.microsoft.com/office/powerpoint/2010/main" val="64656029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Theory 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/>
          </a:p>
          <a:p>
            <a:endParaRPr lang="en-GB"/>
          </a:p>
          <a:p>
            <a:r>
              <a:rPr lang="en-GB"/>
              <a:t>Whilst this theory is more appealing to employees, not all people are self-motivated or willing to consistently align themselves to the objectives of the organisation. </a:t>
            </a:r>
          </a:p>
        </p:txBody>
      </p:sp>
    </p:spTree>
    <p:extLst>
      <p:ext uri="{BB962C8B-B14F-4D97-AF65-F5344CB8AC3E}">
        <p14:creationId xmlns:p14="http://schemas.microsoft.com/office/powerpoint/2010/main" val="404922467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Theory 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So in contradiction to Theory X McGregor makes the assumption that employees are:</a:t>
            </a:r>
          </a:p>
          <a:p>
            <a:pPr marL="0" indent="0">
              <a:buNone/>
            </a:pPr>
            <a:endParaRPr lang="en-GB"/>
          </a:p>
          <a:p>
            <a:pPr marL="514350" indent="-514350">
              <a:buAutoNum type="alphaLcPeriod"/>
            </a:pPr>
            <a:r>
              <a:rPr lang="en-GB"/>
              <a:t>Not all inherently lazy,</a:t>
            </a:r>
          </a:p>
          <a:p>
            <a:pPr marL="514350" indent="-514350">
              <a:buAutoNum type="alphaLcPeriod"/>
            </a:pPr>
            <a:endParaRPr lang="en-GB"/>
          </a:p>
          <a:p>
            <a:pPr marL="514350" indent="-514350">
              <a:buAutoNum type="alphaLcPeriod"/>
            </a:pPr>
            <a:r>
              <a:rPr lang="en-GB"/>
              <a:t>Capable of self direction and self control, and</a:t>
            </a:r>
          </a:p>
          <a:p>
            <a:pPr marL="514350" indent="-514350">
              <a:buAutoNum type="alphaLcPeriod"/>
            </a:pPr>
            <a:endParaRPr lang="en-GB"/>
          </a:p>
          <a:p>
            <a:pPr marL="514350" indent="-514350">
              <a:buAutoNum type="alphaLcPeriod"/>
            </a:pPr>
            <a:r>
              <a:rPr lang="en-GB"/>
              <a:t>Capable of providing important suggestions and ideas that will improve organisational effectiveness.</a:t>
            </a:r>
          </a:p>
        </p:txBody>
      </p:sp>
    </p:spTree>
    <p:extLst>
      <p:ext uri="{BB962C8B-B14F-4D97-AF65-F5344CB8AC3E}">
        <p14:creationId xmlns:p14="http://schemas.microsoft.com/office/powerpoint/2010/main" val="100145655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Theory 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These positive aspects of Theory Y when effectively managed by the use of a system of ‘Objectives and Rewards’ and the opportunity to participate in the decision making process can lead to the realisation of both personal and organisational goals. </a:t>
            </a:r>
          </a:p>
        </p:txBody>
      </p:sp>
    </p:spTree>
    <p:extLst>
      <p:ext uri="{BB962C8B-B14F-4D97-AF65-F5344CB8AC3E}">
        <p14:creationId xmlns:p14="http://schemas.microsoft.com/office/powerpoint/2010/main" val="37872151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74426AB7-D619-4515-962A-BC83909EC0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7876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E47DF98-723F-4AAC-ABCF-CACBC438F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880" y="256540"/>
            <a:ext cx="8778240" cy="6365239"/>
          </a:xfrm>
          <a:prstGeom prst="rect">
            <a:avLst/>
          </a:prstGeom>
          <a:solidFill>
            <a:srgbClr val="FFFFFF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A29FC7C-9308-4FDE-8DCA-405668055B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171700" y="5768204"/>
            <a:ext cx="4800600" cy="0"/>
          </a:xfrm>
          <a:prstGeom prst="line">
            <a:avLst/>
          </a:prstGeom>
          <a:ln>
            <a:solidFill>
              <a:srgbClr val="78764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2485" y="4277356"/>
            <a:ext cx="7475220" cy="156032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/>
            <a:r>
              <a:rPr lang="en-US" sz="5000">
                <a:solidFill>
                  <a:srgbClr val="78764B"/>
                </a:solidFill>
              </a:rPr>
              <a:t>What is the most effective X or Y?</a:t>
            </a:r>
          </a:p>
        </p:txBody>
      </p: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CCEEA41A-9A5B-C7DE-D2B5-E6D0C525EA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882" r="1" b="1"/>
          <a:stretch/>
        </p:blipFill>
        <p:spPr>
          <a:xfrm>
            <a:off x="182880" y="256540"/>
            <a:ext cx="8778240" cy="376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6204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Managing Using Theory X and Y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CC9D338-CDA4-EA90-43E4-7A7041E0FB3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3996470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93898FF-D987-4B0E-BFB4-85F5EB356D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EB84055-029C-4E86-8844-D05D96C02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8A2842C0-6210-4FDB-B1FF-C14C92737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714" cy="686238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799037F2-4CAF-446B-90DB-1480B247A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128589C-AF3D-49CF-BD92-C1D1D2F53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883" y="1110000"/>
            <a:ext cx="7646805" cy="4629235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94703" y="1790700"/>
            <a:ext cx="6151164" cy="2295748"/>
          </a:xfrm>
        </p:spPr>
        <p:txBody>
          <a:bodyPr anchor="b">
            <a:normAutofit/>
          </a:bodyPr>
          <a:lstStyle/>
          <a:p>
            <a:r>
              <a:rPr lang="en-GB" sz="4200" dirty="0"/>
              <a:t>Session 3 - Management and Leadership</a:t>
            </a:r>
          </a:p>
        </p:txBody>
      </p:sp>
    </p:spTree>
    <p:extLst>
      <p:ext uri="{BB962C8B-B14F-4D97-AF65-F5344CB8AC3E}">
        <p14:creationId xmlns:p14="http://schemas.microsoft.com/office/powerpoint/2010/main" val="311713462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GB" sz="4300"/>
              <a:t>Team Leadership Model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onnsiteX0" fmla="*/ 0 w 2606040"/>
              <a:gd name="connsiteY0" fmla="*/ 0 h 18288"/>
              <a:gd name="connsiteX1" fmla="*/ 625450 w 2606040"/>
              <a:gd name="connsiteY1" fmla="*/ 0 h 18288"/>
              <a:gd name="connsiteX2" fmla="*/ 1224839 w 2606040"/>
              <a:gd name="connsiteY2" fmla="*/ 0 h 18288"/>
              <a:gd name="connsiteX3" fmla="*/ 1824228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02409 w 2606040"/>
              <a:gd name="connsiteY6" fmla="*/ 18288 h 18288"/>
              <a:gd name="connsiteX7" fmla="*/ 1276960 w 2606040"/>
              <a:gd name="connsiteY7" fmla="*/ 18288 h 18288"/>
              <a:gd name="connsiteX8" fmla="*/ 67757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  <a:gd name="connsiteX0" fmla="*/ 0 w 2606040"/>
              <a:gd name="connsiteY0" fmla="*/ 0 h 18288"/>
              <a:gd name="connsiteX1" fmla="*/ 599389 w 2606040"/>
              <a:gd name="connsiteY1" fmla="*/ 0 h 18288"/>
              <a:gd name="connsiteX2" fmla="*/ 1303020 w 2606040"/>
              <a:gd name="connsiteY2" fmla="*/ 0 h 18288"/>
              <a:gd name="connsiteX3" fmla="*/ 1876349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80590 w 2606040"/>
              <a:gd name="connsiteY6" fmla="*/ 18288 h 18288"/>
              <a:gd name="connsiteX7" fmla="*/ 1276960 w 2606040"/>
              <a:gd name="connsiteY7" fmla="*/ 18288 h 18288"/>
              <a:gd name="connsiteX8" fmla="*/ 65151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11079" y="-22080"/>
                  <a:pt x="479378" y="-26537"/>
                  <a:pt x="625450" y="0"/>
                </a:cubicBezTo>
                <a:cubicBezTo>
                  <a:pt x="925937" y="-4758"/>
                  <a:pt x="973176" y="15739"/>
                  <a:pt x="1224839" y="0"/>
                </a:cubicBezTo>
                <a:cubicBezTo>
                  <a:pt x="1479663" y="-11328"/>
                  <a:pt x="1566636" y="18697"/>
                  <a:pt x="1824228" y="0"/>
                </a:cubicBezTo>
                <a:cubicBezTo>
                  <a:pt x="2086799" y="-72665"/>
                  <a:pt x="2306223" y="-891"/>
                  <a:pt x="2606040" y="0"/>
                </a:cubicBezTo>
                <a:cubicBezTo>
                  <a:pt x="2606645" y="4461"/>
                  <a:pt x="2607031" y="13181"/>
                  <a:pt x="2606040" y="18288"/>
                </a:cubicBezTo>
                <a:cubicBezTo>
                  <a:pt x="2260204" y="29342"/>
                  <a:pt x="2175708" y="5614"/>
                  <a:pt x="1902409" y="18288"/>
                </a:cubicBezTo>
                <a:cubicBezTo>
                  <a:pt x="1638502" y="41064"/>
                  <a:pt x="1460923" y="-16269"/>
                  <a:pt x="1276960" y="18288"/>
                </a:cubicBezTo>
                <a:cubicBezTo>
                  <a:pt x="1057717" y="14361"/>
                  <a:pt x="867956" y="2320"/>
                  <a:pt x="677570" y="18288"/>
                </a:cubicBezTo>
                <a:cubicBezTo>
                  <a:pt x="457951" y="33373"/>
                  <a:pt x="189752" y="55388"/>
                  <a:pt x="0" y="18288"/>
                </a:cubicBezTo>
                <a:cubicBezTo>
                  <a:pt x="1586" y="13022"/>
                  <a:pt x="-95" y="4569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72759" y="3236"/>
                  <a:pt x="361166" y="-13413"/>
                  <a:pt x="599389" y="0"/>
                </a:cubicBezTo>
                <a:cubicBezTo>
                  <a:pt x="841226" y="37042"/>
                  <a:pt x="968991" y="14587"/>
                  <a:pt x="1303020" y="0"/>
                </a:cubicBezTo>
                <a:cubicBezTo>
                  <a:pt x="1643101" y="-7120"/>
                  <a:pt x="1717813" y="7213"/>
                  <a:pt x="1876349" y="0"/>
                </a:cubicBezTo>
                <a:cubicBezTo>
                  <a:pt x="2036762" y="-14138"/>
                  <a:pt x="2426397" y="-4451"/>
                  <a:pt x="2606040" y="0"/>
                </a:cubicBezTo>
                <a:cubicBezTo>
                  <a:pt x="2606314" y="8448"/>
                  <a:pt x="2606550" y="14527"/>
                  <a:pt x="2606040" y="18288"/>
                </a:cubicBezTo>
                <a:cubicBezTo>
                  <a:pt x="2344840" y="2643"/>
                  <a:pt x="2192043" y="7399"/>
                  <a:pt x="1980590" y="18288"/>
                </a:cubicBezTo>
                <a:cubicBezTo>
                  <a:pt x="1783984" y="-9745"/>
                  <a:pt x="1487673" y="45908"/>
                  <a:pt x="1276960" y="18288"/>
                </a:cubicBezTo>
                <a:cubicBezTo>
                  <a:pt x="1088134" y="-41257"/>
                  <a:pt x="877974" y="49968"/>
                  <a:pt x="651510" y="18288"/>
                </a:cubicBezTo>
                <a:cubicBezTo>
                  <a:pt x="430798" y="-27764"/>
                  <a:pt x="132889" y="-33467"/>
                  <a:pt x="0" y="18288"/>
                </a:cubicBezTo>
                <a:cubicBezTo>
                  <a:pt x="212" y="10845"/>
                  <a:pt x="-833" y="6193"/>
                  <a:pt x="0" y="0"/>
                </a:cubicBezTo>
                <a:close/>
              </a:path>
              <a:path w="2606040" h="18288" fill="none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27712" y="6878"/>
                  <a:pt x="971143" y="7084"/>
                  <a:pt x="1224839" y="0"/>
                </a:cubicBezTo>
                <a:cubicBezTo>
                  <a:pt x="1477775" y="-16815"/>
                  <a:pt x="1569904" y="19146"/>
                  <a:pt x="1824228" y="0"/>
                </a:cubicBezTo>
                <a:cubicBezTo>
                  <a:pt x="2055206" y="24867"/>
                  <a:pt x="2317192" y="-62872"/>
                  <a:pt x="2606040" y="0"/>
                </a:cubicBezTo>
                <a:cubicBezTo>
                  <a:pt x="2606166" y="3680"/>
                  <a:pt x="2606905" y="11461"/>
                  <a:pt x="2606040" y="18288"/>
                </a:cubicBezTo>
                <a:cubicBezTo>
                  <a:pt x="2234648" y="26976"/>
                  <a:pt x="2180202" y="-10361"/>
                  <a:pt x="1902409" y="18288"/>
                </a:cubicBezTo>
                <a:cubicBezTo>
                  <a:pt x="1635562" y="47194"/>
                  <a:pt x="1477339" y="4794"/>
                  <a:pt x="1276960" y="18288"/>
                </a:cubicBezTo>
                <a:cubicBezTo>
                  <a:pt x="1058094" y="66922"/>
                  <a:pt x="904206" y="-20636"/>
                  <a:pt x="677570" y="18288"/>
                </a:cubicBezTo>
                <a:cubicBezTo>
                  <a:pt x="485746" y="14713"/>
                  <a:pt x="195925" y="33005"/>
                  <a:pt x="0" y="18288"/>
                </a:cubicBezTo>
                <a:cubicBezTo>
                  <a:pt x="1168" y="12774"/>
                  <a:pt x="-229" y="374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custGeom>
                    <a:avLst/>
                    <a:gdLst>
                      <a:gd name="connsiteX0" fmla="*/ 0 w 2606040"/>
                      <a:gd name="connsiteY0" fmla="*/ 0 h 18288"/>
                      <a:gd name="connsiteX1" fmla="*/ 625450 w 2606040"/>
                      <a:gd name="connsiteY1" fmla="*/ 0 h 18288"/>
                      <a:gd name="connsiteX2" fmla="*/ 1224839 w 2606040"/>
                      <a:gd name="connsiteY2" fmla="*/ 0 h 18288"/>
                      <a:gd name="connsiteX3" fmla="*/ 1824228 w 2606040"/>
                      <a:gd name="connsiteY3" fmla="*/ 0 h 18288"/>
                      <a:gd name="connsiteX4" fmla="*/ 2606040 w 2606040"/>
                      <a:gd name="connsiteY4" fmla="*/ 0 h 18288"/>
                      <a:gd name="connsiteX5" fmla="*/ 2606040 w 2606040"/>
                      <a:gd name="connsiteY5" fmla="*/ 18288 h 18288"/>
                      <a:gd name="connsiteX6" fmla="*/ 1902409 w 2606040"/>
                      <a:gd name="connsiteY6" fmla="*/ 18288 h 18288"/>
                      <a:gd name="connsiteX7" fmla="*/ 1276960 w 2606040"/>
                      <a:gd name="connsiteY7" fmla="*/ 18288 h 18288"/>
                      <a:gd name="connsiteX8" fmla="*/ 677570 w 2606040"/>
                      <a:gd name="connsiteY8" fmla="*/ 18288 h 18288"/>
                      <a:gd name="connsiteX9" fmla="*/ 0 w 2606040"/>
                      <a:gd name="connsiteY9" fmla="*/ 18288 h 18288"/>
                      <a:gd name="connsiteX10" fmla="*/ 0 w 2606040"/>
                      <a:gd name="connsiteY10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6040" h="18288" fill="none" extrusionOk="0">
                        <a:moveTo>
                          <a:pt x="0" y="0"/>
                        </a:moveTo>
                        <a:cubicBezTo>
                          <a:pt x="266776" y="-600"/>
                          <a:pt x="322756" y="3201"/>
                          <a:pt x="625450" y="0"/>
                        </a:cubicBezTo>
                        <a:cubicBezTo>
                          <a:pt x="928144" y="-3201"/>
                          <a:pt x="968141" y="9269"/>
                          <a:pt x="1224839" y="0"/>
                        </a:cubicBezTo>
                        <a:cubicBezTo>
                          <a:pt x="1481537" y="-9269"/>
                          <a:pt x="1569059" y="21947"/>
                          <a:pt x="1824228" y="0"/>
                        </a:cubicBezTo>
                        <a:cubicBezTo>
                          <a:pt x="2079397" y="-21947"/>
                          <a:pt x="2326053" y="-10194"/>
                          <a:pt x="2606040" y="0"/>
                        </a:cubicBezTo>
                        <a:cubicBezTo>
                          <a:pt x="2605462" y="4771"/>
                          <a:pt x="2606793" y="12323"/>
                          <a:pt x="2606040" y="18288"/>
                        </a:cubicBezTo>
                        <a:cubicBezTo>
                          <a:pt x="2256758" y="31410"/>
                          <a:pt x="2173673" y="-12878"/>
                          <a:pt x="1902409" y="18288"/>
                        </a:cubicBezTo>
                        <a:cubicBezTo>
                          <a:pt x="1631145" y="49454"/>
                          <a:pt x="1461378" y="5466"/>
                          <a:pt x="1276960" y="18288"/>
                        </a:cubicBezTo>
                        <a:cubicBezTo>
                          <a:pt x="1092542" y="31110"/>
                          <a:pt x="890442" y="13213"/>
                          <a:pt x="677570" y="18288"/>
                        </a:cubicBezTo>
                        <a:cubicBezTo>
                          <a:pt x="464698" y="23364"/>
                          <a:pt x="187648" y="35837"/>
                          <a:pt x="0" y="18288"/>
                        </a:cubicBezTo>
                        <a:cubicBezTo>
                          <a:pt x="841" y="12879"/>
                          <a:pt x="-726" y="3977"/>
                          <a:pt x="0" y="0"/>
                        </a:cubicBezTo>
                        <a:close/>
                      </a:path>
                      <a:path w="2606040" h="18288" stroke="0" extrusionOk="0">
                        <a:moveTo>
                          <a:pt x="0" y="0"/>
                        </a:moveTo>
                        <a:cubicBezTo>
                          <a:pt x="197231" y="3803"/>
                          <a:pt x="358914" y="-9291"/>
                          <a:pt x="599389" y="0"/>
                        </a:cubicBezTo>
                        <a:cubicBezTo>
                          <a:pt x="839864" y="9291"/>
                          <a:pt x="979371" y="8509"/>
                          <a:pt x="1303020" y="0"/>
                        </a:cubicBezTo>
                        <a:cubicBezTo>
                          <a:pt x="1626669" y="-8509"/>
                          <a:pt x="1726300" y="7440"/>
                          <a:pt x="1876349" y="0"/>
                        </a:cubicBezTo>
                        <a:cubicBezTo>
                          <a:pt x="2026398" y="-7440"/>
                          <a:pt x="2430712" y="17957"/>
                          <a:pt x="2606040" y="0"/>
                        </a:cubicBezTo>
                        <a:cubicBezTo>
                          <a:pt x="2605426" y="8857"/>
                          <a:pt x="2606544" y="13619"/>
                          <a:pt x="2606040" y="18288"/>
                        </a:cubicBezTo>
                        <a:cubicBezTo>
                          <a:pt x="2393024" y="2241"/>
                          <a:pt x="2191161" y="39259"/>
                          <a:pt x="1980590" y="18288"/>
                        </a:cubicBezTo>
                        <a:cubicBezTo>
                          <a:pt x="1770019" y="-2683"/>
                          <a:pt x="1476440" y="36114"/>
                          <a:pt x="1276960" y="18288"/>
                        </a:cubicBezTo>
                        <a:cubicBezTo>
                          <a:pt x="1077480" y="463"/>
                          <a:pt x="880988" y="42125"/>
                          <a:pt x="651510" y="18288"/>
                        </a:cubicBezTo>
                        <a:cubicBezTo>
                          <a:pt x="422032" y="-5549"/>
                          <a:pt x="130744" y="-1947"/>
                          <a:pt x="0" y="18288"/>
                        </a:cubicBezTo>
                        <a:cubicBezTo>
                          <a:pt x="-487" y="10816"/>
                          <a:pt x="-839" y="605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/>
          </a:bodyPr>
          <a:lstStyle/>
          <a:p>
            <a:pPr marL="114300" indent="0">
              <a:buNone/>
            </a:pPr>
            <a:r>
              <a:rPr lang="en-GB" sz="1900" dirty="0"/>
              <a:t>Designed to:</a:t>
            </a:r>
          </a:p>
          <a:p>
            <a:pPr marL="114300" indent="0">
              <a:buNone/>
            </a:pPr>
            <a:endParaRPr lang="en-GB" sz="1900" dirty="0"/>
          </a:p>
          <a:p>
            <a:r>
              <a:rPr lang="en-GB" sz="1900" dirty="0"/>
              <a:t>Monitor the Team</a:t>
            </a:r>
          </a:p>
          <a:p>
            <a:r>
              <a:rPr lang="en-GB" sz="1900" dirty="0"/>
              <a:t>Diagnose Team Problems</a:t>
            </a:r>
          </a:p>
          <a:p>
            <a:r>
              <a:rPr lang="en-GB" sz="1900" dirty="0"/>
              <a:t>Take Appropriate Action</a:t>
            </a:r>
          </a:p>
          <a:p>
            <a:r>
              <a:rPr lang="en-GB" sz="1900" dirty="0"/>
              <a:t>Restore Effectiveness of Team</a:t>
            </a:r>
          </a:p>
          <a:p>
            <a:endParaRPr lang="en-GB" sz="1900" dirty="0"/>
          </a:p>
          <a:p>
            <a:pPr marL="114300" indent="0">
              <a:buNone/>
            </a:pPr>
            <a:endParaRPr lang="en-GB" sz="1900" dirty="0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CB90D841-BC2C-09F0-102F-724203B41A5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317" r="23083" b="-1"/>
          <a:stretch/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035894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128" y="408372"/>
            <a:ext cx="8260671" cy="6116972"/>
          </a:xfrm>
        </p:spPr>
      </p:pic>
    </p:spTree>
    <p:extLst>
      <p:ext uri="{BB962C8B-B14F-4D97-AF65-F5344CB8AC3E}">
        <p14:creationId xmlns:p14="http://schemas.microsoft.com/office/powerpoint/2010/main" val="305584222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Decisions:</a:t>
            </a:r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7122F6DA-2249-BE79-BAD3-4429BA22DE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3157238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0555058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128" y="408372"/>
            <a:ext cx="8260671" cy="6116972"/>
          </a:xfrm>
        </p:spPr>
      </p:pic>
    </p:spTree>
    <p:extLst>
      <p:ext uri="{BB962C8B-B14F-4D97-AF65-F5344CB8AC3E}">
        <p14:creationId xmlns:p14="http://schemas.microsoft.com/office/powerpoint/2010/main" val="304764971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Carson C. (2005) “A historical view of Douglas McGregor’s Theory Y”. </a:t>
            </a:r>
            <a:r>
              <a:rPr lang="en-GB" sz="2400" i="1" dirty="0"/>
              <a:t>Management Decision</a:t>
            </a:r>
            <a:r>
              <a:rPr lang="en-GB" sz="2400" dirty="0"/>
              <a:t>. (450 – 460). 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Kopelman R.E. </a:t>
            </a:r>
            <a:r>
              <a:rPr lang="en-GB" sz="2400" dirty="0" err="1"/>
              <a:t>Prottas</a:t>
            </a:r>
            <a:r>
              <a:rPr lang="en-GB" sz="2400" dirty="0"/>
              <a:t> D.J. and Davis A.L. (2008) ‘Douglas McGregor’s Theory X and Y: Toward a Construct-valid Measure’. </a:t>
            </a:r>
            <a:r>
              <a:rPr lang="en-GB" sz="2400" i="1" dirty="0"/>
              <a:t>Journal of Managerial Issues</a:t>
            </a:r>
            <a:r>
              <a:rPr lang="en-GB" sz="2400" dirty="0"/>
              <a:t>. Vol XX. No.2. Summer 2008. 255-271.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275326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98460" y="1783959"/>
            <a:ext cx="3065480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/>
            <a:r>
              <a:rPr lang="en-US" sz="4700"/>
              <a:t>Questions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5391039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Yellow question mark">
            <a:extLst>
              <a:ext uri="{FF2B5EF4-FFF2-40B4-BE49-F238E27FC236}">
                <a16:creationId xmlns:a16="http://schemas.microsoft.com/office/drawing/2014/main" id="{36B7BFE3-2585-F7DA-A69D-2E6C030E40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415" r="9466"/>
          <a:stretch/>
        </p:blipFill>
        <p:spPr>
          <a:xfrm>
            <a:off x="20" y="10"/>
            <a:ext cx="5271352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586804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1309</Words>
  <Application>Microsoft Office PowerPoint</Application>
  <PresentationFormat>On-screen Show (4:3)</PresentationFormat>
  <Paragraphs>183</Paragraphs>
  <Slides>34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Calibri</vt:lpstr>
      <vt:lpstr>Calibri Light</vt:lpstr>
      <vt:lpstr>Office Theme</vt:lpstr>
      <vt:lpstr>Session 1 - Management and Leadership</vt:lpstr>
      <vt:lpstr>A ‘Great Leader’?</vt:lpstr>
      <vt:lpstr>PowerPoint Presentation</vt:lpstr>
      <vt:lpstr>Leaders/Managers – Made or Trained?</vt:lpstr>
      <vt:lpstr>Providing Leadership to a Team </vt:lpstr>
      <vt:lpstr>The Differences between Management and Leadership</vt:lpstr>
      <vt:lpstr>PowerPoint Presentation</vt:lpstr>
      <vt:lpstr>Task: Impact of Leaders and Managers</vt:lpstr>
      <vt:lpstr>A couple of examples of Leadership styles</vt:lpstr>
      <vt:lpstr>Leadership Styles </vt:lpstr>
      <vt:lpstr>Expectations of a Leader</vt:lpstr>
      <vt:lpstr>Expectations from a ‘Leader’</vt:lpstr>
      <vt:lpstr>Expectations from a ‘Leader’</vt:lpstr>
      <vt:lpstr>Douglas McGregor</vt:lpstr>
      <vt:lpstr>McGregor’s Theory X and Theory Y</vt:lpstr>
      <vt:lpstr>Watch the Film – Douglas Mcgregor!!</vt:lpstr>
      <vt:lpstr>Session 2 - Management and Leadership</vt:lpstr>
      <vt:lpstr>‘Assumptions about employees’ </vt:lpstr>
      <vt:lpstr>Theory X</vt:lpstr>
      <vt:lpstr>Theory X</vt:lpstr>
      <vt:lpstr>Theory X</vt:lpstr>
      <vt:lpstr>Theory Y</vt:lpstr>
      <vt:lpstr>Theory Y</vt:lpstr>
      <vt:lpstr>Theory Y</vt:lpstr>
      <vt:lpstr>Theory Y</vt:lpstr>
      <vt:lpstr>What is the most effective X or Y?</vt:lpstr>
      <vt:lpstr>Managing Using Theory X and Y</vt:lpstr>
      <vt:lpstr>Session 3 - Management and Leadership</vt:lpstr>
      <vt:lpstr>Team Leadership Model</vt:lpstr>
      <vt:lpstr>PowerPoint Presentation</vt:lpstr>
      <vt:lpstr>Leadership Decisions:</vt:lpstr>
      <vt:lpstr>PowerPoint Presentation</vt:lpstr>
      <vt:lpstr>Bibliography</vt:lpstr>
      <vt:lpstr>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 and Leadership</dc:title>
  <dc:creator>Jones, Wynne</dc:creator>
  <cp:lastModifiedBy>Rachel Smith</cp:lastModifiedBy>
  <cp:revision>14</cp:revision>
  <dcterms:created xsi:type="dcterms:W3CDTF">2014-12-04T10:31:39Z</dcterms:created>
  <dcterms:modified xsi:type="dcterms:W3CDTF">2022-06-28T12:36:06Z</dcterms:modified>
</cp:coreProperties>
</file>