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8" r:id="rId6"/>
    <p:sldId id="259" r:id="rId7"/>
    <p:sldId id="266" r:id="rId8"/>
    <p:sldId id="267" r:id="rId9"/>
    <p:sldId id="277" r:id="rId10"/>
    <p:sldId id="271" r:id="rId11"/>
    <p:sldId id="273" r:id="rId12"/>
    <p:sldId id="278" r:id="rId13"/>
    <p:sldId id="279"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A4F9E4-CB62-9C26-89C7-3F5215BD05B1}" v="475" dt="2022-07-15T04:44:12.618"/>
    <p1510:client id="{A10B81D0-B1DF-6276-1447-5D0008D19923}" v="36" dt="2022-07-13T14:45:15.622"/>
    <p1510:client id="{D8DEAEF3-8A94-B6F3-31E1-C617960F06C5}" v="6345" dt="2022-07-15T03:58:39.4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19"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orbert Ibeawuchi Orji" userId="42496b97-4dec-48a2-980c-8a097748e1f0" providerId="ADAL" clId="{D33BD4EC-28E7-4D59-8720-BD576BF5D1BA}"/>
    <pc:docChg chg="modSld sldOrd">
      <pc:chgData name="Norbert Ibeawuchi Orji" userId="42496b97-4dec-48a2-980c-8a097748e1f0" providerId="ADAL" clId="{D33BD4EC-28E7-4D59-8720-BD576BF5D1BA}" dt="2022-07-13T12:12:37.723" v="340" actId="20577"/>
      <pc:docMkLst>
        <pc:docMk/>
      </pc:docMkLst>
      <pc:sldChg chg="modSp mod">
        <pc:chgData name="Norbert Ibeawuchi Orji" userId="42496b97-4dec-48a2-980c-8a097748e1f0" providerId="ADAL" clId="{D33BD4EC-28E7-4D59-8720-BD576BF5D1BA}" dt="2022-07-13T12:12:37.723" v="340" actId="20577"/>
        <pc:sldMkLst>
          <pc:docMk/>
          <pc:sldMk cId="267067576" sldId="258"/>
        </pc:sldMkLst>
        <pc:graphicFrameChg chg="modGraphic">
          <ac:chgData name="Norbert Ibeawuchi Orji" userId="42496b97-4dec-48a2-980c-8a097748e1f0" providerId="ADAL" clId="{D33BD4EC-28E7-4D59-8720-BD576BF5D1BA}" dt="2022-07-13T09:50:12.826" v="0" actId="20577"/>
          <ac:graphicFrameMkLst>
            <pc:docMk/>
            <pc:sldMk cId="267067576" sldId="258"/>
            <ac:graphicFrameMk id="2" creationId="{FE29D7C4-B2BB-42DC-8653-F741824C6D71}"/>
          </ac:graphicFrameMkLst>
        </pc:graphicFrameChg>
        <pc:graphicFrameChg chg="mod modGraphic">
          <ac:chgData name="Norbert Ibeawuchi Orji" userId="42496b97-4dec-48a2-980c-8a097748e1f0" providerId="ADAL" clId="{D33BD4EC-28E7-4D59-8720-BD576BF5D1BA}" dt="2022-07-13T12:12:37.723" v="340" actId="20577"/>
          <ac:graphicFrameMkLst>
            <pc:docMk/>
            <pc:sldMk cId="267067576" sldId="258"/>
            <ac:graphicFrameMk id="7" creationId="{1761FF5E-E735-417E-9647-0882E4573580}"/>
          </ac:graphicFrameMkLst>
        </pc:graphicFrameChg>
      </pc:sldChg>
      <pc:sldChg chg="modSp mod ord">
        <pc:chgData name="Norbert Ibeawuchi Orji" userId="42496b97-4dec-48a2-980c-8a097748e1f0" providerId="ADAL" clId="{D33BD4EC-28E7-4D59-8720-BD576BF5D1BA}" dt="2022-07-13T09:52:13.065" v="8" actId="20577"/>
        <pc:sldMkLst>
          <pc:docMk/>
          <pc:sldMk cId="1947509284" sldId="259"/>
        </pc:sldMkLst>
        <pc:graphicFrameChg chg="modGraphic">
          <ac:chgData name="Norbert Ibeawuchi Orji" userId="42496b97-4dec-48a2-980c-8a097748e1f0" providerId="ADAL" clId="{D33BD4EC-28E7-4D59-8720-BD576BF5D1BA}" dt="2022-07-13T09:52:13.065" v="8" actId="20577"/>
          <ac:graphicFrameMkLst>
            <pc:docMk/>
            <pc:sldMk cId="1947509284" sldId="259"/>
            <ac:graphicFrameMk id="3" creationId="{C894F80D-EB37-4A45-BB49-CC2825C692F0}"/>
          </ac:graphicFrameMkLst>
        </pc:graphicFrameChg>
      </pc:sldChg>
      <pc:sldChg chg="modSp mod">
        <pc:chgData name="Norbert Ibeawuchi Orji" userId="42496b97-4dec-48a2-980c-8a097748e1f0" providerId="ADAL" clId="{D33BD4EC-28E7-4D59-8720-BD576BF5D1BA}" dt="2022-07-13T10:12:13.830" v="19" actId="20577"/>
        <pc:sldMkLst>
          <pc:docMk/>
          <pc:sldMk cId="549329920" sldId="266"/>
        </pc:sldMkLst>
        <pc:spChg chg="mod">
          <ac:chgData name="Norbert Ibeawuchi Orji" userId="42496b97-4dec-48a2-980c-8a097748e1f0" providerId="ADAL" clId="{D33BD4EC-28E7-4D59-8720-BD576BF5D1BA}" dt="2022-07-13T10:12:13.830" v="19" actId="20577"/>
          <ac:spMkLst>
            <pc:docMk/>
            <pc:sldMk cId="549329920" sldId="266"/>
            <ac:spMk id="7" creationId="{C69569FA-F521-451D-8E9B-4E99C7A618FA}"/>
          </ac:spMkLst>
        </pc:spChg>
      </pc:sldChg>
      <pc:sldChg chg="modSp mod">
        <pc:chgData name="Norbert Ibeawuchi Orji" userId="42496b97-4dec-48a2-980c-8a097748e1f0" providerId="ADAL" clId="{D33BD4EC-28E7-4D59-8720-BD576BF5D1BA}" dt="2022-07-13T10:13:16.253" v="20" actId="12"/>
        <pc:sldMkLst>
          <pc:docMk/>
          <pc:sldMk cId="1470460316" sldId="267"/>
        </pc:sldMkLst>
        <pc:graphicFrameChg chg="modGraphic">
          <ac:chgData name="Norbert Ibeawuchi Orji" userId="42496b97-4dec-48a2-980c-8a097748e1f0" providerId="ADAL" clId="{D33BD4EC-28E7-4D59-8720-BD576BF5D1BA}" dt="2022-07-13T10:13:16.253" v="20" actId="12"/>
          <ac:graphicFrameMkLst>
            <pc:docMk/>
            <pc:sldMk cId="1470460316" sldId="267"/>
            <ac:graphicFrameMk id="2" creationId="{9D94FEBA-CFFF-4749-C117-11E8789B5A91}"/>
          </ac:graphicFrameMkLst>
        </pc:graphicFrameChg>
      </pc:sldChg>
      <pc:sldChg chg="modSp mod">
        <pc:chgData name="Norbert Ibeawuchi Orji" userId="42496b97-4dec-48a2-980c-8a097748e1f0" providerId="ADAL" clId="{D33BD4EC-28E7-4D59-8720-BD576BF5D1BA}" dt="2022-07-13T12:05:07.588" v="22" actId="12"/>
        <pc:sldMkLst>
          <pc:docMk/>
          <pc:sldMk cId="3907987136" sldId="269"/>
        </pc:sldMkLst>
        <pc:graphicFrameChg chg="modGraphic">
          <ac:chgData name="Norbert Ibeawuchi Orji" userId="42496b97-4dec-48a2-980c-8a097748e1f0" providerId="ADAL" clId="{D33BD4EC-28E7-4D59-8720-BD576BF5D1BA}" dt="2022-07-13T12:05:07.588" v="22" actId="12"/>
          <ac:graphicFrameMkLst>
            <pc:docMk/>
            <pc:sldMk cId="3907987136" sldId="269"/>
            <ac:graphicFrameMk id="2" creationId="{7FE809FA-BFCD-D8C0-3233-E6225961173C}"/>
          </ac:graphicFrameMkLst>
        </pc:graphicFrameChg>
      </pc:sldChg>
      <pc:sldChg chg="modSp mod">
        <pc:chgData name="Norbert Ibeawuchi Orji" userId="42496b97-4dec-48a2-980c-8a097748e1f0" providerId="ADAL" clId="{D33BD4EC-28E7-4D59-8720-BD576BF5D1BA}" dt="2022-07-13T12:02:48.708" v="21" actId="12"/>
        <pc:sldMkLst>
          <pc:docMk/>
          <pc:sldMk cId="3483351245" sldId="273"/>
        </pc:sldMkLst>
        <pc:graphicFrameChg chg="modGraphic">
          <ac:chgData name="Norbert Ibeawuchi Orji" userId="42496b97-4dec-48a2-980c-8a097748e1f0" providerId="ADAL" clId="{D33BD4EC-28E7-4D59-8720-BD576BF5D1BA}" dt="2022-07-13T12:02:48.708" v="21" actId="12"/>
          <ac:graphicFrameMkLst>
            <pc:docMk/>
            <pc:sldMk cId="3483351245" sldId="273"/>
            <ac:graphicFrameMk id="2" creationId="{B55A2BDF-B125-6191-13EE-26C3D855B64E}"/>
          </ac:graphicFrameMkLst>
        </pc:graphicFrameChg>
      </pc:sldChg>
      <pc:sldChg chg="modSp mod">
        <pc:chgData name="Norbert Ibeawuchi Orji" userId="42496b97-4dec-48a2-980c-8a097748e1f0" providerId="ADAL" clId="{D33BD4EC-28E7-4D59-8720-BD576BF5D1BA}" dt="2022-07-13T10:05:57.427" v="18" actId="20577"/>
        <pc:sldMkLst>
          <pc:docMk/>
          <pc:sldMk cId="3397916950" sldId="275"/>
        </pc:sldMkLst>
        <pc:spChg chg="mod">
          <ac:chgData name="Norbert Ibeawuchi Orji" userId="42496b97-4dec-48a2-980c-8a097748e1f0" providerId="ADAL" clId="{D33BD4EC-28E7-4D59-8720-BD576BF5D1BA}" dt="2022-07-13T10:05:57.427" v="18" actId="20577"/>
          <ac:spMkLst>
            <pc:docMk/>
            <pc:sldMk cId="3397916950" sldId="275"/>
            <ac:spMk id="3" creationId="{44C056CE-396C-8692-A003-08560091EF4C}"/>
          </ac:spMkLst>
        </pc:spChg>
      </pc:sldChg>
    </pc:docChg>
  </pc:docChgLst>
  <pc:docChgLst>
    <pc:chgData name="Norbert Ibeawuchi Orji (1816289)" userId="S::1816289@student.uwtsd.ac.uk::42496b97-4dec-48a2-980c-8a097748e1f0" providerId="AD" clId="Web-{A10B81D0-B1DF-6276-1447-5D0008D19923}"/>
    <pc:docChg chg="modSld">
      <pc:chgData name="Norbert Ibeawuchi Orji (1816289)" userId="S::1816289@student.uwtsd.ac.uk::42496b97-4dec-48a2-980c-8a097748e1f0" providerId="AD" clId="Web-{A10B81D0-B1DF-6276-1447-5D0008D19923}" dt="2022-07-13T14:45:15.622" v="35"/>
      <pc:docMkLst>
        <pc:docMk/>
      </pc:docMkLst>
      <pc:sldChg chg="modSp">
        <pc:chgData name="Norbert Ibeawuchi Orji (1816289)" userId="S::1816289@student.uwtsd.ac.uk::42496b97-4dec-48a2-980c-8a097748e1f0" providerId="AD" clId="Web-{A10B81D0-B1DF-6276-1447-5D0008D19923}" dt="2022-07-13T14:45:15.622" v="35"/>
        <pc:sldMkLst>
          <pc:docMk/>
          <pc:sldMk cId="1470460316" sldId="267"/>
        </pc:sldMkLst>
        <pc:graphicFrameChg chg="mod modGraphic">
          <ac:chgData name="Norbert Ibeawuchi Orji (1816289)" userId="S::1816289@student.uwtsd.ac.uk::42496b97-4dec-48a2-980c-8a097748e1f0" providerId="AD" clId="Web-{A10B81D0-B1DF-6276-1447-5D0008D19923}" dt="2022-07-13T14:45:15.622" v="35"/>
          <ac:graphicFrameMkLst>
            <pc:docMk/>
            <pc:sldMk cId="1470460316" sldId="267"/>
            <ac:graphicFrameMk id="2" creationId="{9D94FEBA-CFFF-4749-C117-11E8789B5A91}"/>
          </ac:graphicFrameMkLst>
        </pc:graphicFrameChg>
      </pc:sldChg>
    </pc:docChg>
  </pc:docChgLst>
  <pc:docChgLst>
    <pc:chgData name="Norbert Ibeawuchi Orji (1816289)" userId="S::1816289@student.uwtsd.ac.uk::42496b97-4dec-48a2-980c-8a097748e1f0" providerId="AD" clId="Web-{20A4F9E4-CB62-9C26-89C7-3F5215BD05B1}"/>
    <pc:docChg chg="modSld">
      <pc:chgData name="Norbert Ibeawuchi Orji (1816289)" userId="S::1816289@student.uwtsd.ac.uk::42496b97-4dec-48a2-980c-8a097748e1f0" providerId="AD" clId="Web-{20A4F9E4-CB62-9C26-89C7-3F5215BD05B1}" dt="2022-07-15T04:43:32.132" v="465"/>
      <pc:docMkLst>
        <pc:docMk/>
      </pc:docMkLst>
      <pc:sldChg chg="modSp">
        <pc:chgData name="Norbert Ibeawuchi Orji (1816289)" userId="S::1816289@student.uwtsd.ac.uk::42496b97-4dec-48a2-980c-8a097748e1f0" providerId="AD" clId="Web-{20A4F9E4-CB62-9C26-89C7-3F5215BD05B1}" dt="2022-07-15T04:34:44.570" v="211"/>
        <pc:sldMkLst>
          <pc:docMk/>
          <pc:sldMk cId="1470460316" sldId="267"/>
        </pc:sldMkLst>
        <pc:graphicFrameChg chg="mod modGraphic">
          <ac:chgData name="Norbert Ibeawuchi Orji (1816289)" userId="S::1816289@student.uwtsd.ac.uk::42496b97-4dec-48a2-980c-8a097748e1f0" providerId="AD" clId="Web-{20A4F9E4-CB62-9C26-89C7-3F5215BD05B1}" dt="2022-07-15T04:34:44.570" v="211"/>
          <ac:graphicFrameMkLst>
            <pc:docMk/>
            <pc:sldMk cId="1470460316" sldId="267"/>
            <ac:graphicFrameMk id="2" creationId="{9D94FEBA-CFFF-4749-C117-11E8789B5A91}"/>
          </ac:graphicFrameMkLst>
        </pc:graphicFrameChg>
      </pc:sldChg>
      <pc:sldChg chg="modSp">
        <pc:chgData name="Norbert Ibeawuchi Orji (1816289)" userId="S::1816289@student.uwtsd.ac.uk::42496b97-4dec-48a2-980c-8a097748e1f0" providerId="AD" clId="Web-{20A4F9E4-CB62-9C26-89C7-3F5215BD05B1}" dt="2022-07-15T04:43:32.132" v="465"/>
        <pc:sldMkLst>
          <pc:docMk/>
          <pc:sldMk cId="3906730796" sldId="277"/>
        </pc:sldMkLst>
        <pc:graphicFrameChg chg="mod modGraphic">
          <ac:chgData name="Norbert Ibeawuchi Orji (1816289)" userId="S::1816289@student.uwtsd.ac.uk::42496b97-4dec-48a2-980c-8a097748e1f0" providerId="AD" clId="Web-{20A4F9E4-CB62-9C26-89C7-3F5215BD05B1}" dt="2022-07-15T04:43:32.132" v="465"/>
          <ac:graphicFrameMkLst>
            <pc:docMk/>
            <pc:sldMk cId="3906730796" sldId="277"/>
            <ac:graphicFrameMk id="2" creationId="{7FE809FA-BFCD-D8C0-3233-E6225961173C}"/>
          </ac:graphicFrameMkLst>
        </pc:graphicFrameChg>
      </pc:sldChg>
    </pc:docChg>
  </pc:docChgLst>
  <pc:docChgLst>
    <pc:chgData name="Norbert Ibeawuchi Orji (1816289)" userId="S::1816289@student.uwtsd.ac.uk::42496b97-4dec-48a2-980c-8a097748e1f0" providerId="AD" clId="Web-{D8DEAEF3-8A94-B6F3-31E1-C617960F06C5}"/>
    <pc:docChg chg="addSld delSld modSld">
      <pc:chgData name="Norbert Ibeawuchi Orji (1816289)" userId="S::1816289@student.uwtsd.ac.uk::42496b97-4dec-48a2-980c-8a097748e1f0" providerId="AD" clId="Web-{D8DEAEF3-8A94-B6F3-31E1-C617960F06C5}" dt="2022-07-15T03:58:39.487" v="6149" actId="20577"/>
      <pc:docMkLst>
        <pc:docMk/>
      </pc:docMkLst>
      <pc:sldChg chg="modSp">
        <pc:chgData name="Norbert Ibeawuchi Orji (1816289)" userId="S::1816289@student.uwtsd.ac.uk::42496b97-4dec-48a2-980c-8a097748e1f0" providerId="AD" clId="Web-{D8DEAEF3-8A94-B6F3-31E1-C617960F06C5}" dt="2022-07-15T00:53:22.854" v="6115"/>
        <pc:sldMkLst>
          <pc:docMk/>
          <pc:sldMk cId="267067576" sldId="258"/>
        </pc:sldMkLst>
        <pc:graphicFrameChg chg="mod modGraphic">
          <ac:chgData name="Norbert Ibeawuchi Orji (1816289)" userId="S::1816289@student.uwtsd.ac.uk::42496b97-4dec-48a2-980c-8a097748e1f0" providerId="AD" clId="Web-{D8DEAEF3-8A94-B6F3-31E1-C617960F06C5}" dt="2022-07-15T00:52:33.509" v="6112"/>
          <ac:graphicFrameMkLst>
            <pc:docMk/>
            <pc:sldMk cId="267067576" sldId="258"/>
            <ac:graphicFrameMk id="2" creationId="{FE29D7C4-B2BB-42DC-8653-F741824C6D71}"/>
          </ac:graphicFrameMkLst>
        </pc:graphicFrameChg>
        <pc:graphicFrameChg chg="mod modGraphic">
          <ac:chgData name="Norbert Ibeawuchi Orji (1816289)" userId="S::1816289@student.uwtsd.ac.uk::42496b97-4dec-48a2-980c-8a097748e1f0" providerId="AD" clId="Web-{D8DEAEF3-8A94-B6F3-31E1-C617960F06C5}" dt="2022-07-15T00:53:22.854" v="6115"/>
          <ac:graphicFrameMkLst>
            <pc:docMk/>
            <pc:sldMk cId="267067576" sldId="258"/>
            <ac:graphicFrameMk id="7" creationId="{1761FF5E-E735-417E-9647-0882E4573580}"/>
          </ac:graphicFrameMkLst>
        </pc:graphicFrameChg>
      </pc:sldChg>
      <pc:sldChg chg="modSp">
        <pc:chgData name="Norbert Ibeawuchi Orji (1816289)" userId="S::1816289@student.uwtsd.ac.uk::42496b97-4dec-48a2-980c-8a097748e1f0" providerId="AD" clId="Web-{D8DEAEF3-8A94-B6F3-31E1-C617960F06C5}" dt="2022-07-15T00:54:27.590" v="6119"/>
        <pc:sldMkLst>
          <pc:docMk/>
          <pc:sldMk cId="1947509284" sldId="259"/>
        </pc:sldMkLst>
        <pc:graphicFrameChg chg="modGraphic">
          <ac:chgData name="Norbert Ibeawuchi Orji (1816289)" userId="S::1816289@student.uwtsd.ac.uk::42496b97-4dec-48a2-980c-8a097748e1f0" providerId="AD" clId="Web-{D8DEAEF3-8A94-B6F3-31E1-C617960F06C5}" dt="2022-07-15T00:54:27.590" v="6119"/>
          <ac:graphicFrameMkLst>
            <pc:docMk/>
            <pc:sldMk cId="1947509284" sldId="259"/>
            <ac:graphicFrameMk id="2" creationId="{DB7DDA35-807A-4362-AA1A-542732E80A62}"/>
          </ac:graphicFrameMkLst>
        </pc:graphicFrameChg>
        <pc:graphicFrameChg chg="modGraphic">
          <ac:chgData name="Norbert Ibeawuchi Orji (1816289)" userId="S::1816289@student.uwtsd.ac.uk::42496b97-4dec-48a2-980c-8a097748e1f0" providerId="AD" clId="Web-{D8DEAEF3-8A94-B6F3-31E1-C617960F06C5}" dt="2022-07-15T00:54:11.090" v="6118"/>
          <ac:graphicFrameMkLst>
            <pc:docMk/>
            <pc:sldMk cId="1947509284" sldId="259"/>
            <ac:graphicFrameMk id="3" creationId="{C894F80D-EB37-4A45-BB49-CC2825C692F0}"/>
          </ac:graphicFrameMkLst>
        </pc:graphicFrameChg>
      </pc:sldChg>
      <pc:sldChg chg="addSp delSp modSp">
        <pc:chgData name="Norbert Ibeawuchi Orji (1816289)" userId="S::1816289@student.uwtsd.ac.uk::42496b97-4dec-48a2-980c-8a097748e1f0" providerId="AD" clId="Web-{D8DEAEF3-8A94-B6F3-31E1-C617960F06C5}" dt="2022-07-15T00:49:59.959" v="6109"/>
        <pc:sldMkLst>
          <pc:docMk/>
          <pc:sldMk cId="549329920" sldId="266"/>
        </pc:sldMkLst>
        <pc:spChg chg="add del mod">
          <ac:chgData name="Norbert Ibeawuchi Orji (1816289)" userId="S::1816289@student.uwtsd.ac.uk::42496b97-4dec-48a2-980c-8a097748e1f0" providerId="AD" clId="Web-{D8DEAEF3-8A94-B6F3-31E1-C617960F06C5}" dt="2022-07-15T00:13:16.739" v="5443"/>
          <ac:spMkLst>
            <pc:docMk/>
            <pc:sldMk cId="549329920" sldId="266"/>
            <ac:spMk id="3" creationId="{B635B162-7BC6-60A9-6540-1FDFD9DA7493}"/>
          </ac:spMkLst>
        </pc:spChg>
        <pc:spChg chg="add del">
          <ac:chgData name="Norbert Ibeawuchi Orji (1816289)" userId="S::1816289@student.uwtsd.ac.uk::42496b97-4dec-48a2-980c-8a097748e1f0" providerId="AD" clId="Web-{D8DEAEF3-8A94-B6F3-31E1-C617960F06C5}" dt="2022-07-15T00:14:21.709" v="5462"/>
          <ac:spMkLst>
            <pc:docMk/>
            <pc:sldMk cId="549329920" sldId="266"/>
            <ac:spMk id="4" creationId="{15D509FD-5503-A43D-4C27-D73B5CCFE6A6}"/>
          </ac:spMkLst>
        </pc:spChg>
        <pc:spChg chg="add del">
          <ac:chgData name="Norbert Ibeawuchi Orji (1816289)" userId="S::1816289@student.uwtsd.ac.uk::42496b97-4dec-48a2-980c-8a097748e1f0" providerId="AD" clId="Web-{D8DEAEF3-8A94-B6F3-31E1-C617960F06C5}" dt="2022-07-15T00:14:27.662" v="5463"/>
          <ac:spMkLst>
            <pc:docMk/>
            <pc:sldMk cId="549329920" sldId="266"/>
            <ac:spMk id="6" creationId="{15D509FD-5503-A43D-4C27-D73B5CCFE6A6}"/>
          </ac:spMkLst>
        </pc:spChg>
        <pc:spChg chg="mod">
          <ac:chgData name="Norbert Ibeawuchi Orji (1816289)" userId="S::1816289@student.uwtsd.ac.uk::42496b97-4dec-48a2-980c-8a097748e1f0" providerId="AD" clId="Web-{D8DEAEF3-8A94-B6F3-31E1-C617960F06C5}" dt="2022-07-15T00:20:20.379" v="5495" actId="20577"/>
          <ac:spMkLst>
            <pc:docMk/>
            <pc:sldMk cId="549329920" sldId="266"/>
            <ac:spMk id="7" creationId="{C69569FA-F521-451D-8E9B-4E99C7A618FA}"/>
          </ac:spMkLst>
        </pc:spChg>
        <pc:graphicFrameChg chg="add del mod modGraphic">
          <ac:chgData name="Norbert Ibeawuchi Orji (1816289)" userId="S::1816289@student.uwtsd.ac.uk::42496b97-4dec-48a2-980c-8a097748e1f0" providerId="AD" clId="Web-{D8DEAEF3-8A94-B6F3-31E1-C617960F06C5}" dt="2022-07-15T00:17:37.797" v="5484"/>
          <ac:graphicFrameMkLst>
            <pc:docMk/>
            <pc:sldMk cId="549329920" sldId="266"/>
            <ac:graphicFrameMk id="2" creationId="{ADA3688F-3101-6ECA-5B83-40261D2EEB15}"/>
          </ac:graphicFrameMkLst>
        </pc:graphicFrameChg>
        <pc:graphicFrameChg chg="add mod modGraphic">
          <ac:chgData name="Norbert Ibeawuchi Orji (1816289)" userId="S::1816289@student.uwtsd.ac.uk::42496b97-4dec-48a2-980c-8a097748e1f0" providerId="AD" clId="Web-{D8DEAEF3-8A94-B6F3-31E1-C617960F06C5}" dt="2022-07-15T00:49:59.959" v="6109"/>
          <ac:graphicFrameMkLst>
            <pc:docMk/>
            <pc:sldMk cId="549329920" sldId="266"/>
            <ac:graphicFrameMk id="8" creationId="{F3C71F20-DE86-8B8C-E5FA-C9F0C61B7D5C}"/>
          </ac:graphicFrameMkLst>
        </pc:graphicFrameChg>
        <pc:graphicFrameChg chg="add del mod">
          <ac:chgData name="Norbert Ibeawuchi Orji (1816289)" userId="S::1816289@student.uwtsd.ac.uk::42496b97-4dec-48a2-980c-8a097748e1f0" providerId="AD" clId="Web-{D8DEAEF3-8A94-B6F3-31E1-C617960F06C5}" dt="2022-07-15T00:45:21.311" v="5997"/>
          <ac:graphicFrameMkLst>
            <pc:docMk/>
            <pc:sldMk cId="549329920" sldId="266"/>
            <ac:graphicFrameMk id="10" creationId="{E2984797-706A-AC98-BD6D-B1D968E59BE2}"/>
          </ac:graphicFrameMkLst>
        </pc:graphicFrameChg>
      </pc:sldChg>
      <pc:sldChg chg="modSp">
        <pc:chgData name="Norbert Ibeawuchi Orji (1816289)" userId="S::1816289@student.uwtsd.ac.uk::42496b97-4dec-48a2-980c-8a097748e1f0" providerId="AD" clId="Web-{D8DEAEF3-8A94-B6F3-31E1-C617960F06C5}" dt="2022-07-14T04:03:45.325" v="3574"/>
        <pc:sldMkLst>
          <pc:docMk/>
          <pc:sldMk cId="1470460316" sldId="267"/>
        </pc:sldMkLst>
        <pc:graphicFrameChg chg="mod modGraphic">
          <ac:chgData name="Norbert Ibeawuchi Orji (1816289)" userId="S::1816289@student.uwtsd.ac.uk::42496b97-4dec-48a2-980c-8a097748e1f0" providerId="AD" clId="Web-{D8DEAEF3-8A94-B6F3-31E1-C617960F06C5}" dt="2022-07-14T04:03:45.325" v="3574"/>
          <ac:graphicFrameMkLst>
            <pc:docMk/>
            <pc:sldMk cId="1470460316" sldId="267"/>
            <ac:graphicFrameMk id="2" creationId="{9D94FEBA-CFFF-4749-C117-11E8789B5A91}"/>
          </ac:graphicFrameMkLst>
        </pc:graphicFrameChg>
      </pc:sldChg>
      <pc:sldChg chg="delSp modSp del">
        <pc:chgData name="Norbert Ibeawuchi Orji (1816289)" userId="S::1816289@student.uwtsd.ac.uk::42496b97-4dec-48a2-980c-8a097748e1f0" providerId="AD" clId="Web-{D8DEAEF3-8A94-B6F3-31E1-C617960F06C5}" dt="2022-07-14T03:58:48.392" v="3503"/>
        <pc:sldMkLst>
          <pc:docMk/>
          <pc:sldMk cId="3907987136" sldId="269"/>
        </pc:sldMkLst>
        <pc:graphicFrameChg chg="del mod modGraphic">
          <ac:chgData name="Norbert Ibeawuchi Orji (1816289)" userId="S::1816289@student.uwtsd.ac.uk::42496b97-4dec-48a2-980c-8a097748e1f0" providerId="AD" clId="Web-{D8DEAEF3-8A94-B6F3-31E1-C617960F06C5}" dt="2022-07-14T03:52:09.632" v="3492"/>
          <ac:graphicFrameMkLst>
            <pc:docMk/>
            <pc:sldMk cId="3907987136" sldId="269"/>
            <ac:graphicFrameMk id="2" creationId="{7FE809FA-BFCD-D8C0-3233-E6225961173C}"/>
          </ac:graphicFrameMkLst>
        </pc:graphicFrameChg>
      </pc:sldChg>
      <pc:sldChg chg="modSp">
        <pc:chgData name="Norbert Ibeawuchi Orji (1816289)" userId="S::1816289@student.uwtsd.ac.uk::42496b97-4dec-48a2-980c-8a097748e1f0" providerId="AD" clId="Web-{D8DEAEF3-8A94-B6F3-31E1-C617960F06C5}" dt="2022-07-14T03:53:24.696" v="3498"/>
        <pc:sldMkLst>
          <pc:docMk/>
          <pc:sldMk cId="960694869" sldId="271"/>
        </pc:sldMkLst>
        <pc:graphicFrameChg chg="mod modGraphic">
          <ac:chgData name="Norbert Ibeawuchi Orji (1816289)" userId="S::1816289@student.uwtsd.ac.uk::42496b97-4dec-48a2-980c-8a097748e1f0" providerId="AD" clId="Web-{D8DEAEF3-8A94-B6F3-31E1-C617960F06C5}" dt="2022-07-14T03:53:24.696" v="3498"/>
          <ac:graphicFrameMkLst>
            <pc:docMk/>
            <pc:sldMk cId="960694869" sldId="271"/>
            <ac:graphicFrameMk id="2" creationId="{68F7B08F-95DA-1B87-C7B7-6DF098262946}"/>
          </ac:graphicFrameMkLst>
        </pc:graphicFrameChg>
      </pc:sldChg>
      <pc:sldChg chg="modSp">
        <pc:chgData name="Norbert Ibeawuchi Orji (1816289)" userId="S::1816289@student.uwtsd.ac.uk::42496b97-4dec-48a2-980c-8a097748e1f0" providerId="AD" clId="Web-{D8DEAEF3-8A94-B6F3-31E1-C617960F06C5}" dt="2022-07-14T19:19:32.842" v="4239"/>
        <pc:sldMkLst>
          <pc:docMk/>
          <pc:sldMk cId="3483351245" sldId="273"/>
        </pc:sldMkLst>
        <pc:graphicFrameChg chg="mod modGraphic">
          <ac:chgData name="Norbert Ibeawuchi Orji (1816289)" userId="S::1816289@student.uwtsd.ac.uk::42496b97-4dec-48a2-980c-8a097748e1f0" providerId="AD" clId="Web-{D8DEAEF3-8A94-B6F3-31E1-C617960F06C5}" dt="2022-07-14T19:19:32.842" v="4239"/>
          <ac:graphicFrameMkLst>
            <pc:docMk/>
            <pc:sldMk cId="3483351245" sldId="273"/>
            <ac:graphicFrameMk id="2" creationId="{B55A2BDF-B125-6191-13EE-26C3D855B64E}"/>
          </ac:graphicFrameMkLst>
        </pc:graphicFrameChg>
      </pc:sldChg>
      <pc:sldChg chg="modSp del">
        <pc:chgData name="Norbert Ibeawuchi Orji (1816289)" userId="S::1816289@student.uwtsd.ac.uk::42496b97-4dec-48a2-980c-8a097748e1f0" providerId="AD" clId="Web-{D8DEAEF3-8A94-B6F3-31E1-C617960F06C5}" dt="2022-07-15T03:56:39.467" v="6146"/>
        <pc:sldMkLst>
          <pc:docMk/>
          <pc:sldMk cId="3397916950" sldId="275"/>
        </pc:sldMkLst>
        <pc:spChg chg="mod">
          <ac:chgData name="Norbert Ibeawuchi Orji (1816289)" userId="S::1816289@student.uwtsd.ac.uk::42496b97-4dec-48a2-980c-8a097748e1f0" providerId="AD" clId="Web-{D8DEAEF3-8A94-B6F3-31E1-C617960F06C5}" dt="2022-07-13T18:20:47.122" v="109" actId="20577"/>
          <ac:spMkLst>
            <pc:docMk/>
            <pc:sldMk cId="3397916950" sldId="275"/>
            <ac:spMk id="3" creationId="{44C056CE-396C-8692-A003-08560091EF4C}"/>
          </ac:spMkLst>
        </pc:spChg>
      </pc:sldChg>
      <pc:sldChg chg="addSp modSp new del">
        <pc:chgData name="Norbert Ibeawuchi Orji (1816289)" userId="S::1816289@student.uwtsd.ac.uk::42496b97-4dec-48a2-980c-8a097748e1f0" providerId="AD" clId="Web-{D8DEAEF3-8A94-B6F3-31E1-C617960F06C5}" dt="2022-07-15T03:56:33.654" v="6145"/>
        <pc:sldMkLst>
          <pc:docMk/>
          <pc:sldMk cId="3382091821" sldId="276"/>
        </pc:sldMkLst>
        <pc:spChg chg="add mod">
          <ac:chgData name="Norbert Ibeawuchi Orji (1816289)" userId="S::1816289@student.uwtsd.ac.uk::42496b97-4dec-48a2-980c-8a097748e1f0" providerId="AD" clId="Web-{D8DEAEF3-8A94-B6F3-31E1-C617960F06C5}" dt="2022-07-13T18:51:34.085" v="461" actId="14100"/>
          <ac:spMkLst>
            <pc:docMk/>
            <pc:sldMk cId="3382091821" sldId="276"/>
            <ac:spMk id="2" creationId="{1DD8738A-6056-08B4-E393-E6CFAB262275}"/>
          </ac:spMkLst>
        </pc:spChg>
      </pc:sldChg>
      <pc:sldChg chg="add del">
        <pc:chgData name="Norbert Ibeawuchi Orji (1816289)" userId="S::1816289@student.uwtsd.ac.uk::42496b97-4dec-48a2-980c-8a097748e1f0" providerId="AD" clId="Web-{D8DEAEF3-8A94-B6F3-31E1-C617960F06C5}" dt="2022-07-14T03:56:07.716" v="3500"/>
        <pc:sldMkLst>
          <pc:docMk/>
          <pc:sldMk cId="1910562829" sldId="277"/>
        </pc:sldMkLst>
      </pc:sldChg>
      <pc:sldChg chg="modSp add">
        <pc:chgData name="Norbert Ibeawuchi Orji (1816289)" userId="S::1816289@student.uwtsd.ac.uk::42496b97-4dec-48a2-980c-8a097748e1f0" providerId="AD" clId="Web-{D8DEAEF3-8A94-B6F3-31E1-C617960F06C5}" dt="2022-07-14T21:18:37.275" v="5405"/>
        <pc:sldMkLst>
          <pc:docMk/>
          <pc:sldMk cId="3906730796" sldId="277"/>
        </pc:sldMkLst>
        <pc:graphicFrameChg chg="mod modGraphic">
          <ac:chgData name="Norbert Ibeawuchi Orji (1816289)" userId="S::1816289@student.uwtsd.ac.uk::42496b97-4dec-48a2-980c-8a097748e1f0" providerId="AD" clId="Web-{D8DEAEF3-8A94-B6F3-31E1-C617960F06C5}" dt="2022-07-14T21:18:37.275" v="5405"/>
          <ac:graphicFrameMkLst>
            <pc:docMk/>
            <pc:sldMk cId="3906730796" sldId="277"/>
            <ac:graphicFrameMk id="2" creationId="{7FE809FA-BFCD-D8C0-3233-E6225961173C}"/>
          </ac:graphicFrameMkLst>
        </pc:graphicFrameChg>
      </pc:sldChg>
      <pc:sldChg chg="addSp modSp new">
        <pc:chgData name="Norbert Ibeawuchi Orji (1816289)" userId="S::1816289@student.uwtsd.ac.uk::42496b97-4dec-48a2-980c-8a097748e1f0" providerId="AD" clId="Web-{D8DEAEF3-8A94-B6F3-31E1-C617960F06C5}" dt="2022-07-15T03:58:39.487" v="6149" actId="20577"/>
        <pc:sldMkLst>
          <pc:docMk/>
          <pc:sldMk cId="53774312" sldId="278"/>
        </pc:sldMkLst>
        <pc:spChg chg="add mod">
          <ac:chgData name="Norbert Ibeawuchi Orji (1816289)" userId="S::1816289@student.uwtsd.ac.uk::42496b97-4dec-48a2-980c-8a097748e1f0" providerId="AD" clId="Web-{D8DEAEF3-8A94-B6F3-31E1-C617960F06C5}" dt="2022-07-15T03:58:39.487" v="6149" actId="20577"/>
          <ac:spMkLst>
            <pc:docMk/>
            <pc:sldMk cId="53774312" sldId="278"/>
            <ac:spMk id="2" creationId="{E3CB0A80-D911-F1EB-BD59-4D95198D7199}"/>
          </ac:spMkLst>
        </pc:spChg>
      </pc:sldChg>
      <pc:sldChg chg="modSp add del">
        <pc:chgData name="Norbert Ibeawuchi Orji (1816289)" userId="S::1816289@student.uwtsd.ac.uk::42496b97-4dec-48a2-980c-8a097748e1f0" providerId="AD" clId="Web-{D8DEAEF3-8A94-B6F3-31E1-C617960F06C5}" dt="2022-07-14T04:09:47.233" v="3607"/>
        <pc:sldMkLst>
          <pc:docMk/>
          <pc:sldMk cId="482074050" sldId="278"/>
        </pc:sldMkLst>
        <pc:graphicFrameChg chg="mod modGraphic">
          <ac:chgData name="Norbert Ibeawuchi Orji (1816289)" userId="S::1816289@student.uwtsd.ac.uk::42496b97-4dec-48a2-980c-8a097748e1f0" providerId="AD" clId="Web-{D8DEAEF3-8A94-B6F3-31E1-C617960F06C5}" dt="2022-07-14T04:04:48.671" v="3584"/>
          <ac:graphicFrameMkLst>
            <pc:docMk/>
            <pc:sldMk cId="482074050" sldId="278"/>
            <ac:graphicFrameMk id="2" creationId="{7FE809FA-BFCD-D8C0-3233-E6225961173C}"/>
          </ac:graphicFrameMkLst>
        </pc:graphicFrameChg>
      </pc:sldChg>
      <pc:sldChg chg="add del">
        <pc:chgData name="Norbert Ibeawuchi Orji (1816289)" userId="S::1816289@student.uwtsd.ac.uk::42496b97-4dec-48a2-980c-8a097748e1f0" providerId="AD" clId="Web-{D8DEAEF3-8A94-B6F3-31E1-C617960F06C5}" dt="2022-07-14T04:00:45.899" v="3515"/>
        <pc:sldMkLst>
          <pc:docMk/>
          <pc:sldMk cId="126316226" sldId="279"/>
        </pc:sldMkLst>
      </pc:sldChg>
      <pc:sldChg chg="addSp modSp new">
        <pc:chgData name="Norbert Ibeawuchi Orji (1816289)" userId="S::1816289@student.uwtsd.ac.uk::42496b97-4dec-48a2-980c-8a097748e1f0" providerId="AD" clId="Web-{D8DEAEF3-8A94-B6F3-31E1-C617960F06C5}" dt="2022-07-15T03:56:20.060" v="6144" actId="20577"/>
        <pc:sldMkLst>
          <pc:docMk/>
          <pc:sldMk cId="454320565" sldId="279"/>
        </pc:sldMkLst>
        <pc:spChg chg="add mod">
          <ac:chgData name="Norbert Ibeawuchi Orji (1816289)" userId="S::1816289@student.uwtsd.ac.uk::42496b97-4dec-48a2-980c-8a097748e1f0" providerId="AD" clId="Web-{D8DEAEF3-8A94-B6F3-31E1-C617960F06C5}" dt="2022-07-15T03:56:20.060" v="6144" actId="20577"/>
          <ac:spMkLst>
            <pc:docMk/>
            <pc:sldMk cId="454320565" sldId="279"/>
            <ac:spMk id="2" creationId="{1A8C8F9E-F9A6-E63C-3ED1-13C04BDC822C}"/>
          </ac:spMkLst>
        </pc:spChg>
      </pc:sldChg>
      <pc:sldChg chg="add del">
        <pc:chgData name="Norbert Ibeawuchi Orji (1816289)" userId="S::1816289@student.uwtsd.ac.uk::42496b97-4dec-48a2-980c-8a097748e1f0" providerId="AD" clId="Web-{D8DEAEF3-8A94-B6F3-31E1-C617960F06C5}" dt="2022-07-14T04:00:29.289" v="3513"/>
        <pc:sldMkLst>
          <pc:docMk/>
          <pc:sldMk cId="1841200605" sldId="279"/>
        </pc:sldMkLst>
      </pc:sldChg>
      <pc:sldChg chg="add del">
        <pc:chgData name="Norbert Ibeawuchi Orji (1816289)" userId="S::1816289@student.uwtsd.ac.uk::42496b97-4dec-48a2-980c-8a097748e1f0" providerId="AD" clId="Web-{D8DEAEF3-8A94-B6F3-31E1-C617960F06C5}" dt="2022-07-14T04:01:11.587" v="3519"/>
        <pc:sldMkLst>
          <pc:docMk/>
          <pc:sldMk cId="2442264025" sldId="279"/>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92E43-48AD-41C4-A2BA-43BE9AF11DF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08C95E-91D7-43A7-8E20-8F2F6DD135F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DE1E992-7655-4BAF-B37E-C43292E3C0AF}"/>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5" name="Footer Placeholder 4">
            <a:extLst>
              <a:ext uri="{FF2B5EF4-FFF2-40B4-BE49-F238E27FC236}">
                <a16:creationId xmlns:a16="http://schemas.microsoft.com/office/drawing/2014/main" id="{31571A6B-3032-475E-B8CB-10C0F4A115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F42B0A-B770-464D-8350-D2DA008585AC}"/>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42750861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D2C6A8-8424-41B3-B32E-FA28DB05C81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4D2E5DC-A68F-44B6-996B-F7196E7C0C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C519CA-6724-4E89-A7F5-1402A3D9729E}"/>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5" name="Footer Placeholder 4">
            <a:extLst>
              <a:ext uri="{FF2B5EF4-FFF2-40B4-BE49-F238E27FC236}">
                <a16:creationId xmlns:a16="http://schemas.microsoft.com/office/drawing/2014/main" id="{2B52D787-0396-4C72-9683-C2AA15B9C6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FC0D3F-0E8E-4202-A1AA-18EF2BA44538}"/>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1661100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F09759-13AE-49C0-81D6-97F92D4CACA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F0177C4-0D0C-424C-B5DA-6718310D0E8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FE33DBB-AB5B-430A-8F36-6C953A6A3785}"/>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5" name="Footer Placeholder 4">
            <a:extLst>
              <a:ext uri="{FF2B5EF4-FFF2-40B4-BE49-F238E27FC236}">
                <a16:creationId xmlns:a16="http://schemas.microsoft.com/office/drawing/2014/main" id="{6E13743E-23C4-4B46-AEBA-84ED92729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E61A6A-7C40-47FF-BB5E-A2804A215B17}"/>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7602436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0B894-13C0-4F5C-889D-A48661DA66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E7C075-CECB-425A-8302-3A21669DD8F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07041C-C2C6-4A0E-864B-114D0AEB18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E4EA00-0BB1-4002-8A41-16F7B04AE7CE}"/>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6" name="Footer Placeholder 5">
            <a:extLst>
              <a:ext uri="{FF2B5EF4-FFF2-40B4-BE49-F238E27FC236}">
                <a16:creationId xmlns:a16="http://schemas.microsoft.com/office/drawing/2014/main" id="{E0C1E7EF-DE9E-4E22-9C21-0613A7F4BA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F8D29B0-58C3-47FC-A599-4779976ED792}"/>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2565678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BEEF48-408A-4D01-B25C-1D257B262DF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D1D151-F434-4CEF-B6A1-64CE654BFE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5AB5E93-6241-4309-B0B8-2ABD4007FB6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A301B7D-9655-4460-9320-4F03E6543F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FFFF2B-389D-4ED0-8D2B-C6051E96EDB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38B846-2EEA-4CB4-9CF4-6542B32C8251}"/>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8" name="Footer Placeholder 7">
            <a:extLst>
              <a:ext uri="{FF2B5EF4-FFF2-40B4-BE49-F238E27FC236}">
                <a16:creationId xmlns:a16="http://schemas.microsoft.com/office/drawing/2014/main" id="{01F60540-FD6E-4A6F-AC6A-A056A8C4A13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A5B4B4E-A6E1-4A96-8E15-FA5592BB149A}"/>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41052178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23002A-92F2-410D-8808-FE8DDF27BE5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EDAC4E-207C-4DDF-A3A4-D30123CDA1F1}"/>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4" name="Footer Placeholder 3">
            <a:extLst>
              <a:ext uri="{FF2B5EF4-FFF2-40B4-BE49-F238E27FC236}">
                <a16:creationId xmlns:a16="http://schemas.microsoft.com/office/drawing/2014/main" id="{59C94AB2-FEFF-4C21-AC1B-2273921CB84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8DCD50-464A-452F-B56C-106A76F1766D}"/>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19796852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A7FC85-85F3-4DF8-A90B-1A8D431202E6}"/>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3" name="Footer Placeholder 2">
            <a:extLst>
              <a:ext uri="{FF2B5EF4-FFF2-40B4-BE49-F238E27FC236}">
                <a16:creationId xmlns:a16="http://schemas.microsoft.com/office/drawing/2014/main" id="{4C499E52-380E-47CF-924C-109EDB99541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1169B5-D2EC-4B3D-82B2-20A031920C0D}"/>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28928837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06D21-9680-4E83-BA1A-02CA911E57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4B29738-8ACD-4A49-8BE6-E3C3D50F921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3454E0C-0F7E-4998-BFA9-7B92AF58F0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9EF0EE-2FB4-469C-BF56-6658D7077EA2}"/>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6" name="Footer Placeholder 5">
            <a:extLst>
              <a:ext uri="{FF2B5EF4-FFF2-40B4-BE49-F238E27FC236}">
                <a16:creationId xmlns:a16="http://schemas.microsoft.com/office/drawing/2014/main" id="{EB2D4DDD-9080-4982-85D3-88FCA92C8D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2B73C90-12D9-4ABE-91C1-19D61EF4EA8D}"/>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37049202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2BDE8A-30A0-44EC-BD27-A24C5C5CAAB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AA69BBE-5FB9-44B5-91B2-1468E98F490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5CC66E0-5AEF-4D37-BE23-46CE7BD7A5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FDF70D-8704-44D5-8959-5188E0E0DA5D}"/>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6" name="Footer Placeholder 5">
            <a:extLst>
              <a:ext uri="{FF2B5EF4-FFF2-40B4-BE49-F238E27FC236}">
                <a16:creationId xmlns:a16="http://schemas.microsoft.com/office/drawing/2014/main" id="{F6C7AC4F-8D54-41A4-A8C8-D8BC24E5CA9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9D8452-83F3-4A7D-90F3-DE49A9359B48}"/>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3670315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3481D-0E8E-4100-87FC-903ABD2830F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0635150-0B8D-4DDD-8741-29F2037C872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C3DEE78-669C-4986-A010-7614183301D3}"/>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5" name="Footer Placeholder 4">
            <a:extLst>
              <a:ext uri="{FF2B5EF4-FFF2-40B4-BE49-F238E27FC236}">
                <a16:creationId xmlns:a16="http://schemas.microsoft.com/office/drawing/2014/main" id="{7CB6E7F8-B8F5-4773-9364-405B6F1C541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CE7089-02ED-4A1F-BA39-4980DA2E231D}"/>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21750769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7A67FF0-6AB0-4427-8E39-4050C9A1F4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221720-4AD8-4EE1-9095-454F9F4D3D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CF199D-60E0-4A7B-AD71-6F47A0FB3BE3}"/>
              </a:ext>
            </a:extLst>
          </p:cNvPr>
          <p:cNvSpPr>
            <a:spLocks noGrp="1"/>
          </p:cNvSpPr>
          <p:nvPr>
            <p:ph type="dt" sz="half" idx="10"/>
          </p:nvPr>
        </p:nvSpPr>
        <p:spPr/>
        <p:txBody>
          <a:bodyPr/>
          <a:lstStyle/>
          <a:p>
            <a:fld id="{E9AA1ACD-1865-48FF-B865-713B7B4A1E1B}" type="datetimeFigureOut">
              <a:rPr lang="en-GB" smtClean="0"/>
              <a:t>14/07/2022</a:t>
            </a:fld>
            <a:endParaRPr lang="en-GB"/>
          </a:p>
        </p:txBody>
      </p:sp>
      <p:sp>
        <p:nvSpPr>
          <p:cNvPr id="5" name="Footer Placeholder 4">
            <a:extLst>
              <a:ext uri="{FF2B5EF4-FFF2-40B4-BE49-F238E27FC236}">
                <a16:creationId xmlns:a16="http://schemas.microsoft.com/office/drawing/2014/main" id="{31A4BB38-B0F9-4370-984C-30C6C2797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924D3E-2EB5-48FA-8276-65BA9496FF21}"/>
              </a:ext>
            </a:extLst>
          </p:cNvPr>
          <p:cNvSpPr>
            <a:spLocks noGrp="1"/>
          </p:cNvSpPr>
          <p:nvPr>
            <p:ph type="sldNum" sz="quarter" idx="12"/>
          </p:nvPr>
        </p:nvSpPr>
        <p:spPr/>
        <p:txBody>
          <a:bodyPr/>
          <a:lstStyle/>
          <a:p>
            <a:fld id="{70962FA1-3749-4BC3-99AF-BFD5E280E38C}" type="slidenum">
              <a:rPr lang="en-GB" smtClean="0"/>
              <a:t>‹#›</a:t>
            </a:fld>
            <a:endParaRPr lang="en-GB"/>
          </a:p>
        </p:txBody>
      </p:sp>
    </p:spTree>
    <p:extLst>
      <p:ext uri="{BB962C8B-B14F-4D97-AF65-F5344CB8AC3E}">
        <p14:creationId xmlns:p14="http://schemas.microsoft.com/office/powerpoint/2010/main" val="18461541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DBC70F2-9C54-4ACB-AE74-223A0A57E0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BCE4D0A-EC0D-4124-994E-148996A057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29E946-FEE2-416C-961E-F5F3AE00B8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AA1ACD-1865-48FF-B865-713B7B4A1E1B}" type="datetimeFigureOut">
              <a:rPr lang="en-GB" smtClean="0"/>
              <a:t>14/07/2022</a:t>
            </a:fld>
            <a:endParaRPr lang="en-GB"/>
          </a:p>
        </p:txBody>
      </p:sp>
      <p:sp>
        <p:nvSpPr>
          <p:cNvPr id="5" name="Footer Placeholder 4">
            <a:extLst>
              <a:ext uri="{FF2B5EF4-FFF2-40B4-BE49-F238E27FC236}">
                <a16:creationId xmlns:a16="http://schemas.microsoft.com/office/drawing/2014/main" id="{4C7B0573-9B4F-46CA-9603-F747E38E89E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12BF65C-F29C-4E24-BB63-97AFD98DBA1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0962FA1-3749-4BC3-99AF-BFD5E280E38C}" type="slidenum">
              <a:rPr lang="en-GB" smtClean="0"/>
              <a:t>‹#›</a:t>
            </a:fld>
            <a:endParaRPr lang="en-GB"/>
          </a:p>
        </p:txBody>
      </p:sp>
    </p:spTree>
    <p:extLst>
      <p:ext uri="{BB962C8B-B14F-4D97-AF65-F5344CB8AC3E}">
        <p14:creationId xmlns:p14="http://schemas.microsoft.com/office/powerpoint/2010/main" val="13423632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britannica.com/science/loneliness" TargetMode="External"/><Relationship Id="rId2" Type="http://schemas.openxmlformats.org/officeDocument/2006/relationships/hyperlink" Target="https://www.ageuk.org.uk/globalassets/age-uk/documents/reports-and-publications/reports-and-briefings/health--wellbeing/rb_june15_lonelines_in_later_life_evidence_review.pdf" TargetMode="External"/><Relationship Id="rId1" Type="http://schemas.openxmlformats.org/officeDocument/2006/relationships/slideLayout" Target="../slideLayouts/slideLayout7.xml"/><Relationship Id="rId5" Type="http://schemas.openxmlformats.org/officeDocument/2006/relationships/hyperlink" Target="https://www.equalityhumanrights.com/en/equality-act-2010/what-equality-act" TargetMode="External"/><Relationship Id="rId4" Type="http://schemas.openxmlformats.org/officeDocument/2006/relationships/hyperlink" Target="https://ageing-better.org.uk/blogs/how-social-model-disability-can-help-us-add-life-year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www.familiesleadingplanning.co.uk/documents/pcp%20key%20features%20and%20styles.pdf" TargetMode="External"/><Relationship Id="rId2" Type="http://schemas.openxmlformats.org/officeDocument/2006/relationships/hyperlink" Target="https://journals.sagepub.com/doi/pdf/10.1177/1471301214548136"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C87C995-EFF7-4D7B-A458-0E1302E4351C}"/>
              </a:ext>
            </a:extLst>
          </p:cNvPr>
          <p:cNvSpPr txBox="1"/>
          <p:nvPr/>
        </p:nvSpPr>
        <p:spPr>
          <a:xfrm>
            <a:off x="795691" y="0"/>
            <a:ext cx="6097384" cy="3737946"/>
          </a:xfrm>
          <a:prstGeom prst="rect">
            <a:avLst/>
          </a:prstGeom>
          <a:noFill/>
        </p:spPr>
        <p:txBody>
          <a:bodyPr wrap="square">
            <a:spAutoFit/>
          </a:bodyPr>
          <a:lstStyle/>
          <a:p>
            <a:pPr>
              <a:lnSpc>
                <a:spcPct val="150000"/>
              </a:lnSpc>
            </a:pPr>
            <a:r>
              <a:rPr lang="en-GB" sz="2000">
                <a:latin typeface="Arial" panose="020B0604020202020204" pitchFamily="34" charset="0"/>
                <a:cs typeface="Arial" panose="020B0604020202020204" pitchFamily="34" charset="0"/>
              </a:rPr>
              <a:t>Student name:   Norbert Ibeawuchi Orji</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Student ID number:  1816289</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Programme:  BSc Health and Social Care</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Module: Living with Care:  The Older Person</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Module code:  BMHP6009</a:t>
            </a:r>
          </a:p>
          <a:p>
            <a:pPr>
              <a:lnSpc>
                <a:spcPct val="150000"/>
              </a:lnSpc>
            </a:pPr>
            <a:r>
              <a:rPr lang="en-GB" sz="2000">
                <a:latin typeface="Arial" panose="020B0604020202020204" pitchFamily="34" charset="0"/>
                <a:cs typeface="Arial" panose="020B0604020202020204" pitchFamily="34" charset="0"/>
              </a:rPr>
              <a:t>Assignment Tittle : Care Plan</a:t>
            </a:r>
            <a:br>
              <a:rPr lang="en-GB" sz="2000">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Module Lecturer:  Joanne Davies</a:t>
            </a:r>
            <a:br>
              <a:rPr lang="en-GB" sz="2000">
                <a:latin typeface="Arial" panose="020B0604020202020204" pitchFamily="34" charset="0"/>
                <a:cs typeface="Arial" panose="020B0604020202020204" pitchFamily="34" charset="0"/>
              </a:rPr>
            </a:br>
            <a:endParaRPr lang="en-GB" sz="2000"/>
          </a:p>
        </p:txBody>
      </p:sp>
    </p:spTree>
    <p:extLst>
      <p:ext uri="{BB962C8B-B14F-4D97-AF65-F5344CB8AC3E}">
        <p14:creationId xmlns:p14="http://schemas.microsoft.com/office/powerpoint/2010/main" val="38454965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FE29D7C4-B2BB-42DC-8653-F741824C6D71}"/>
              </a:ext>
            </a:extLst>
          </p:cNvPr>
          <p:cNvGraphicFramePr>
            <a:graphicFrameLocks noGrp="1"/>
          </p:cNvGraphicFramePr>
          <p:nvPr>
            <p:extLst>
              <p:ext uri="{D42A27DB-BD31-4B8C-83A1-F6EECF244321}">
                <p14:modId xmlns:p14="http://schemas.microsoft.com/office/powerpoint/2010/main" val="4063275317"/>
              </p:ext>
            </p:extLst>
          </p:nvPr>
        </p:nvGraphicFramePr>
        <p:xfrm>
          <a:off x="1000835" y="727880"/>
          <a:ext cx="10170082" cy="2943944"/>
        </p:xfrm>
        <a:graphic>
          <a:graphicData uri="http://schemas.openxmlformats.org/drawingml/2006/table">
            <a:tbl>
              <a:tblPr>
                <a:tableStyleId>{5C22544A-7EE6-4342-B048-85BDC9FD1C3A}</a:tableStyleId>
              </a:tblPr>
              <a:tblGrid>
                <a:gridCol w="3355771">
                  <a:extLst>
                    <a:ext uri="{9D8B030D-6E8A-4147-A177-3AD203B41FA5}">
                      <a16:colId xmlns:a16="http://schemas.microsoft.com/office/drawing/2014/main" val="3999959884"/>
                    </a:ext>
                  </a:extLst>
                </a:gridCol>
                <a:gridCol w="6814311">
                  <a:extLst>
                    <a:ext uri="{9D8B030D-6E8A-4147-A177-3AD203B41FA5}">
                      <a16:colId xmlns:a16="http://schemas.microsoft.com/office/drawing/2014/main" val="1641534121"/>
                    </a:ext>
                  </a:extLst>
                </a:gridCol>
              </a:tblGrid>
              <a:tr h="636895">
                <a:tc gridSpan="2">
                  <a:txBody>
                    <a:bodyPr/>
                    <a:lstStyle/>
                    <a:p>
                      <a:pPr indent="-1270" algn="ctr"/>
                      <a:r>
                        <a:rPr lang="en-GB" sz="1600">
                          <a:effectLst/>
                          <a:latin typeface="Arial" panose="020B0604020202020204" pitchFamily="34" charset="0"/>
                          <a:cs typeface="Arial" panose="020B0604020202020204" pitchFamily="34" charset="0"/>
                        </a:rPr>
                        <a:t>CITIZEN DETAILS</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hMerge="1">
                  <a:txBody>
                    <a:bodyPr/>
                    <a:lstStyle/>
                    <a:p>
                      <a:endParaRPr lang="en-GB"/>
                    </a:p>
                  </a:txBody>
                  <a:tcPr/>
                </a:tc>
                <a:extLst>
                  <a:ext uri="{0D108BD9-81ED-4DB2-BD59-A6C34878D82A}">
                    <a16:rowId xmlns:a16="http://schemas.microsoft.com/office/drawing/2014/main" val="2142365545"/>
                  </a:ext>
                </a:extLst>
              </a:tr>
              <a:tr h="818713">
                <a:tc>
                  <a:txBody>
                    <a:bodyPr/>
                    <a:lstStyle/>
                    <a:p>
                      <a:pPr indent="-1270"/>
                      <a:r>
                        <a:rPr lang="en-GB" sz="1400">
                          <a:effectLst/>
                          <a:latin typeface="Arial" panose="020B0604020202020204" pitchFamily="34" charset="0"/>
                          <a:cs typeface="Arial" panose="020B0604020202020204" pitchFamily="34" charset="0"/>
                        </a:rPr>
                        <a:t>NAME OF CITIZEN</a:t>
                      </a:r>
                    </a:p>
                    <a:p>
                      <a:pPr indent="-1270"/>
                      <a:r>
                        <a:rPr lang="en-GB" sz="1400">
                          <a:effectLst/>
                          <a:latin typeface="Arial" panose="020B0604020202020204" pitchFamily="34" charset="0"/>
                          <a:cs typeface="Arial" panose="020B0604020202020204" pitchFamily="34" charset="0"/>
                        </a:rPr>
                        <a:t>PREFERED NAME </a:t>
                      </a:r>
                      <a:endParaRPr lang="en-GB" sz="14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400">
                          <a:effectLst/>
                          <a:latin typeface="Arial" panose="020B0604020202020204" pitchFamily="34" charset="0"/>
                          <a:cs typeface="Arial" panose="020B0604020202020204" pitchFamily="34" charset="0"/>
                        </a:rPr>
                        <a:t>John Bosco </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551865178"/>
                  </a:ext>
                </a:extLst>
              </a:tr>
              <a:tr h="221358">
                <a:tc>
                  <a:txBody>
                    <a:bodyPr/>
                    <a:lstStyle/>
                    <a:p>
                      <a:pPr indent="-1270"/>
                      <a:r>
                        <a:rPr lang="en-GB" sz="1400">
                          <a:effectLst/>
                          <a:latin typeface="Arial"/>
                          <a:cs typeface="Arial"/>
                        </a:rPr>
                        <a:t>GENDER</a:t>
                      </a:r>
                      <a:endParaRPr lang="en-GB" sz="1400">
                        <a:effectLst/>
                        <a:latin typeface="Arial"/>
                        <a:ea typeface="UniqueLight"/>
                        <a:cs typeface="Arial"/>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400">
                          <a:effectLst/>
                          <a:latin typeface="Arial" panose="020B0604020202020204" pitchFamily="34" charset="0"/>
                          <a:cs typeface="Arial" panose="020B0604020202020204" pitchFamily="34" charset="0"/>
                        </a:rPr>
                        <a:t>Male</a:t>
                      </a:r>
                      <a:endParaRPr lang="en-GB" sz="14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598260450"/>
                  </a:ext>
                </a:extLst>
              </a:tr>
              <a:tr h="221358">
                <a:tc>
                  <a:txBody>
                    <a:bodyPr/>
                    <a:lstStyle/>
                    <a:p>
                      <a:pPr indent="-1270"/>
                      <a:r>
                        <a:rPr lang="en-GB" sz="1400">
                          <a:effectLst/>
                          <a:latin typeface="Arial"/>
                          <a:cs typeface="Arial"/>
                        </a:rPr>
                        <a:t>DATE OF BIRTH</a:t>
                      </a:r>
                      <a:endParaRPr lang="en-GB" sz="1400">
                        <a:effectLst/>
                        <a:latin typeface="Arial"/>
                        <a:ea typeface="UniqueLight"/>
                        <a:cs typeface="Arial"/>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400">
                          <a:effectLst/>
                          <a:latin typeface="Arial" panose="020B0604020202020204" pitchFamily="34" charset="0"/>
                          <a:cs typeface="Arial" panose="020B0604020202020204" pitchFamily="34" charset="0"/>
                        </a:rPr>
                        <a:t>24-oct-1928</a:t>
                      </a:r>
                      <a:endParaRPr lang="en-GB" sz="14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290826844"/>
                  </a:ext>
                </a:extLst>
              </a:tr>
              <a:tr h="664075">
                <a:tc>
                  <a:txBody>
                    <a:bodyPr/>
                    <a:lstStyle/>
                    <a:p>
                      <a:pPr indent="-1270"/>
                      <a:r>
                        <a:rPr lang="en-GB" sz="1400">
                          <a:effectLst/>
                          <a:latin typeface="Arial"/>
                          <a:cs typeface="Arial"/>
                        </a:rPr>
                        <a:t>ADDRESS</a:t>
                      </a:r>
                      <a:endParaRPr lang="en-GB" sz="1400">
                        <a:effectLst/>
                        <a:latin typeface="Arial"/>
                        <a:ea typeface="UniqueLight"/>
                        <a:cs typeface="Arial"/>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400">
                          <a:effectLst/>
                          <a:latin typeface="Arial" panose="020B0604020202020204" pitchFamily="34" charset="0"/>
                          <a:cs typeface="Arial" panose="020B0604020202020204" pitchFamily="34" charset="0"/>
                        </a:rPr>
                        <a:t>24 Glass Road</a:t>
                      </a:r>
                    </a:p>
                    <a:p>
                      <a:pPr indent="-1270"/>
                      <a:r>
                        <a:rPr lang="en-GB" sz="1400">
                          <a:effectLst/>
                          <a:latin typeface="Arial" panose="020B0604020202020204" pitchFamily="34" charset="0"/>
                          <a:cs typeface="Arial" panose="020B0604020202020204" pitchFamily="34" charset="0"/>
                        </a:rPr>
                        <a:t>Raster</a:t>
                      </a:r>
                    </a:p>
                    <a:p>
                      <a:pPr indent="-1270"/>
                      <a:r>
                        <a:rPr lang="en-GB" sz="1400">
                          <a:effectLst/>
                          <a:latin typeface="Arial" panose="020B0604020202020204" pitchFamily="34" charset="0"/>
                          <a:cs typeface="Arial" panose="020B0604020202020204" pitchFamily="34" charset="0"/>
                        </a:rPr>
                        <a:t>NA10 9XX</a:t>
                      </a:r>
                      <a:endParaRPr lang="en-GB" sz="14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307050107"/>
                  </a:ext>
                </a:extLst>
              </a:tr>
              <a:tr h="381545">
                <a:tc>
                  <a:txBody>
                    <a:bodyPr/>
                    <a:lstStyle/>
                    <a:p>
                      <a:pPr indent="-1270"/>
                      <a:r>
                        <a:rPr lang="en-GB" sz="1400">
                          <a:effectLst/>
                          <a:latin typeface="Arial"/>
                          <a:cs typeface="Arial"/>
                        </a:rPr>
                        <a:t>MAIN TELEPHONE NUMBER/MOBILE</a:t>
                      </a:r>
                      <a:endParaRPr lang="en-GB" sz="1400">
                        <a:effectLst/>
                        <a:latin typeface="Arial"/>
                        <a:ea typeface="UniqueLight"/>
                        <a:cs typeface="Arial"/>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400">
                          <a:effectLst/>
                          <a:latin typeface="Arial" panose="020B0604020202020204" pitchFamily="34" charset="0"/>
                          <a:cs typeface="Arial" panose="020B0604020202020204" pitchFamily="34" charset="0"/>
                        </a:rPr>
                        <a:t>8080808080</a:t>
                      </a:r>
                      <a:endParaRPr lang="en-GB" sz="14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974272448"/>
                  </a:ext>
                </a:extLst>
              </a:tr>
            </a:tbl>
          </a:graphicData>
        </a:graphic>
      </p:graphicFrame>
      <p:sp>
        <p:nvSpPr>
          <p:cNvPr id="3" name="Rectangle 1">
            <a:extLst>
              <a:ext uri="{FF2B5EF4-FFF2-40B4-BE49-F238E27FC236}">
                <a16:creationId xmlns:a16="http://schemas.microsoft.com/office/drawing/2014/main" id="{1E38F203-391E-4BBF-B9F6-1DDE5947D1AC}"/>
              </a:ext>
            </a:extLst>
          </p:cNvPr>
          <p:cNvSpPr>
            <a:spLocks noChangeArrowheads="1"/>
          </p:cNvSpPr>
          <p:nvPr/>
        </p:nvSpPr>
        <p:spPr bwMode="auto">
          <a:xfrm>
            <a:off x="3646913" y="3571972"/>
            <a:ext cx="8036849"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4" name="Rectangle 2">
            <a:extLst>
              <a:ext uri="{FF2B5EF4-FFF2-40B4-BE49-F238E27FC236}">
                <a16:creationId xmlns:a16="http://schemas.microsoft.com/office/drawing/2014/main" id="{CD7BE576-A374-4ABA-9BA3-E00C77E0C025}"/>
              </a:ext>
            </a:extLst>
          </p:cNvPr>
          <p:cNvSpPr>
            <a:spLocks noChangeArrowheads="1"/>
          </p:cNvSpPr>
          <p:nvPr/>
        </p:nvSpPr>
        <p:spPr bwMode="auto">
          <a:xfrm>
            <a:off x="3646913" y="3514534"/>
            <a:ext cx="803684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lvl="0" eaLnBrk="0" fontAlgn="base" hangingPunct="0">
              <a:spcBef>
                <a:spcPct val="0"/>
              </a:spcBef>
              <a:spcAft>
                <a:spcPct val="0"/>
              </a:spcAft>
            </a:pPr>
            <a:r>
              <a:rPr kumimoji="0" lang="en-GB" altLang="en-US" sz="1400" b="1" i="0" u="none" strike="noStrike" cap="none" normalizeH="0" baseline="0">
                <a:ln>
                  <a:noFill/>
                </a:ln>
                <a:solidFill>
                  <a:schemeClr val="tx1"/>
                </a:solidFill>
                <a:effectLst/>
                <a:latin typeface="Arial" panose="020B0604020202020204" pitchFamily="34" charset="0"/>
                <a:ea typeface="Arial" panose="020B0604020202020204" pitchFamily="34" charset="0"/>
                <a:cs typeface="UniqueLight"/>
              </a:rPr>
              <a:t>:</a:t>
            </a:r>
            <a:endParaRPr kumimoji="0" lang="en-GB" altLang="en-US" sz="800" b="0" i="0" u="none" strike="noStrike" cap="none" normalizeH="0" baseline="0">
              <a:ln>
                <a:noFill/>
              </a:ln>
              <a:solidFill>
                <a:schemeClr val="tx1"/>
              </a:solidFill>
              <a:effectLst/>
              <a:latin typeface="Arial" panose="020B0604020202020204" pitchFamily="34" charset="0"/>
            </a:endParaRPr>
          </a:p>
          <a:p>
            <a:pPr lvl="0" eaLnBrk="0" fontAlgn="base" hangingPunct="0">
              <a:spcBef>
                <a:spcPct val="0"/>
              </a:spcBef>
              <a:spcAft>
                <a:spcPct val="0"/>
              </a:spcAft>
            </a:pPr>
            <a:endParaRPr kumimoji="0" lang="en-GB" altLang="en-US" sz="1800" b="0" i="0" u="none" strike="noStrike" cap="none" normalizeH="0" baseline="0">
              <a:ln>
                <a:noFill/>
              </a:ln>
              <a:solidFill>
                <a:schemeClr val="tx1"/>
              </a:solidFill>
              <a:effectLst/>
              <a:latin typeface="Arial" panose="020B0604020202020204" pitchFamily="34" charset="0"/>
            </a:endParaRPr>
          </a:p>
        </p:txBody>
      </p:sp>
      <p:sp>
        <p:nvSpPr>
          <p:cNvPr id="5" name="Rectangle 3">
            <a:extLst>
              <a:ext uri="{FF2B5EF4-FFF2-40B4-BE49-F238E27FC236}">
                <a16:creationId xmlns:a16="http://schemas.microsoft.com/office/drawing/2014/main" id="{9B4269ED-FCAA-4ED3-B5E9-B5A963CAE3B1}"/>
              </a:ext>
            </a:extLst>
          </p:cNvPr>
          <p:cNvSpPr>
            <a:spLocks noChangeArrowheads="1"/>
          </p:cNvSpPr>
          <p:nvPr/>
        </p:nvSpPr>
        <p:spPr bwMode="auto">
          <a:xfrm>
            <a:off x="3646913" y="3578322"/>
            <a:ext cx="8036849"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6" name="Rectangle 5">
            <a:extLst>
              <a:ext uri="{FF2B5EF4-FFF2-40B4-BE49-F238E27FC236}">
                <a16:creationId xmlns:a16="http://schemas.microsoft.com/office/drawing/2014/main" id="{D4D7CA6C-78B8-4B71-8FF4-D5CFB1947E3F}"/>
              </a:ext>
            </a:extLst>
          </p:cNvPr>
          <p:cNvSpPr/>
          <p:nvPr/>
        </p:nvSpPr>
        <p:spPr>
          <a:xfrm rot="10800000" flipV="1">
            <a:off x="2148724" y="192149"/>
            <a:ext cx="7894552" cy="45720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kumimoji="0" lang="en-GB" altLang="en-US" sz="1800" b="1" i="0" u="none" strike="noStrike" cap="none" normalizeH="0" baseline="0">
                <a:ln>
                  <a:noFill/>
                </a:ln>
                <a:solidFill>
                  <a:schemeClr val="tx1"/>
                </a:solidFill>
                <a:effectLst/>
                <a:latin typeface="Arial" panose="020B0604020202020204" pitchFamily="34" charset="0"/>
                <a:ea typeface="Arial" panose="020B0604020202020204" pitchFamily="34" charset="0"/>
                <a:cs typeface="UniqueLight"/>
              </a:rPr>
              <a:t>PERSON CENTERED CARE</a:t>
            </a:r>
            <a:r>
              <a:rPr kumimoji="0" lang="en-GB" altLang="en-US" sz="2800" b="1" i="0" u="none" strike="noStrike" cap="none" normalizeH="0" baseline="0">
                <a:ln>
                  <a:noFill/>
                </a:ln>
                <a:solidFill>
                  <a:schemeClr val="tx1"/>
                </a:solidFill>
                <a:effectLst/>
                <a:latin typeface="Arial" panose="020B0604020202020204" pitchFamily="34" charset="0"/>
                <a:ea typeface="Arial" panose="020B0604020202020204" pitchFamily="34" charset="0"/>
                <a:cs typeface="UniqueLight"/>
              </a:rPr>
              <a:t> </a:t>
            </a:r>
            <a:r>
              <a:rPr kumimoji="0" lang="en-GB" altLang="en-US" sz="1800" b="1" i="0" u="none" strike="noStrike" cap="none" normalizeH="0" baseline="0">
                <a:ln>
                  <a:noFill/>
                </a:ln>
                <a:solidFill>
                  <a:schemeClr val="tx1"/>
                </a:solidFill>
                <a:effectLst/>
                <a:latin typeface="Arial" panose="020B0604020202020204" pitchFamily="34" charset="0"/>
                <a:ea typeface="Arial" panose="020B0604020202020204" pitchFamily="34" charset="0"/>
                <a:cs typeface="UniqueLight"/>
              </a:rPr>
              <a:t>PLAN FOR JOHN BOSCO</a:t>
            </a:r>
            <a:endParaRPr kumimoji="0" lang="en-GB" altLang="en-US" sz="1000" b="0" i="0" u="none" strike="noStrike" cap="none" normalizeH="0" baseline="0">
              <a:ln>
                <a:noFill/>
              </a:ln>
              <a:solidFill>
                <a:schemeClr val="tx1"/>
              </a:solidFill>
              <a:effectLst/>
              <a:latin typeface="Arial" panose="020B0604020202020204" pitchFamily="34" charset="0"/>
            </a:endParaRPr>
          </a:p>
          <a:p>
            <a:pPr algn="ctr"/>
            <a:endParaRPr lang="en-GB"/>
          </a:p>
        </p:txBody>
      </p:sp>
      <p:graphicFrame>
        <p:nvGraphicFramePr>
          <p:cNvPr id="7" name="Table 6">
            <a:extLst>
              <a:ext uri="{FF2B5EF4-FFF2-40B4-BE49-F238E27FC236}">
                <a16:creationId xmlns:a16="http://schemas.microsoft.com/office/drawing/2014/main" id="{1761FF5E-E735-417E-9647-0882E4573580}"/>
              </a:ext>
            </a:extLst>
          </p:cNvPr>
          <p:cNvGraphicFramePr>
            <a:graphicFrameLocks noGrp="1"/>
          </p:cNvGraphicFramePr>
          <p:nvPr>
            <p:extLst>
              <p:ext uri="{D42A27DB-BD31-4B8C-83A1-F6EECF244321}">
                <p14:modId xmlns:p14="http://schemas.microsoft.com/office/powerpoint/2010/main" val="3784025561"/>
              </p:ext>
            </p:extLst>
          </p:nvPr>
        </p:nvGraphicFramePr>
        <p:xfrm>
          <a:off x="1000835" y="3696268"/>
          <a:ext cx="10165221" cy="2651339"/>
        </p:xfrm>
        <a:graphic>
          <a:graphicData uri="http://schemas.openxmlformats.org/drawingml/2006/table">
            <a:tbl>
              <a:tblPr>
                <a:tableStyleId>{5C22544A-7EE6-4342-B048-85BDC9FD1C3A}</a:tableStyleId>
              </a:tblPr>
              <a:tblGrid>
                <a:gridCol w="3366447">
                  <a:extLst>
                    <a:ext uri="{9D8B030D-6E8A-4147-A177-3AD203B41FA5}">
                      <a16:colId xmlns:a16="http://schemas.microsoft.com/office/drawing/2014/main" val="2418484919"/>
                    </a:ext>
                  </a:extLst>
                </a:gridCol>
                <a:gridCol w="6798774">
                  <a:extLst>
                    <a:ext uri="{9D8B030D-6E8A-4147-A177-3AD203B41FA5}">
                      <a16:colId xmlns:a16="http://schemas.microsoft.com/office/drawing/2014/main" val="1331458714"/>
                    </a:ext>
                  </a:extLst>
                </a:gridCol>
              </a:tblGrid>
              <a:tr h="343486">
                <a:tc>
                  <a:txBody>
                    <a:bodyPr/>
                    <a:lstStyle/>
                    <a:p>
                      <a:pPr indent="-1270"/>
                      <a:r>
                        <a:rPr lang="en-GB" sz="1400">
                          <a:effectLst/>
                          <a:latin typeface="Arial" panose="020B0604020202020204" pitchFamily="34" charset="0"/>
                          <a:cs typeface="Arial" panose="020B0604020202020204" pitchFamily="34" charset="0"/>
                        </a:rPr>
                        <a:t>SOC SERVICES ID</a:t>
                      </a:r>
                      <a:endParaRPr lang="en-GB" sz="14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635"/>
                      <a:r>
                        <a:rPr lang="en-GB" sz="1600">
                          <a:effectLst/>
                        </a:rPr>
                        <a:t> N/A</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411515744"/>
                  </a:ext>
                </a:extLst>
              </a:tr>
              <a:tr h="1432388">
                <a:tc>
                  <a:txBody>
                    <a:bodyPr/>
                    <a:lstStyle/>
                    <a:p>
                      <a:pPr indent="-1270"/>
                      <a:r>
                        <a:rPr lang="en-GB" sz="1000">
                          <a:effectLst/>
                        </a:rPr>
                        <a:t> </a:t>
                      </a:r>
                      <a:endParaRPr lang="en-GB" sz="1100">
                        <a:effectLst/>
                      </a:endParaRPr>
                    </a:p>
                    <a:p>
                      <a:pPr indent="-1270"/>
                      <a:r>
                        <a:rPr lang="en-GB" sz="1600">
                          <a:effectLst/>
                          <a:latin typeface="Arial" panose="020B0604020202020204" pitchFamily="34" charset="0"/>
                          <a:cs typeface="Arial" panose="020B0604020202020204" pitchFamily="34" charset="0"/>
                        </a:rPr>
                        <a:t>Religion : Christian</a:t>
                      </a:r>
                    </a:p>
                    <a:p>
                      <a:pPr indent="-1270"/>
                      <a:r>
                        <a:rPr lang="en-GB" sz="1000">
                          <a:effectLst/>
                        </a:rPr>
                        <a:t> </a:t>
                      </a:r>
                      <a:endParaRPr lang="en-GB" sz="1100">
                        <a:effectLst/>
                      </a:endParaRPr>
                    </a:p>
                    <a:p>
                      <a:pPr indent="-1270"/>
                      <a:r>
                        <a:rPr lang="en-GB" sz="1000">
                          <a:effectLst/>
                        </a:rPr>
                        <a:t> </a:t>
                      </a:r>
                      <a:endParaRPr lang="en-GB" sz="11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lgn="just"/>
                      <a:r>
                        <a:rPr lang="en-GB" sz="1600">
                          <a:effectLst/>
                          <a:latin typeface="Arial"/>
                          <a:cs typeface="Arial"/>
                        </a:rPr>
                        <a:t>White British</a:t>
                      </a:r>
                      <a:endParaRPr lang="en-GB" sz="1600">
                        <a:effectLst/>
                        <a:highlight>
                          <a:srgbClr val="FFFF00"/>
                        </a:highlight>
                        <a:latin typeface="Arial" panose="020B0604020202020204" pitchFamily="34" charset="0"/>
                        <a:cs typeface="Arial" panose="020B0604020202020204" pitchFamily="34" charset="0"/>
                      </a:endParaRPr>
                    </a:p>
                    <a:p>
                      <a:pPr indent="-1270"/>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884490619"/>
                  </a:ext>
                </a:extLst>
              </a:tr>
              <a:tr h="875465">
                <a:tc>
                  <a:txBody>
                    <a:bodyPr/>
                    <a:lstStyle/>
                    <a:p>
                      <a:pPr indent="-1270"/>
                      <a:r>
                        <a:rPr lang="en-GB" sz="1600">
                          <a:effectLst/>
                          <a:latin typeface="Arial" panose="020B0604020202020204" pitchFamily="34" charset="0"/>
                          <a:cs typeface="Arial" panose="020B0604020202020204" pitchFamily="34" charset="0"/>
                        </a:rPr>
                        <a:t>LANGUAGE /</a:t>
                      </a:r>
                    </a:p>
                    <a:p>
                      <a:pPr indent="-1270"/>
                      <a:r>
                        <a:rPr lang="en-GB" sz="1600">
                          <a:effectLst/>
                          <a:latin typeface="Arial" panose="020B0604020202020204" pitchFamily="34" charset="0"/>
                          <a:cs typeface="Arial" panose="020B0604020202020204" pitchFamily="34" charset="0"/>
                        </a:rPr>
                        <a:t> COMMUNICATION</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600">
                          <a:effectLst/>
                          <a:latin typeface="Arial" panose="020B0604020202020204" pitchFamily="34" charset="0"/>
                          <a:cs typeface="Arial" panose="020B0604020202020204" pitchFamily="34" charset="0"/>
                        </a:rPr>
                        <a:t>English and Spanish: </a:t>
                      </a:r>
                      <a:endParaRPr lang="en-GB" sz="1600">
                        <a:effectLst/>
                        <a:highlight>
                          <a:srgbClr val="FFFF00"/>
                        </a:highligh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468401135"/>
                  </a:ext>
                </a:extLst>
              </a:tr>
            </a:tbl>
          </a:graphicData>
        </a:graphic>
      </p:graphicFrame>
      <p:sp>
        <p:nvSpPr>
          <p:cNvPr id="9" name="Rectangle 4">
            <a:extLst>
              <a:ext uri="{FF2B5EF4-FFF2-40B4-BE49-F238E27FC236}">
                <a16:creationId xmlns:a16="http://schemas.microsoft.com/office/drawing/2014/main" id="{8853016F-3CDE-4C87-9B19-422F7197AF03}"/>
              </a:ext>
            </a:extLst>
          </p:cNvPr>
          <p:cNvSpPr>
            <a:spLocks noChangeArrowheads="1"/>
          </p:cNvSpPr>
          <p:nvPr/>
        </p:nvSpPr>
        <p:spPr bwMode="auto">
          <a:xfrm>
            <a:off x="2487065" y="5121689"/>
            <a:ext cx="6266238"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10" name="Rectangle 5">
            <a:extLst>
              <a:ext uri="{FF2B5EF4-FFF2-40B4-BE49-F238E27FC236}">
                <a16:creationId xmlns:a16="http://schemas.microsoft.com/office/drawing/2014/main" id="{BFF2700B-457A-48D7-BEAE-38F87E22EE4E}"/>
              </a:ext>
            </a:extLst>
          </p:cNvPr>
          <p:cNvSpPr>
            <a:spLocks noChangeArrowheads="1"/>
          </p:cNvSpPr>
          <p:nvPr/>
        </p:nvSpPr>
        <p:spPr bwMode="auto">
          <a:xfrm>
            <a:off x="2487065" y="5128039"/>
            <a:ext cx="6266238"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2670675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DB7DDA35-807A-4362-AA1A-542732E80A62}"/>
              </a:ext>
            </a:extLst>
          </p:cNvPr>
          <p:cNvGraphicFramePr>
            <a:graphicFrameLocks noGrp="1"/>
          </p:cNvGraphicFramePr>
          <p:nvPr>
            <p:extLst>
              <p:ext uri="{D42A27DB-BD31-4B8C-83A1-F6EECF244321}">
                <p14:modId xmlns:p14="http://schemas.microsoft.com/office/powerpoint/2010/main" val="1021335032"/>
              </p:ext>
            </p:extLst>
          </p:nvPr>
        </p:nvGraphicFramePr>
        <p:xfrm>
          <a:off x="141316" y="77122"/>
          <a:ext cx="11928763" cy="1916086"/>
        </p:xfrm>
        <a:graphic>
          <a:graphicData uri="http://schemas.openxmlformats.org/drawingml/2006/table">
            <a:tbl>
              <a:tblPr>
                <a:tableStyleId>{5C22544A-7EE6-4342-B048-85BDC9FD1C3A}</a:tableStyleId>
              </a:tblPr>
              <a:tblGrid>
                <a:gridCol w="2359616">
                  <a:extLst>
                    <a:ext uri="{9D8B030D-6E8A-4147-A177-3AD203B41FA5}">
                      <a16:colId xmlns:a16="http://schemas.microsoft.com/office/drawing/2014/main" val="3560613673"/>
                    </a:ext>
                  </a:extLst>
                </a:gridCol>
                <a:gridCol w="1611386">
                  <a:extLst>
                    <a:ext uri="{9D8B030D-6E8A-4147-A177-3AD203B41FA5}">
                      <a16:colId xmlns:a16="http://schemas.microsoft.com/office/drawing/2014/main" val="1183406988"/>
                    </a:ext>
                  </a:extLst>
                </a:gridCol>
                <a:gridCol w="2637031">
                  <a:extLst>
                    <a:ext uri="{9D8B030D-6E8A-4147-A177-3AD203B41FA5}">
                      <a16:colId xmlns:a16="http://schemas.microsoft.com/office/drawing/2014/main" val="3278476416"/>
                    </a:ext>
                  </a:extLst>
                </a:gridCol>
                <a:gridCol w="5320730">
                  <a:extLst>
                    <a:ext uri="{9D8B030D-6E8A-4147-A177-3AD203B41FA5}">
                      <a16:colId xmlns:a16="http://schemas.microsoft.com/office/drawing/2014/main" val="355191008"/>
                    </a:ext>
                  </a:extLst>
                </a:gridCol>
              </a:tblGrid>
              <a:tr h="421642">
                <a:tc gridSpan="4">
                  <a:txBody>
                    <a:bodyPr/>
                    <a:lstStyle/>
                    <a:p>
                      <a:pPr indent="-1270" algn="ctr"/>
                      <a:r>
                        <a:rPr lang="en-GB" sz="1600">
                          <a:effectLst/>
                          <a:latin typeface="Arial" panose="020B0604020202020204" pitchFamily="34" charset="0"/>
                          <a:cs typeface="Arial" panose="020B0604020202020204" pitchFamily="34" charset="0"/>
                        </a:rPr>
                        <a:t>PERSONAL &amp; PROFESSIONAL CONTACTS</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796318748"/>
                  </a:ext>
                </a:extLst>
              </a:tr>
              <a:tr h="373611">
                <a:tc>
                  <a:txBody>
                    <a:bodyPr/>
                    <a:lstStyle/>
                    <a:p>
                      <a:pPr indent="-1270" algn="ctr"/>
                      <a:r>
                        <a:rPr lang="en-GB" sz="1600">
                          <a:effectLst/>
                          <a:latin typeface="Arial" panose="020B0604020202020204" pitchFamily="34" charset="0"/>
                          <a:cs typeface="Arial" panose="020B0604020202020204" pitchFamily="34" charset="0"/>
                        </a:rPr>
                        <a:t>NAME &amp; ADDRESS</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600">
                          <a:effectLst/>
                          <a:latin typeface="Arial" panose="020B0604020202020204" pitchFamily="34" charset="0"/>
                          <a:cs typeface="Arial" panose="020B0604020202020204" pitchFamily="34" charset="0"/>
                        </a:rPr>
                        <a:t>DESCRIPTION</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lgn="ctr"/>
                      <a:r>
                        <a:rPr lang="en-GB" sz="1600">
                          <a:effectLst/>
                          <a:latin typeface="Arial" panose="020B0604020202020204" pitchFamily="34" charset="0"/>
                          <a:cs typeface="Arial" panose="020B0604020202020204" pitchFamily="34" charset="0"/>
                        </a:rPr>
                        <a:t>TELEPHONE/MOBILE</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600">
                          <a:effectLst/>
                          <a:latin typeface="Arial" panose="020B0604020202020204" pitchFamily="34" charset="0"/>
                          <a:cs typeface="Arial" panose="020B0604020202020204" pitchFamily="34" charset="0"/>
                        </a:rPr>
                        <a:t>ACTIVE</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934447684"/>
                  </a:ext>
                </a:extLst>
              </a:tr>
              <a:tr h="373611">
                <a:tc>
                  <a:txBody>
                    <a:bodyPr/>
                    <a:lstStyle/>
                    <a:p>
                      <a:pPr indent="-1270"/>
                      <a:r>
                        <a:rPr lang="en-GB" sz="1600">
                          <a:effectLst/>
                          <a:latin typeface="Arial" panose="020B0604020202020204" pitchFamily="34" charset="0"/>
                          <a:cs typeface="Arial" panose="020B0604020202020204" pitchFamily="34" charset="0"/>
                        </a:rPr>
                        <a:t>Juliet August</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endParaRPr lang="en-GB" sz="11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600">
                          <a:effectLst/>
                        </a:rPr>
                        <a:t>9812</a:t>
                      </a:r>
                      <a:r>
                        <a:rPr lang="en-GB" sz="1600">
                          <a:effectLst/>
                          <a:latin typeface="Arial" panose="020B0604020202020204" pitchFamily="34" charset="0"/>
                          <a:cs typeface="Arial" panose="020B0604020202020204" pitchFamily="34" charset="0"/>
                        </a:rPr>
                        <a:t>345678</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lgn="ctr"/>
                      <a:r>
                        <a:rPr lang="en-GB" sz="1600">
                          <a:effectLst/>
                          <a:latin typeface="Arial" panose="020B0604020202020204" pitchFamily="34" charset="0"/>
                          <a:cs typeface="Arial" panose="020B0604020202020204" pitchFamily="34" charset="0"/>
                        </a:rPr>
                        <a:t>Yes</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442993989"/>
                  </a:ext>
                </a:extLst>
              </a:tr>
              <a:tr h="373611">
                <a:tc>
                  <a:txBody>
                    <a:bodyPr/>
                    <a:lstStyle/>
                    <a:p>
                      <a:pPr indent="-1270"/>
                      <a:r>
                        <a:rPr lang="en-GB" sz="1600">
                          <a:effectLst/>
                          <a:latin typeface="Arial" panose="020B0604020202020204" pitchFamily="34" charset="0"/>
                          <a:cs typeface="Arial" panose="020B0604020202020204" pitchFamily="34" charset="0"/>
                        </a:rPr>
                        <a:t>Jane Campesino </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600">
                          <a:effectLst/>
                          <a:latin typeface="Arial" panose="020B0604020202020204" pitchFamily="34" charset="0"/>
                          <a:cs typeface="Arial" panose="020B0604020202020204" pitchFamily="34" charset="0"/>
                        </a:rPr>
                        <a:t>Sister</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100">
                          <a:effectLst/>
                        </a:rPr>
                        <a:t> </a:t>
                      </a:r>
                      <a:endParaRPr lang="en-GB" sz="11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endParaRPr lang="en-GB" sz="11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1784320040"/>
                  </a:ext>
                </a:extLst>
              </a:tr>
              <a:tr h="373611">
                <a:tc>
                  <a:txBody>
                    <a:bodyPr/>
                    <a:lstStyle/>
                    <a:p>
                      <a:pPr indent="-1270"/>
                      <a:endParaRPr lang="en-GB" sz="11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endParaRPr lang="en-GB" sz="11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100">
                          <a:effectLst/>
                        </a:rPr>
                        <a:t> </a:t>
                      </a:r>
                      <a:endParaRPr lang="en-GB" sz="11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100">
                          <a:effectLst/>
                        </a:rPr>
                        <a:t> </a:t>
                      </a:r>
                      <a:endParaRPr lang="en-GB" sz="11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647025168"/>
                  </a:ext>
                </a:extLst>
              </a:tr>
            </a:tbl>
          </a:graphicData>
        </a:graphic>
      </p:graphicFrame>
      <p:graphicFrame>
        <p:nvGraphicFramePr>
          <p:cNvPr id="3" name="Table 2">
            <a:extLst>
              <a:ext uri="{FF2B5EF4-FFF2-40B4-BE49-F238E27FC236}">
                <a16:creationId xmlns:a16="http://schemas.microsoft.com/office/drawing/2014/main" id="{C894F80D-EB37-4A45-BB49-CC2825C692F0}"/>
              </a:ext>
            </a:extLst>
          </p:cNvPr>
          <p:cNvGraphicFramePr>
            <a:graphicFrameLocks noGrp="1"/>
          </p:cNvGraphicFramePr>
          <p:nvPr>
            <p:extLst>
              <p:ext uri="{D42A27DB-BD31-4B8C-83A1-F6EECF244321}">
                <p14:modId xmlns:p14="http://schemas.microsoft.com/office/powerpoint/2010/main" val="1316559713"/>
              </p:ext>
            </p:extLst>
          </p:nvPr>
        </p:nvGraphicFramePr>
        <p:xfrm>
          <a:off x="160712" y="2037975"/>
          <a:ext cx="11909367" cy="4471586"/>
        </p:xfrm>
        <a:graphic>
          <a:graphicData uri="http://schemas.openxmlformats.org/drawingml/2006/table">
            <a:tbl>
              <a:tblPr>
                <a:tableStyleId>{5C22544A-7EE6-4342-B048-85BDC9FD1C3A}</a:tableStyleId>
              </a:tblPr>
              <a:tblGrid>
                <a:gridCol w="4928150">
                  <a:extLst>
                    <a:ext uri="{9D8B030D-6E8A-4147-A177-3AD203B41FA5}">
                      <a16:colId xmlns:a16="http://schemas.microsoft.com/office/drawing/2014/main" val="517933783"/>
                    </a:ext>
                  </a:extLst>
                </a:gridCol>
                <a:gridCol w="6981217">
                  <a:extLst>
                    <a:ext uri="{9D8B030D-6E8A-4147-A177-3AD203B41FA5}">
                      <a16:colId xmlns:a16="http://schemas.microsoft.com/office/drawing/2014/main" val="2766322991"/>
                    </a:ext>
                  </a:extLst>
                </a:gridCol>
              </a:tblGrid>
              <a:tr h="416332">
                <a:tc gridSpan="2">
                  <a:txBody>
                    <a:bodyPr/>
                    <a:lstStyle/>
                    <a:p>
                      <a:pPr indent="-1270" algn="ctr"/>
                      <a:r>
                        <a:rPr lang="en-GB" sz="1600">
                          <a:effectLst/>
                          <a:latin typeface="Arial" panose="020B0604020202020204" pitchFamily="34" charset="0"/>
                          <a:cs typeface="Arial" panose="020B0604020202020204" pitchFamily="34" charset="0"/>
                        </a:rPr>
                        <a:t>SERVICE DETAILS</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hMerge="1">
                  <a:txBody>
                    <a:bodyPr/>
                    <a:lstStyle/>
                    <a:p>
                      <a:endParaRPr lang="en-GB"/>
                    </a:p>
                  </a:txBody>
                  <a:tcPr/>
                </a:tc>
                <a:extLst>
                  <a:ext uri="{0D108BD9-81ED-4DB2-BD59-A6C34878D82A}">
                    <a16:rowId xmlns:a16="http://schemas.microsoft.com/office/drawing/2014/main" val="500602"/>
                  </a:ext>
                </a:extLst>
              </a:tr>
              <a:tr h="832664">
                <a:tc>
                  <a:txBody>
                    <a:bodyPr/>
                    <a:lstStyle/>
                    <a:p>
                      <a:pPr indent="-1270"/>
                      <a:r>
                        <a:rPr lang="en-GB" sz="1600">
                          <a:effectLst/>
                          <a:latin typeface="Arial" panose="020B0604020202020204" pitchFamily="34" charset="0"/>
                          <a:cs typeface="Arial" panose="020B0604020202020204" pitchFamily="34" charset="0"/>
                        </a:rPr>
                        <a:t>Number of Home Support Workers per care visit</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lgn="ctr"/>
                      <a:r>
                        <a:rPr lang="en-GB" sz="1600">
                          <a:effectLst/>
                          <a:latin typeface="UniqueLight"/>
                          <a:ea typeface="UniqueLight"/>
                          <a:cs typeface="UniqueLight"/>
                        </a:rPr>
                        <a:t>2</a:t>
                      </a: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644649128"/>
                  </a:ext>
                </a:extLst>
              </a:tr>
              <a:tr h="416332">
                <a:tc>
                  <a:txBody>
                    <a:bodyPr/>
                    <a:lstStyle/>
                    <a:p>
                      <a:pPr indent="-1270"/>
                      <a:r>
                        <a:rPr lang="en-GB" sz="1600">
                          <a:effectLst/>
                          <a:latin typeface="Arial" panose="020B0604020202020204" pitchFamily="34" charset="0"/>
                          <a:cs typeface="Arial" panose="020B0604020202020204" pitchFamily="34" charset="0"/>
                        </a:rPr>
                        <a:t>Date Service Started</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lgn="ctr"/>
                      <a:r>
                        <a:rPr lang="en-GB" sz="1600">
                          <a:effectLst/>
                          <a:latin typeface="Arial" panose="020B0604020202020204" pitchFamily="34" charset="0"/>
                          <a:cs typeface="Arial" panose="020B0604020202020204" pitchFamily="34" charset="0"/>
                        </a:rPr>
                        <a:t>30/05/2022</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539453032"/>
                  </a:ext>
                </a:extLst>
              </a:tr>
              <a:tr h="416332">
                <a:tc>
                  <a:txBody>
                    <a:bodyPr/>
                    <a:lstStyle/>
                    <a:p>
                      <a:pPr indent="-1270"/>
                      <a:r>
                        <a:rPr lang="en-GB" sz="1600">
                          <a:effectLst/>
                        </a:rPr>
                        <a:t>Number of visits per day</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100">
                          <a:effectLst/>
                        </a:rPr>
                        <a:t>                        </a:t>
                      </a:r>
                      <a:r>
                        <a:rPr lang="en-GB" sz="1600">
                          <a:effectLst/>
                        </a:rPr>
                        <a:t>  4</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8253189"/>
                  </a:ext>
                </a:extLst>
              </a:tr>
              <a:tr h="416332">
                <a:tc>
                  <a:txBody>
                    <a:bodyPr/>
                    <a:lstStyle/>
                    <a:p>
                      <a:pPr indent="-1270"/>
                      <a:r>
                        <a:rPr lang="en-GB" sz="1600">
                          <a:effectLst/>
                        </a:rPr>
                        <a:t>Number of Care Visits per week</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lgn="ctr"/>
                      <a:r>
                        <a:rPr lang="en-GB" sz="1600">
                          <a:effectLst/>
                        </a:rPr>
                        <a:t>7</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543762009"/>
                  </a:ext>
                </a:extLst>
              </a:tr>
              <a:tr h="416332">
                <a:tc>
                  <a:txBody>
                    <a:bodyPr/>
                    <a:lstStyle/>
                    <a:p>
                      <a:pPr indent="-1270"/>
                      <a:r>
                        <a:rPr lang="en-GB" sz="1600">
                          <a:effectLst/>
                        </a:rPr>
                        <a:t>Citizen Able to sign</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100">
                          <a:effectLst/>
                        </a:rPr>
                        <a:t>                      </a:t>
                      </a:r>
                      <a:r>
                        <a:rPr lang="en-GB" sz="1600">
                          <a:effectLst/>
                        </a:rPr>
                        <a:t>  No</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260609904"/>
                  </a:ext>
                </a:extLst>
              </a:tr>
              <a:tr h="416332">
                <a:tc>
                  <a:txBody>
                    <a:bodyPr/>
                    <a:lstStyle/>
                    <a:p>
                      <a:pPr indent="-1270"/>
                      <a:r>
                        <a:rPr lang="en-GB" sz="1600">
                          <a:effectLst/>
                        </a:rPr>
                        <a:t>Care Plan explained to citizen </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lgn="ctr"/>
                      <a:r>
                        <a:rPr lang="en-GB" sz="1600">
                          <a:effectLst/>
                        </a:rPr>
                        <a:t>Yes </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021799016"/>
                  </a:ext>
                </a:extLst>
              </a:tr>
              <a:tr h="699660">
                <a:tc>
                  <a:txBody>
                    <a:bodyPr/>
                    <a:lstStyle/>
                    <a:p>
                      <a:pPr indent="-1270"/>
                      <a:r>
                        <a:rPr lang="en-GB" sz="1600">
                          <a:effectLst/>
                        </a:rPr>
                        <a:t>Service Accepted</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r>
                        <a:rPr lang="en-GB" sz="1600">
                          <a:effectLst/>
                          <a:latin typeface="Arial" panose="020B0604020202020204" pitchFamily="34" charset="0"/>
                          <a:cs typeface="Arial" panose="020B0604020202020204" pitchFamily="34" charset="0"/>
                        </a:rPr>
                        <a:t>                        Yes </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4072760119"/>
                  </a:ext>
                </a:extLst>
              </a:tr>
              <a:tr h="441270">
                <a:tc>
                  <a:txBody>
                    <a:bodyPr/>
                    <a:lstStyle/>
                    <a:p>
                      <a:pPr indent="-1270"/>
                      <a:r>
                        <a:rPr lang="en-GB" sz="1600">
                          <a:effectLst/>
                        </a:rPr>
                        <a:t>Care Plan Explained</a:t>
                      </a:r>
                      <a:endParaRPr lang="en-GB" sz="1600">
                        <a:effectLst/>
                        <a:latin typeface="UniqueLight"/>
                        <a:ea typeface="UniqueLight"/>
                        <a:cs typeface="UniqueLight"/>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indent="-1270" algn="ctr"/>
                      <a:r>
                        <a:rPr lang="en-GB" sz="1600">
                          <a:effectLst/>
                          <a:latin typeface="Arial" panose="020B0604020202020204" pitchFamily="34" charset="0"/>
                          <a:cs typeface="Arial" panose="020B0604020202020204" pitchFamily="34" charset="0"/>
                        </a:rPr>
                        <a:t>Yes </a:t>
                      </a:r>
                      <a:endParaRPr lang="en-GB" sz="1600">
                        <a:effectLst/>
                        <a:latin typeface="Arial" panose="020B0604020202020204" pitchFamily="34" charset="0"/>
                        <a:ea typeface="UniqueLight"/>
                        <a:cs typeface="Arial" panose="020B0604020202020204" pitchFamily="34" charset="0"/>
                      </a:endParaRPr>
                    </a:p>
                  </a:txBody>
                  <a:tcPr marL="68580" marR="68580" marT="0" marB="0">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514999837"/>
                  </a:ext>
                </a:extLst>
              </a:tr>
            </a:tbl>
          </a:graphicData>
        </a:graphic>
      </p:graphicFrame>
      <p:sp>
        <p:nvSpPr>
          <p:cNvPr id="4" name="Rectangle 1">
            <a:extLst>
              <a:ext uri="{FF2B5EF4-FFF2-40B4-BE49-F238E27FC236}">
                <a16:creationId xmlns:a16="http://schemas.microsoft.com/office/drawing/2014/main" id="{4957FD02-FE6E-4ACE-9BF9-EA33841A4AD9}"/>
              </a:ext>
            </a:extLst>
          </p:cNvPr>
          <p:cNvSpPr>
            <a:spLocks noChangeArrowheads="1"/>
          </p:cNvSpPr>
          <p:nvPr/>
        </p:nvSpPr>
        <p:spPr bwMode="auto">
          <a:xfrm>
            <a:off x="141316" y="3103852"/>
            <a:ext cx="22617196"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
        <p:nvSpPr>
          <p:cNvPr id="5" name="Rectangle 2">
            <a:extLst>
              <a:ext uri="{FF2B5EF4-FFF2-40B4-BE49-F238E27FC236}">
                <a16:creationId xmlns:a16="http://schemas.microsoft.com/office/drawing/2014/main" id="{3A48BB02-0CFF-4065-B692-C907F28B6782}"/>
              </a:ext>
            </a:extLst>
          </p:cNvPr>
          <p:cNvSpPr>
            <a:spLocks noChangeArrowheads="1"/>
          </p:cNvSpPr>
          <p:nvPr/>
        </p:nvSpPr>
        <p:spPr bwMode="auto">
          <a:xfrm>
            <a:off x="141316" y="3110202"/>
            <a:ext cx="22617196"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9475092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8A1F3CE-BCF5-425F-B50B-831A0016612B}"/>
              </a:ext>
            </a:extLst>
          </p:cNvPr>
          <p:cNvSpPr txBox="1"/>
          <p:nvPr/>
        </p:nvSpPr>
        <p:spPr>
          <a:xfrm>
            <a:off x="3574473" y="193563"/>
            <a:ext cx="6377939" cy="646331"/>
          </a:xfrm>
          <a:prstGeom prst="rect">
            <a:avLst/>
          </a:prstGeom>
          <a:noFill/>
        </p:spPr>
        <p:txBody>
          <a:bodyPr wrap="square">
            <a:spAutoFit/>
          </a:bodyPr>
          <a:lstStyle/>
          <a:p>
            <a:r>
              <a:rPr lang="en-GB">
                <a:latin typeface="Arial" panose="020B0604020202020204" pitchFamily="34" charset="0"/>
              </a:rPr>
              <a:t>Care Plan</a:t>
            </a:r>
          </a:p>
          <a:p>
            <a:endParaRPr lang="en-GB"/>
          </a:p>
        </p:txBody>
      </p:sp>
      <p:sp>
        <p:nvSpPr>
          <p:cNvPr id="7" name="TextBox 6">
            <a:extLst>
              <a:ext uri="{FF2B5EF4-FFF2-40B4-BE49-F238E27FC236}">
                <a16:creationId xmlns:a16="http://schemas.microsoft.com/office/drawing/2014/main" id="{C69569FA-F521-451D-8E9B-4E99C7A618FA}"/>
              </a:ext>
            </a:extLst>
          </p:cNvPr>
          <p:cNvSpPr txBox="1"/>
          <p:nvPr/>
        </p:nvSpPr>
        <p:spPr>
          <a:xfrm>
            <a:off x="192455" y="623763"/>
            <a:ext cx="11738851" cy="5871094"/>
          </a:xfrm>
          <a:prstGeom prst="rect">
            <a:avLst/>
          </a:prstGeom>
          <a:noFill/>
        </p:spPr>
        <p:txBody>
          <a:bodyPr wrap="square" lIns="91440" tIns="45720" rIns="91440" bIns="45720" anchor="t">
            <a:spAutoFit/>
          </a:bodyPr>
          <a:lstStyle/>
          <a:p>
            <a:pPr algn="just">
              <a:lnSpc>
                <a:spcPct val="150000"/>
              </a:lnSpc>
            </a:pPr>
            <a:r>
              <a:rPr lang="en-GB" sz="1600">
                <a:effectLst/>
                <a:latin typeface="Arial" panose="020B0604020202020204" pitchFamily="34" charset="0"/>
                <a:ea typeface="Arial" panose="020B0604020202020204" pitchFamily="34" charset="0"/>
                <a:cs typeface="UniqueLight"/>
              </a:rPr>
              <a:t>John Bosco, </a:t>
            </a:r>
            <a:r>
              <a:rPr lang="en-GB" sz="1600">
                <a:latin typeface="Arial" panose="020B0604020202020204" pitchFamily="34" charset="0"/>
                <a:ea typeface="Arial" panose="020B0604020202020204" pitchFamily="34" charset="0"/>
                <a:cs typeface="UniqueLight"/>
              </a:rPr>
              <a:t>is</a:t>
            </a:r>
            <a:r>
              <a:rPr lang="en-GB" sz="1600">
                <a:effectLst/>
                <a:latin typeface="Arial" panose="020B0604020202020204" pitchFamily="34" charset="0"/>
                <a:ea typeface="Arial" panose="020B0604020202020204" pitchFamily="34" charset="0"/>
                <a:cs typeface="UniqueLight"/>
              </a:rPr>
              <a:t> 80 years old. He lives with </a:t>
            </a:r>
            <a:r>
              <a:rPr lang="en-GB" sz="1600">
                <a:latin typeface="Arial" panose="020B0604020202020204" pitchFamily="34" charset="0"/>
                <a:ea typeface="Arial" panose="020B0604020202020204" pitchFamily="34" charset="0"/>
                <a:cs typeface="UniqueLight"/>
              </a:rPr>
              <a:t>his</a:t>
            </a:r>
            <a:r>
              <a:rPr lang="en-GB" sz="1600">
                <a:effectLst/>
                <a:latin typeface="Arial" panose="020B0604020202020204" pitchFamily="34" charset="0"/>
                <a:ea typeface="Arial" panose="020B0604020202020204" pitchFamily="34" charset="0"/>
                <a:cs typeface="UniqueLight"/>
              </a:rPr>
              <a:t> cat, has never been married. </a:t>
            </a:r>
            <a:r>
              <a:rPr lang="en-GB" sz="1600">
                <a:effectLst/>
                <a:latin typeface="Arial" panose="020B0604020202020204" pitchFamily="34" charset="0"/>
                <a:ea typeface="UniqueLight"/>
                <a:cs typeface="UniqueLight"/>
              </a:rPr>
              <a:t>JB has progressive Dementia and a fall. Dementia is a prevalent term used </a:t>
            </a:r>
            <a:r>
              <a:rPr lang="en-GB" sz="1600">
                <a:latin typeface="Arial" panose="020B0604020202020204" pitchFamily="34" charset="0"/>
                <a:ea typeface="UniqueLight"/>
                <a:cs typeface="UniqueLight"/>
              </a:rPr>
              <a:t>in</a:t>
            </a:r>
            <a:r>
              <a:rPr lang="en-GB" sz="1600">
                <a:effectLst/>
                <a:latin typeface="Arial" panose="020B0604020202020204" pitchFamily="34" charset="0"/>
                <a:ea typeface="UniqueLight"/>
                <a:cs typeface="UniqueLight"/>
              </a:rPr>
              <a:t> describing sicknesses that </a:t>
            </a:r>
            <a:r>
              <a:rPr lang="en-GB" sz="1600">
                <a:latin typeface="Arial" panose="020B0604020202020204" pitchFamily="34" charset="0"/>
                <a:ea typeface="UniqueLight"/>
                <a:cs typeface="UniqueLight"/>
              </a:rPr>
              <a:t>causes</a:t>
            </a:r>
            <a:r>
              <a:rPr lang="en-GB" sz="1600">
                <a:effectLst/>
                <a:latin typeface="Arial" panose="020B0604020202020204" pitchFamily="34" charset="0"/>
                <a:ea typeface="UniqueLight"/>
                <a:cs typeface="UniqueLight"/>
              </a:rPr>
              <a:t> one lose his capacity to think and recollect very well </a:t>
            </a:r>
            <a:r>
              <a:rPr lang="en-GB" sz="1600">
                <a:solidFill>
                  <a:srgbClr val="000000"/>
                </a:solidFill>
                <a:effectLst/>
                <a:latin typeface="Arial" panose="020B0604020202020204" pitchFamily="34" charset="0"/>
                <a:ea typeface="UniqueLight"/>
                <a:cs typeface="UniqueLight"/>
              </a:rPr>
              <a:t>(Shea, 2012) </a:t>
            </a:r>
            <a:r>
              <a:rPr lang="en-GB" sz="1600">
                <a:solidFill>
                  <a:srgbClr val="000000"/>
                </a:solidFill>
                <a:latin typeface="Arial" panose="020B0604020202020204" pitchFamily="34" charset="0"/>
                <a:ea typeface="UniqueLight"/>
                <a:cs typeface="UniqueLight"/>
              </a:rPr>
              <a:t>JB finds it</a:t>
            </a:r>
            <a:r>
              <a:rPr lang="en-GB" sz="1600">
                <a:solidFill>
                  <a:srgbClr val="000000"/>
                </a:solidFill>
                <a:effectLst/>
                <a:latin typeface="Arial" panose="020B0604020202020204" pitchFamily="34" charset="0"/>
                <a:ea typeface="UniqueLight"/>
                <a:cs typeface="UniqueLight"/>
              </a:rPr>
              <a:t> difficult  to</a:t>
            </a:r>
            <a:r>
              <a:rPr lang="en-GB" sz="1600">
                <a:effectLst/>
                <a:latin typeface="Arial" panose="020B0604020202020204" pitchFamily="34" charset="0"/>
                <a:ea typeface="UniqueLight"/>
                <a:cs typeface="UniqueLight"/>
              </a:rPr>
              <a:t> carry out his domestic chores and management of outdoor tasks</a:t>
            </a:r>
          </a:p>
          <a:p>
            <a:pPr algn="just">
              <a:lnSpc>
                <a:spcPct val="150000"/>
              </a:lnSpc>
            </a:pPr>
            <a:r>
              <a:rPr lang="en-GB" sz="1600" b="1">
                <a:latin typeface="Arial" panose="020B0604020202020204" pitchFamily="34" charset="0"/>
              </a:rPr>
              <a:t>Other medical conditions:</a:t>
            </a:r>
            <a:endParaRPr lang="en-GB" sz="1800">
              <a:effectLst/>
              <a:latin typeface="UniqueLight"/>
              <a:ea typeface="UniqueLight"/>
              <a:cs typeface="UniqueLight"/>
            </a:endParaRPr>
          </a:p>
          <a:p>
            <a:pPr marL="342900" lvl="0" indent="-342900" algn="just">
              <a:buFont typeface="Arial" panose="020B0604020202020204" pitchFamily="34" charset="0"/>
              <a:buChar char="●"/>
            </a:pPr>
            <a:r>
              <a:rPr lang="en-GB" sz="1800" u="none" strike="noStrike">
                <a:effectLst/>
                <a:latin typeface="Arial"/>
                <a:ea typeface="Arial" panose="020B0604020202020204" pitchFamily="34" charset="0"/>
                <a:cs typeface="UniqueLight"/>
              </a:rPr>
              <a:t>arthritic hands</a:t>
            </a:r>
            <a:endParaRPr lang="en-GB" sz="1800" u="none" strike="noStrike">
              <a:effectLst/>
              <a:latin typeface="Arial"/>
              <a:ea typeface="UniqueLight"/>
              <a:cs typeface="UniqueLight"/>
            </a:endParaRPr>
          </a:p>
          <a:p>
            <a:pPr marL="342900" lvl="0" indent="-342900" algn="just">
              <a:buFont typeface="Arial" panose="020B0604020202020204" pitchFamily="34" charset="0"/>
              <a:buChar char="●"/>
            </a:pPr>
            <a:r>
              <a:rPr lang="en-GB" sz="1800" u="none" strike="noStrike">
                <a:effectLst/>
                <a:latin typeface="Arial"/>
                <a:ea typeface="Arial" panose="020B0604020202020204" pitchFamily="34" charset="0"/>
                <a:cs typeface="UniqueLight"/>
              </a:rPr>
              <a:t>hearing aid</a:t>
            </a:r>
            <a:endParaRPr lang="en-GB" sz="1800" u="none" strike="noStrike">
              <a:effectLst/>
              <a:latin typeface="Arial"/>
              <a:ea typeface="UniqueLight"/>
              <a:cs typeface="UniqueLight"/>
            </a:endParaRPr>
          </a:p>
          <a:p>
            <a:pPr marL="342900" lvl="0" indent="-342900" algn="just">
              <a:buFont typeface="Arial" panose="020B0604020202020204" pitchFamily="34" charset="0"/>
              <a:buChar char="●"/>
            </a:pPr>
            <a:r>
              <a:rPr lang="en-GB" sz="1800" u="none" strike="noStrike">
                <a:effectLst/>
                <a:latin typeface="Arial"/>
                <a:ea typeface="Arial" panose="020B0604020202020204" pitchFamily="34" charset="0"/>
                <a:cs typeface="UniqueLight"/>
              </a:rPr>
              <a:t>wears glasses</a:t>
            </a:r>
            <a:endParaRPr lang="en-GB" sz="1800" u="none" strike="noStrike">
              <a:effectLst/>
              <a:latin typeface="Arial"/>
              <a:ea typeface="UniqueLight"/>
              <a:cs typeface="UniqueLight"/>
            </a:endParaRPr>
          </a:p>
          <a:p>
            <a:pPr marL="342900" indent="-342900" algn="just">
              <a:buFont typeface="Arial" panose="020B0604020202020204" pitchFamily="34" charset="0"/>
              <a:buChar char="●"/>
            </a:pPr>
            <a:r>
              <a:rPr lang="en-GB" sz="1800" u="none" strike="noStrike">
                <a:effectLst/>
                <a:latin typeface="Arial"/>
                <a:ea typeface="Arial" panose="020B0604020202020204" pitchFamily="34" charset="0"/>
                <a:cs typeface="UniqueLight"/>
              </a:rPr>
              <a:t>at risk of falls</a:t>
            </a:r>
            <a:endParaRPr lang="en-GB">
              <a:latin typeface="UniqueLight"/>
              <a:ea typeface="Arial" panose="020B0604020202020204" pitchFamily="34" charset="0"/>
              <a:cs typeface="UniqueLight"/>
            </a:endParaRPr>
          </a:p>
          <a:p>
            <a:pPr marL="342900" indent="-342900" algn="just">
              <a:buFont typeface="Arial" panose="020B0604020202020204" pitchFamily="34" charset="0"/>
              <a:buChar char="●"/>
            </a:pPr>
            <a:endParaRPr lang="en-GB">
              <a:latin typeface="Arial"/>
              <a:ea typeface="Arial" panose="020B0604020202020204" pitchFamily="34" charset="0"/>
              <a:cs typeface="UniqueLight"/>
            </a:endParaRPr>
          </a:p>
          <a:p>
            <a:pPr marL="342900" indent="-342900" algn="just">
              <a:buFont typeface="Arial" panose="020B0604020202020204" pitchFamily="34" charset="0"/>
              <a:buChar char="●"/>
            </a:pPr>
            <a:endParaRPr lang="en-GB">
              <a:latin typeface="Arial"/>
              <a:ea typeface="Arial" panose="020B0604020202020204" pitchFamily="34" charset="0"/>
              <a:cs typeface="UniqueLight"/>
            </a:endParaRPr>
          </a:p>
          <a:p>
            <a:pPr algn="just"/>
            <a:r>
              <a:rPr lang="en-GB">
                <a:latin typeface="Arial"/>
                <a:ea typeface="Arial" panose="020B0604020202020204" pitchFamily="34" charset="0"/>
                <a:cs typeface="UniqueLight"/>
              </a:rPr>
              <a:t> Times of visit;    </a:t>
            </a:r>
            <a:endParaRPr lang="en-GB" sz="1800" u="none" strike="noStrike">
              <a:effectLst/>
              <a:latin typeface="Arial"/>
              <a:ea typeface="UniqueLight"/>
              <a:cs typeface="UniqueLight"/>
            </a:endParaRPr>
          </a:p>
          <a:p>
            <a:pPr marL="342900" indent="-342900" algn="just">
              <a:buFont typeface="Arial" panose="020B0604020202020204" pitchFamily="34" charset="0"/>
              <a:buChar char="●"/>
            </a:pPr>
            <a:endParaRPr lang="en-GB">
              <a:latin typeface="Arial" panose="020B0604020202020204" pitchFamily="34" charset="0"/>
              <a:ea typeface="Arial" panose="020B0604020202020204" pitchFamily="34" charset="0"/>
              <a:cs typeface="UniqueLight"/>
            </a:endParaRPr>
          </a:p>
          <a:p>
            <a:pPr marL="342900" indent="-342900" algn="just">
              <a:buFont typeface="Arial" panose="020B0604020202020204" pitchFamily="34" charset="0"/>
              <a:buChar char="●"/>
            </a:pPr>
            <a:endParaRPr lang="en-GB" sz="1800">
              <a:effectLst/>
              <a:latin typeface="Arial" panose="020B0604020202020204" pitchFamily="34" charset="0"/>
              <a:ea typeface="UniqueLight"/>
              <a:cs typeface="UniqueLight"/>
            </a:endParaRPr>
          </a:p>
          <a:p>
            <a:pPr algn="just"/>
            <a:endParaRPr lang="en-GB">
              <a:latin typeface="Arial" panose="020B0604020202020204" pitchFamily="34" charset="0"/>
            </a:endParaRPr>
          </a:p>
          <a:p>
            <a:pPr algn="just"/>
            <a:endParaRPr lang="en-GB">
              <a:latin typeface="Arial"/>
              <a:cs typeface="Arial"/>
            </a:endParaRPr>
          </a:p>
          <a:p>
            <a:pPr algn="just"/>
            <a:endParaRPr lang="en-GB">
              <a:latin typeface="Arial"/>
              <a:cs typeface="Arial"/>
            </a:endParaRPr>
          </a:p>
          <a:p>
            <a:pPr indent="-1270" algn="just"/>
            <a:endParaRPr lang="en-GB">
              <a:latin typeface="UniqueLight"/>
              <a:cs typeface="Calibri" panose="020F0502020204030204"/>
            </a:endParaRPr>
          </a:p>
          <a:p>
            <a:pPr algn="just">
              <a:lnSpc>
                <a:spcPct val="150000"/>
              </a:lnSpc>
            </a:pPr>
            <a:endParaRPr lang="en-GB" sz="1600" b="1">
              <a:cs typeface="Calibri" panose="020F0502020204030204"/>
            </a:endParaRPr>
          </a:p>
          <a:p>
            <a:pPr>
              <a:lnSpc>
                <a:spcPct val="150000"/>
              </a:lnSpc>
            </a:pPr>
            <a:endParaRPr lang="en-GB" sz="1600">
              <a:cs typeface="Calibri" panose="020F0502020204030204"/>
            </a:endParaRPr>
          </a:p>
        </p:txBody>
      </p:sp>
      <p:graphicFrame>
        <p:nvGraphicFramePr>
          <p:cNvPr id="8" name="Table 8">
            <a:extLst>
              <a:ext uri="{FF2B5EF4-FFF2-40B4-BE49-F238E27FC236}">
                <a16:creationId xmlns:a16="http://schemas.microsoft.com/office/drawing/2014/main" id="{F3C71F20-DE86-8B8C-E5FA-C9F0C61B7D5C}"/>
              </a:ext>
            </a:extLst>
          </p:cNvPr>
          <p:cNvGraphicFramePr>
            <a:graphicFrameLocks noGrp="1"/>
          </p:cNvGraphicFramePr>
          <p:nvPr>
            <p:extLst>
              <p:ext uri="{D42A27DB-BD31-4B8C-83A1-F6EECF244321}">
                <p14:modId xmlns:p14="http://schemas.microsoft.com/office/powerpoint/2010/main" val="2251245355"/>
              </p:ext>
            </p:extLst>
          </p:nvPr>
        </p:nvGraphicFramePr>
        <p:xfrm>
          <a:off x="261582" y="4026089"/>
          <a:ext cx="11785484" cy="2672686"/>
        </p:xfrm>
        <a:graphic>
          <a:graphicData uri="http://schemas.openxmlformats.org/drawingml/2006/table">
            <a:tbl>
              <a:tblPr firstRow="1" bandRow="1">
                <a:tableStyleId>{5C22544A-7EE6-4342-B048-85BDC9FD1C3A}</a:tableStyleId>
              </a:tblPr>
              <a:tblGrid>
                <a:gridCol w="2946371">
                  <a:extLst>
                    <a:ext uri="{9D8B030D-6E8A-4147-A177-3AD203B41FA5}">
                      <a16:colId xmlns:a16="http://schemas.microsoft.com/office/drawing/2014/main" val="2712716717"/>
                    </a:ext>
                  </a:extLst>
                </a:gridCol>
                <a:gridCol w="2946371">
                  <a:extLst>
                    <a:ext uri="{9D8B030D-6E8A-4147-A177-3AD203B41FA5}">
                      <a16:colId xmlns:a16="http://schemas.microsoft.com/office/drawing/2014/main" val="3767672973"/>
                    </a:ext>
                  </a:extLst>
                </a:gridCol>
                <a:gridCol w="2946371">
                  <a:extLst>
                    <a:ext uri="{9D8B030D-6E8A-4147-A177-3AD203B41FA5}">
                      <a16:colId xmlns:a16="http://schemas.microsoft.com/office/drawing/2014/main" val="2513448020"/>
                    </a:ext>
                  </a:extLst>
                </a:gridCol>
                <a:gridCol w="2946371">
                  <a:extLst>
                    <a:ext uri="{9D8B030D-6E8A-4147-A177-3AD203B41FA5}">
                      <a16:colId xmlns:a16="http://schemas.microsoft.com/office/drawing/2014/main" val="212402075"/>
                    </a:ext>
                  </a:extLst>
                </a:gridCol>
              </a:tblGrid>
              <a:tr h="386686">
                <a:tc>
                  <a:txBody>
                    <a:bodyPr/>
                    <a:lstStyle/>
                    <a:p>
                      <a:r>
                        <a:rPr lang="en-GB">
                          <a:solidFill>
                            <a:schemeClr val="tx1"/>
                          </a:solidFill>
                        </a:rPr>
                        <a:t>Morning  call, 07:30 to 08</a:t>
                      </a:r>
                      <a:r>
                        <a:rPr lang="en-GB"/>
                        <a:t>:15</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GB">
                          <a:solidFill>
                            <a:schemeClr val="tx1"/>
                          </a:solidFill>
                        </a:rPr>
                        <a:t>Lunch  call, 12:00 to 12:30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GB">
                          <a:solidFill>
                            <a:schemeClr val="tx1"/>
                          </a:solidFill>
                        </a:rPr>
                        <a:t>Tea  call,16:00 to 16:30</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GB">
                          <a:solidFill>
                            <a:schemeClr val="tx1"/>
                          </a:solidFill>
                        </a:rPr>
                        <a:t>Bed call, 19:00 to 19:30</a:t>
                      </a:r>
                      <a:endParaRPr lang="en-US">
                        <a:solidFill>
                          <a:schemeClr val="tx1"/>
                        </a:solidFill>
                      </a:endParaRP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951935658"/>
                  </a:ext>
                </a:extLst>
              </a:tr>
              <a:tr h="2126776">
                <a:tc>
                  <a:txBody>
                    <a:bodyPr/>
                    <a:lstStyle/>
                    <a:p>
                      <a:r>
                        <a:rPr lang="en-GB"/>
                        <a:t>Assistance up from bed</a:t>
                      </a:r>
                      <a:endParaRPr lang="en-US"/>
                    </a:p>
                    <a:p>
                      <a:pPr lvl="0">
                        <a:buNone/>
                      </a:pPr>
                      <a:r>
                        <a:rPr lang="en-GB"/>
                        <a:t>Showe/Personal care</a:t>
                      </a:r>
                    </a:p>
                    <a:p>
                      <a:pPr lvl="0">
                        <a:buNone/>
                      </a:pPr>
                      <a:r>
                        <a:rPr lang="en-GB"/>
                        <a:t>Breakfast</a:t>
                      </a:r>
                    </a:p>
                    <a:p>
                      <a:pPr lvl="0">
                        <a:buNone/>
                      </a:pPr>
                      <a:r>
                        <a:rPr lang="en-GB"/>
                        <a:t>Medication administration</a:t>
                      </a:r>
                    </a:p>
                    <a:p>
                      <a:pPr lvl="0">
                        <a:buNone/>
                      </a:pPr>
                      <a:r>
                        <a:rPr lang="en-GB"/>
                        <a:t>Tidy up</a:t>
                      </a:r>
                    </a:p>
                    <a:p>
                      <a:pPr lvl="0">
                        <a:buNone/>
                      </a:pPr>
                      <a:r>
                        <a:rPr lang="en-GB" sz="1800" b="0" i="0" u="none" strike="noStrike" noProof="0">
                          <a:latin typeface="Calibri"/>
                        </a:rPr>
                        <a:t>Lock the door key back to safe</a:t>
                      </a:r>
                      <a:endParaRPr lang="en-GB"/>
                    </a:p>
                    <a:p>
                      <a:pPr lvl="0">
                        <a:buNone/>
                      </a:pPr>
                      <a:endParaRPr lang="en-GB"/>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r>
                        <a:rPr lang="en-GB"/>
                        <a:t>Personal Care</a:t>
                      </a:r>
                    </a:p>
                    <a:p>
                      <a:pPr lvl="0">
                        <a:buNone/>
                      </a:pPr>
                      <a:r>
                        <a:rPr lang="en-GB"/>
                        <a:t>Lunch</a:t>
                      </a:r>
                    </a:p>
                    <a:p>
                      <a:pPr lvl="0">
                        <a:buNone/>
                      </a:pPr>
                      <a:r>
                        <a:rPr lang="en-GB"/>
                        <a:t>Medication administration</a:t>
                      </a:r>
                    </a:p>
                    <a:p>
                      <a:pPr lvl="0">
                        <a:buNone/>
                      </a:pPr>
                      <a:r>
                        <a:rPr lang="en-GB"/>
                        <a:t>Tidy up</a:t>
                      </a:r>
                    </a:p>
                    <a:p>
                      <a:pPr lvl="0">
                        <a:buNone/>
                      </a:pPr>
                      <a:r>
                        <a:rPr lang="en-GB" sz="1800" b="0" i="0" u="none" strike="noStrike" noProof="0">
                          <a:latin typeface="Calibri"/>
                        </a:rPr>
                        <a:t>Lock the door key back to safe</a:t>
                      </a:r>
                      <a:endParaRPr lang="en-GB"/>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GB" sz="1800" b="0" i="0" u="none" strike="noStrike" noProof="0">
                          <a:latin typeface="Calibri"/>
                        </a:rPr>
                        <a:t>Personal Care</a:t>
                      </a:r>
                      <a:endParaRPr lang="en-US" sz="1800" b="0" i="0" u="none" strike="noStrike" noProof="0">
                        <a:latin typeface="Calibri"/>
                      </a:endParaRPr>
                    </a:p>
                    <a:p>
                      <a:pPr lvl="0">
                        <a:buNone/>
                      </a:pPr>
                      <a:r>
                        <a:rPr lang="en-GB" sz="1800" b="0" i="0" u="none" strike="noStrike" noProof="0">
                          <a:latin typeface="Calibri"/>
                        </a:rPr>
                        <a:t>Dinner</a:t>
                      </a:r>
                    </a:p>
                    <a:p>
                      <a:pPr lvl="0">
                        <a:buNone/>
                      </a:pPr>
                      <a:r>
                        <a:rPr lang="en-GB" sz="1800" b="0" i="0" u="none" strike="noStrike" noProof="0">
                          <a:latin typeface="Calibri"/>
                        </a:rPr>
                        <a:t>Medication administration</a:t>
                      </a:r>
                      <a:endParaRPr lang="en-US" sz="1800" b="0" i="0" u="none" strike="noStrike" noProof="0">
                        <a:latin typeface="Calibri"/>
                      </a:endParaRPr>
                    </a:p>
                    <a:p>
                      <a:pPr lvl="0">
                        <a:buNone/>
                      </a:pPr>
                      <a:r>
                        <a:rPr lang="en-GB" sz="1800" b="0" i="0" u="none" strike="noStrike" noProof="0">
                          <a:latin typeface="Calibri"/>
                        </a:rPr>
                        <a:t>Tidy up</a:t>
                      </a:r>
                      <a:endParaRPr lang="en-US" sz="1800" b="0" i="0" u="none" strike="noStrike" noProof="0">
                        <a:latin typeface="Calibri"/>
                      </a:endParaRPr>
                    </a:p>
                    <a:p>
                      <a:pPr lvl="0">
                        <a:buNone/>
                      </a:pPr>
                      <a:r>
                        <a:rPr lang="en-GB" sz="1800" b="0" i="0" u="none" strike="noStrike" noProof="0"/>
                        <a:t>Lock the door key back to safe</a:t>
                      </a:r>
                      <a:endParaRPr lang="en-GB"/>
                    </a:p>
                    <a:p>
                      <a:pPr lvl="0">
                        <a:buNone/>
                      </a:pPr>
                      <a:endParaRPr lang="en-GB"/>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tc>
                  <a:txBody>
                    <a:bodyPr/>
                    <a:lstStyle/>
                    <a:p>
                      <a:pPr lvl="0">
                        <a:buNone/>
                      </a:pPr>
                      <a:r>
                        <a:rPr lang="en-GB" sz="1800" b="0" i="0" u="none" strike="noStrike" noProof="0">
                          <a:latin typeface="Calibri"/>
                        </a:rPr>
                        <a:t>Personal Care</a:t>
                      </a:r>
                      <a:endParaRPr lang="en-US" sz="1800" b="0" i="0" u="none" strike="noStrike" noProof="0">
                        <a:latin typeface="Calibri"/>
                      </a:endParaRPr>
                    </a:p>
                    <a:p>
                      <a:pPr lvl="0">
                        <a:buNone/>
                      </a:pPr>
                      <a:r>
                        <a:rPr lang="en-GB" sz="1800" b="0" i="0" u="none" strike="noStrike" noProof="0">
                          <a:latin typeface="Calibri"/>
                        </a:rPr>
                        <a:t>Tea</a:t>
                      </a:r>
                    </a:p>
                    <a:p>
                      <a:pPr lvl="0">
                        <a:buNone/>
                      </a:pPr>
                      <a:r>
                        <a:rPr lang="en-GB" sz="1800" b="0" i="0" u="none" strike="noStrike" noProof="0"/>
                        <a:t>Assistance to bed</a:t>
                      </a:r>
                      <a:endParaRPr lang="en-GB"/>
                    </a:p>
                    <a:p>
                      <a:pPr lvl="0">
                        <a:buNone/>
                      </a:pPr>
                      <a:r>
                        <a:rPr lang="en-GB" sz="1800" b="0" i="0" u="none" strike="noStrike" noProof="0">
                          <a:latin typeface="Calibri"/>
                        </a:rPr>
                        <a:t>Medication administration</a:t>
                      </a:r>
                      <a:endParaRPr lang="en-US" sz="1800" b="0" i="0" u="none" strike="noStrike" noProof="0">
                        <a:latin typeface="Calibri"/>
                      </a:endParaRPr>
                    </a:p>
                    <a:p>
                      <a:pPr lvl="0">
                        <a:buNone/>
                      </a:pPr>
                      <a:r>
                        <a:rPr lang="en-GB" sz="1800" b="0" i="0" u="none" strike="noStrike" noProof="0">
                          <a:latin typeface="Calibri"/>
                        </a:rPr>
                        <a:t>Tidy up</a:t>
                      </a:r>
                      <a:endParaRPr lang="en-US" sz="1800" b="0" i="0" u="none" strike="noStrike" noProof="0">
                        <a:latin typeface="Calibri"/>
                      </a:endParaRPr>
                    </a:p>
                    <a:p>
                      <a:pPr lvl="0">
                        <a:buNone/>
                      </a:pPr>
                      <a:r>
                        <a:rPr lang="en-GB"/>
                        <a:t>Lock the door key back to safe</a:t>
                      </a:r>
                    </a:p>
                  </a:txBody>
                  <a:tcPr>
                    <a:lnL w="12700">
                      <a:solidFill>
                        <a:schemeClr val="tx1"/>
                      </a:solidFill>
                    </a:lnL>
                    <a:lnR w="12700">
                      <a:solidFill>
                        <a:schemeClr val="tx1"/>
                      </a:solidFill>
                    </a:lnR>
                    <a:lnT w="12700">
                      <a:solidFill>
                        <a:schemeClr val="tx1"/>
                      </a:solidFill>
                    </a:lnT>
                    <a:lnB w="12700">
                      <a:solidFill>
                        <a:schemeClr val="tx1"/>
                      </a:solidFill>
                    </a:lnB>
                    <a:solidFill>
                      <a:schemeClr val="bg1"/>
                    </a:solidFill>
                  </a:tcPr>
                </a:tc>
                <a:extLst>
                  <a:ext uri="{0D108BD9-81ED-4DB2-BD59-A6C34878D82A}">
                    <a16:rowId xmlns:a16="http://schemas.microsoft.com/office/drawing/2014/main" val="3885001423"/>
                  </a:ext>
                </a:extLst>
              </a:tr>
            </a:tbl>
          </a:graphicData>
        </a:graphic>
      </p:graphicFrame>
    </p:spTree>
    <p:extLst>
      <p:ext uri="{BB962C8B-B14F-4D97-AF65-F5344CB8AC3E}">
        <p14:creationId xmlns:p14="http://schemas.microsoft.com/office/powerpoint/2010/main" val="5493299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09928846-CE8C-4AD1-62EB-6C81CD938905}"/>
              </a:ext>
            </a:extLst>
          </p:cNvPr>
          <p:cNvSpPr>
            <a:spLocks noChangeArrowheads="1"/>
          </p:cNvSpPr>
          <p:nvPr/>
        </p:nvSpPr>
        <p:spPr bwMode="auto">
          <a:xfrm>
            <a:off x="3930650" y="1275720"/>
            <a:ext cx="14679186"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GB" sz="1100"/>
          </a:p>
        </p:txBody>
      </p:sp>
      <p:graphicFrame>
        <p:nvGraphicFramePr>
          <p:cNvPr id="2" name="Table 1">
            <a:extLst>
              <a:ext uri="{FF2B5EF4-FFF2-40B4-BE49-F238E27FC236}">
                <a16:creationId xmlns:a16="http://schemas.microsoft.com/office/drawing/2014/main" id="{9D94FEBA-CFFF-4749-C117-11E8789B5A91}"/>
              </a:ext>
            </a:extLst>
          </p:cNvPr>
          <p:cNvGraphicFramePr>
            <a:graphicFrameLocks noGrp="1"/>
          </p:cNvGraphicFramePr>
          <p:nvPr>
            <p:extLst>
              <p:ext uri="{D42A27DB-BD31-4B8C-83A1-F6EECF244321}">
                <p14:modId xmlns:p14="http://schemas.microsoft.com/office/powerpoint/2010/main" val="1877818232"/>
              </p:ext>
            </p:extLst>
          </p:nvPr>
        </p:nvGraphicFramePr>
        <p:xfrm>
          <a:off x="348916" y="185195"/>
          <a:ext cx="11490155" cy="5749850"/>
        </p:xfrm>
        <a:graphic>
          <a:graphicData uri="http://schemas.openxmlformats.org/drawingml/2006/table">
            <a:tbl>
              <a:tblPr firstRow="1" firstCol="1" bandRow="1"/>
              <a:tblGrid>
                <a:gridCol w="1286961">
                  <a:extLst>
                    <a:ext uri="{9D8B030D-6E8A-4147-A177-3AD203B41FA5}">
                      <a16:colId xmlns:a16="http://schemas.microsoft.com/office/drawing/2014/main" val="2212854826"/>
                    </a:ext>
                  </a:extLst>
                </a:gridCol>
                <a:gridCol w="2786417">
                  <a:extLst>
                    <a:ext uri="{9D8B030D-6E8A-4147-A177-3AD203B41FA5}">
                      <a16:colId xmlns:a16="http://schemas.microsoft.com/office/drawing/2014/main" val="2139514509"/>
                    </a:ext>
                  </a:extLst>
                </a:gridCol>
                <a:gridCol w="2864494">
                  <a:extLst>
                    <a:ext uri="{9D8B030D-6E8A-4147-A177-3AD203B41FA5}">
                      <a16:colId xmlns:a16="http://schemas.microsoft.com/office/drawing/2014/main" val="4063151908"/>
                    </a:ext>
                  </a:extLst>
                </a:gridCol>
                <a:gridCol w="4552283">
                  <a:extLst>
                    <a:ext uri="{9D8B030D-6E8A-4147-A177-3AD203B41FA5}">
                      <a16:colId xmlns:a16="http://schemas.microsoft.com/office/drawing/2014/main" val="780741763"/>
                    </a:ext>
                  </a:extLst>
                </a:gridCol>
              </a:tblGrid>
              <a:tr h="817452">
                <a:tc>
                  <a:txBody>
                    <a:bodyPr/>
                    <a:lstStyle/>
                    <a:p>
                      <a:pPr algn="just" fontAlgn="t">
                        <a:lnSpc>
                          <a:spcPct val="115000"/>
                        </a:lnSpc>
                        <a:spcBef>
                          <a:spcPts val="0"/>
                        </a:spcBef>
                        <a:spcAft>
                          <a:spcPts val="1000"/>
                        </a:spcAft>
                      </a:pP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Observed Risk</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a:effectLst/>
                          <a:latin typeface="Calibri" panose="020F0502020204030204" pitchFamily="34" charset="0"/>
                          <a:cs typeface="Times New Roman" panose="02020603050405020304" pitchFamily="18" charset="0"/>
                        </a:rPr>
                        <a:t>Aims</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Carers to do and observations</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9710579"/>
                  </a:ext>
                </a:extLst>
              </a:tr>
              <a:tr h="1694495">
                <a:tc>
                  <a:txBody>
                    <a:bodyPr/>
                    <a:lstStyle/>
                    <a:p>
                      <a:pPr marL="0" marR="0" lvl="0" indent="0" algn="just" defTabSz="914400" rtl="0" eaLnBrk="1" fontAlgn="t" latinLnBrk="0" hangingPunct="1">
                        <a:lnSpc>
                          <a:spcPct val="115000"/>
                        </a:lnSpc>
                        <a:spcBef>
                          <a:spcPts val="0"/>
                        </a:spcBef>
                        <a:spcAft>
                          <a:spcPts val="1000"/>
                        </a:spcAft>
                        <a:buClrTx/>
                        <a:buSzTx/>
                        <a:buFontTx/>
                        <a:buNone/>
                        <a:tabLst/>
                        <a:defRPr/>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r>
                        <a:rPr lang="en-GB" sz="12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Personal Care</a:t>
                      </a:r>
                      <a:endParaRPr lang="en-GB" sz="1200" b="0" i="0" u="none" strike="noStrike">
                        <a:effectLst/>
                        <a:latin typeface="Arial" panose="020B0604020202020204" pitchFamily="34" charset="0"/>
                      </a:endParaRPr>
                    </a:p>
                    <a:p>
                      <a:pPr algn="just" fontAlgn="t">
                        <a:lnSpc>
                          <a:spcPct val="115000"/>
                        </a:lnSpc>
                        <a:spcBef>
                          <a:spcPts val="0"/>
                        </a:spcBef>
                        <a:spcAft>
                          <a:spcPts val="1000"/>
                        </a:spcAft>
                      </a:pP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buFontTx/>
                        <a:buNone/>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John Bosco will be depending on Carers  assistance  for his  personal care. Considering his arthritic hands ,risk of falls and mental imbalance.</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 Delivery of care based on respect choice dignity, privacy  and choice</a:t>
                      </a:r>
                      <a:endParaRPr lang="en-GB" sz="1200" b="0" i="0" u="none" strike="noStrike">
                        <a:effectLst/>
                        <a:latin typeface="Arial" panose="020B0604020202020204" pitchFamily="34" charset="0"/>
                        <a:ea typeface="+mn-ea"/>
                        <a:cs typeface="+mn-cs"/>
                      </a:endParaRPr>
                    </a:p>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Acceptable standard of personal hygiene must be reached</a:t>
                      </a:r>
                      <a:endParaRPr lang="en-GB" sz="1200" b="0" i="0" u="none" strike="noStrike">
                        <a:effectLst/>
                        <a:latin typeface="Arial" panose="020B0604020202020204" pitchFamily="34" charset="0"/>
                      </a:endParaRPr>
                    </a:p>
                    <a:p>
                      <a:pPr algn="l" fontAlgn="t">
                        <a:lnSpc>
                          <a:spcPct val="150000"/>
                        </a:lnSpc>
                        <a:spcBef>
                          <a:spcPts val="0"/>
                        </a:spcBef>
                        <a:spcAft>
                          <a:spcPts val="1000"/>
                        </a:spcAft>
                        <a:buFontTx/>
                        <a:buNone/>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(Dignity in Care, 2012)</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Jobo  to have  shower  daily in the morning full body wash </a:t>
                      </a:r>
                      <a:endParaRPr lang="en-GB" sz="1200" b="0" i="0" u="none" strike="noStrike">
                        <a:effectLst/>
                        <a:latin typeface="Arial" panose="020B0604020202020204" pitchFamily="34" charset="0"/>
                        <a:ea typeface="+mn-ea"/>
                        <a:cs typeface="+mn-cs"/>
                      </a:endParaRPr>
                    </a:p>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Jobo makes choice of his clothing </a:t>
                      </a:r>
                      <a:endParaRPr lang="en-GB" sz="1200" b="0" i="0" u="none" strike="noStrike">
                        <a:effectLst/>
                        <a:latin typeface="Arial" panose="020B0604020202020204" pitchFamily="34" charset="0"/>
                        <a:ea typeface="+mn-ea"/>
                        <a:cs typeface="+mn-cs"/>
                      </a:endParaRPr>
                    </a:p>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 Carers must be observant of sores on the  skin, </a:t>
                      </a:r>
                      <a:r>
                        <a:rPr lang="en-GB" sz="1200" b="0" i="0" u="none" strike="noStrike" noProof="0">
                          <a:effectLst/>
                          <a:latin typeface="Calibri"/>
                        </a:rPr>
                        <a:t>scratches  skin integrity, swelling, wounds, dry scalp at personal care</a:t>
                      </a:r>
                      <a:endParaRPr lang="en-GB" sz="1200" b="0" i="0" u="none" strike="noStrike" noProof="0">
                        <a:effectLst/>
                      </a:endParaRPr>
                    </a:p>
                    <a:p>
                      <a:pPr marL="0" lvl="0" indent="0" algn="l">
                        <a:lnSpc>
                          <a:spcPct val="150000"/>
                        </a:lnSpc>
                        <a:spcBef>
                          <a:spcPts val="0"/>
                        </a:spcBef>
                        <a:spcAft>
                          <a:spcPts val="0"/>
                        </a:spcAft>
                        <a:buClrTx/>
                        <a:buSzPts val="1100"/>
                        <a:buFontTx/>
                        <a:buNone/>
                      </a:pPr>
                      <a:endParaRPr lang="en-GB" sz="1200" b="0" i="0" u="none" strike="noStrike" noProof="0">
                        <a:effectLst/>
                        <a:latin typeface="Calibri"/>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61757964"/>
                  </a:ext>
                </a:extLst>
              </a:tr>
              <a:tr h="357755">
                <a:tc>
                  <a:txBody>
                    <a:bodyPr/>
                    <a:lstStyle/>
                    <a:p>
                      <a:pPr algn="just" fontAlgn="t">
                        <a:lnSpc>
                          <a:spcPct val="115000"/>
                        </a:lnSpc>
                        <a:spcBef>
                          <a:spcPts val="0"/>
                        </a:spcBef>
                        <a:spcAft>
                          <a:spcPts val="1000"/>
                        </a:spcAft>
                      </a:pPr>
                      <a:r>
                        <a:rPr lang="en-GB" sz="1200" b="1" i="0" u="none" strike="noStrike">
                          <a:solidFill>
                            <a:srgbClr val="000000"/>
                          </a:solidFill>
                          <a:effectLst/>
                          <a:latin typeface="Arial"/>
                          <a:ea typeface="Times New Roman" panose="02020603050405020304" pitchFamily="18" charset="0"/>
                          <a:cs typeface="Times New Roman"/>
                        </a:rPr>
                        <a:t>Allergies</a:t>
                      </a:r>
                      <a:endParaRPr lang="en-GB" sz="1200" b="0" i="0" u="none" strike="noStrike">
                        <a:effectLst/>
                        <a:latin typeface="Arial"/>
                        <a:cs typeface="Times New Roman"/>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buFontTx/>
                        <a:buNone/>
                      </a:pPr>
                      <a:r>
                        <a:rPr lang="en-GB" sz="1200" b="0" i="0" u="none" strike="noStrike">
                          <a:effectLst/>
                          <a:latin typeface="Arial" panose="020B0604020202020204" pitchFamily="34" charset="0"/>
                        </a:rPr>
                        <a:t>No known allergies </a:t>
                      </a: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buFontTx/>
                        <a:buNone/>
                      </a:pPr>
                      <a:endParaRPr lang="en-GB" sz="1200" b="0" i="0" u="none" strike="noStrike">
                        <a:effectLst/>
                        <a:latin typeface="Calibri"/>
                        <a:cs typeface="Times New Roman"/>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buFontTx/>
                        <a:buNone/>
                      </a:pPr>
                      <a:endParaRPr lang="en-GB" sz="1200" b="0" i="0" u="none" strike="noStrike">
                        <a:effectLst/>
                        <a:latin typeface="Calibri"/>
                        <a:cs typeface="Times New Roman"/>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52416290"/>
                  </a:ext>
                </a:extLst>
              </a:tr>
              <a:tr h="1705970">
                <a:tc>
                  <a:txBody>
                    <a:bodyPr/>
                    <a:lstStyle/>
                    <a:p>
                      <a:pPr algn="just"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Mobility</a:t>
                      </a:r>
                      <a:r>
                        <a:rPr lang="en-GB" sz="1200" b="0"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a:t>
                      </a: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buFontTx/>
                        <a:buNone/>
                      </a:pPr>
                      <a:r>
                        <a:rPr lang="en-GB" sz="1200" b="0" i="0" u="none" strike="noStrike">
                          <a:effectLst/>
                          <a:latin typeface="Arial"/>
                        </a:rPr>
                        <a:t>Jobo uses a Zimmer Frame</a:t>
                      </a: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Maintenance of a safe environment for Jobo and  independence</a:t>
                      </a:r>
                      <a:r>
                        <a:rPr lang="en-GB" sz="1200" b="0" i="0" u="none" strike="noStrike">
                          <a:effectLst/>
                          <a:latin typeface="Arial"/>
                          <a:ea typeface="+mn-ea"/>
                          <a:cs typeface="+mn-cs"/>
                        </a:rPr>
                        <a:t> </a:t>
                      </a:r>
                      <a:endParaRPr lang="en-GB" sz="1200" b="0" i="0" u="none" strike="noStrike">
                        <a:effectLst/>
                        <a:latin typeface="Arial" panose="020B0604020202020204" pitchFamily="34" charset="0"/>
                        <a:ea typeface="+mn-ea"/>
                        <a:cs typeface="+mn-cs"/>
                      </a:endParaRPr>
                    </a:p>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Handrails , should be cleaned and well-fitted and calling Buzzers</a:t>
                      </a:r>
                      <a:endParaRPr lang="en-GB" sz="1200" b="0" i="0" u="none" strike="noStrike">
                        <a:effectLst/>
                        <a:latin typeface="Calibri"/>
                        <a:cs typeface="Times New Roman"/>
                      </a:endParaRPr>
                    </a:p>
                    <a:p>
                      <a:pPr algn="l" fontAlgn="t">
                        <a:lnSpc>
                          <a:spcPct val="150000"/>
                        </a:lnSpc>
                        <a:spcBef>
                          <a:spcPts val="0"/>
                        </a:spcBef>
                        <a:spcAft>
                          <a:spcPts val="1000"/>
                        </a:spcAft>
                        <a:buFontTx/>
                        <a:buNone/>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(NICE, 2013)</a:t>
                      </a:r>
                      <a:endParaRPr lang="en-GB" sz="1200" b="0" i="0" u="none" strike="noStrike">
                        <a:effectLst/>
                        <a:latin typeface="Arial" panose="020B0604020202020204" pitchFamily="34" charset="0"/>
                      </a:endParaRPr>
                    </a:p>
                    <a:p>
                      <a:pPr algn="l" fontAlgn="t">
                        <a:lnSpc>
                          <a:spcPct val="115000"/>
                        </a:lnSpc>
                        <a:spcBef>
                          <a:spcPts val="0"/>
                        </a:spcBef>
                        <a:spcAft>
                          <a:spcPts val="1000"/>
                        </a:spcAft>
                        <a:buFontTx/>
                        <a:buNone/>
                      </a:pP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Jobo mobilise to be encourage to mobilise independently </a:t>
                      </a:r>
                      <a:r>
                        <a:rPr lang="en-GB" sz="1200" b="0" i="0" u="none" strike="noStrike" noProof="0">
                          <a:effectLst/>
                        </a:rPr>
                        <a:t>(Winstead et al., 2014)</a:t>
                      </a:r>
                      <a:endParaRPr lang="en-GB" sz="1200" b="0" i="0" u="none" strike="noStrike">
                        <a:effectLst/>
                        <a:latin typeface="Arial" panose="020B0604020202020204" pitchFamily="34" charset="0"/>
                        <a:ea typeface="+mn-ea"/>
                        <a:cs typeface="+mn-cs"/>
                      </a:endParaRPr>
                    </a:p>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Jobo likes to move around  . Carers should make sure nothing blocks the way the small  light must be on at night</a:t>
                      </a:r>
                      <a:endParaRPr lang="en-GB" sz="1200" b="0" i="0" u="none" strike="noStrike">
                        <a:effectLst/>
                        <a:latin typeface="Calibri"/>
                        <a:cs typeface="Times New Roman"/>
                      </a:endParaRPr>
                    </a:p>
                    <a:p>
                      <a:pPr algn="l" fontAlgn="t">
                        <a:lnSpc>
                          <a:spcPct val="115000"/>
                        </a:lnSpc>
                        <a:spcBef>
                          <a:spcPts val="0"/>
                        </a:spcBef>
                        <a:spcAft>
                          <a:spcPts val="1000"/>
                        </a:spcAft>
                        <a:buFontTx/>
                        <a:buNone/>
                      </a:pPr>
                      <a:endParaRPr lang="en-GB" sz="1200" b="0" i="0" u="none" strike="noStrike">
                        <a:effectLst/>
                        <a:latin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737377429"/>
                  </a:ext>
                </a:extLst>
              </a:tr>
              <a:tr h="1161749">
                <a:tc>
                  <a:txBody>
                    <a:bodyPr/>
                    <a:lstStyle/>
                    <a:p>
                      <a:pPr algn="just" fontAlgn="t">
                        <a:lnSpc>
                          <a:spcPct val="115000"/>
                        </a:lnSpc>
                        <a:spcBef>
                          <a:spcPts val="0"/>
                        </a:spcBef>
                        <a:spcAft>
                          <a:spcPts val="1000"/>
                        </a:spcAft>
                      </a:pPr>
                      <a:r>
                        <a:rPr lang="en-GB" sz="1200" b="1" i="0" u="none" strike="noStrike">
                          <a:effectLst/>
                          <a:latin typeface="Arial" panose="020B0604020202020204" pitchFamily="34" charset="0"/>
                          <a:ea typeface="Calibri" panose="020F0502020204030204" pitchFamily="34" charset="0"/>
                          <a:cs typeface="Arial" panose="020B0604020202020204" pitchFamily="34" charset="0"/>
                        </a:rPr>
                        <a:t>Incontinence</a:t>
                      </a:r>
                      <a:endParaRPr lang="en-GB" sz="1200" b="1" i="0" u="none" strike="noStrike">
                        <a:effectLst/>
                        <a:latin typeface="Arial" panose="020B0604020202020204" pitchFamily="34" charset="0"/>
                        <a:cs typeface="Arial" panose="020B0604020202020204" pitchFamily="34" charset="0"/>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buFontTx/>
                        <a:buNone/>
                      </a:pPr>
                      <a:r>
                        <a:rPr lang="en-GB" sz="1200" b="0" i="0" u="none" strike="noStrike">
                          <a:effectLst/>
                          <a:latin typeface="Calibri"/>
                          <a:ea typeface="Calibri" panose="020F0502020204030204" pitchFamily="34" charset="0"/>
                          <a:cs typeface="Times New Roman"/>
                        </a:rPr>
                        <a:t>Jobo often has double incontinence. he is relying on Carers  to anticipate and assist him in accomplishing this needs.</a:t>
                      </a:r>
                      <a:endParaRPr lang="en-GB" sz="1200" b="0" i="0" u="none" strike="noStrike">
                        <a:effectLst/>
                        <a:latin typeface="Calibri"/>
                        <a:cs typeface="Times New Roman"/>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15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Apply always the principles of  effective communication with Jobo to ensure he understands and to gain his consent.</a:t>
                      </a:r>
                      <a:endParaRPr lang="en-GB" sz="1200" b="0" i="0" u="none" strike="noStrike">
                        <a:effectLst/>
                        <a:latin typeface="Calibri"/>
                        <a:ea typeface="+mn-ea"/>
                        <a:cs typeface="Times New Roman"/>
                      </a:endParaRPr>
                    </a:p>
                    <a:p>
                      <a:pPr marL="0" indent="0" algn="l" fontAlgn="t">
                        <a:lnSpc>
                          <a:spcPct val="115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For Jobo to comfortable. </a:t>
                      </a:r>
                      <a:r>
                        <a:rPr lang="en-GB" sz="1200" b="0" i="0" u="none" strike="noStrike" noProof="0">
                          <a:effectLst/>
                        </a:rPr>
                        <a:t>(Reddy &amp; Gupta, 2020)</a:t>
                      </a:r>
                      <a:endParaRPr lang="en-GB" sz="1200" b="0" i="0" u="none" strike="noStrike">
                        <a:effectLst/>
                        <a:latin typeface="Calibri"/>
                        <a:cs typeface="Times New Roman"/>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15000"/>
                        </a:lnSpc>
                        <a:spcBef>
                          <a:spcPts val="0"/>
                        </a:spcBef>
                        <a:spcAft>
                          <a:spcPts val="0"/>
                        </a:spcAft>
                        <a:buClrTx/>
                        <a:buSzPts val="1100"/>
                        <a:buFontTx/>
                        <a:buNone/>
                      </a:pPr>
                      <a:r>
                        <a:rPr lang="en-GB" sz="1200" b="0" i="0" u="none" strike="noStrike">
                          <a:effectLst/>
                          <a:latin typeface="Calibri"/>
                          <a:ea typeface="Calibri" panose="020F0502020204030204" pitchFamily="34" charset="0"/>
                          <a:cs typeface="Times New Roman"/>
                        </a:rPr>
                        <a:t>Jobo  prefer to siting in  balcony areas at daytime and will require carer   to anticipate and support  his incontinence needs.</a:t>
                      </a:r>
                      <a:endParaRPr lang="en-GB" sz="1200" b="0" i="0" u="none" strike="noStrike">
                        <a:effectLst/>
                        <a:latin typeface="Calibri"/>
                        <a:cs typeface="Times New Roman"/>
                      </a:endParaRPr>
                    </a:p>
                    <a:p>
                      <a:pPr marL="0" indent="0" algn="l" fontAlgn="t">
                        <a:lnSpc>
                          <a:spcPct val="115000"/>
                        </a:lnSpc>
                        <a:spcBef>
                          <a:spcPts val="0"/>
                        </a:spcBef>
                        <a:spcAft>
                          <a:spcPts val="1000"/>
                        </a:spcAft>
                        <a:buFontTx/>
                        <a:buNone/>
                      </a:pPr>
                      <a:r>
                        <a:rPr lang="en-GB" sz="1200" b="0" i="0" u="none" strike="noStrike">
                          <a:effectLst/>
                          <a:latin typeface="Calibri"/>
                          <a:ea typeface="Calibri" panose="020F0502020204030204" pitchFamily="34" charset="0"/>
                          <a:cs typeface="Times New Roman"/>
                        </a:rPr>
                        <a:t>Jobo do not like to be prompted to use the toileting facilities.</a:t>
                      </a:r>
                      <a:endParaRPr lang="en-GB" sz="1200" b="0" i="0" u="none" strike="noStrike">
                        <a:effectLst/>
                        <a:latin typeface="Calibri"/>
                        <a:cs typeface="Times New Roman"/>
                      </a:endParaRPr>
                    </a:p>
                  </a:txBody>
                  <a:tcPr marL="68303" marR="68303" marT="9487"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03502082"/>
                  </a:ext>
                </a:extLst>
              </a:tr>
            </a:tbl>
          </a:graphicData>
        </a:graphic>
      </p:graphicFrame>
    </p:spTree>
    <p:extLst>
      <p:ext uri="{BB962C8B-B14F-4D97-AF65-F5344CB8AC3E}">
        <p14:creationId xmlns:p14="http://schemas.microsoft.com/office/powerpoint/2010/main" val="14704603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7FE809FA-BFCD-D8C0-3233-E6225961173C}"/>
              </a:ext>
            </a:extLst>
          </p:cNvPr>
          <p:cNvGraphicFramePr>
            <a:graphicFrameLocks noGrp="1"/>
          </p:cNvGraphicFramePr>
          <p:nvPr>
            <p:extLst>
              <p:ext uri="{D42A27DB-BD31-4B8C-83A1-F6EECF244321}">
                <p14:modId xmlns:p14="http://schemas.microsoft.com/office/powerpoint/2010/main" val="3133146674"/>
              </p:ext>
            </p:extLst>
          </p:nvPr>
        </p:nvGraphicFramePr>
        <p:xfrm>
          <a:off x="395111" y="166255"/>
          <a:ext cx="11232442" cy="5545536"/>
        </p:xfrm>
        <a:graphic>
          <a:graphicData uri="http://schemas.openxmlformats.org/drawingml/2006/table">
            <a:tbl>
              <a:tblPr firstRow="1" firstCol="1" bandRow="1"/>
              <a:tblGrid>
                <a:gridCol w="1501075">
                  <a:extLst>
                    <a:ext uri="{9D8B030D-6E8A-4147-A177-3AD203B41FA5}">
                      <a16:colId xmlns:a16="http://schemas.microsoft.com/office/drawing/2014/main" val="106087150"/>
                    </a:ext>
                  </a:extLst>
                </a:gridCol>
                <a:gridCol w="2830042">
                  <a:extLst>
                    <a:ext uri="{9D8B030D-6E8A-4147-A177-3AD203B41FA5}">
                      <a16:colId xmlns:a16="http://schemas.microsoft.com/office/drawing/2014/main" val="674057201"/>
                    </a:ext>
                  </a:extLst>
                </a:gridCol>
                <a:gridCol w="2718178">
                  <a:extLst>
                    <a:ext uri="{9D8B030D-6E8A-4147-A177-3AD203B41FA5}">
                      <a16:colId xmlns:a16="http://schemas.microsoft.com/office/drawing/2014/main" val="972706300"/>
                    </a:ext>
                  </a:extLst>
                </a:gridCol>
                <a:gridCol w="4183147">
                  <a:extLst>
                    <a:ext uri="{9D8B030D-6E8A-4147-A177-3AD203B41FA5}">
                      <a16:colId xmlns:a16="http://schemas.microsoft.com/office/drawing/2014/main" val="1429634392"/>
                    </a:ext>
                  </a:extLst>
                </a:gridCol>
              </a:tblGrid>
              <a:tr h="398059">
                <a:tc>
                  <a:txBody>
                    <a:bodyPr/>
                    <a:lstStyle/>
                    <a:p>
                      <a:pPr algn="just" fontAlgn="t">
                        <a:lnSpc>
                          <a:spcPct val="115000"/>
                        </a:lnSpc>
                        <a:spcBef>
                          <a:spcPts val="0"/>
                        </a:spcBef>
                        <a:spcAft>
                          <a:spcPts val="1000"/>
                        </a:spcAft>
                      </a:pPr>
                      <a:endParaRPr lang="en-GB" sz="18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a:effectLst/>
                          <a:latin typeface="Arial"/>
                          <a:ea typeface="Calibri"/>
                          <a:cs typeface="Times New Roman"/>
                        </a:rPr>
                        <a:t>Assessed Risk</a:t>
                      </a: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100" b="0" i="0" u="none" strike="noStrike">
                          <a:effectLst/>
                          <a:latin typeface="Calibri"/>
                          <a:ea typeface="Calibri"/>
                          <a:cs typeface="Times New Roman"/>
                        </a:rPr>
                        <a:t>GOALS</a:t>
                      </a: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fontAlgn="t">
                        <a:lnSpc>
                          <a:spcPct val="115000"/>
                        </a:lnSpc>
                        <a:spcBef>
                          <a:spcPts val="0"/>
                        </a:spcBef>
                        <a:spcAft>
                          <a:spcPts val="1000"/>
                        </a:spcAft>
                      </a:pPr>
                      <a:r>
                        <a:rPr lang="en-GB" sz="1200" b="0" i="0" u="none" strike="noStrike" noProof="0">
                          <a:effectLst/>
                          <a:latin typeface="Arial"/>
                        </a:rPr>
                        <a:t>Carers to do and observations</a:t>
                      </a:r>
                      <a:endParaRPr lang="en-GB" sz="1200" b="0" i="0" u="none" strike="noStrike">
                        <a:effectLst/>
                        <a:latin typeface="Calibri"/>
                        <a:ea typeface="Calibri"/>
                        <a:cs typeface="Times New Roman"/>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61142880"/>
                  </a:ext>
                </a:extLst>
              </a:tr>
              <a:tr h="1637731">
                <a:tc>
                  <a:txBody>
                    <a:bodyPr/>
                    <a:lstStyle/>
                    <a:p>
                      <a:pPr marL="0" marR="0" lvl="0" indent="0" algn="just" defTabSz="914400" rtl="0" eaLnBrk="1" fontAlgn="t" latinLnBrk="0" hangingPunct="1">
                        <a:lnSpc>
                          <a:spcPct val="115000"/>
                        </a:lnSpc>
                        <a:spcBef>
                          <a:spcPts val="0"/>
                        </a:spcBef>
                        <a:spcAft>
                          <a:spcPts val="1000"/>
                        </a:spcAft>
                        <a:buClrTx/>
                        <a:buSzTx/>
                        <a:buFontTx/>
                        <a:buNone/>
                        <a:tabLst/>
                        <a:defRPr/>
                      </a:pPr>
                      <a:r>
                        <a:rPr lang="en-GB" sz="1000" b="0" i="0" u="none" strike="noStrike">
                          <a:effectLst/>
                          <a:latin typeface="Calibri" panose="020F0502020204030204" pitchFamily="34" charset="0"/>
                          <a:ea typeface="Calibri" panose="020F0502020204030204" pitchFamily="34" charset="0"/>
                          <a:cs typeface="Times New Roman" panose="02020603050405020304" pitchFamily="18" charset="0"/>
                        </a:rPr>
                        <a:t> </a:t>
                      </a:r>
                      <a:r>
                        <a:rPr lang="en-GB" sz="11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Medication-</a:t>
                      </a:r>
                      <a:endParaRPr lang="en-GB" sz="1100" b="0" i="0" u="none" strike="noStrike">
                        <a:effectLst/>
                        <a:latin typeface="Arial" panose="020B0604020202020204" pitchFamily="34" charset="0"/>
                      </a:endParaRPr>
                    </a:p>
                    <a:p>
                      <a:pPr algn="just" fontAlgn="t">
                        <a:lnSpc>
                          <a:spcPct val="115000"/>
                        </a:lnSpc>
                        <a:spcBef>
                          <a:spcPts val="0"/>
                        </a:spcBef>
                        <a:spcAft>
                          <a:spcPts val="1000"/>
                        </a:spcAft>
                      </a:pPr>
                      <a:endParaRPr lang="en-GB" sz="18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900"/>
                        <a:buFontTx/>
                        <a:buNone/>
                      </a:pPr>
                      <a:r>
                        <a:rPr lang="en-GB" sz="1100" b="0" i="0" u="none" strike="noStrike">
                          <a:effectLst/>
                          <a:latin typeface="Calibri"/>
                          <a:ea typeface="Calibri"/>
                          <a:cs typeface="Times New Roman"/>
                        </a:rPr>
                        <a:t>Due to Mr Jobo’s health condition, he is unable to manage on his  own his medication .s medication he needs an experienced carers </a:t>
                      </a:r>
                      <a:endParaRPr lang="en-GB" sz="11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900"/>
                        <a:buFontTx/>
                        <a:buNone/>
                      </a:pPr>
                      <a:r>
                        <a:rPr lang="en-GB" sz="1100" b="0" i="0" u="none" strike="noStrike">
                          <a:effectLst/>
                          <a:latin typeface="Calibri"/>
                          <a:ea typeface="Calibri" panose="020F0502020204030204" pitchFamily="34" charset="0"/>
                          <a:cs typeface="Times New Roman"/>
                        </a:rPr>
                        <a:t> Administration of  medications as prescribed and in</a:t>
                      </a:r>
                      <a:r>
                        <a:rPr lang="en-GB" sz="1100" b="0" i="0" u="none" strike="noStrike">
                          <a:effectLst/>
                          <a:latin typeface="Calibri"/>
                          <a:ea typeface="Calibri" panose="020F0502020204030204" pitchFamily="34" charset="0"/>
                          <a:cs typeface="Calibri"/>
                        </a:rPr>
                        <a:t>−</a:t>
                      </a:r>
                      <a:r>
                        <a:rPr lang="en-GB" sz="1100" b="0" i="0" u="none" strike="noStrike">
                          <a:effectLst/>
                          <a:latin typeface="Calibri"/>
                          <a:ea typeface="Calibri" panose="020F0502020204030204" pitchFamily="34" charset="0"/>
                          <a:cs typeface="Times New Roman"/>
                        </a:rPr>
                        <a:t>line with policies, procedures, and guidelines. And to work in partnership with GP and his medication reviews </a:t>
                      </a:r>
                      <a:endParaRPr lang="en-GB" sz="1100" b="0" i="0" u="none" strike="noStrike">
                        <a:effectLst/>
                        <a:latin typeface="Arial" panose="020B0604020202020204" pitchFamily="34" charset="0"/>
                      </a:endParaRPr>
                    </a:p>
                    <a:p>
                      <a:pPr marL="457200" algn="l" fontAlgn="t">
                        <a:lnSpc>
                          <a:spcPct val="150000"/>
                        </a:lnSpc>
                        <a:spcBef>
                          <a:spcPts val="0"/>
                        </a:spcBef>
                        <a:spcAft>
                          <a:spcPts val="0"/>
                        </a:spcAft>
                        <a:buFontTx/>
                        <a:buNone/>
                      </a:pPr>
                      <a:endParaRPr lang="en-GB" sz="11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900"/>
                        <a:buFontTx/>
                        <a:buNone/>
                      </a:pPr>
                      <a:r>
                        <a:rPr lang="en-GB" sz="1100" b="0" i="0" u="none" strike="noStrike">
                          <a:effectLst/>
                          <a:latin typeface="Calibri"/>
                          <a:ea typeface="Calibri"/>
                          <a:cs typeface="Times New Roman"/>
                        </a:rPr>
                        <a:t>Carers are to administer Jobo’s medication according to its prescriptions. By ensuring that necessary safety checks such as rights  medication, administration at the  right time , right dose and right route, are undertaken.</a:t>
                      </a:r>
                    </a:p>
                    <a:p>
                      <a:pPr marL="0" indent="0" algn="l" fontAlgn="t">
                        <a:lnSpc>
                          <a:spcPct val="150000"/>
                        </a:lnSpc>
                        <a:spcBef>
                          <a:spcPts val="0"/>
                        </a:spcBef>
                        <a:spcAft>
                          <a:spcPts val="1000"/>
                        </a:spcAft>
                        <a:buFontTx/>
                        <a:buNone/>
                      </a:pPr>
                      <a:r>
                        <a:rPr lang="en-GB" sz="1100" b="0" i="0" u="none" strike="noStrike">
                          <a:effectLst/>
                          <a:latin typeface="Calibri"/>
                          <a:ea typeface="Calibri" panose="020F0502020204030204" pitchFamily="34" charset="0"/>
                          <a:cs typeface="Times New Roman"/>
                        </a:rPr>
                        <a:t>Carers are to communicate with Jobo during medication administration to ensure he understand, why he should take his medication and in gaining his consent and harmony. (Clarke et al,2018)</a:t>
                      </a:r>
                      <a:endParaRPr lang="en-GB" sz="1100" b="0" i="0" u="none" strike="noStrike">
                        <a:effectLst/>
                        <a:latin typeface="Calibri"/>
                        <a:cs typeface="Times New Roman"/>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69149498"/>
                  </a:ext>
                </a:extLst>
              </a:tr>
              <a:tr h="1637731">
                <a:tc>
                  <a:txBody>
                    <a:bodyPr/>
                    <a:lstStyle/>
                    <a:p>
                      <a:pPr algn="just" fontAlgn="t">
                        <a:lnSpc>
                          <a:spcPct val="115000"/>
                        </a:lnSpc>
                        <a:spcBef>
                          <a:spcPts val="0"/>
                        </a:spcBef>
                        <a:spcAft>
                          <a:spcPts val="1000"/>
                        </a:spcAft>
                      </a:pPr>
                      <a:r>
                        <a:rPr lang="en-GB" sz="1100" b="1" i="0" u="none" strike="noStrike">
                          <a:solidFill>
                            <a:srgbClr val="000000"/>
                          </a:solidFill>
                          <a:effectLst/>
                          <a:latin typeface="Poppins" panose="00000500000000000000" pitchFamily="2" charset="0"/>
                          <a:ea typeface="Poppins" panose="00000500000000000000" pitchFamily="2" charset="0"/>
                          <a:cs typeface="Times New Roman" panose="02020603050405020304" pitchFamily="18" charset="0"/>
                        </a:rPr>
                        <a:t>Skin</a:t>
                      </a:r>
                      <a:r>
                        <a:rPr lang="en-GB" sz="1100" b="1" i="0" u="none" strike="noStrike">
                          <a:effectLst/>
                          <a:latin typeface="Poppins" panose="00000500000000000000" pitchFamily="2" charset="0"/>
                          <a:ea typeface="Poppins" panose="00000500000000000000" pitchFamily="2" charset="0"/>
                          <a:cs typeface="Times New Roman" panose="02020603050405020304" pitchFamily="18" charset="0"/>
                        </a:rPr>
                        <a:t> c</a:t>
                      </a:r>
                      <a:r>
                        <a:rPr lang="en-GB" sz="1100" b="1" i="0" u="none" strike="noStrike">
                          <a:solidFill>
                            <a:srgbClr val="000000"/>
                          </a:solidFill>
                          <a:effectLst/>
                          <a:latin typeface="Poppins" panose="00000500000000000000" pitchFamily="2" charset="0"/>
                          <a:ea typeface="Poppins" panose="00000500000000000000" pitchFamily="2" charset="0"/>
                          <a:cs typeface="Times New Roman" panose="02020603050405020304" pitchFamily="18" charset="0"/>
                        </a:rPr>
                        <a:t>are</a:t>
                      </a:r>
                      <a:endParaRPr lang="en-GB" sz="18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1000"/>
                        </a:spcAft>
                        <a:buClrTx/>
                        <a:buSzPts val="900"/>
                        <a:buFontTx/>
                        <a:buNone/>
                      </a:pPr>
                      <a:r>
                        <a:rPr lang="en-GB" sz="1100" b="0" i="0" u="none" strike="noStrike">
                          <a:solidFill>
                            <a:srgbClr val="000000"/>
                          </a:solidFill>
                          <a:effectLst/>
                          <a:latin typeface="Calibri"/>
                          <a:ea typeface="Poppins" panose="00000500000000000000" pitchFamily="2" charset="0"/>
                          <a:cs typeface="Calibri"/>
                        </a:rPr>
                        <a:t>Jobo needs support to maintain a healthy skin integrity  due to reduced  mobility, and doubly incontinent because Jobo has a fragile skin</a:t>
                      </a:r>
                      <a:endParaRPr lang="en-GB" sz="1100" b="0" i="0" u="none" strike="noStrike">
                        <a:effectLst/>
                        <a:latin typeface="Calibri"/>
                        <a:cs typeface="Calibri"/>
                      </a:endParaRPr>
                    </a:p>
                    <a:p>
                      <a:pPr algn="just" fontAlgn="t">
                        <a:lnSpc>
                          <a:spcPct val="115000"/>
                        </a:lnSpc>
                        <a:spcBef>
                          <a:spcPts val="0"/>
                        </a:spcBef>
                        <a:spcAft>
                          <a:spcPts val="1000"/>
                        </a:spcAft>
                        <a:buFontTx/>
                        <a:buNone/>
                      </a:pPr>
                      <a:endParaRPr lang="en-GB" sz="11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1000"/>
                        </a:spcAft>
                        <a:buClrTx/>
                        <a:buSzPts val="900"/>
                        <a:buFontTx/>
                        <a:buNone/>
                      </a:pPr>
                      <a:r>
                        <a:rPr lang="en-GB" sz="1100" b="0" i="0" u="none" strike="noStrike">
                          <a:solidFill>
                            <a:srgbClr val="000000"/>
                          </a:solidFill>
                          <a:effectLst/>
                          <a:latin typeface="Calibri"/>
                          <a:ea typeface="Poppins" panose="00000500000000000000" pitchFamily="2" charset="0"/>
                          <a:cs typeface="Calibri"/>
                        </a:rPr>
                        <a:t>Carers should exhibit skill to prove their ability to spot early factors that might hurt his skin identifying</a:t>
                      </a:r>
                      <a:endParaRPr lang="en-GB" sz="1100" b="0" i="0" u="none" strike="noStrike">
                        <a:solidFill>
                          <a:srgbClr val="000000"/>
                        </a:solidFill>
                        <a:effectLst/>
                        <a:latin typeface="Calibri"/>
                        <a:cs typeface="Calibri"/>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1000"/>
                        </a:spcAft>
                        <a:buClrTx/>
                        <a:buSzPts val="900"/>
                        <a:buFontTx/>
                        <a:buNone/>
                      </a:pPr>
                      <a:r>
                        <a:rPr lang="en-GB" sz="1100" b="0" i="0" u="none" strike="noStrike">
                          <a:solidFill>
                            <a:srgbClr val="000000"/>
                          </a:solidFill>
                          <a:effectLst/>
                          <a:latin typeface="Calibri"/>
                          <a:ea typeface="Poppins" panose="00000500000000000000" pitchFamily="2" charset="0"/>
                          <a:cs typeface="Calibri"/>
                        </a:rPr>
                        <a:t>Carers should always  use effective communication with Jobo to ensure he understand this will reduce his anxiety</a:t>
                      </a:r>
                      <a:endParaRPr lang="en-GB" sz="1100" b="0" i="0" u="none" strike="noStrike">
                        <a:effectLst/>
                        <a:latin typeface="Calibri"/>
                        <a:cs typeface="Calibri"/>
                      </a:endParaRPr>
                    </a:p>
                    <a:p>
                      <a:pPr algn="l" fontAlgn="t">
                        <a:lnSpc>
                          <a:spcPct val="150000"/>
                        </a:lnSpc>
                        <a:spcBef>
                          <a:spcPts val="0"/>
                        </a:spcBef>
                        <a:spcAft>
                          <a:spcPts val="1000"/>
                        </a:spcAft>
                        <a:buFontTx/>
                        <a:buNone/>
                      </a:pPr>
                      <a:r>
                        <a:rPr lang="en-GB" sz="1100" b="0" i="0" u="none" strike="noStrike">
                          <a:solidFill>
                            <a:srgbClr val="000000"/>
                          </a:solidFill>
                          <a:effectLst/>
                          <a:latin typeface="Calibri"/>
                          <a:ea typeface="Poppins" panose="00000500000000000000" pitchFamily="2" charset="0"/>
                          <a:cs typeface="Calibri"/>
                        </a:rPr>
                        <a:t>Jobo would like to have his dinner in his lounge. Due  to his healthy skin integrity, Jobo would like to have his dinner promptly as this aids digestion before going to bed (</a:t>
                      </a:r>
                      <a:r>
                        <a:rPr lang="en-GB" sz="1100" b="0" i="0" u="none" strike="noStrike">
                          <a:effectLst/>
                          <a:latin typeface="Calibri"/>
                          <a:ea typeface="Calibri" panose="020F0502020204030204" pitchFamily="34" charset="0"/>
                          <a:cs typeface="Calibri"/>
                        </a:rPr>
                        <a:t>Harding et al.2018) </a:t>
                      </a:r>
                      <a:endParaRPr lang="en-GB" sz="1100" b="0" i="0" u="none" strike="noStrike">
                        <a:effectLst/>
                        <a:latin typeface="Arial"/>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76343745"/>
                  </a:ext>
                </a:extLst>
              </a:tr>
              <a:tr h="1682553">
                <a:tc>
                  <a:txBody>
                    <a:bodyPr/>
                    <a:lstStyle/>
                    <a:p>
                      <a:pPr algn="just" fontAlgn="t">
                        <a:lnSpc>
                          <a:spcPct val="115000"/>
                        </a:lnSpc>
                        <a:spcBef>
                          <a:spcPts val="0"/>
                        </a:spcBef>
                        <a:spcAft>
                          <a:spcPts val="1000"/>
                        </a:spcAft>
                      </a:pPr>
                      <a:r>
                        <a:rPr lang="en-GB" sz="1100" b="1" i="0" u="none" strike="noStrike">
                          <a:effectLst/>
                          <a:latin typeface="Poppins"/>
                          <a:ea typeface="Poppins" panose="00000500000000000000" pitchFamily="2" charset="0"/>
                          <a:cs typeface="Times New Roman"/>
                        </a:rPr>
                        <a:t>Communication</a:t>
                      </a:r>
                      <a:endParaRPr lang="en-GB" sz="1800" b="0" i="0" u="none" strike="noStrike">
                        <a:effectLst/>
                        <a:latin typeface="Poppins"/>
                        <a:cs typeface="Times New Roman"/>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900"/>
                        <a:buFontTx/>
                        <a:buNone/>
                      </a:pPr>
                      <a:r>
                        <a:rPr lang="en-GB" sz="1100" b="0" i="0" u="none" strike="noStrike">
                          <a:solidFill>
                            <a:srgbClr val="000000"/>
                          </a:solidFill>
                          <a:effectLst/>
                          <a:latin typeface="Calibri"/>
                          <a:ea typeface="Poppins" panose="00000500000000000000" pitchFamily="2" charset="0"/>
                          <a:cs typeface="Calibri"/>
                        </a:rPr>
                        <a:t>Jobo has a hearing problem and uses hearing aids   Jobo has difficulties in expressing himself  needs verbal  and demonstration to communicate with him to avoid   communication barriers.</a:t>
                      </a:r>
                      <a:endParaRPr lang="en-GB" sz="1100" b="0" i="0" u="none" strike="noStrike">
                        <a:effectLst/>
                        <a:latin typeface="Calibri"/>
                        <a:cs typeface="Calibri"/>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15000"/>
                        </a:lnSpc>
                        <a:spcBef>
                          <a:spcPts val="0"/>
                        </a:spcBef>
                        <a:spcAft>
                          <a:spcPts val="1000"/>
                        </a:spcAft>
                        <a:buClrTx/>
                        <a:buSzPts val="900"/>
                        <a:buFontTx/>
                        <a:buNone/>
                      </a:pPr>
                      <a:r>
                        <a:rPr lang="en-GB" sz="1100" b="0" i="0" u="none" strike="noStrike">
                          <a:solidFill>
                            <a:srgbClr val="000000"/>
                          </a:solidFill>
                          <a:effectLst/>
                          <a:latin typeface="Calibri"/>
                          <a:ea typeface="Poppins" panose="00000500000000000000" pitchFamily="2" charset="0"/>
                          <a:cs typeface="Calibri"/>
                        </a:rPr>
                        <a:t>Jobo wants a good communication  between him and all the carers </a:t>
                      </a:r>
                      <a:endParaRPr lang="en-GB" sz="1100" b="0" i="0" u="none" strike="noStrike">
                        <a:effectLst/>
                        <a:latin typeface="Calibri"/>
                        <a:cs typeface="Calibri"/>
                      </a:endParaRPr>
                    </a:p>
                    <a:p>
                      <a:pPr marL="0" indent="0" algn="l" fontAlgn="t">
                        <a:lnSpc>
                          <a:spcPct val="115000"/>
                        </a:lnSpc>
                        <a:spcBef>
                          <a:spcPts val="0"/>
                        </a:spcBef>
                        <a:spcAft>
                          <a:spcPts val="1000"/>
                        </a:spcAft>
                        <a:buFontTx/>
                        <a:buNone/>
                      </a:pPr>
                      <a:r>
                        <a:rPr lang="en-GB" sz="1100" b="0" i="0" u="none" strike="noStrike">
                          <a:solidFill>
                            <a:srgbClr val="000000"/>
                          </a:solidFill>
                          <a:effectLst/>
                          <a:latin typeface="Calibri"/>
                          <a:ea typeface="Poppins" panose="00000500000000000000" pitchFamily="2" charset="0"/>
                          <a:cs typeface="Calibri"/>
                        </a:rPr>
                        <a:t>Jobo wants carers to , who could understand him</a:t>
                      </a:r>
                      <a:endParaRPr lang="en-GB" sz="1100" b="0" i="0" u="none" strike="noStrike">
                        <a:solidFill>
                          <a:srgbClr val="000000"/>
                        </a:solidFill>
                        <a:effectLst/>
                        <a:latin typeface="Calibri"/>
                        <a:cs typeface="Calibri"/>
                      </a:endParaRPr>
                    </a:p>
                    <a:p>
                      <a:pPr marL="0" indent="0" algn="l" fontAlgn="t">
                        <a:lnSpc>
                          <a:spcPct val="115000"/>
                        </a:lnSpc>
                        <a:spcBef>
                          <a:spcPts val="0"/>
                        </a:spcBef>
                        <a:spcAft>
                          <a:spcPts val="1000"/>
                        </a:spcAft>
                        <a:buFontTx/>
                        <a:buNone/>
                      </a:pPr>
                      <a:r>
                        <a:rPr lang="en-GB" sz="1100" b="0" i="0" u="none" strike="noStrike">
                          <a:solidFill>
                            <a:srgbClr val="000000"/>
                          </a:solidFill>
                          <a:effectLst/>
                          <a:latin typeface="Calibri" panose="020F0502020204030204" pitchFamily="34" charset="0"/>
                          <a:ea typeface="Poppins" panose="00000500000000000000" pitchFamily="2" charset="0"/>
                          <a:cs typeface="Calibri" panose="020F0502020204030204" pitchFamily="34" charset="0"/>
                        </a:rPr>
                        <a:t>To ensure any relevant communication, needs and aids are meet</a:t>
                      </a:r>
                      <a:endParaRPr lang="en-GB" sz="1100" b="0" i="0" u="none" strike="noStrike">
                        <a:effectLst/>
                        <a:latin typeface="Arial" panose="020B0604020202020204" pitchFamily="34" charset="0"/>
                      </a:endParaRPr>
                    </a:p>
                    <a:p>
                      <a:pPr algn="just" fontAlgn="t">
                        <a:lnSpc>
                          <a:spcPct val="115000"/>
                        </a:lnSpc>
                        <a:spcBef>
                          <a:spcPts val="0"/>
                        </a:spcBef>
                        <a:spcAft>
                          <a:spcPts val="1000"/>
                        </a:spcAft>
                        <a:buFontTx/>
                        <a:buNone/>
                      </a:pPr>
                      <a:r>
                        <a:rPr lang="en-GB" sz="1100" b="0" i="0" u="none" strike="noStrike">
                          <a:effectLst/>
                          <a:latin typeface="Calibri" panose="020F0502020204030204" pitchFamily="34" charset="0"/>
                          <a:ea typeface="Calibri" panose="020F0502020204030204" pitchFamily="34" charset="0"/>
                          <a:cs typeface="Calibri" panose="020F0502020204030204" pitchFamily="34" charset="0"/>
                        </a:rPr>
                        <a:t>(Brendan McCormack, 2017)</a:t>
                      </a:r>
                      <a:endParaRPr lang="en-GB" sz="11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1000"/>
                        </a:spcAft>
                        <a:buClrTx/>
                        <a:buSzPts val="900"/>
                        <a:buFontTx/>
                        <a:buNone/>
                      </a:pPr>
                      <a:r>
                        <a:rPr lang="en-GB" sz="1100" b="0" i="0" u="none" strike="noStrike">
                          <a:solidFill>
                            <a:srgbClr val="000000"/>
                          </a:solidFill>
                          <a:effectLst/>
                          <a:latin typeface="Calibri" panose="020F0502020204030204" pitchFamily="34" charset="0"/>
                          <a:ea typeface="Poppins" panose="00000500000000000000" pitchFamily="2" charset="0"/>
                          <a:cs typeface="Calibri" panose="020F0502020204030204" pitchFamily="34" charset="0"/>
                        </a:rPr>
                        <a:t>Good eye contact without staring, facial expression and body posture should be always maintained during interaction.</a:t>
                      </a:r>
                      <a:endParaRPr lang="en-GB" sz="1100" b="0" i="0" u="none" strike="noStrike">
                        <a:effectLst/>
                        <a:latin typeface="Arial" panose="020B0604020202020204" pitchFamily="34" charset="0"/>
                      </a:endParaRPr>
                    </a:p>
                    <a:p>
                      <a:pPr marL="0" indent="0" algn="l" fontAlgn="t">
                        <a:lnSpc>
                          <a:spcPct val="150000"/>
                        </a:lnSpc>
                        <a:spcBef>
                          <a:spcPts val="0"/>
                        </a:spcBef>
                        <a:spcAft>
                          <a:spcPts val="1000"/>
                        </a:spcAft>
                        <a:buFontTx/>
                        <a:buNone/>
                      </a:pPr>
                      <a:r>
                        <a:rPr lang="en-GB" sz="1100" b="0" i="0" u="none" strike="noStrike">
                          <a:solidFill>
                            <a:srgbClr val="000000"/>
                          </a:solidFill>
                          <a:effectLst/>
                          <a:latin typeface="Calibri"/>
                          <a:ea typeface="Poppins" panose="00000500000000000000" pitchFamily="2" charset="0"/>
                          <a:cs typeface="Calibri"/>
                        </a:rPr>
                        <a:t>Carers should address Jobo  in simple terms, and speak moderately, not shouting and good body language.</a:t>
                      </a:r>
                      <a:endParaRPr lang="en-GB" sz="1100" b="0" i="0" u="none" strike="noStrike">
                        <a:effectLst/>
                        <a:latin typeface="Calibri"/>
                        <a:cs typeface="Calibri"/>
                      </a:endParaRPr>
                    </a:p>
                    <a:p>
                      <a:pPr algn="just" fontAlgn="t">
                        <a:lnSpc>
                          <a:spcPct val="115000"/>
                        </a:lnSpc>
                        <a:spcBef>
                          <a:spcPts val="0"/>
                        </a:spcBef>
                        <a:spcAft>
                          <a:spcPts val="1000"/>
                        </a:spcAft>
                        <a:buFontTx/>
                        <a:buNone/>
                      </a:pPr>
                      <a:endParaRPr lang="en-GB" sz="1100" b="0" i="0" u="none" strike="noStrike">
                        <a:effectLst/>
                        <a:latin typeface="Arial" panose="020B0604020202020204" pitchFamily="34" charset="0"/>
                      </a:endParaRPr>
                    </a:p>
                  </a:txBody>
                  <a:tcPr marL="68487" marR="68487" marT="9512"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22495895"/>
                  </a:ext>
                </a:extLst>
              </a:tr>
            </a:tbl>
          </a:graphicData>
        </a:graphic>
      </p:graphicFrame>
    </p:spTree>
    <p:extLst>
      <p:ext uri="{BB962C8B-B14F-4D97-AF65-F5344CB8AC3E}">
        <p14:creationId xmlns:p14="http://schemas.microsoft.com/office/powerpoint/2010/main" val="39067307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68F7B08F-95DA-1B87-C7B7-6DF098262946}"/>
              </a:ext>
            </a:extLst>
          </p:cNvPr>
          <p:cNvGraphicFramePr>
            <a:graphicFrameLocks noGrp="1"/>
          </p:cNvGraphicFramePr>
          <p:nvPr>
            <p:extLst>
              <p:ext uri="{D42A27DB-BD31-4B8C-83A1-F6EECF244321}">
                <p14:modId xmlns:p14="http://schemas.microsoft.com/office/powerpoint/2010/main" val="993765785"/>
              </p:ext>
            </p:extLst>
          </p:nvPr>
        </p:nvGraphicFramePr>
        <p:xfrm>
          <a:off x="842731" y="643466"/>
          <a:ext cx="10506536" cy="4710873"/>
        </p:xfrm>
        <a:graphic>
          <a:graphicData uri="http://schemas.openxmlformats.org/drawingml/2006/table">
            <a:tbl>
              <a:tblPr firstRow="1" firstCol="1" bandRow="1"/>
              <a:tblGrid>
                <a:gridCol w="1205552">
                  <a:extLst>
                    <a:ext uri="{9D8B030D-6E8A-4147-A177-3AD203B41FA5}">
                      <a16:colId xmlns:a16="http://schemas.microsoft.com/office/drawing/2014/main" val="2866653245"/>
                    </a:ext>
                  </a:extLst>
                </a:gridCol>
                <a:gridCol w="3148347">
                  <a:extLst>
                    <a:ext uri="{9D8B030D-6E8A-4147-A177-3AD203B41FA5}">
                      <a16:colId xmlns:a16="http://schemas.microsoft.com/office/drawing/2014/main" val="161193654"/>
                    </a:ext>
                  </a:extLst>
                </a:gridCol>
                <a:gridCol w="1942963">
                  <a:extLst>
                    <a:ext uri="{9D8B030D-6E8A-4147-A177-3AD203B41FA5}">
                      <a16:colId xmlns:a16="http://schemas.microsoft.com/office/drawing/2014/main" val="335203181"/>
                    </a:ext>
                  </a:extLst>
                </a:gridCol>
                <a:gridCol w="4209674">
                  <a:extLst>
                    <a:ext uri="{9D8B030D-6E8A-4147-A177-3AD203B41FA5}">
                      <a16:colId xmlns:a16="http://schemas.microsoft.com/office/drawing/2014/main" val="3542146896"/>
                    </a:ext>
                  </a:extLst>
                </a:gridCol>
              </a:tblGrid>
              <a:tr h="342122">
                <a:tc>
                  <a:txBody>
                    <a:bodyPr/>
                    <a:lstStyle/>
                    <a:p>
                      <a:pPr algn="l" fontAlgn="t">
                        <a:lnSpc>
                          <a:spcPct val="115000"/>
                        </a:lnSpc>
                        <a:spcBef>
                          <a:spcPts val="0"/>
                        </a:spcBef>
                        <a:spcAft>
                          <a:spcPts val="1000"/>
                        </a:spcAft>
                      </a:pPr>
                      <a:endParaRPr lang="en-GB" sz="2600" b="0" i="0" u="none" strike="noStrike">
                        <a:effectLst/>
                        <a:latin typeface="Calibri"/>
                        <a:cs typeface="Times New Roman"/>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14999"/>
                        </a:lnSpc>
                        <a:spcBef>
                          <a:spcPts val="0"/>
                        </a:spcBef>
                        <a:spcAft>
                          <a:spcPts val="1000"/>
                        </a:spcAft>
                        <a:buNone/>
                      </a:pPr>
                      <a:r>
                        <a:rPr lang="en-GB" sz="1300" b="0" i="0" u="none" strike="noStrike" noProof="0">
                          <a:effectLst/>
                          <a:latin typeface="Arial"/>
                        </a:rPr>
                        <a:t>Observed Risk</a:t>
                      </a:r>
                      <a:endParaRPr lang="en-US">
                        <a:latin typeface="Arial"/>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14999"/>
                        </a:lnSpc>
                        <a:spcBef>
                          <a:spcPts val="0"/>
                        </a:spcBef>
                        <a:spcAft>
                          <a:spcPts val="1000"/>
                        </a:spcAft>
                        <a:buNone/>
                      </a:pPr>
                      <a:r>
                        <a:rPr lang="en-GB" sz="1300" b="0" i="0" u="none" strike="noStrike" noProof="0">
                          <a:effectLst/>
                          <a:latin typeface="Arial"/>
                        </a:rPr>
                        <a:t>Aims</a:t>
                      </a:r>
                      <a:endParaRPr lang="en-US">
                        <a:latin typeface="Arial"/>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14999"/>
                        </a:lnSpc>
                        <a:spcBef>
                          <a:spcPts val="0"/>
                        </a:spcBef>
                        <a:spcAft>
                          <a:spcPts val="1000"/>
                        </a:spcAft>
                        <a:buNone/>
                      </a:pPr>
                      <a:r>
                        <a:rPr lang="en-GB" sz="1200" b="0" i="0" u="none" strike="noStrike" noProof="0">
                          <a:effectLst/>
                          <a:latin typeface="Arial"/>
                        </a:rPr>
                        <a:t>Carers to do and observations</a:t>
                      </a:r>
                      <a:endParaRPr lang="en-US" sz="1200">
                        <a:latin typeface="Arial"/>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38075560"/>
                  </a:ext>
                </a:extLst>
              </a:tr>
              <a:tr h="1660477">
                <a:tc>
                  <a:txBody>
                    <a:bodyPr/>
                    <a:lstStyle/>
                    <a:p>
                      <a:pPr algn="l" fontAlgn="t">
                        <a:lnSpc>
                          <a:spcPct val="115000"/>
                        </a:lnSpc>
                        <a:spcBef>
                          <a:spcPts val="0"/>
                        </a:spcBef>
                        <a:spcAft>
                          <a:spcPts val="1000"/>
                        </a:spcAft>
                      </a:pPr>
                      <a:r>
                        <a:rPr lang="en-GB" sz="16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Cognitive</a:t>
                      </a:r>
                      <a:endParaRPr lang="en-GB" sz="2600" b="0" i="0" u="none" strike="noStrike">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panose="020F0502020204030204" pitchFamily="34" charset="0"/>
                          <a:cs typeface="Times New Roman"/>
                        </a:rPr>
                        <a:t>Jobo do forget things, some points in  conversations. Sometimes  he forgets and struggles  to put  words together he get confused, a times he is not able to recollect  and remember exact name of a carers </a:t>
                      </a:r>
                      <a:r>
                        <a:rPr lang="en-GB" sz="1200" b="0" i="0" u="none" strike="noStrike">
                          <a:solidFill>
                            <a:schemeClr val="bg1"/>
                          </a:solidFill>
                          <a:effectLst/>
                          <a:latin typeface="Calibri"/>
                          <a:ea typeface="Calibri" panose="020F0502020204030204" pitchFamily="34" charset="0"/>
                          <a:cs typeface="Times New Roman"/>
                        </a:rPr>
                        <a:t>  </a:t>
                      </a:r>
                      <a:endParaRPr lang="en-GB" sz="1200" b="0" i="0" u="none" strike="noStrike">
                        <a:solidFill>
                          <a:schemeClr val="bg1"/>
                        </a:solidFill>
                        <a:effectLst/>
                        <a:latin typeface="Calibri"/>
                        <a:cs typeface="Times New Roman"/>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panose="020F0502020204030204" pitchFamily="34" charset="0"/>
                          <a:cs typeface="Times New Roman"/>
                        </a:rPr>
                        <a:t>Remind Jobo of his family events  such as Birthdays, wish, anniversaries , where he keep things</a:t>
                      </a:r>
                      <a:endParaRPr lang="en-GB" sz="1200" b="0" i="0" u="none" strike="noStrike">
                        <a:effectLst/>
                        <a:latin typeface="Calibri"/>
                        <a:cs typeface="Times New Roman"/>
                      </a:endParaRPr>
                    </a:p>
                    <a:p>
                      <a:pPr algn="l"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(Brooker, 2010)</a:t>
                      </a:r>
                      <a:endParaRPr lang="en-GB" sz="1200" b="0" i="0" u="none" strike="noStrike">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panose="020F0502020204030204" pitchFamily="34" charset="0"/>
                          <a:cs typeface="Times New Roman"/>
                        </a:rPr>
                        <a:t>Jobo needs time to organise himself . Carers can use short words to prompt me or to refresh his  memory. Staff can use portrait photos to triggering his ability of recognition, Jobo want carers to attend to her with patient .(Martinsen, 2009)</a:t>
                      </a:r>
                      <a:endParaRPr lang="en-GB" sz="1200" b="0" i="0" u="none" strike="noStrike">
                        <a:effectLst/>
                        <a:latin typeface="Calibri"/>
                        <a:cs typeface="Times New Roman"/>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85477889"/>
                  </a:ext>
                </a:extLst>
              </a:tr>
              <a:tr h="1470158">
                <a:tc>
                  <a:txBody>
                    <a:bodyPr/>
                    <a:lstStyle/>
                    <a:p>
                      <a:pPr algn="l" fontAlgn="t">
                        <a:lnSpc>
                          <a:spcPct val="115000"/>
                        </a:lnSpc>
                        <a:spcBef>
                          <a:spcPts val="0"/>
                        </a:spcBef>
                        <a:spcAft>
                          <a:spcPts val="1000"/>
                        </a:spcAft>
                      </a:pPr>
                      <a:r>
                        <a:rPr lang="en-GB" sz="16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ICT</a:t>
                      </a:r>
                      <a:endParaRPr lang="en-GB" sz="2600" b="0" i="0" u="none" strike="noStrike">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panose="020F0502020204030204" pitchFamily="34" charset="0"/>
                          <a:cs typeface="Times New Roman"/>
                        </a:rPr>
                        <a:t>Jobo  needs Bed sensors, Bed remote by his side while sleeping in bed, Jobo wants Alexia on always. Jobo wants his sensor on always this will announce his fall..   </a:t>
                      </a:r>
                      <a:endParaRPr lang="en-GB" sz="1200" b="0" i="0" u="none" strike="noStrike">
                        <a:effectLst/>
                        <a:latin typeface="Calibri"/>
                        <a:cs typeface="Times New Roman"/>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panose="020F0502020204030204" pitchFamily="34" charset="0"/>
                          <a:cs typeface="Times New Roman"/>
                        </a:rPr>
                        <a:t>Jobo wants the protector in his  bed  On </a:t>
                      </a:r>
                      <a:endParaRPr lang="en-GB" sz="1200" b="0" i="0" u="none" strike="noStrike">
                        <a:effectLst/>
                        <a:latin typeface="Calibri"/>
                        <a:cs typeface="Times New Roman"/>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panose="020F0502020204030204" pitchFamily="34" charset="0"/>
                          <a:cs typeface="Times New Roman"/>
                        </a:rPr>
                        <a:t>After supporting Jobo to bed, Carers ensure Jobo's bed alarm and sensors are functional(Boyd,2010)</a:t>
                      </a:r>
                      <a:endParaRPr lang="en-GB" sz="1200" b="0" i="0" u="none" strike="noStrike">
                        <a:effectLst/>
                        <a:latin typeface="Calibri"/>
                        <a:cs typeface="Times New Roman"/>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37669433"/>
                  </a:ext>
                </a:extLst>
              </a:tr>
              <a:tr h="1070016">
                <a:tc>
                  <a:txBody>
                    <a:bodyPr/>
                    <a:lstStyle/>
                    <a:p>
                      <a:pPr algn="l" fontAlgn="t">
                        <a:lnSpc>
                          <a:spcPct val="115000"/>
                        </a:lnSpc>
                        <a:spcBef>
                          <a:spcPts val="0"/>
                        </a:spcBef>
                        <a:spcAft>
                          <a:spcPts val="1000"/>
                        </a:spcAft>
                      </a:pPr>
                      <a:r>
                        <a:rPr lang="en-GB" sz="16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Sensory</a:t>
                      </a:r>
                      <a:endParaRPr lang="en-GB" sz="2600" b="0" i="0" u="none" strike="noStrike">
                        <a:effectLst/>
                        <a:latin typeface="Arial" panose="020B0604020202020204" pitchFamily="34" charset="0"/>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a:cs typeface="Calibri"/>
                        </a:rPr>
                        <a:t>Jobo is short sighted, so wears glasses have </a:t>
                      </a:r>
                      <a:endParaRPr lang="en-GB" sz="1200" b="0" i="0" u="none" strike="noStrike">
                        <a:solidFill>
                          <a:srgbClr val="000000"/>
                        </a:solidFill>
                        <a:effectLst/>
                        <a:latin typeface="Calibri"/>
                        <a:ea typeface="Calibri"/>
                        <a:cs typeface="Calibri"/>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panose="020F0502020204030204" pitchFamily="34" charset="0"/>
                          <a:cs typeface="Times New Roman"/>
                        </a:rPr>
                        <a:t>Jobo wants to be positioned where he would have the clearest view of the Television </a:t>
                      </a:r>
                      <a:endParaRPr lang="en-GB" sz="1200" b="0" i="0" u="none" strike="noStrike">
                        <a:effectLst/>
                        <a:latin typeface="Calibri"/>
                        <a:cs typeface="Times New Roman"/>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pPr>
                      <a:r>
                        <a:rPr lang="en-GB" sz="1200" b="0" i="0" u="none" strike="noStrike">
                          <a:effectLst/>
                          <a:latin typeface="Calibri"/>
                          <a:ea typeface="Calibri" panose="020F0502020204030204" pitchFamily="34" charset="0"/>
                          <a:cs typeface="Times New Roman"/>
                        </a:rPr>
                        <a:t>Carers  should check always  his glasses and clean it when it is dirty  Before supporting Jobo to bed his  glasses should be kept beside him on the side bed.</a:t>
                      </a:r>
                      <a:endParaRPr lang="en-GB" sz="1200" b="0" i="0" u="none" strike="noStrike">
                        <a:effectLst/>
                        <a:latin typeface="Calibri"/>
                        <a:cs typeface="Times New Roman"/>
                      </a:endParaRPr>
                    </a:p>
                  </a:txBody>
                  <a:tcPr marL="98217" marR="98217" marT="1364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52637997"/>
                  </a:ext>
                </a:extLst>
              </a:tr>
            </a:tbl>
          </a:graphicData>
        </a:graphic>
      </p:graphicFrame>
    </p:spTree>
    <p:extLst>
      <p:ext uri="{BB962C8B-B14F-4D97-AF65-F5344CB8AC3E}">
        <p14:creationId xmlns:p14="http://schemas.microsoft.com/office/powerpoint/2010/main" val="9606948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E5E08791-1E7A-EE4E-9DC5-DAE349C3A880}"/>
              </a:ext>
            </a:extLst>
          </p:cNvPr>
          <p:cNvSpPr>
            <a:spLocks noChangeArrowheads="1"/>
          </p:cNvSpPr>
          <p:nvPr/>
        </p:nvSpPr>
        <p:spPr bwMode="auto">
          <a:xfrm>
            <a:off x="3330575" y="164465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graphicFrame>
        <p:nvGraphicFramePr>
          <p:cNvPr id="2" name="Table 1">
            <a:extLst>
              <a:ext uri="{FF2B5EF4-FFF2-40B4-BE49-F238E27FC236}">
                <a16:creationId xmlns:a16="http://schemas.microsoft.com/office/drawing/2014/main" id="{B55A2BDF-B125-6191-13EE-26C3D855B64E}"/>
              </a:ext>
            </a:extLst>
          </p:cNvPr>
          <p:cNvGraphicFramePr>
            <a:graphicFrameLocks noGrp="1"/>
          </p:cNvGraphicFramePr>
          <p:nvPr>
            <p:extLst>
              <p:ext uri="{D42A27DB-BD31-4B8C-83A1-F6EECF244321}">
                <p14:modId xmlns:p14="http://schemas.microsoft.com/office/powerpoint/2010/main" val="1238238517"/>
              </p:ext>
            </p:extLst>
          </p:nvPr>
        </p:nvGraphicFramePr>
        <p:xfrm>
          <a:off x="643467" y="1122910"/>
          <a:ext cx="10905067" cy="5016607"/>
        </p:xfrm>
        <a:graphic>
          <a:graphicData uri="http://schemas.openxmlformats.org/drawingml/2006/table">
            <a:tbl>
              <a:tblPr firstRow="1" firstCol="1" bandRow="1"/>
              <a:tblGrid>
                <a:gridCol w="1840562">
                  <a:extLst>
                    <a:ext uri="{9D8B030D-6E8A-4147-A177-3AD203B41FA5}">
                      <a16:colId xmlns:a16="http://schemas.microsoft.com/office/drawing/2014/main" val="43664977"/>
                    </a:ext>
                  </a:extLst>
                </a:gridCol>
                <a:gridCol w="2357517">
                  <a:extLst>
                    <a:ext uri="{9D8B030D-6E8A-4147-A177-3AD203B41FA5}">
                      <a16:colId xmlns:a16="http://schemas.microsoft.com/office/drawing/2014/main" val="2329400099"/>
                    </a:ext>
                  </a:extLst>
                </a:gridCol>
                <a:gridCol w="2951679">
                  <a:extLst>
                    <a:ext uri="{9D8B030D-6E8A-4147-A177-3AD203B41FA5}">
                      <a16:colId xmlns:a16="http://schemas.microsoft.com/office/drawing/2014/main" val="1460349132"/>
                    </a:ext>
                  </a:extLst>
                </a:gridCol>
                <a:gridCol w="3755309">
                  <a:extLst>
                    <a:ext uri="{9D8B030D-6E8A-4147-A177-3AD203B41FA5}">
                      <a16:colId xmlns:a16="http://schemas.microsoft.com/office/drawing/2014/main" val="3852520035"/>
                    </a:ext>
                  </a:extLst>
                </a:gridCol>
              </a:tblGrid>
              <a:tr h="252570">
                <a:tc>
                  <a:txBody>
                    <a:bodyPr/>
                    <a:lstStyle/>
                    <a:p>
                      <a:pPr algn="l" fontAlgn="t">
                        <a:lnSpc>
                          <a:spcPct val="115000"/>
                        </a:lnSpc>
                        <a:spcBef>
                          <a:spcPts val="0"/>
                        </a:spcBef>
                        <a:spcAft>
                          <a:spcPts val="1000"/>
                        </a:spcAft>
                      </a:pPr>
                      <a:endParaRPr lang="en-GB" sz="1900" b="0" i="0" u="none" strike="noStrike">
                        <a:effectLst/>
                        <a:latin typeface="Arial"/>
                        <a:cs typeface="Times New Roman"/>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14999"/>
                        </a:lnSpc>
                        <a:spcBef>
                          <a:spcPts val="0"/>
                        </a:spcBef>
                        <a:spcAft>
                          <a:spcPts val="1000"/>
                        </a:spcAft>
                        <a:buNone/>
                      </a:pPr>
                      <a:r>
                        <a:rPr lang="en-GB" sz="1200" b="0" i="0" u="none" strike="noStrike" noProof="0">
                          <a:effectLst/>
                          <a:latin typeface="Arial"/>
                        </a:rPr>
                        <a:t>Observed Risk</a:t>
                      </a:r>
                      <a:endParaRPr lang="en-US">
                        <a:latin typeface="Arial"/>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14999"/>
                        </a:lnSpc>
                        <a:spcBef>
                          <a:spcPts val="0"/>
                        </a:spcBef>
                        <a:spcAft>
                          <a:spcPts val="1000"/>
                        </a:spcAft>
                        <a:buNone/>
                      </a:pPr>
                      <a:r>
                        <a:rPr lang="en-GB" sz="1200" b="0" i="0" u="none" strike="noStrike" noProof="0">
                          <a:effectLst/>
                          <a:latin typeface="Arial"/>
                        </a:rPr>
                        <a:t>Aims</a:t>
                      </a:r>
                      <a:endParaRPr lang="en-US"/>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lvl="0" algn="l">
                        <a:lnSpc>
                          <a:spcPct val="114999"/>
                        </a:lnSpc>
                        <a:spcBef>
                          <a:spcPts val="0"/>
                        </a:spcBef>
                        <a:spcAft>
                          <a:spcPts val="1000"/>
                        </a:spcAft>
                        <a:buNone/>
                      </a:pPr>
                      <a:r>
                        <a:rPr lang="en-GB" sz="1200" b="0" i="0" u="none" strike="noStrike" noProof="0">
                          <a:effectLst/>
                          <a:latin typeface="Arial"/>
                        </a:rPr>
                        <a:t>Carers to do and observations</a:t>
                      </a:r>
                      <a:endParaRPr lang="en-US">
                        <a:latin typeface="Arial"/>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110769311"/>
                  </a:ext>
                </a:extLst>
              </a:tr>
              <a:tr h="1378055">
                <a:tc>
                  <a:txBody>
                    <a:bodyPr/>
                    <a:lstStyle/>
                    <a:p>
                      <a:pPr algn="l" fontAlgn="t">
                        <a:lnSpc>
                          <a:spcPct val="115000"/>
                        </a:lnSpc>
                        <a:spcBef>
                          <a:spcPts val="0"/>
                        </a:spcBef>
                        <a:spcAft>
                          <a:spcPts val="1000"/>
                        </a:spcAft>
                      </a:pPr>
                      <a:r>
                        <a:rPr lang="en-GB" sz="1200" b="1" i="0" u="none" strike="noStrike">
                          <a:solidFill>
                            <a:srgbClr val="000000"/>
                          </a:solidFill>
                          <a:effectLst/>
                          <a:latin typeface="Arial"/>
                          <a:ea typeface="Times New Roman" panose="02020603050405020304" pitchFamily="18" charset="0"/>
                          <a:cs typeface="Times New Roman"/>
                        </a:rPr>
                        <a:t>Likes and dislikes-</a:t>
                      </a:r>
                      <a:endParaRPr lang="en-GB" sz="1900" b="0" i="0" u="none" strike="noStrike">
                        <a:effectLst/>
                        <a:latin typeface="Arial"/>
                        <a:cs typeface="Times New Roman"/>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buFontTx/>
                        <a:buNone/>
                      </a:pPr>
                      <a:r>
                        <a:rPr lang="en-GB" sz="1200" b="0" i="0" u="none" strike="noStrike">
                          <a:effectLst/>
                          <a:latin typeface="Calibri"/>
                          <a:ea typeface="Calibri"/>
                          <a:cs typeface="Times New Roman"/>
                        </a:rPr>
                        <a:t>Jobo gets agitated and emotional  when there is argument this may cause him to shed tears</a:t>
                      </a: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buFontTx/>
                        <a:buNone/>
                      </a:pPr>
                      <a:r>
                        <a:rPr lang="en-GB" sz="1200" b="0" i="0" u="none" strike="noStrike">
                          <a:effectLst/>
                          <a:latin typeface="Calibri"/>
                          <a:ea typeface="Calibri"/>
                          <a:cs typeface="Times New Roman"/>
                        </a:rPr>
                        <a:t>Meet up with Jobo's need with the support of the carers </a:t>
                      </a:r>
                    </a:p>
                    <a:p>
                      <a:pPr algn="l" fontAlgn="t">
                        <a:lnSpc>
                          <a:spcPct val="115000"/>
                        </a:lnSpc>
                        <a:spcBef>
                          <a:spcPts val="0"/>
                        </a:spcBef>
                        <a:spcAft>
                          <a:spcPts val="1000"/>
                        </a:spcAft>
                        <a:buFontTx/>
                        <a:buNone/>
                      </a:pP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1100"/>
                        <a:buFontTx/>
                        <a:buNone/>
                      </a:pPr>
                      <a:r>
                        <a:rPr lang="en-GB" sz="1200" b="0" i="0" u="none" strike="noStrike">
                          <a:effectLst/>
                          <a:latin typeface="Calibri"/>
                          <a:ea typeface="Calibri"/>
                          <a:cs typeface="Times New Roman"/>
                        </a:rPr>
                        <a:t>After breakfast Jobo likes to watch television programme" Good morning, Britain". He reads daily newspaper, flip  through the magazines, listen to classic music, </a:t>
                      </a:r>
                    </a:p>
                    <a:p>
                      <a:pPr marL="0" indent="0" algn="l" fontAlgn="t">
                        <a:lnSpc>
                          <a:spcPct val="150000"/>
                        </a:lnSpc>
                        <a:spcBef>
                          <a:spcPts val="0"/>
                        </a:spcBef>
                        <a:spcAft>
                          <a:spcPts val="1000"/>
                        </a:spcAft>
                        <a:buFontTx/>
                        <a:buNone/>
                      </a:pPr>
                      <a:endParaRPr lang="en-GB" sz="1200" b="0" i="0" u="none" strike="noStrike">
                        <a:effectLst/>
                        <a:latin typeface="Calibri"/>
                        <a:ea typeface="Calibri"/>
                        <a:cs typeface="Times New Roman"/>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57067466"/>
                  </a:ext>
                </a:extLst>
              </a:tr>
              <a:tr h="1093394">
                <a:tc>
                  <a:txBody>
                    <a:bodyPr/>
                    <a:lstStyle/>
                    <a:p>
                      <a:pPr algn="l" fontAlgn="t">
                        <a:lnSpc>
                          <a:spcPct val="115000"/>
                        </a:lnSpc>
                        <a:spcBef>
                          <a:spcPts val="0"/>
                        </a:spcBef>
                        <a:spcAft>
                          <a:spcPts val="1000"/>
                        </a:spcAft>
                      </a:pPr>
                      <a:r>
                        <a:rPr lang="en-GB" sz="1200" b="1" i="0" u="none" strike="noStrike">
                          <a:solidFill>
                            <a:srgbClr val="000000"/>
                          </a:solidFill>
                          <a:effectLst/>
                          <a:latin typeface="Arial"/>
                          <a:ea typeface="Times New Roman" panose="02020603050405020304" pitchFamily="18" charset="0"/>
                          <a:cs typeface="Times New Roman"/>
                        </a:rPr>
                        <a:t>Hobbies/ Interests-</a:t>
                      </a:r>
                      <a:endParaRPr lang="en-GB" sz="1900" b="0" i="0" u="none" strike="noStrike">
                        <a:effectLst/>
                        <a:latin typeface="Arial"/>
                        <a:cs typeface="Times New Roman"/>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buFontTx/>
                        <a:buNone/>
                      </a:pPr>
                      <a:r>
                        <a:rPr lang="en-GB" sz="1100" b="0" i="0" u="none" strike="noStrike">
                          <a:effectLst/>
                          <a:latin typeface="Calibri"/>
                          <a:ea typeface="Calibri"/>
                          <a:cs typeface="Times New Roman"/>
                        </a:rPr>
                        <a:t>Jobo's favourite sport is tennis He also require the input of the carers  to enjoy the activities that I like.</a:t>
                      </a:r>
                    </a:p>
                    <a:p>
                      <a:pPr algn="l" fontAlgn="t">
                        <a:lnSpc>
                          <a:spcPct val="150000"/>
                        </a:lnSpc>
                        <a:spcBef>
                          <a:spcPts val="0"/>
                        </a:spcBef>
                        <a:spcAft>
                          <a:spcPts val="1000"/>
                        </a:spcAft>
                        <a:buFontTx/>
                        <a:buNone/>
                      </a:pP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1000"/>
                        <a:buFontTx/>
                        <a:buNone/>
                      </a:pPr>
                      <a:r>
                        <a:rPr lang="en-GB" sz="1100" b="0" i="0" u="none" strike="noStrike">
                          <a:effectLst/>
                          <a:latin typeface="Calibri"/>
                          <a:ea typeface="Calibri"/>
                          <a:cs typeface="Times New Roman"/>
                        </a:rPr>
                        <a:t> Jobo to maintain social interaction and stimulation.</a:t>
                      </a:r>
                    </a:p>
                    <a:p>
                      <a:pPr marL="0" indent="0" algn="l" fontAlgn="t">
                        <a:lnSpc>
                          <a:spcPct val="150000"/>
                        </a:lnSpc>
                        <a:spcBef>
                          <a:spcPts val="0"/>
                        </a:spcBef>
                        <a:spcAft>
                          <a:spcPts val="0"/>
                        </a:spcAft>
                        <a:buFontTx/>
                        <a:buNone/>
                      </a:pPr>
                      <a:r>
                        <a:rPr lang="en-GB" sz="1100" b="0" i="0" u="none" strike="noStrike">
                          <a:effectLst/>
                          <a:latin typeface="Calibri"/>
                          <a:ea typeface="Calibri"/>
                          <a:cs typeface="Times New Roman"/>
                        </a:rPr>
                        <a:t>For Jobo to participate actively  in the activates of his choice and be satisfied. </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indent="0" algn="l" fontAlgn="t">
                        <a:lnSpc>
                          <a:spcPct val="150000"/>
                        </a:lnSpc>
                        <a:spcBef>
                          <a:spcPts val="0"/>
                        </a:spcBef>
                        <a:spcAft>
                          <a:spcPts val="0"/>
                        </a:spcAft>
                        <a:buClrTx/>
                        <a:buSzPts val="1000"/>
                        <a:buFontTx/>
                        <a:buNone/>
                      </a:pPr>
                      <a:r>
                        <a:rPr lang="en-GB" sz="1100" b="0" i="0" u="none" strike="noStrike">
                          <a:effectLst/>
                          <a:latin typeface="Calibri"/>
                          <a:ea typeface="Calibri"/>
                          <a:cs typeface="Times New Roman"/>
                        </a:rPr>
                        <a:t>Jobo likes  to be actively involved in bingo games and he  likes drawing .Jobo likes to watch comedy </a:t>
                      </a:r>
                      <a:endParaRPr lang="en-GB" sz="1100" b="0" i="0" u="none" strike="noStrike">
                        <a:effectLst/>
                        <a:latin typeface="Arial" panose="020B0604020202020204" pitchFamily="34" charset="0"/>
                      </a:endParaRPr>
                    </a:p>
                    <a:p>
                      <a:pPr marL="0" indent="0" algn="l" fontAlgn="t">
                        <a:lnSpc>
                          <a:spcPct val="150000"/>
                        </a:lnSpc>
                        <a:spcBef>
                          <a:spcPts val="0"/>
                        </a:spcBef>
                        <a:spcAft>
                          <a:spcPts val="1000"/>
                        </a:spcAft>
                        <a:buFontTx/>
                        <a:buNone/>
                      </a:pPr>
                      <a:endParaRPr lang="en-GB" sz="1900" b="0" i="0" u="none" strike="noStrike">
                        <a:effectLst/>
                        <a:latin typeface="Arial" panose="020B0604020202020204" pitchFamily="34" charset="0"/>
                      </a:endParaRPr>
                    </a:p>
                    <a:p>
                      <a:pPr algn="l" fontAlgn="t">
                        <a:lnSpc>
                          <a:spcPct val="115000"/>
                        </a:lnSpc>
                        <a:spcBef>
                          <a:spcPts val="0"/>
                        </a:spcBef>
                        <a:spcAft>
                          <a:spcPts val="1000"/>
                        </a:spcAft>
                        <a:buFontTx/>
                        <a:buNone/>
                      </a:pPr>
                      <a:endParaRPr lang="en-GB" sz="1900" b="0" i="0" u="none" strike="noStrike">
                        <a:effectLst/>
                        <a:latin typeface="Calibri"/>
                        <a:ea typeface="Calibri"/>
                        <a:cs typeface="Times New Roman"/>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24554132"/>
                  </a:ext>
                </a:extLst>
              </a:tr>
              <a:tr h="1431764">
                <a:tc>
                  <a:txBody>
                    <a:bodyPr/>
                    <a:lstStyle/>
                    <a:p>
                      <a:pPr algn="l" fontAlgn="t">
                        <a:lnSpc>
                          <a:spcPct val="115000"/>
                        </a:lnSpc>
                        <a:spcBef>
                          <a:spcPts val="0"/>
                        </a:spcBef>
                        <a:spcAft>
                          <a:spcPts val="1000"/>
                        </a:spcAft>
                      </a:pPr>
                      <a:r>
                        <a:rPr lang="en-GB" sz="1200" b="1" i="0" u="none" strike="noStrike">
                          <a:solidFill>
                            <a:srgbClr val="000000"/>
                          </a:solidFill>
                          <a:effectLst/>
                          <a:latin typeface="Arial"/>
                          <a:ea typeface="Times New Roman" panose="02020603050405020304" pitchFamily="18" charset="0"/>
                          <a:cs typeface="Times New Roman"/>
                        </a:rPr>
                        <a:t>Daily Habits/ Schedule</a:t>
                      </a:r>
                      <a:endParaRPr lang="en-GB" sz="1900" b="0" i="0" u="none" strike="noStrike">
                        <a:effectLst/>
                        <a:latin typeface="Arial"/>
                        <a:cs typeface="Times New Roman"/>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buFontTx/>
                        <a:buNone/>
                      </a:pPr>
                      <a:r>
                        <a:rPr lang="en-GB" sz="1100" b="0" i="0" u="none" strike="noStrike">
                          <a:effectLst/>
                          <a:latin typeface="Calibri"/>
                          <a:ea typeface="Calibri" panose="020F0502020204030204" pitchFamily="34" charset="0"/>
                          <a:cs typeface="Times New Roman"/>
                        </a:rPr>
                        <a:t>Many a time Jobo experience problem </a:t>
                      </a:r>
                      <a:r>
                        <a:rPr lang="en-GB" sz="1100" b="0" i="0" u="none" strike="noStrike" err="1">
                          <a:effectLst/>
                          <a:latin typeface="Calibri"/>
                          <a:ea typeface="Calibri" panose="020F0502020204030204" pitchFamily="34" charset="0"/>
                          <a:cs typeface="Times New Roman"/>
                        </a:rPr>
                        <a:t>insomania</a:t>
                      </a:r>
                      <a:r>
                        <a:rPr lang="en-GB" sz="1100" b="0" i="0" u="none" strike="noStrike">
                          <a:effectLst/>
                          <a:latin typeface="Calibri"/>
                          <a:ea typeface="Calibri" panose="020F0502020204030204" pitchFamily="34" charset="0"/>
                          <a:cs typeface="Times New Roman"/>
                        </a:rPr>
                        <a:t>.</a:t>
                      </a:r>
                      <a:endParaRPr lang="en-GB" sz="1100" b="0" i="0" u="none" strike="noStrike">
                        <a:effectLst/>
                        <a:latin typeface="Calibri"/>
                        <a:ea typeface="Calibri" panose="020F0502020204030204" pitchFamily="34" charset="0"/>
                        <a:cs typeface="Times New Roman" panose="02020603050405020304" pitchFamily="18" charset="0"/>
                      </a:endParaRPr>
                    </a:p>
                    <a:p>
                      <a:pPr algn="l" fontAlgn="t">
                        <a:lnSpc>
                          <a:spcPct val="115000"/>
                        </a:lnSpc>
                        <a:spcBef>
                          <a:spcPts val="0"/>
                        </a:spcBef>
                        <a:spcAft>
                          <a:spcPts val="1000"/>
                        </a:spcAft>
                        <a:buFontTx/>
                        <a:buNone/>
                      </a:pPr>
                      <a:r>
                        <a:rPr lang="en-GB" sz="1100" b="0" i="0" u="none" strike="noStrike">
                          <a:effectLst/>
                          <a:latin typeface="Calibri" panose="020F0502020204030204" pitchFamily="34" charset="0"/>
                          <a:cs typeface="Times New Roman" panose="02020603050405020304" pitchFamily="18" charset="0"/>
                        </a:rPr>
                        <a:t>Watch a television programme.</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buFontTx/>
                        <a:buNone/>
                      </a:pPr>
                      <a:r>
                        <a:rPr lang="en-GB" sz="1100" b="0" i="0" u="none" strike="noStrike">
                          <a:effectLst/>
                          <a:latin typeface="Calibri" panose="020F0502020204030204" pitchFamily="34" charset="0"/>
                          <a:ea typeface="Calibri" panose="020F0502020204030204" pitchFamily="34" charset="0"/>
                          <a:cs typeface="Times New Roman" panose="02020603050405020304" pitchFamily="18" charset="0"/>
                        </a:rPr>
                        <a:t>I desire to have good sleep all the time</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50000"/>
                        </a:lnSpc>
                        <a:spcBef>
                          <a:spcPts val="0"/>
                        </a:spcBef>
                        <a:spcAft>
                          <a:spcPts val="1000"/>
                        </a:spcAft>
                        <a:buFontTx/>
                        <a:buNone/>
                      </a:pPr>
                      <a:r>
                        <a:rPr lang="en-GB" sz="1200" b="0" i="0" u="none" strike="noStrike">
                          <a:effectLst/>
                          <a:latin typeface="Arial"/>
                          <a:ea typeface="Calibri" panose="020F0502020204030204" pitchFamily="34" charset="0"/>
                          <a:cs typeface="Times New Roman"/>
                        </a:rPr>
                        <a:t>At 19,00hours  Jobo want to be in bed watching tv. Jobo wants his room door slightly closed and table light on closed to maintain my privacy and </a:t>
                      </a:r>
                      <a:endParaRPr lang="en-GB" sz="1200" b="0" i="0" u="none" strike="noStrike">
                        <a:effectLst/>
                        <a:latin typeface="Arial"/>
                        <a:cs typeface="Times New Roman"/>
                      </a:endParaRPr>
                    </a:p>
                    <a:p>
                      <a:pPr algn="l" fontAlgn="t">
                        <a:lnSpc>
                          <a:spcPct val="115000"/>
                        </a:lnSpc>
                        <a:spcBef>
                          <a:spcPts val="0"/>
                        </a:spcBef>
                        <a:spcAft>
                          <a:spcPts val="1000"/>
                        </a:spcAft>
                        <a:buFontTx/>
                        <a:buNone/>
                      </a:pP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2047096"/>
                  </a:ext>
                </a:extLst>
              </a:tr>
              <a:tr h="456398">
                <a:tc>
                  <a:txBody>
                    <a:bodyPr/>
                    <a:lstStyle/>
                    <a:p>
                      <a:pPr algn="l" fontAlgn="t">
                        <a:lnSpc>
                          <a:spcPct val="115000"/>
                        </a:lnSpc>
                        <a:spcBef>
                          <a:spcPts val="0"/>
                        </a:spcBef>
                        <a:spcAft>
                          <a:spcPts val="1000"/>
                        </a:spcAft>
                      </a:pPr>
                      <a:r>
                        <a:rPr lang="en-GB" sz="1200" b="1" i="0" u="none" strike="noStrike">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Important Dates</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endParaRPr lang="en-GB" sz="1900" b="0" i="0" u="none" strike="noStrike">
                        <a:effectLst/>
                        <a:latin typeface="Calibri"/>
                        <a:ea typeface="Calibri"/>
                        <a:cs typeface="Times New Roman"/>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endParaRPr lang="en-GB" sz="1900" b="0" i="0" u="none" strike="noStrike">
                        <a:effectLst/>
                        <a:latin typeface="Calibri"/>
                        <a:ea typeface="Calibri"/>
                        <a:cs typeface="Times New Roman"/>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lnSpc>
                          <a:spcPct val="115000"/>
                        </a:lnSpc>
                        <a:spcBef>
                          <a:spcPts val="0"/>
                        </a:spcBef>
                        <a:spcAft>
                          <a:spcPts val="1000"/>
                        </a:spcAft>
                      </a:pPr>
                      <a:r>
                        <a:rPr lang="en-GB" sz="1200" b="0" i="0" u="none" strike="noStrike">
                          <a:effectLst/>
                          <a:latin typeface="Calibri" panose="020F0502020204030204" pitchFamily="34" charset="0"/>
                          <a:ea typeface="Calibri" panose="020F0502020204030204" pitchFamily="34" charset="0"/>
                          <a:cs typeface="Times New Roman" panose="02020603050405020304" pitchFamily="18" charset="0"/>
                        </a:rPr>
                        <a:t> </a:t>
                      </a:r>
                      <a:endParaRPr lang="en-GB" sz="1900" b="0" i="0" u="none" strike="noStrike">
                        <a:effectLst/>
                        <a:latin typeface="Arial" panose="020B0604020202020204" pitchFamily="34" charset="0"/>
                      </a:endParaRPr>
                    </a:p>
                  </a:txBody>
                  <a:tcPr marL="72508" marR="72508" marT="10071"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91461629"/>
                  </a:ext>
                </a:extLst>
              </a:tr>
            </a:tbl>
          </a:graphicData>
        </a:graphic>
      </p:graphicFrame>
    </p:spTree>
    <p:extLst>
      <p:ext uri="{BB962C8B-B14F-4D97-AF65-F5344CB8AC3E}">
        <p14:creationId xmlns:p14="http://schemas.microsoft.com/office/powerpoint/2010/main" val="34833512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CB0A80-D911-F1EB-BD59-4D95198D7199}"/>
              </a:ext>
            </a:extLst>
          </p:cNvPr>
          <p:cNvSpPr txBox="1"/>
          <p:nvPr/>
        </p:nvSpPr>
        <p:spPr>
          <a:xfrm>
            <a:off x="277506" y="95535"/>
            <a:ext cx="11636990" cy="64940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000">
                <a:latin typeface="Arial"/>
              </a:rPr>
              <a:t>Ackley, B. (</a:t>
            </a:r>
            <a:r>
              <a:rPr lang="en-GB" sz="1400">
                <a:latin typeface="Arial"/>
              </a:rPr>
              <a:t>2020). </a:t>
            </a:r>
            <a:r>
              <a:rPr lang="en-GB" sz="1400" i="1"/>
              <a:t>Nursing Diagnoses Handbook: An Evidence-based Guide to Planning Care </a:t>
            </a:r>
            <a:r>
              <a:rPr lang="en-GB" sz="1400"/>
              <a:t>12th </a:t>
            </a:r>
            <a:r>
              <a:rPr lang="en-GB" sz="1400" err="1">
                <a:latin typeface="Arial"/>
              </a:rPr>
              <a:t>edn</a:t>
            </a:r>
            <a:r>
              <a:rPr lang="en-GB" sz="1400">
                <a:latin typeface="Arial"/>
              </a:rPr>
              <a:t>.  London: Elsevier.​</a:t>
            </a:r>
            <a:endParaRPr lang="en-GB" sz="1400">
              <a:latin typeface="Arial"/>
              <a:cs typeface="Arial"/>
            </a:endParaRPr>
          </a:p>
          <a:p>
            <a:pPr algn="just"/>
            <a:r>
              <a:rPr lang="en-GB" sz="1400" err="1">
                <a:latin typeface="Arial"/>
              </a:rPr>
              <a:t>AgeUK</a:t>
            </a:r>
            <a:r>
              <a:rPr lang="en-GB" sz="1400">
                <a:latin typeface="Arial"/>
              </a:rPr>
              <a:t>, (2015) </a:t>
            </a:r>
            <a:r>
              <a:rPr lang="en-GB" sz="1400" i="1">
                <a:latin typeface="Arial"/>
              </a:rPr>
              <a:t>Evidence Review: Loneliness in Later Life. </a:t>
            </a:r>
            <a:r>
              <a:rPr lang="en-GB" sz="1400">
                <a:latin typeface="Arial"/>
              </a:rPr>
              <a:t>Available at: </a:t>
            </a:r>
            <a:r>
              <a:rPr lang="en-GB" sz="1400" u="sng">
                <a:latin typeface="Arial"/>
                <a:hlinkClick r:id="rId2"/>
              </a:rPr>
              <a:t>https://www.ageuk.org.uk/globalassets/age-uk/documents/reports-and-publications/reports-and-briefings/health--wellbeing/rb_june15_lonelines_in_later_life_evidence_review.pdf</a:t>
            </a:r>
            <a:r>
              <a:rPr lang="en-GB" sz="1400">
                <a:latin typeface="Arial"/>
              </a:rPr>
              <a:t> (Accessed: 10 July 2022).</a:t>
            </a:r>
            <a:endParaRPr lang="en-GB" sz="1400">
              <a:latin typeface="Arial"/>
              <a:cs typeface="Arial"/>
            </a:endParaRPr>
          </a:p>
          <a:p>
            <a:pPr algn="just"/>
            <a:endParaRPr lang="en-GB" sz="1400">
              <a:latin typeface="Arial"/>
              <a:cs typeface="Arial"/>
            </a:endParaRPr>
          </a:p>
          <a:p>
            <a:pPr algn="just"/>
            <a:r>
              <a:rPr lang="en-GB" sz="1400">
                <a:latin typeface="Arial"/>
              </a:rPr>
              <a:t>Barnard, A. (2011) </a:t>
            </a:r>
            <a:r>
              <a:rPr lang="en-GB" sz="1400" i="1"/>
              <a:t>Key themes in health and social care</a:t>
            </a:r>
            <a:r>
              <a:rPr lang="en-GB" sz="1400"/>
              <a:t>. London: Routledge.</a:t>
            </a:r>
            <a:endParaRPr lang="en-GB" sz="1400">
              <a:cs typeface="Calibri"/>
            </a:endParaRPr>
          </a:p>
          <a:p>
            <a:pPr algn="just"/>
            <a:r>
              <a:rPr lang="en-GB" sz="1400">
                <a:latin typeface="Arial"/>
              </a:rPr>
              <a:t>Britannica, (2021) </a:t>
            </a:r>
            <a:r>
              <a:rPr lang="en-GB" sz="1400" i="1">
                <a:latin typeface="Arial"/>
              </a:rPr>
              <a:t>Loneliness </a:t>
            </a:r>
            <a:r>
              <a:rPr lang="en-GB" sz="1400">
                <a:latin typeface="Arial"/>
              </a:rPr>
              <a:t>Available at: </a:t>
            </a:r>
            <a:r>
              <a:rPr lang="en-GB" sz="1400">
                <a:latin typeface="Arial"/>
                <a:hlinkClick r:id="rId3"/>
              </a:rPr>
              <a:t>https://www.britannica.com/science/loneliness</a:t>
            </a:r>
            <a:r>
              <a:rPr lang="en-GB" sz="1400">
                <a:latin typeface="Arial"/>
                <a:cs typeface="Arial"/>
              </a:rPr>
              <a:t> (Accessed: 21 June 2022). ​</a:t>
            </a:r>
          </a:p>
          <a:p>
            <a:pPr algn="just"/>
            <a:r>
              <a:rPr lang="en-GB" sz="1400">
                <a:latin typeface="Arial"/>
                <a:cs typeface="Arial"/>
              </a:rPr>
              <a:t>Brooker, D. and </a:t>
            </a:r>
            <a:r>
              <a:rPr lang="en-GB" sz="1400" err="1">
                <a:latin typeface="Arial"/>
                <a:cs typeface="Arial"/>
              </a:rPr>
              <a:t>Lillyman</a:t>
            </a:r>
            <a:r>
              <a:rPr lang="en-GB" sz="1400">
                <a:latin typeface="Arial"/>
                <a:cs typeface="Arial"/>
              </a:rPr>
              <a:t>, S. (2013) </a:t>
            </a:r>
            <a:r>
              <a:rPr lang="en-GB" sz="1400" i="1">
                <a:latin typeface="Arial"/>
                <a:cs typeface="Arial"/>
              </a:rPr>
              <a:t>Dementia Care. </a:t>
            </a:r>
            <a:r>
              <a:rPr lang="en-GB" sz="1400">
                <a:latin typeface="Arial"/>
                <a:cs typeface="Arial"/>
              </a:rPr>
              <a:t> Oxon: Routledge</a:t>
            </a:r>
          </a:p>
          <a:p>
            <a:pPr algn="just"/>
            <a:r>
              <a:rPr lang="en-GB" sz="1400">
                <a:latin typeface="Arial"/>
              </a:rPr>
              <a:t>Brooker, D. (2010) </a:t>
            </a:r>
            <a:r>
              <a:rPr lang="en-GB" sz="1400" i="1"/>
              <a:t>Person-Centred Dementia Care, Second Edition</a:t>
            </a:r>
            <a:r>
              <a:rPr lang="en-GB" sz="1400"/>
              <a:t>. 2nd </a:t>
            </a:r>
            <a:r>
              <a:rPr lang="en-GB" sz="1400" err="1">
                <a:latin typeface="Arial"/>
              </a:rPr>
              <a:t>edn</a:t>
            </a:r>
            <a:r>
              <a:rPr lang="en-GB" sz="1400">
                <a:latin typeface="Arial"/>
              </a:rPr>
              <a:t>. London and Philadelphia: Jessica Kingsley.​</a:t>
            </a:r>
            <a:endParaRPr lang="en-GB" sz="1400">
              <a:latin typeface="Arial"/>
              <a:cs typeface="Arial"/>
            </a:endParaRPr>
          </a:p>
          <a:p>
            <a:pPr algn="just"/>
            <a:r>
              <a:rPr lang="en-GB" sz="1400">
                <a:latin typeface="Arial"/>
              </a:rPr>
              <a:t>Centre for Ageing Better (2021) </a:t>
            </a:r>
            <a:r>
              <a:rPr lang="en-GB" sz="1400" i="1">
                <a:latin typeface="Arial"/>
              </a:rPr>
              <a:t>How the social model of disability can help us add life to years </a:t>
            </a:r>
            <a:r>
              <a:rPr lang="en-GB" sz="1400">
                <a:latin typeface="Arial"/>
              </a:rPr>
              <a:t>Available at: </a:t>
            </a:r>
            <a:r>
              <a:rPr lang="en-GB" sz="1400">
                <a:latin typeface="Arial"/>
                <a:hlinkClick r:id="rId4"/>
              </a:rPr>
              <a:t>https://ageing-better.org.uk/blogs/how-social-model-disability-can-help-us-add-life-years</a:t>
            </a:r>
            <a:r>
              <a:rPr lang="en-GB" sz="1400">
                <a:latin typeface="Arial"/>
              </a:rPr>
              <a:t> (Accessed: 7 July 2022</a:t>
            </a:r>
            <a:r>
              <a:rPr lang="en-GB" sz="1400"/>
              <a:t>).</a:t>
            </a:r>
            <a:endParaRPr lang="en-GB" sz="1400">
              <a:cs typeface="Calibri"/>
            </a:endParaRPr>
          </a:p>
          <a:p>
            <a:pPr algn="just"/>
            <a:r>
              <a:rPr lang="en-GB" sz="1400">
                <a:latin typeface="Arial"/>
              </a:rPr>
              <a:t>Clarke, M., </a:t>
            </a:r>
            <a:r>
              <a:rPr lang="en-GB" sz="1400" err="1">
                <a:latin typeface="Arial"/>
              </a:rPr>
              <a:t>Fursse</a:t>
            </a:r>
            <a:r>
              <a:rPr lang="en-GB" sz="1400">
                <a:latin typeface="Arial"/>
              </a:rPr>
              <a:t>, J., and Brown, C. (2018) Evaluation of the National Health Service (NHS) Direct Pilot Telehealth Program: Cost-Effectiveness Analysis. </a:t>
            </a:r>
            <a:r>
              <a:rPr lang="en-GB" sz="1400" i="1"/>
              <a:t>Telemedicine and e-Health</a:t>
            </a:r>
            <a:r>
              <a:rPr lang="en-GB" sz="1400"/>
              <a:t>. 24 (1). pp. 67-76.</a:t>
            </a:r>
            <a:r>
              <a:rPr lang="en-GB" sz="1400">
                <a:latin typeface="Arial"/>
                <a:cs typeface="Arial"/>
              </a:rPr>
              <a:t>​</a:t>
            </a:r>
          </a:p>
          <a:p>
            <a:pPr algn="just"/>
            <a:r>
              <a:rPr lang="en-GB" sz="1400">
                <a:latin typeface="Arial"/>
              </a:rPr>
              <a:t>Daniels, N. (2012) </a:t>
            </a:r>
            <a:r>
              <a:rPr lang="en-GB" sz="1400" i="1"/>
              <a:t>Just health</a:t>
            </a:r>
            <a:r>
              <a:rPr lang="en-GB" sz="1400"/>
              <a:t> Cambridge: Cambridge University Press</a:t>
            </a:r>
            <a:endParaRPr lang="en-GB" sz="1400">
              <a:cs typeface="Calibri"/>
            </a:endParaRPr>
          </a:p>
          <a:p>
            <a:pPr algn="just"/>
            <a:r>
              <a:rPr lang="en-GB" sz="1400">
                <a:latin typeface="Arial"/>
              </a:rPr>
              <a:t>Denham, M. (2016) </a:t>
            </a:r>
            <a:r>
              <a:rPr lang="en-GB" sz="1400" i="1">
                <a:latin typeface="Arial"/>
              </a:rPr>
              <a:t>A Brief History of the Care of the Elderly </a:t>
            </a:r>
            <a:r>
              <a:rPr lang="en-GB" sz="1400">
                <a:latin typeface="Arial"/>
              </a:rPr>
              <a:t>Available </a:t>
            </a:r>
            <a:r>
              <a:rPr lang="en-GB" sz="1400" err="1">
                <a:latin typeface="Arial"/>
              </a:rPr>
              <a:t>at:https</a:t>
            </a:r>
            <a:r>
              <a:rPr lang="en-GB" sz="1400">
                <a:latin typeface="Arial"/>
              </a:rPr>
              <a:t>://www.bgs.org.uk/resources/a-brief-history-of-the-care-of-the-elderly (Accessed: 23 June 2022).</a:t>
            </a:r>
            <a:endParaRPr lang="en-GB" sz="1400">
              <a:latin typeface="Arial"/>
              <a:cs typeface="Arial"/>
            </a:endParaRPr>
          </a:p>
          <a:p>
            <a:pPr algn="just"/>
            <a:r>
              <a:rPr lang="en-GB" sz="1400">
                <a:latin typeface="Arial"/>
              </a:rPr>
              <a:t>Dignity in Care,</a:t>
            </a:r>
            <a:r>
              <a:rPr lang="en-GB" sz="1400"/>
              <a:t> (2012) </a:t>
            </a:r>
            <a:r>
              <a:rPr lang="en-GB" sz="1400" i="1"/>
              <a:t>Dignity in care</a:t>
            </a:r>
            <a:r>
              <a:rPr lang="en-GB" sz="1400"/>
              <a:t> [Online]. Available at: https://www.scie.org.uk/dignity/care (Accessed: 10 July 2022). </a:t>
            </a:r>
            <a:r>
              <a:rPr lang="en-GB" sz="1400">
                <a:latin typeface="Arial"/>
              </a:rPr>
              <a:t>​</a:t>
            </a:r>
            <a:endParaRPr lang="en-GB" sz="1400">
              <a:latin typeface="Arial"/>
              <a:cs typeface="Arial"/>
            </a:endParaRPr>
          </a:p>
          <a:p>
            <a:pPr algn="just"/>
            <a:r>
              <a:rPr lang="en-GB" sz="1400">
                <a:latin typeface="Arial"/>
              </a:rPr>
              <a:t>EHCRC, (2019) </a:t>
            </a:r>
            <a:r>
              <a:rPr lang="en-GB" sz="1400" i="1">
                <a:latin typeface="Arial"/>
              </a:rPr>
              <a:t>What is the Equality Act? </a:t>
            </a:r>
            <a:r>
              <a:rPr lang="en-GB" sz="1400">
                <a:latin typeface="Arial"/>
              </a:rPr>
              <a:t>Available at: </a:t>
            </a:r>
            <a:r>
              <a:rPr lang="en-GB" sz="1400">
                <a:latin typeface="Arial"/>
                <a:hlinkClick r:id="rId5"/>
              </a:rPr>
              <a:t>https://www.equalityhumanrights.com/en/equality-act-2010/what-equality-act</a:t>
            </a:r>
            <a:r>
              <a:rPr lang="en-GB" sz="1400">
                <a:latin typeface="Arial"/>
              </a:rPr>
              <a:t> (Accessed: 23 June 2022).</a:t>
            </a:r>
            <a:endParaRPr lang="en-GB" sz="1400">
              <a:latin typeface="Arial"/>
              <a:cs typeface="Arial"/>
            </a:endParaRPr>
          </a:p>
          <a:p>
            <a:pPr algn="just"/>
            <a:r>
              <a:rPr lang="en-GB" sz="1400">
                <a:latin typeface="Arial"/>
              </a:rPr>
              <a:t>Goodman, C. Davies, S. &amp; Gordon, A. (2017) Optimal NHS service delivery to care homes: a realist evaluation of the features and mechanisms that support effective working for the </a:t>
            </a:r>
            <a:r>
              <a:rPr lang="en-GB" sz="1400"/>
              <a:t>continuing care of older people in residential settings. </a:t>
            </a:r>
            <a:r>
              <a:rPr lang="en-GB" sz="1400" i="1"/>
              <a:t>Health Services and Delivery Research</a:t>
            </a:r>
            <a:r>
              <a:rPr lang="en-GB" sz="1400"/>
              <a:t>. 5 (29). pp. 1-204</a:t>
            </a:r>
            <a:endParaRPr lang="en-GB" sz="1400">
              <a:cs typeface="Calibri"/>
            </a:endParaRPr>
          </a:p>
          <a:p>
            <a:pPr algn="just"/>
            <a:endParaRPr lang="en-GB" sz="1400">
              <a:latin typeface="Arial"/>
              <a:cs typeface="Arial"/>
            </a:endParaRPr>
          </a:p>
          <a:p>
            <a:pPr algn="just"/>
            <a:endParaRPr lang="en-GB" sz="1400">
              <a:latin typeface="Arial"/>
              <a:cs typeface="Arial"/>
            </a:endParaRPr>
          </a:p>
          <a:p>
            <a:pPr algn="just"/>
            <a:r>
              <a:rPr lang="en-GB" sz="1400">
                <a:latin typeface="Arial"/>
              </a:rPr>
              <a:t>Harding, R. (2018) </a:t>
            </a:r>
            <a:r>
              <a:rPr lang="en-GB" sz="1400" i="1"/>
              <a:t>Revaluing care in theory, law, and policy</a:t>
            </a:r>
            <a:r>
              <a:rPr lang="en-GB" sz="1400"/>
              <a:t>. 2nd Ed. Oxford UK: Sage. </a:t>
            </a:r>
            <a:r>
              <a:rPr lang="en-GB" sz="1400">
                <a:latin typeface="Arial"/>
                <a:cs typeface="Arial"/>
              </a:rPr>
              <a:t>​</a:t>
            </a:r>
          </a:p>
          <a:p>
            <a:pPr algn="just"/>
            <a:r>
              <a:rPr lang="en-GB" sz="1400">
                <a:latin typeface="Arial"/>
              </a:rPr>
              <a:t>Hawksworth, W. (2016) </a:t>
            </a:r>
            <a:r>
              <a:rPr lang="en-GB" sz="1400" i="1"/>
              <a:t>Person-centred care for individuals with mental illness: A Values-Based Approach</a:t>
            </a:r>
            <a:r>
              <a:rPr lang="en-GB" sz="1400"/>
              <a:t>. Hove: Pavilion Publishing.</a:t>
            </a:r>
            <a:r>
              <a:rPr lang="en-GB" sz="1400">
                <a:latin typeface="Arial"/>
                <a:cs typeface="Arial"/>
              </a:rPr>
              <a:t>​</a:t>
            </a:r>
          </a:p>
          <a:p>
            <a:pPr algn="just"/>
            <a:r>
              <a:rPr lang="en-GB" sz="1400">
                <a:latin typeface="Arial"/>
              </a:rPr>
              <a:t>Henderson, R. &amp; Pochin, M. (2001) </a:t>
            </a:r>
            <a:r>
              <a:rPr lang="en-GB" sz="1400" i="1">
                <a:latin typeface="Arial"/>
              </a:rPr>
              <a:t> A Right Result? Advocacy, justice and empowerment. </a:t>
            </a:r>
            <a:r>
              <a:rPr lang="en-GB" sz="1400">
                <a:latin typeface="Arial"/>
              </a:rPr>
              <a:t>Bristol: Polity Press. </a:t>
            </a:r>
            <a:endParaRPr lang="en-GB" sz="1400">
              <a:latin typeface="Arial"/>
              <a:cs typeface="Arial"/>
            </a:endParaRPr>
          </a:p>
          <a:p>
            <a:pPr algn="just"/>
            <a:endParaRPr lang="en-GB" sz="1400">
              <a:latin typeface="Arial"/>
              <a:cs typeface="Arial"/>
            </a:endParaRPr>
          </a:p>
          <a:p>
            <a:pPr algn="just"/>
            <a:r>
              <a:rPr lang="en-GB" sz="1400" err="1">
                <a:latin typeface="Arial"/>
              </a:rPr>
              <a:t>Imborek</a:t>
            </a:r>
            <a:r>
              <a:rPr lang="en-GB" sz="1400"/>
              <a:t>, K., Nisly, N., Hesseltine, M., </a:t>
            </a:r>
            <a:r>
              <a:rPr lang="en-GB" sz="1400" err="1"/>
              <a:t>Grienke</a:t>
            </a:r>
            <a:r>
              <a:rPr lang="en-GB" sz="1400"/>
              <a:t>, J., Zikmund, T., Dreyer, N., Blau, J., Hightower, M., Humble, R. &amp; Krasowski, M. (2017) Preferred Names, Preferred Pronouns, and Gender Identity in the Electronic Medical Record and Laboratory Information System: Is Pathology Ready?. </a:t>
            </a:r>
            <a:r>
              <a:rPr lang="en-GB" sz="1400" i="1"/>
              <a:t>Journal of Pathology Informatics</a:t>
            </a:r>
            <a:r>
              <a:rPr lang="en-GB" sz="1400"/>
              <a:t>. 8 (1). p. 42. [Online]. DOI: 10.4103/jpi.jpi_52_17 (Accessed: 23 June 2022).</a:t>
            </a:r>
            <a:r>
              <a:rPr lang="en-GB" sz="1400">
                <a:latin typeface="Arial"/>
                <a:cs typeface="Arial"/>
              </a:rPr>
              <a:t> </a:t>
            </a:r>
          </a:p>
          <a:p>
            <a:pPr algn="just"/>
            <a:endParaRPr lang="en-GB" sz="1000">
              <a:latin typeface="Arial"/>
              <a:cs typeface="Arial"/>
            </a:endParaRPr>
          </a:p>
        </p:txBody>
      </p:sp>
    </p:spTree>
    <p:extLst>
      <p:ext uri="{BB962C8B-B14F-4D97-AF65-F5344CB8AC3E}">
        <p14:creationId xmlns:p14="http://schemas.microsoft.com/office/powerpoint/2010/main" val="537743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A8C8F9E-F9A6-E63C-3ED1-13C04BDC822C}"/>
              </a:ext>
            </a:extLst>
          </p:cNvPr>
          <p:cNvSpPr txBox="1"/>
          <p:nvPr/>
        </p:nvSpPr>
        <p:spPr>
          <a:xfrm>
            <a:off x="186520" y="141027"/>
            <a:ext cx="12000930" cy="63863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GB" sz="1100">
                <a:latin typeface="Arial"/>
              </a:rPr>
              <a:t>L</a:t>
            </a:r>
            <a:r>
              <a:rPr lang="en-GB" sz="1400">
                <a:latin typeface="Arial"/>
              </a:rPr>
              <a:t>egislation.gov.uk (2022) </a:t>
            </a:r>
            <a:r>
              <a:rPr lang="en-GB" sz="1400" i="1">
                <a:latin typeface="Arial"/>
                <a:cs typeface="Arial"/>
              </a:rPr>
              <a:t>The Management of Health and Safety at Work Regulations 1999</a:t>
            </a:r>
            <a:r>
              <a:rPr lang="en-GB" sz="1400">
                <a:latin typeface="Arial"/>
                <a:cs typeface="Arial"/>
              </a:rPr>
              <a:t> [Online]. Available from https://www.legislation.gov.uk/uksi/1999/3242/contents/made (Accessed: 27 June 2022).</a:t>
            </a:r>
          </a:p>
          <a:p>
            <a:pPr algn="just"/>
            <a:r>
              <a:rPr lang="en-GB" sz="1400">
                <a:latin typeface="Arial"/>
              </a:rPr>
              <a:t>Looman</a:t>
            </a:r>
            <a:r>
              <a:rPr lang="en-GB" sz="1400">
                <a:latin typeface="Arial"/>
                <a:cs typeface="Arial"/>
              </a:rPr>
              <a:t>, W. &amp; Fabbricotti, I. (2012) The effects of an integrated care model on frail </a:t>
            </a:r>
          </a:p>
          <a:p>
            <a:pPr algn="just"/>
            <a:r>
              <a:rPr lang="en-GB" sz="1400">
                <a:latin typeface="Arial"/>
              </a:rPr>
              <a:t>making processes regarding admission of persons with dementia to </a:t>
            </a:r>
            <a:r>
              <a:rPr lang="en-GB" sz="1400">
                <a:latin typeface="Arial"/>
                <a:cs typeface="Arial"/>
              </a:rPr>
              <a:t>nursing </a:t>
            </a:r>
          </a:p>
          <a:p>
            <a:pPr algn="just"/>
            <a:r>
              <a:rPr lang="en-GB" sz="1400">
                <a:latin typeface="Arial"/>
              </a:rPr>
              <a:t>Maslow, A. (1998) </a:t>
            </a:r>
            <a:r>
              <a:rPr lang="en-GB" sz="1400" i="1">
                <a:latin typeface="Arial"/>
                <a:cs typeface="Arial"/>
              </a:rPr>
              <a:t>Maslow's hierarchy of needs</a:t>
            </a:r>
            <a:r>
              <a:rPr lang="en-GB" sz="1400">
                <a:latin typeface="Arial"/>
                <a:cs typeface="Arial"/>
              </a:rPr>
              <a:t>.  New York: John Wiley</a:t>
            </a:r>
            <a:r>
              <a:rPr lang="en-GB" sz="1400">
                <a:latin typeface="Arial"/>
              </a:rPr>
              <a:t>.</a:t>
            </a:r>
            <a:r>
              <a:rPr lang="en-GB" sz="1400">
                <a:latin typeface="Arial"/>
                <a:cs typeface="Arial"/>
              </a:rPr>
              <a:t> </a:t>
            </a:r>
          </a:p>
          <a:p>
            <a:pPr algn="just"/>
            <a:endParaRPr lang="en-GB" sz="1400">
              <a:latin typeface="Arial"/>
              <a:cs typeface="Arial"/>
            </a:endParaRPr>
          </a:p>
          <a:p>
            <a:pPr algn="just"/>
            <a:endParaRPr lang="en-GB" sz="1400">
              <a:latin typeface="Arial"/>
              <a:cs typeface="Arial"/>
            </a:endParaRPr>
          </a:p>
          <a:p>
            <a:pPr algn="just"/>
            <a:r>
              <a:rPr lang="en-GB" sz="1400">
                <a:latin typeface="Arial"/>
              </a:rPr>
              <a:t>McCormack, B. &amp; McCance, T. (2017) </a:t>
            </a:r>
            <a:r>
              <a:rPr lang="en-GB" sz="1400" i="1">
                <a:latin typeface="Arial"/>
                <a:cs typeface="Arial"/>
              </a:rPr>
              <a:t>Person-centred practice in nursing and health care</a:t>
            </a:r>
            <a:r>
              <a:rPr lang="en-GB" sz="1400">
                <a:latin typeface="Arial"/>
                <a:cs typeface="Arial"/>
              </a:rPr>
              <a:t>. 1st Ed. Oxford UK: Wiley Blackwell.​</a:t>
            </a:r>
          </a:p>
          <a:p>
            <a:pPr algn="just"/>
            <a:r>
              <a:rPr lang="en-GB" sz="1400">
                <a:latin typeface="Arial"/>
              </a:rPr>
              <a:t>.</a:t>
            </a:r>
            <a:r>
              <a:rPr lang="en-GB" sz="1400">
                <a:latin typeface="Arial"/>
                <a:cs typeface="Arial"/>
              </a:rPr>
              <a:t>​</a:t>
            </a:r>
          </a:p>
          <a:p>
            <a:pPr algn="just"/>
            <a:r>
              <a:rPr lang="en-GB" sz="1400">
                <a:latin typeface="Arial"/>
              </a:rPr>
              <a:t>Miller, R. Brown, H. &amp; Mangan, C. (2016) </a:t>
            </a:r>
            <a:r>
              <a:rPr lang="en-GB" sz="1400" i="1">
                <a:latin typeface="Arial"/>
                <a:cs typeface="Arial"/>
              </a:rPr>
              <a:t>Integrated Care in Action</a:t>
            </a:r>
            <a:r>
              <a:rPr lang="en-GB" sz="1400">
                <a:latin typeface="Arial"/>
                <a:cs typeface="Arial"/>
              </a:rPr>
              <a:t>. London, UK: Jessica Kingsley Publishers.  ​</a:t>
            </a:r>
          </a:p>
          <a:p>
            <a:pPr algn="just"/>
            <a:r>
              <a:rPr lang="en-GB" sz="1400">
                <a:latin typeface="Arial"/>
              </a:rPr>
              <a:t>Myers, T. and Myers, T., 2022. </a:t>
            </a:r>
            <a:r>
              <a:rPr lang="en-GB" sz="1400" i="1">
                <a:latin typeface="Arial"/>
                <a:cs typeface="Arial"/>
              </a:rPr>
              <a:t>Language interpreting and translation: migrant health guide — Migrant Information Hub</a:t>
            </a:r>
            <a:r>
              <a:rPr lang="en-GB" sz="1400">
                <a:latin typeface="Arial"/>
                <a:cs typeface="Arial"/>
              </a:rPr>
              <a:t>. [online] Migrant Information Hub. Available at: &lt;https://migrantinfohub.org.uk/issue-based-resources-1/language-interpreting-and-translation-migrant-health-guide&gt; (Accessed 25 June 2022)..</a:t>
            </a:r>
          </a:p>
          <a:p>
            <a:pPr algn="just"/>
            <a:r>
              <a:rPr lang="en-GB" sz="1400">
                <a:latin typeface="Arial"/>
              </a:rPr>
              <a:t>Price, B. (2019) </a:t>
            </a:r>
            <a:r>
              <a:rPr lang="en-GB" sz="1400" i="1">
                <a:latin typeface="Arial"/>
              </a:rPr>
              <a:t>Delivering Person Centred Care in Nursing. </a:t>
            </a:r>
            <a:r>
              <a:rPr lang="en-GB" sz="1400">
                <a:latin typeface="Arial"/>
              </a:rPr>
              <a:t>UK: Sage. </a:t>
            </a:r>
            <a:endParaRPr lang="en-GB" sz="1400">
              <a:latin typeface="Arial"/>
              <a:cs typeface="Arial"/>
            </a:endParaRPr>
          </a:p>
          <a:p>
            <a:pPr algn="just"/>
            <a:r>
              <a:rPr lang="en-GB" sz="1400">
                <a:latin typeface="Arial"/>
              </a:rPr>
              <a:t>Raus, K. Mortier, E. &amp; </a:t>
            </a:r>
            <a:r>
              <a:rPr lang="en-GB" sz="1400" err="1">
                <a:latin typeface="Arial"/>
              </a:rPr>
              <a:t>Eeckloo</a:t>
            </a:r>
            <a:r>
              <a:rPr lang="en-GB" sz="1400">
                <a:latin typeface="Arial"/>
              </a:rPr>
              <a:t>, K. (2018) The patient perspective in health care networks. </a:t>
            </a:r>
            <a:r>
              <a:rPr lang="en-GB" sz="1400" i="1">
                <a:latin typeface="Arial"/>
                <a:cs typeface="Arial"/>
              </a:rPr>
              <a:t>BMC Medical Ethics</a:t>
            </a:r>
            <a:r>
              <a:rPr lang="en-GB" sz="1400">
                <a:latin typeface="Arial"/>
                <a:cs typeface="Arial"/>
              </a:rPr>
              <a:t>. 19 (1). ​</a:t>
            </a:r>
          </a:p>
          <a:p>
            <a:pPr algn="just"/>
            <a:r>
              <a:rPr lang="en-GB" sz="1400">
                <a:latin typeface="Arial"/>
              </a:rPr>
              <a:t>Ruger, J. (2010) </a:t>
            </a:r>
            <a:r>
              <a:rPr lang="en-GB" sz="1400" i="1">
                <a:latin typeface="Arial"/>
                <a:cs typeface="Arial"/>
              </a:rPr>
              <a:t>Health and social justice</a:t>
            </a:r>
            <a:r>
              <a:rPr lang="en-GB" sz="1400">
                <a:latin typeface="Arial"/>
                <a:cs typeface="Arial"/>
              </a:rPr>
              <a:t>. Oxford: Oxford University Press.​​</a:t>
            </a:r>
          </a:p>
          <a:p>
            <a:pPr algn="just"/>
            <a:r>
              <a:rPr lang="en-GB" sz="1400">
                <a:latin typeface="Arial"/>
                <a:cs typeface="Arial"/>
              </a:rPr>
              <a:t>Swaffer, S. (2015) </a:t>
            </a:r>
            <a:r>
              <a:rPr lang="en-GB" sz="1400" i="1">
                <a:latin typeface="Arial"/>
                <a:cs typeface="Arial"/>
              </a:rPr>
              <a:t>Dementia and Prescribed Disengagement. </a:t>
            </a:r>
            <a:r>
              <a:rPr lang="en-GB" sz="1400">
                <a:latin typeface="Arial"/>
                <a:cs typeface="Arial"/>
              </a:rPr>
              <a:t>Available at: </a:t>
            </a:r>
            <a:r>
              <a:rPr lang="en-GB" sz="1400">
                <a:latin typeface="Arial"/>
                <a:cs typeface="Arial"/>
                <a:hlinkClick r:id="rId2"/>
              </a:rPr>
              <a:t>https://journals.sagepub.com/doi/pdf/10.1177/1471301214548136</a:t>
            </a:r>
            <a:r>
              <a:rPr lang="en-GB" sz="1400">
                <a:latin typeface="Arial"/>
                <a:cs typeface="Arial"/>
              </a:rPr>
              <a:t> (Accessed: 10</a:t>
            </a:r>
            <a:r>
              <a:rPr lang="en-GB" sz="1400" baseline="30000">
                <a:latin typeface="Arial"/>
                <a:cs typeface="Arial"/>
              </a:rPr>
              <a:t> </a:t>
            </a:r>
            <a:r>
              <a:rPr lang="en-GB" sz="1400">
                <a:latin typeface="Arial"/>
                <a:cs typeface="Arial"/>
              </a:rPr>
              <a:t>July 2022).</a:t>
            </a:r>
            <a:r>
              <a:rPr lang="en-GB" sz="1400">
                <a:latin typeface="Arial"/>
              </a:rPr>
              <a:t>.</a:t>
            </a:r>
            <a:endParaRPr lang="en-GB" sz="1400">
              <a:latin typeface="Arial"/>
              <a:cs typeface="Arial"/>
            </a:endParaRPr>
          </a:p>
          <a:p>
            <a:r>
              <a:rPr lang="en-GB" sz="1400">
                <a:latin typeface="Arial"/>
              </a:rPr>
              <a:t>Sanderson, H. (2000) </a:t>
            </a:r>
            <a:r>
              <a:rPr lang="en-GB" sz="1400" i="1">
                <a:latin typeface="Arial"/>
              </a:rPr>
              <a:t>Person Centred Planning: Key Features and Approaches </a:t>
            </a:r>
            <a:r>
              <a:rPr lang="en-GB" sz="1400">
                <a:latin typeface="Arial"/>
              </a:rPr>
              <a:t>Available at: </a:t>
            </a:r>
            <a:r>
              <a:rPr lang="en-GB" sz="1400">
                <a:latin typeface="Arial"/>
                <a:hlinkClick r:id="rId3"/>
              </a:rPr>
              <a:t>http://www.familiesleadingplanning.co.uk/documents/pcp%20key%20features%20and%20styles.pdf</a:t>
            </a:r>
            <a:r>
              <a:rPr lang="en-GB" sz="1400">
                <a:latin typeface="Arial"/>
              </a:rPr>
              <a:t> (Accessed 18 June 2022). </a:t>
            </a:r>
            <a:endParaRPr lang="en-GB" sz="1400">
              <a:latin typeface="Arial"/>
              <a:cs typeface="Arial"/>
            </a:endParaRPr>
          </a:p>
          <a:p>
            <a:pPr algn="just"/>
            <a:r>
              <a:rPr lang="en-GB" sz="1400">
                <a:latin typeface="Arial"/>
              </a:rPr>
              <a:t>Winstead, V., Yost, E., Cotten, S., </a:t>
            </a:r>
            <a:r>
              <a:rPr lang="en-GB" sz="1400" err="1">
                <a:latin typeface="Arial"/>
              </a:rPr>
              <a:t>Berkowsky</a:t>
            </a:r>
            <a:r>
              <a:rPr lang="en-GB" sz="1400">
                <a:latin typeface="Arial"/>
              </a:rPr>
              <a:t>, R. &amp; Anderson, W. (2014) The Impact of Activity Interventions on the Well-Being of Older Adults in Continuing Care Communities. </a:t>
            </a:r>
            <a:r>
              <a:rPr lang="en-GB" sz="1400" i="1">
                <a:latin typeface="Arial"/>
                <a:cs typeface="Arial"/>
              </a:rPr>
              <a:t>Journal of Applied Gerontology</a:t>
            </a:r>
            <a:r>
              <a:rPr lang="en-GB" sz="1400">
                <a:latin typeface="Arial"/>
                <a:cs typeface="Arial"/>
              </a:rPr>
              <a:t>. 33 (7). pp. 888-911. [Online]. DOI: 10.1177/0733464814537701.</a:t>
            </a:r>
            <a:r>
              <a:rPr lang="en-GB" sz="1400">
                <a:latin typeface="Arial"/>
              </a:rPr>
              <a:t>​</a:t>
            </a:r>
            <a:endParaRPr lang="en-GB" sz="1400">
              <a:latin typeface="Arial"/>
              <a:cs typeface="Arial"/>
            </a:endParaRPr>
          </a:p>
          <a:p>
            <a:pPr algn="just"/>
            <a:r>
              <a:rPr lang="en-GB" sz="1400">
                <a:latin typeface="Arial"/>
              </a:rPr>
              <a:t>Wang, M. (ed.) (2012) </a:t>
            </a:r>
            <a:r>
              <a:rPr lang="en-GB" sz="1400" i="1">
                <a:latin typeface="Arial"/>
              </a:rPr>
              <a:t>The Oxford Handbook of Retirement. </a:t>
            </a:r>
            <a:r>
              <a:rPr lang="en-GB" sz="1400">
                <a:latin typeface="Arial"/>
              </a:rPr>
              <a:t>Oxford: Oxford University Press.</a:t>
            </a:r>
            <a:endParaRPr lang="en-GB" sz="1400">
              <a:latin typeface="Arial"/>
              <a:cs typeface="Arial"/>
            </a:endParaRPr>
          </a:p>
          <a:p>
            <a:pPr algn="just"/>
            <a:endParaRPr lang="en-GB" sz="1100">
              <a:latin typeface="Arial"/>
              <a:cs typeface="Arial"/>
            </a:endParaRPr>
          </a:p>
          <a:p>
            <a:pPr algn="just"/>
            <a:r>
              <a:rPr lang="en-GB" sz="1100">
                <a:latin typeface="Arial"/>
              </a:rPr>
              <a:t>.</a:t>
            </a:r>
            <a:r>
              <a:rPr lang="en-GB" sz="1100">
                <a:latin typeface="Arial"/>
                <a:cs typeface="Arial"/>
              </a:rPr>
              <a:t> </a:t>
            </a:r>
          </a:p>
          <a:p>
            <a:pPr algn="just"/>
            <a:r>
              <a:rPr lang="en-GB" sz="1100">
                <a:latin typeface="Arial"/>
              </a:rPr>
              <a:t>. </a:t>
            </a:r>
            <a:r>
              <a:rPr lang="en-GB" sz="1100">
                <a:latin typeface="Arial"/>
                <a:cs typeface="Arial"/>
              </a:rPr>
              <a:t> </a:t>
            </a:r>
          </a:p>
          <a:p>
            <a:endParaRPr lang="en-GB"/>
          </a:p>
          <a:p>
            <a:endParaRPr lang="en-GB" i="1">
              <a:latin typeface="Arial"/>
              <a:cs typeface="Arial"/>
            </a:endParaRPr>
          </a:p>
          <a:p>
            <a:endParaRPr lang="en-GB">
              <a:latin typeface="Arial"/>
              <a:cs typeface="Arial"/>
            </a:endParaRPr>
          </a:p>
        </p:txBody>
      </p:sp>
    </p:spTree>
    <p:extLst>
      <p:ext uri="{BB962C8B-B14F-4D97-AF65-F5344CB8AC3E}">
        <p14:creationId xmlns:p14="http://schemas.microsoft.com/office/powerpoint/2010/main" val="454320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ARE PLAN" id="{F7CEB2A2-9197-4ABA-B35C-D594B4735004}" vid="{3E64F1B0-DACF-49D0-B491-1EEE5FE7948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137248AF56DD74D85DAB8F8E10D0F23" ma:contentTypeVersion="12" ma:contentTypeDescription="Create a new document." ma:contentTypeScope="" ma:versionID="c5df5e5abd6a7ad848615f68dc4cc985">
  <xsd:schema xmlns:xsd="http://www.w3.org/2001/XMLSchema" xmlns:xs="http://www.w3.org/2001/XMLSchema" xmlns:p="http://schemas.microsoft.com/office/2006/metadata/properties" xmlns:ns3="cc3da4c2-8df5-43e8-a6f3-0aebddca5a1b" xmlns:ns4="9d974b0d-ab1d-48df-84d1-32e025bcc421" targetNamespace="http://schemas.microsoft.com/office/2006/metadata/properties" ma:root="true" ma:fieldsID="fe0dc90424ab097139bda3560d1b052f" ns3:_="" ns4:_="">
    <xsd:import namespace="cc3da4c2-8df5-43e8-a6f3-0aebddca5a1b"/>
    <xsd:import namespace="9d974b0d-ab1d-48df-84d1-32e025bcc421"/>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OCR"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c3da4c2-8df5-43e8-a6f3-0aebddca5a1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d974b0d-ab1d-48df-84d1-32e025bcc42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817DB33-8BDD-40E6-A745-D31F85F548DA}">
  <ds:schemaRefs>
    <ds:schemaRef ds:uri="9d974b0d-ab1d-48df-84d1-32e025bcc421"/>
    <ds:schemaRef ds:uri="cc3da4c2-8df5-43e8-a6f3-0aebddca5a1b"/>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BC73CF28-A43B-4471-B439-DDC882270FB4}">
  <ds:schemaRefs>
    <ds:schemaRef ds:uri="http://schemas.microsoft.com/sharepoint/v3/contenttype/forms"/>
  </ds:schemaRefs>
</ds:datastoreItem>
</file>

<file path=customXml/itemProps3.xml><?xml version="1.0" encoding="utf-8"?>
<ds:datastoreItem xmlns:ds="http://schemas.openxmlformats.org/officeDocument/2006/customXml" ds:itemID="{1B64E2A4-1EE2-42F1-9620-F705D44A3B8A}">
  <ds:schemaRefs>
    <ds:schemaRef ds:uri="9d974b0d-ab1d-48df-84d1-32e025bcc421"/>
    <ds:schemaRef ds:uri="cc3da4c2-8df5-43e8-a6f3-0aebddca5a1b"/>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Student name: Norbert Ibeawuchi Orji          Student ID number:  1816289  Programme:  BSc Health and Social Care  Module: Living with Care:  The Older Person  Module code:  BMHP6009  Module Lecturer:  Joanne Davies</dc:title>
  <dc:creator>Norbert Ibeawuchi Orji (1816289)</dc:creator>
  <cp:revision>1</cp:revision>
  <dcterms:created xsi:type="dcterms:W3CDTF">2022-06-29T03:54:44Z</dcterms:created>
  <dcterms:modified xsi:type="dcterms:W3CDTF">2022-07-15T04:45:02Z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0x0101007137248AF56DD74D85DAB8F8E10D0F23</vt:lpwstr>
  </property>
</Properties>
</file>