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58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5" autoAdjust="0"/>
    <p:restoredTop sz="94660"/>
  </p:normalViewPr>
  <p:slideViewPr>
    <p:cSldViewPr snapToGrid="0">
      <p:cViewPr>
        <p:scale>
          <a:sx n="63" d="100"/>
          <a:sy n="63" d="100"/>
        </p:scale>
        <p:origin x="-816" y="-5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5B2D6-307A-425B-9B50-0643E803CF55}" type="datetimeFigureOut">
              <a:rPr lang="en-US" smtClean="0"/>
              <a:t>11/12/23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3337CF2D-1208-4D87-8B36-80138404C8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84068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5B2D6-307A-425B-9B50-0643E803CF55}" type="datetimeFigureOut">
              <a:rPr lang="en-US" smtClean="0"/>
              <a:t>11/12/23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7CF2D-1208-4D87-8B36-80138404C8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348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5B2D6-307A-425B-9B50-0643E803CF55}" type="datetimeFigureOut">
              <a:rPr lang="en-US" smtClean="0"/>
              <a:t>11/12/23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3337CF2D-1208-4D87-8B36-80138404C8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13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5B2D6-307A-425B-9B50-0643E803CF55}" type="datetimeFigureOut">
              <a:rPr lang="en-US" smtClean="0"/>
              <a:t>11/12/23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7CF2D-1208-4D87-8B36-80138404C8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423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5B2D6-307A-425B-9B50-0643E803CF55}" type="datetimeFigureOut">
              <a:rPr lang="en-US" smtClean="0"/>
              <a:t>11/12/23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7CF2D-1208-4D87-8B36-80138404C8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0895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5B2D6-307A-425B-9B50-0643E803CF55}" type="datetimeFigureOut">
              <a:rPr lang="en-US" smtClean="0"/>
              <a:t>11/12/23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7CF2D-1208-4D87-8B36-80138404C8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855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5B2D6-307A-425B-9B50-0643E803CF55}" type="datetimeFigureOut">
              <a:rPr lang="en-US" smtClean="0"/>
              <a:t>11/12/23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7CF2D-1208-4D87-8B36-80138404C8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749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5B2D6-307A-425B-9B50-0643E803CF55}" type="datetimeFigureOut">
              <a:rPr lang="en-US" smtClean="0"/>
              <a:t>11/12/23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7CF2D-1208-4D87-8B36-80138404C8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33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5B2D6-307A-425B-9B50-0643E803CF55}" type="datetimeFigureOut">
              <a:rPr lang="en-US" smtClean="0"/>
              <a:t>11/12/23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7CF2D-1208-4D87-8B36-80138404C8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967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5B2D6-307A-425B-9B50-0643E803CF55}" type="datetimeFigureOut">
              <a:rPr lang="en-US" smtClean="0"/>
              <a:t>11/12/23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3337CF2D-1208-4D87-8B36-80138404C8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710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5B2D6-307A-425B-9B50-0643E803CF55}" type="datetimeFigureOut">
              <a:rPr lang="en-US" smtClean="0"/>
              <a:t>11/12/23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3337CF2D-1208-4D87-8B36-80138404C8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1652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5B2D6-307A-425B-9B50-0643E803CF55}" type="datetimeFigureOut">
              <a:rPr lang="en-US" smtClean="0"/>
              <a:t>11/12/23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3337CF2D-1208-4D87-8B36-80138404C831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449921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5B2D6-307A-425B-9B50-0643E803CF55}" type="datetimeFigureOut">
              <a:rPr lang="en-US" smtClean="0"/>
              <a:t>11/12/23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3337CF2D-1208-4D87-8B36-80138404C8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4723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5B2D6-307A-425B-9B50-0643E803CF55}" type="datetimeFigureOut">
              <a:rPr lang="en-US" smtClean="0"/>
              <a:t>11/12/23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7CF2D-1208-4D87-8B36-80138404C8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4618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5B2D6-307A-425B-9B50-0643E803CF55}" type="datetimeFigureOut">
              <a:rPr lang="en-US" smtClean="0"/>
              <a:t>11/12/23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7CF2D-1208-4D87-8B36-80138404C8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3516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5B2D6-307A-425B-9B50-0643E803CF55}" type="datetimeFigureOut">
              <a:rPr lang="en-US" smtClean="0"/>
              <a:t>11/12/23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7CF2D-1208-4D87-8B36-80138404C8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2559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7845B2D6-307A-425B-9B50-0643E803CF55}" type="datetimeFigureOut">
              <a:rPr lang="en-US" smtClean="0"/>
              <a:t>11/12/23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3337CF2D-1208-4D87-8B36-80138404C8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578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45B2D6-307A-425B-9B50-0643E803CF55}" type="datetimeFigureOut">
              <a:rPr lang="en-US" smtClean="0"/>
              <a:t>11/12/23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37CF2D-1208-4D87-8B36-80138404C8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9673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cid:image001.png@01D0EA4A.2BD679A0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4789" y="629854"/>
            <a:ext cx="7315200" cy="3255264"/>
          </a:xfrm>
        </p:spPr>
        <p:txBody>
          <a:bodyPr/>
          <a:lstStyle/>
          <a:p>
            <a:pPr algn="ctr"/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Culture in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357360" y="2854799"/>
            <a:ext cx="2697976" cy="1107601"/>
          </a:xfrm>
        </p:spPr>
        <p:txBody>
          <a:bodyPr/>
          <a:lstStyle/>
          <a:p>
            <a:pPr algn="ctr"/>
            <a:r>
              <a:rPr lang="en-GB"/>
              <a:t>Samuel Kirvej</a:t>
            </a:r>
          </a:p>
          <a:p>
            <a:pPr algn="ctr"/>
            <a:r>
              <a:rPr lang="en-GB"/>
              <a:t>2120449</a:t>
            </a:r>
            <a:endParaRPr lang="en-US" dirty="0"/>
          </a:p>
        </p:txBody>
      </p:sp>
      <p:pic>
        <p:nvPicPr>
          <p:cNvPr id="4" name="Picture 3" descr="Discover University of Wales Trinity Saint David"/>
          <p:cNvPicPr/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7244" y="400050"/>
            <a:ext cx="3267075" cy="14897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File:Google 2015 logo.svg - Wikipedi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9536" y="4269229"/>
            <a:ext cx="7286308" cy="2464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31466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9317" y="2120563"/>
            <a:ext cx="7371019" cy="3599316"/>
          </a:xfrm>
        </p:spPr>
        <p:txBody>
          <a:bodyPr>
            <a:noAutofit/>
          </a:bodyPr>
          <a:lstStyle/>
          <a:p>
            <a:r>
              <a:rPr lang="en-US" sz="1900" dirty="0"/>
              <a:t>Google which was known for its inventive approach and distinctive work culture was founded in 1998 by Sergey </a:t>
            </a:r>
            <a:r>
              <a:rPr lang="en-US" sz="1900" dirty="0" err="1"/>
              <a:t>Brin</a:t>
            </a:r>
            <a:r>
              <a:rPr lang="en-US" sz="1900" dirty="0"/>
              <a:t> and Larry Page, has grown into a major player in the worldwide technology industry.</a:t>
            </a:r>
          </a:p>
          <a:p>
            <a:r>
              <a:rPr lang="en-US" sz="1900" dirty="0"/>
              <a:t>The company's success may be attributed in large part to its culture, which is based on the principles of transparency, teamwork, and a strong focus on employee well-being.</a:t>
            </a:r>
          </a:p>
          <a:p>
            <a:r>
              <a:rPr lang="en-US" sz="1900" dirty="0"/>
              <a:t>The work environment at Google has a reputation for its innovative yet employee-friendly regulations, which create a distinctive and lively atmosphere that stimulates innovation and discovery (</a:t>
            </a:r>
            <a:r>
              <a:rPr lang="en-US" sz="2000" dirty="0" err="1"/>
              <a:t>Gittell</a:t>
            </a:r>
            <a:r>
              <a:rPr lang="en-US" sz="2000" dirty="0"/>
              <a:t>, J. H, 2013)</a:t>
            </a:r>
            <a:r>
              <a:rPr lang="en-US" sz="1900" dirty="0"/>
              <a:t>.</a:t>
            </a:r>
          </a:p>
          <a:p>
            <a:r>
              <a:rPr lang="en-US" sz="1900" dirty="0"/>
              <a:t>Because of its flat organizational structure, which encourages candid communication and idea exchange, Google places a high value on inclusion and transparency, enabling staff members to contribute and significantly influence the direction of the business.</a:t>
            </a:r>
          </a:p>
        </p:txBody>
      </p:sp>
      <p:sp>
        <p:nvSpPr>
          <p:cNvPr id="4" name="AutoShape 2" descr="https://www.mbaknol.com/wp-content/uploads/2018/07/Google_culture_mbaknol-e1530691915521.jpg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6559" y="2644017"/>
            <a:ext cx="4155000" cy="30758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532206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Innovation at Core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900" dirty="0"/>
              <a:t>With programs like the well-known "20% time" project, which permits staff members to devote a percentage of their working hours to personal projects, Google fosters an innovative culture that produces ground-breaking goods and services.</a:t>
            </a:r>
          </a:p>
          <a:p>
            <a:r>
              <a:rPr lang="en-US" sz="1900" dirty="0"/>
              <a:t>The Android operating system, Google Glass, and many other notable inventions that have completely changed the technology environment are examples of notable advancements (</a:t>
            </a:r>
            <a:r>
              <a:rPr lang="en-US" sz="2000" dirty="0"/>
              <a:t>Harter, J. K., Schmidt, F. L., &amp; Hayes, 2020)</a:t>
            </a:r>
            <a:endParaRPr lang="en-US" sz="1900" dirty="0"/>
          </a:p>
        </p:txBody>
      </p:sp>
      <p:pic>
        <p:nvPicPr>
          <p:cNvPr id="2050" name="Picture 2" descr="https://i0.wp.com/cfe.umich.edu/wp-content/uploads/2018/05/google_game_room.jpg?fit=1000%2C579&amp;ssl=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3970" y="4336026"/>
            <a:ext cx="3840212" cy="212174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akm-img-a-in.tosshub.com/businesstoday/images/story/201307/google_505_071813112129.jpg?size=948:53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193" y="4336026"/>
            <a:ext cx="3895485" cy="212174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84130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Employee Well-being and Support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73" y="2159892"/>
            <a:ext cx="10144995" cy="3599316"/>
          </a:xfrm>
        </p:spPr>
        <p:txBody>
          <a:bodyPr>
            <a:normAutofit/>
          </a:bodyPr>
          <a:lstStyle/>
          <a:p>
            <a:r>
              <a:rPr lang="en-US" sz="1900" dirty="0"/>
              <a:t>Google prioritizes employee well-being and offers a range of benefits, including generous parental leave policies, complimentary gourmet meals, on-site workout centers, and complete healthcare coverage (</a:t>
            </a:r>
            <a:r>
              <a:rPr lang="en-US" sz="2000" dirty="0"/>
              <a:t>Williams, K. Y., &amp; </a:t>
            </a:r>
            <a:r>
              <a:rPr lang="en-US" sz="2000" dirty="0" err="1"/>
              <a:t>O'Reilly.C</a:t>
            </a:r>
            <a:r>
              <a:rPr lang="en-US" sz="2000" dirty="0"/>
              <a:t>, 2019)</a:t>
            </a:r>
            <a:endParaRPr lang="en-US" sz="1900" dirty="0"/>
          </a:p>
          <a:p>
            <a:r>
              <a:rPr lang="en-US" sz="1900" dirty="0"/>
              <a:t>A pleasant and healthy work-life balance is promoted by the company's employee support programs, which offer flexible work schedules, professional development opportunities, and mental health resources.</a:t>
            </a:r>
          </a:p>
        </p:txBody>
      </p:sp>
      <p:pic>
        <p:nvPicPr>
          <p:cNvPr id="3074" name="Picture 2" descr="Google Removes Free Snacks &amp; Other Per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413" y="4028376"/>
            <a:ext cx="3875651" cy="255225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16058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Diversity and Inclusion Initiatives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841" y="2123513"/>
            <a:ext cx="9800866" cy="3599316"/>
          </a:xfrm>
        </p:spPr>
        <p:txBody>
          <a:bodyPr>
            <a:normAutofit/>
          </a:bodyPr>
          <a:lstStyle/>
          <a:p>
            <a:r>
              <a:rPr lang="en-US" sz="1900" dirty="0"/>
              <a:t>With the adoption of numerous programs including unconscious bias training, employee resource groups, and inclusive recruiting procedures, Google is dedicated to promoting diversity and inclusion throughout its workforce (</a:t>
            </a:r>
            <a:r>
              <a:rPr lang="en-US" sz="2000" dirty="0"/>
              <a:t>Goler, L., Gale, J., &amp; Grant, 2016)</a:t>
            </a:r>
            <a:r>
              <a:rPr lang="en-US" sz="1900" dirty="0"/>
              <a:t> </a:t>
            </a:r>
          </a:p>
          <a:p>
            <a:r>
              <a:rPr lang="en-US" sz="1900" dirty="0"/>
              <a:t>Google wants to build an inclusive workplace that encourages creativity and welcomes a range of viewpoints, which will ultimately improve problem-solving and decision-making techniques. To that end, the company is cultivating a diverse staff.</a:t>
            </a:r>
          </a:p>
        </p:txBody>
      </p:sp>
      <p:pic>
        <p:nvPicPr>
          <p:cNvPr id="4098" name="Picture 2" descr="Digitista MediaWave: Meet the Nooglers (New + Google) of THE INTERNSHIP  (Opens August 14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429" y="4414216"/>
            <a:ext cx="3374759" cy="197462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Your company is not Google and Google's work culture doesn't work for you |  by Insightful.io | Medi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0879" y="4416011"/>
            <a:ext cx="3476031" cy="197462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57243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Collaboration and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336873"/>
            <a:ext cx="9810698" cy="3599316"/>
          </a:xfrm>
        </p:spPr>
        <p:txBody>
          <a:bodyPr>
            <a:normAutofit/>
          </a:bodyPr>
          <a:lstStyle/>
          <a:p>
            <a:r>
              <a:rPr lang="en-US" sz="1900" dirty="0"/>
              <a:t>Google's work environment is centered around collaboration, which is supported by open office areas, interactive brainstorming sessions, and digital communication platforms like Google Meet, Google Chat, and Google Workspace. </a:t>
            </a:r>
          </a:p>
          <a:p>
            <a:r>
              <a:rPr lang="en-US" sz="1900" dirty="0"/>
              <a:t>A culture of teamwork and knowledge sharing is fostered by the company's emphasis on clear and effective communication channels, which facilitate smooth collaboration among staff (</a:t>
            </a:r>
            <a:r>
              <a:rPr lang="en-US" sz="2000" dirty="0"/>
              <a:t>Schmidt, E., &amp; Rosenberg, J, 2014)</a:t>
            </a:r>
            <a:endParaRPr lang="en-US" sz="1900" dirty="0"/>
          </a:p>
        </p:txBody>
      </p:sp>
      <p:pic>
        <p:nvPicPr>
          <p:cNvPr id="5122" name="Picture 2" descr="Large Companies With the Best Company Culture, According to Comparabl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548" y="4280915"/>
            <a:ext cx="3567369" cy="215798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The 8 Cultural Characteristics that make Google a Great Innovator | Great  Place To Work®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5976" y="4280914"/>
            <a:ext cx="3638205" cy="215798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68918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Corporate Social Responsibility (CSR) Efforts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336873"/>
            <a:ext cx="9859860" cy="3599316"/>
          </a:xfrm>
        </p:spPr>
        <p:txBody>
          <a:bodyPr>
            <a:normAutofit/>
          </a:bodyPr>
          <a:lstStyle/>
          <a:p>
            <a:r>
              <a:rPr lang="en-US" sz="1900" dirty="0"/>
              <a:t>Initiatives centered on education, sustainability, and technological access that seek to improve society demonstrate Google's dedication to corporate social responsibility. </a:t>
            </a:r>
          </a:p>
          <a:p>
            <a:r>
              <a:rPr lang="en-US" sz="1900" dirty="0"/>
              <a:t>Google is committed to making a positive impact on the world, and as such, it supports a range of philanthropic programs through Google.org, including those that focus on education, environmental sustainability, and the moral application of technology (</a:t>
            </a:r>
            <a:r>
              <a:rPr lang="en-US" sz="2000" dirty="0" err="1"/>
              <a:t>Auletta.K</a:t>
            </a:r>
            <a:r>
              <a:rPr lang="en-US" sz="2000" dirty="0"/>
              <a:t>, 2019)</a:t>
            </a:r>
            <a:endParaRPr lang="en-US" sz="1900" dirty="0"/>
          </a:p>
        </p:txBody>
      </p:sp>
      <p:pic>
        <p:nvPicPr>
          <p:cNvPr id="6146" name="Picture 2" descr="Google's (Alphabet's) Organizational Culture &amp; Its Traits - Panmore  Institu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8284" y="4292819"/>
            <a:ext cx="3451123" cy="200965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How to Build a Successful Company Culture Committe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150" name="Picture 6" descr="How to Build a Successful Company Culture Committe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143" y="4292819"/>
            <a:ext cx="3423367" cy="20225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38905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8881" y="2164153"/>
            <a:ext cx="10007344" cy="3599316"/>
          </a:xfrm>
        </p:spPr>
        <p:txBody>
          <a:bodyPr>
            <a:normAutofit/>
          </a:bodyPr>
          <a:lstStyle/>
          <a:p>
            <a:r>
              <a:rPr lang="en-US" sz="1900" dirty="0"/>
              <a:t>The culture at Google is distinguished by its unwavering focus on innovation, prioritization of employee well-being, dedication to diversity and inclusivity, encouragement of teamwork and communication, and commitment to corporate the social responsibility. </a:t>
            </a:r>
          </a:p>
          <a:p>
            <a:r>
              <a:rPr lang="en-US" sz="1900" dirty="0"/>
              <a:t>In addition to contributing to Google's success, this special fusion of values has cemented the company's leadership position in the technology sector and encouraged businesses everywhere to value a similar inclusive and high-achieving culture.</a:t>
            </a:r>
          </a:p>
        </p:txBody>
      </p:sp>
      <p:sp>
        <p:nvSpPr>
          <p:cNvPr id="6" name="AutoShape 6" descr="Google Culture Should Stay Open | WIRE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176" name="Picture 8" descr="Image may contain Wheel Machine Vehicle Transportation Bike and Bicycl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971" y="4586783"/>
            <a:ext cx="3129280" cy="18995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Where Is The Headquarters Of Google Located? - WorldAtla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806" y="4586783"/>
            <a:ext cx="3036154" cy="18995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66909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5201" y="2245432"/>
            <a:ext cx="10089279" cy="4114727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Auletta, K. (2019). Googled: The end of the world as we know it. Penguin.</a:t>
            </a:r>
          </a:p>
          <a:p>
            <a:r>
              <a:rPr lang="en-US" dirty="0"/>
              <a:t>Pellegrino, J. W. (2018). Google Inc.'s Organizational Culture Characteristics (An Analysis). </a:t>
            </a:r>
            <a:r>
              <a:rPr lang="en-US" dirty="0" err="1"/>
              <a:t>Panmore</a:t>
            </a:r>
            <a:r>
              <a:rPr lang="en-US" dirty="0"/>
              <a:t> Institute.</a:t>
            </a:r>
          </a:p>
          <a:p>
            <a:r>
              <a:rPr lang="en-US" dirty="0"/>
              <a:t>Schmidt, E., &amp; Rosenberg, J. (2014). How Google works. Grand Central Publishing.</a:t>
            </a:r>
          </a:p>
          <a:p>
            <a:r>
              <a:rPr lang="en-US" dirty="0"/>
              <a:t>Dillon, A. (2019). Innovation at Google: The Structure and Processes that Make Google an Innovative Company. </a:t>
            </a:r>
            <a:r>
              <a:rPr lang="en-US" dirty="0" err="1"/>
              <a:t>Kogan</a:t>
            </a:r>
            <a:r>
              <a:rPr lang="en-US" dirty="0"/>
              <a:t> Page.</a:t>
            </a:r>
          </a:p>
          <a:p>
            <a:r>
              <a:rPr lang="en-US" dirty="0"/>
              <a:t>Harter, J. K., Schmidt, F. L., &amp; Hayes, T. L. (2020). Business-unit-level relationship between employee satisfaction, employee engagement, and business outcomes: A meta-analysis. Journal of Applied Psychology, 87(2), 268.</a:t>
            </a:r>
          </a:p>
          <a:p>
            <a:r>
              <a:rPr lang="en-US" dirty="0"/>
              <a:t>Goler, L., Gale, J., &amp; Grant, A. (2016). Let’s not kill performance evaluations yet. Harvard Business Review, 94(11), 90-94.</a:t>
            </a:r>
          </a:p>
          <a:p>
            <a:r>
              <a:rPr lang="en-US" dirty="0"/>
              <a:t>Williams, K. Y., &amp; O'Reilly, C. A. (2019). Demography and diversity in organizations: A review of 40 years of research. Research in Organizational Behavior, 20, 77-140.</a:t>
            </a:r>
          </a:p>
          <a:p>
            <a:r>
              <a:rPr lang="en-US" dirty="0" err="1"/>
              <a:t>Gittell</a:t>
            </a:r>
            <a:r>
              <a:rPr lang="en-US" dirty="0"/>
              <a:t>, J. H. (2013). The Southwest Airlines way: Using the power of relationships to achieve high performance. McGraw-Hill.</a:t>
            </a:r>
          </a:p>
        </p:txBody>
      </p:sp>
    </p:spTree>
    <p:extLst>
      <p:ext uri="{BB962C8B-B14F-4D97-AF65-F5344CB8AC3E}">
        <p14:creationId xmlns:p14="http://schemas.microsoft.com/office/powerpoint/2010/main" val="1934971348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TM04033917[[fn=Berlin]]</Template>
  <TotalTime>77</TotalTime>
  <Words>863</Words>
  <Application>Microsoft Office PowerPoint</Application>
  <PresentationFormat>Widescreen</PresentationFormat>
  <Paragraphs>35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Berlin</vt:lpstr>
      <vt:lpstr>Culture in</vt:lpstr>
      <vt:lpstr>Introduction</vt:lpstr>
      <vt:lpstr>Innovation at Core</vt:lpstr>
      <vt:lpstr>Employee Well-being and Support</vt:lpstr>
      <vt:lpstr>Diversity and Inclusion Initiatives</vt:lpstr>
      <vt:lpstr>Collaboration and Communication</vt:lpstr>
      <vt:lpstr>Corporate Social Responsibility (CSR) Efforts</vt:lpstr>
      <vt:lpstr>Conclusion</vt:lpstr>
      <vt:lpstr>References: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Culture in Google</dc:title>
  <dc:creator>IAT</dc:creator>
  <cp:lastModifiedBy>Samuel Kirvej (2120449)</cp:lastModifiedBy>
  <cp:revision>11</cp:revision>
  <dcterms:created xsi:type="dcterms:W3CDTF">2023-11-09T08:18:00Z</dcterms:created>
  <dcterms:modified xsi:type="dcterms:W3CDTF">2023-11-12T09:40:34Z</dcterms:modified>
</cp:coreProperties>
</file>