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58" r:id="rId5"/>
    <p:sldId id="259" r:id="rId6"/>
    <p:sldId id="260" r:id="rId7"/>
    <p:sldId id="263" r:id="rId8"/>
    <p:sldId id="264" r:id="rId9"/>
    <p:sldId id="257" r:id="rId10"/>
    <p:sldId id="265" r:id="rId11"/>
    <p:sldId id="266" r:id="rId12"/>
    <p:sldId id="272" r:id="rId13"/>
    <p:sldId id="273" r:id="rId14"/>
    <p:sldId id="274" r:id="rId15"/>
    <p:sldId id="270" r:id="rId16"/>
    <p:sldId id="267" r:id="rId17"/>
    <p:sldId id="269" r:id="rId18"/>
    <p:sldId id="268" r:id="rId19"/>
    <p:sldId id="275" r:id="rId20"/>
    <p:sldId id="271"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p:scale>
          <a:sx n="70" d="100"/>
          <a:sy n="70" d="100"/>
        </p:scale>
        <p:origin x="64" y="7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11/26/2016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ransition spd="slow">
    <p:randomBar dir="vert"/>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libguides.uwf.edu/c.php?g=215199&amp;p=1420828" TargetMode="External"/><Relationship Id="rId2" Type="http://schemas.openxmlformats.org/officeDocument/2006/relationships/hyperlink" Target="http://www4.caes.hku.hk/acadgrammar/litrev/examples/litex3.htm" TargetMode="External"/><Relationship Id="rId1" Type="http://schemas.openxmlformats.org/officeDocument/2006/relationships/slideLayout" Target="../slideLayouts/slideLayout2.xml"/><Relationship Id="rId4" Type="http://schemas.openxmlformats.org/officeDocument/2006/relationships/hyperlink" Target="https://egrs.jcu.edu.au/workshops/international-bridging-program/workshop-notes/literature-review-example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Writing an abstract</a:t>
            </a:r>
            <a:br>
              <a:rPr lang="en-GB" dirty="0"/>
            </a:br>
            <a:r>
              <a:rPr lang="en-GB" dirty="0"/>
              <a:t>and literary review</a:t>
            </a:r>
            <a:br>
              <a:rPr lang="en-GB" dirty="0"/>
            </a:br>
            <a:r>
              <a:rPr lang="en-GB" dirty="0"/>
              <a:t>for CLSK5003</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0498489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Abstract</a:t>
            </a:r>
          </a:p>
        </p:txBody>
      </p:sp>
      <p:sp>
        <p:nvSpPr>
          <p:cNvPr id="3" name="Content Placeholder 2"/>
          <p:cNvSpPr>
            <a:spLocks noGrp="1"/>
          </p:cNvSpPr>
          <p:nvPr>
            <p:ph idx="1"/>
          </p:nvPr>
        </p:nvSpPr>
        <p:spPr>
          <a:xfrm>
            <a:off x="2278316" y="1557528"/>
            <a:ext cx="8915400" cy="4724400"/>
          </a:xfrm>
        </p:spPr>
        <p:txBody>
          <a:bodyPr>
            <a:normAutofit/>
          </a:bodyPr>
          <a:lstStyle/>
          <a:p>
            <a:r>
              <a:rPr lang="en-GB" dirty="0"/>
              <a:t>Latin </a:t>
            </a:r>
            <a:r>
              <a:rPr lang="en-GB" i="1" dirty="0" err="1"/>
              <a:t>abstractum</a:t>
            </a:r>
            <a:endParaRPr lang="en-GB" i="1" dirty="0"/>
          </a:p>
          <a:p>
            <a:pPr lvl="1"/>
            <a:r>
              <a:rPr lang="en-GB" dirty="0"/>
              <a:t>which means a condensed form of a longer piece of writing</a:t>
            </a:r>
          </a:p>
          <a:p>
            <a:r>
              <a:rPr lang="en-GB" dirty="0"/>
              <a:t>An abstract is a summary of your own research written in a small number of words. They're often found at the front of dissertations, theses, or journal articles.</a:t>
            </a:r>
          </a:p>
          <a:p>
            <a:r>
              <a:rPr lang="en-GB" dirty="0"/>
              <a:t>French mathematician and philosopher Blaise Pascal said:</a:t>
            </a:r>
            <a:br>
              <a:rPr lang="en-GB" dirty="0"/>
            </a:br>
            <a:r>
              <a:rPr lang="en-GB" sz="2400" b="1" dirty="0"/>
              <a:t>“I apologise that this letter is so long - I lacked the time to make it short”.</a:t>
            </a:r>
          </a:p>
          <a:p>
            <a:pPr lvl="1"/>
            <a:r>
              <a:rPr lang="en-GB" dirty="0"/>
              <a:t>Summarising what can be a long period of research activity in few words is a real skill, because it combines communication, analysis, and above all understanding of what you’ve done. </a:t>
            </a:r>
          </a:p>
          <a:p>
            <a:pPr lvl="1"/>
            <a:r>
              <a:rPr lang="en-GB" dirty="0"/>
              <a:t>It’s also essential for career development because employers will ask you to summarise complex information in an accessible form.</a:t>
            </a:r>
          </a:p>
          <a:p>
            <a:endParaRPr lang="en-GB" dirty="0"/>
          </a:p>
        </p:txBody>
      </p:sp>
    </p:spTree>
    <p:extLst>
      <p:ext uri="{BB962C8B-B14F-4D97-AF65-F5344CB8AC3E}">
        <p14:creationId xmlns:p14="http://schemas.microsoft.com/office/powerpoint/2010/main" val="40981765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1000"/>
                                        <p:tgtEl>
                                          <p:spTgt spid="3">
                                            <p:txEl>
                                              <p:pRg st="3" end="3"/>
                                            </p:txEl>
                                          </p:spTgt>
                                        </p:tgtEl>
                                      </p:cBhvr>
                                    </p:animEffect>
                                    <p:anim calcmode="lin" valueType="num">
                                      <p:cBhvr>
                                        <p:cTn id="1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abstract</a:t>
            </a:r>
          </a:p>
        </p:txBody>
      </p:sp>
      <p:sp>
        <p:nvSpPr>
          <p:cNvPr id="3" name="Content Placeholder 2"/>
          <p:cNvSpPr>
            <a:spLocks noGrp="1"/>
          </p:cNvSpPr>
          <p:nvPr>
            <p:ph idx="1"/>
          </p:nvPr>
        </p:nvSpPr>
        <p:spPr>
          <a:xfrm>
            <a:off x="1814513" y="1607344"/>
            <a:ext cx="9690099" cy="5150644"/>
          </a:xfrm>
        </p:spPr>
        <p:txBody>
          <a:bodyPr>
            <a:normAutofit lnSpcReduction="10000"/>
          </a:bodyPr>
          <a:lstStyle/>
          <a:p>
            <a:pPr>
              <a:buFont typeface="Wingdings" panose="05000000000000000000" pitchFamily="2" charset="2"/>
              <a:buChar char="Ø"/>
            </a:pPr>
            <a:r>
              <a:rPr lang="en-GB" dirty="0"/>
              <a:t>good  abstract:</a:t>
            </a:r>
          </a:p>
          <a:p>
            <a:pPr lvl="1">
              <a:buFont typeface="Wingdings" panose="05000000000000000000" pitchFamily="2" charset="2"/>
              <a:buChar char="Ø"/>
            </a:pPr>
            <a:r>
              <a:rPr lang="en-GB" b="1" dirty="0"/>
              <a:t>coherent and  concise</a:t>
            </a:r>
          </a:p>
          <a:p>
            <a:pPr lvl="1">
              <a:buFont typeface="Wingdings" panose="05000000000000000000" pitchFamily="2" charset="2"/>
              <a:buChar char="Ø"/>
            </a:pPr>
            <a:r>
              <a:rPr lang="en-GB" dirty="0"/>
              <a:t>abstract is able to stand alone as a unit of information</a:t>
            </a:r>
          </a:p>
          <a:p>
            <a:pPr lvl="1">
              <a:buFont typeface="Wingdings" panose="05000000000000000000" pitchFamily="2" charset="2"/>
              <a:buChar char="Ø"/>
            </a:pPr>
            <a:r>
              <a:rPr lang="en-GB" dirty="0"/>
              <a:t>covers </a:t>
            </a:r>
            <a:r>
              <a:rPr lang="en-GB" b="1" dirty="0"/>
              <a:t>all the essential academic elements of your research</a:t>
            </a:r>
            <a:r>
              <a:rPr lang="en-GB" dirty="0"/>
              <a:t>: </a:t>
            </a:r>
          </a:p>
          <a:p>
            <a:pPr lvl="2">
              <a:buFont typeface="Wingdings" panose="05000000000000000000" pitchFamily="2" charset="2"/>
              <a:buChar char="Ø"/>
            </a:pPr>
            <a:r>
              <a:rPr lang="en-GB" dirty="0"/>
              <a:t>aim / objective / purpose</a:t>
            </a:r>
          </a:p>
          <a:p>
            <a:pPr lvl="2">
              <a:buFont typeface="Wingdings" panose="05000000000000000000" pitchFamily="2" charset="2"/>
              <a:buChar char="Ø"/>
            </a:pPr>
            <a:r>
              <a:rPr lang="en-GB" dirty="0"/>
              <a:t>background, </a:t>
            </a:r>
          </a:p>
          <a:p>
            <a:pPr lvl="2">
              <a:buFont typeface="Wingdings" panose="05000000000000000000" pitchFamily="2" charset="2"/>
              <a:buChar char="Ø"/>
            </a:pPr>
            <a:r>
              <a:rPr lang="en-GB" dirty="0"/>
              <a:t>focus, </a:t>
            </a:r>
          </a:p>
          <a:p>
            <a:pPr lvl="2">
              <a:buFont typeface="Wingdings" panose="05000000000000000000" pitchFamily="2" charset="2"/>
              <a:buChar char="Ø"/>
            </a:pPr>
            <a:r>
              <a:rPr lang="en-GB" dirty="0"/>
              <a:t>methods, </a:t>
            </a:r>
          </a:p>
          <a:p>
            <a:pPr lvl="2">
              <a:buFont typeface="Wingdings" panose="05000000000000000000" pitchFamily="2" charset="2"/>
              <a:buChar char="Ø"/>
            </a:pPr>
            <a:r>
              <a:rPr lang="en-GB" dirty="0"/>
              <a:t>results</a:t>
            </a:r>
          </a:p>
          <a:p>
            <a:pPr lvl="2">
              <a:buFont typeface="Wingdings" panose="05000000000000000000" pitchFamily="2" charset="2"/>
              <a:buChar char="Ø"/>
            </a:pPr>
            <a:r>
              <a:rPr lang="en-GB" dirty="0"/>
              <a:t>conclusions</a:t>
            </a:r>
          </a:p>
          <a:p>
            <a:pPr lvl="2">
              <a:buFont typeface="Wingdings" panose="05000000000000000000" pitchFamily="2" charset="2"/>
              <a:buChar char="Ø"/>
            </a:pPr>
            <a:r>
              <a:rPr lang="en-GB" dirty="0"/>
              <a:t>contains no irrelevant information</a:t>
            </a:r>
          </a:p>
          <a:p>
            <a:pPr lvl="1">
              <a:buFont typeface="Wingdings" panose="05000000000000000000" pitchFamily="2" charset="2"/>
              <a:buChar char="Ø"/>
            </a:pPr>
            <a:r>
              <a:rPr lang="en-GB" dirty="0"/>
              <a:t>written in plain English </a:t>
            </a:r>
            <a:br>
              <a:rPr lang="en-GB" dirty="0"/>
            </a:br>
            <a:r>
              <a:rPr lang="en-GB" dirty="0"/>
              <a:t>and </a:t>
            </a:r>
            <a:r>
              <a:rPr lang="en-GB" b="1" dirty="0"/>
              <a:t>understandable to a wider audience, as well as to your discipline-specific audience</a:t>
            </a:r>
          </a:p>
          <a:p>
            <a:pPr lvl="1">
              <a:buFont typeface="Wingdings" panose="05000000000000000000" pitchFamily="2" charset="2"/>
              <a:buChar char="Ø"/>
            </a:pPr>
            <a:r>
              <a:rPr lang="en-GB" dirty="0"/>
              <a:t>uses </a:t>
            </a:r>
            <a:r>
              <a:rPr lang="en-GB" b="1" dirty="0"/>
              <a:t>passive</a:t>
            </a:r>
            <a:r>
              <a:rPr lang="en-GB" dirty="0"/>
              <a:t> structures in order to report on findings, </a:t>
            </a:r>
          </a:p>
          <a:p>
            <a:pPr lvl="1">
              <a:buFont typeface="Wingdings" panose="05000000000000000000" pitchFamily="2" charset="2"/>
              <a:buChar char="Ø"/>
            </a:pPr>
            <a:r>
              <a:rPr lang="en-GB" dirty="0"/>
              <a:t>Referencing: yes, for our purpose in CLSK5003</a:t>
            </a:r>
          </a:p>
        </p:txBody>
      </p:sp>
    </p:spTree>
    <p:extLst>
      <p:ext uri="{BB962C8B-B14F-4D97-AF65-F5344CB8AC3E}">
        <p14:creationId xmlns:p14="http://schemas.microsoft.com/office/powerpoint/2010/main" val="42944685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7500"/>
                            </p:stCondLst>
                            <p:childTnLst>
                              <p:par>
                                <p:cTn id="41" presetID="42" presetClass="entr" presetSubtype="0" fill="hold" grpId="0" nodeType="afterEffect">
                                  <p:stCondLst>
                                    <p:cond delay="25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8750"/>
                            </p:stCondLst>
                            <p:childTnLst>
                              <p:par>
                                <p:cTn id="47" presetID="42" presetClass="entr" presetSubtype="0" fill="hold" grpId="0" nodeType="afterEffect">
                                  <p:stCondLst>
                                    <p:cond delay="25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0000"/>
                            </p:stCondLst>
                            <p:childTnLst>
                              <p:par>
                                <p:cTn id="53" presetID="42" presetClass="entr" presetSubtype="0" fill="hold" grpId="0" nodeType="afterEffect">
                                  <p:stCondLst>
                                    <p:cond delay="25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11250"/>
                            </p:stCondLst>
                            <p:childTnLst>
                              <p:par>
                                <p:cTn id="59" presetID="42" presetClass="entr" presetSubtype="0" fill="hold" grpId="0" nodeType="afterEffect">
                                  <p:stCondLst>
                                    <p:cond delay="25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12500"/>
                            </p:stCondLst>
                            <p:childTnLst>
                              <p:par>
                                <p:cTn id="65" presetID="42" presetClass="entr" presetSubtype="0" fill="hold" grpId="0" nodeType="afterEffect">
                                  <p:stCondLst>
                                    <p:cond delay="25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0" fill="hold">
                            <p:stCondLst>
                              <p:cond delay="13750"/>
                            </p:stCondLst>
                            <p:childTnLst>
                              <p:par>
                                <p:cTn id="71" presetID="42" presetClass="entr" presetSubtype="0" fill="hold" grpId="0" nodeType="afterEffect">
                                  <p:stCondLst>
                                    <p:cond delay="250"/>
                                  </p:stCondLst>
                                  <p:childTnLst>
                                    <p:set>
                                      <p:cBhvr>
                                        <p:cTn id="72" dur="1" fill="hold">
                                          <p:stCondLst>
                                            <p:cond delay="0"/>
                                          </p:stCondLst>
                                        </p:cTn>
                                        <p:tgtEl>
                                          <p:spTgt spid="3">
                                            <p:txEl>
                                              <p:pRg st="11" end="11"/>
                                            </p:txEl>
                                          </p:spTgt>
                                        </p:tgtEl>
                                        <p:attrNameLst>
                                          <p:attrName>style.visibility</p:attrName>
                                        </p:attrNameLst>
                                      </p:cBhvr>
                                      <p:to>
                                        <p:strVal val="visible"/>
                                      </p:to>
                                    </p:set>
                                    <p:animEffect transition="in" filter="fade">
                                      <p:cBhvr>
                                        <p:cTn id="73" dur="1000"/>
                                        <p:tgtEl>
                                          <p:spTgt spid="3">
                                            <p:txEl>
                                              <p:pRg st="11" end="11"/>
                                            </p:txEl>
                                          </p:spTgt>
                                        </p:tgtEl>
                                      </p:cBhvr>
                                    </p:animEffect>
                                    <p:anim calcmode="lin" valueType="num">
                                      <p:cBhvr>
                                        <p:cTn id="7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par>
                          <p:cTn id="76" fill="hold">
                            <p:stCondLst>
                              <p:cond delay="15000"/>
                            </p:stCondLst>
                            <p:childTnLst>
                              <p:par>
                                <p:cTn id="77" presetID="42" presetClass="entr" presetSubtype="0" fill="hold" grpId="0" nodeType="afterEffect">
                                  <p:stCondLst>
                                    <p:cond delay="250"/>
                                  </p:stCondLst>
                                  <p:childTnLst>
                                    <p:set>
                                      <p:cBhvr>
                                        <p:cTn id="78" dur="1" fill="hold">
                                          <p:stCondLst>
                                            <p:cond delay="0"/>
                                          </p:stCondLst>
                                        </p:cTn>
                                        <p:tgtEl>
                                          <p:spTgt spid="3">
                                            <p:txEl>
                                              <p:pRg st="12" end="12"/>
                                            </p:txEl>
                                          </p:spTgt>
                                        </p:tgtEl>
                                        <p:attrNameLst>
                                          <p:attrName>style.visibility</p:attrName>
                                        </p:attrNameLst>
                                      </p:cBhvr>
                                      <p:to>
                                        <p:strVal val="visible"/>
                                      </p:to>
                                    </p:set>
                                    <p:animEffect transition="in" filter="fade">
                                      <p:cBhvr>
                                        <p:cTn id="79" dur="1000"/>
                                        <p:tgtEl>
                                          <p:spTgt spid="3">
                                            <p:txEl>
                                              <p:pRg st="12" end="12"/>
                                            </p:txEl>
                                          </p:spTgt>
                                        </p:tgtEl>
                                      </p:cBhvr>
                                    </p:animEffect>
                                    <p:anim calcmode="lin" valueType="num">
                                      <p:cBhvr>
                                        <p:cTn id="8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par>
                          <p:cTn id="82" fill="hold">
                            <p:stCondLst>
                              <p:cond delay="16250"/>
                            </p:stCondLst>
                            <p:childTnLst>
                              <p:par>
                                <p:cTn id="83" presetID="42" presetClass="entr" presetSubtype="0" fill="hold" grpId="0" nodeType="afterEffect">
                                  <p:stCondLst>
                                    <p:cond delay="250"/>
                                  </p:stCondLst>
                                  <p:childTnLst>
                                    <p:set>
                                      <p:cBhvr>
                                        <p:cTn id="84" dur="1" fill="hold">
                                          <p:stCondLst>
                                            <p:cond delay="0"/>
                                          </p:stCondLst>
                                        </p:cTn>
                                        <p:tgtEl>
                                          <p:spTgt spid="3">
                                            <p:txEl>
                                              <p:pRg st="13" end="13"/>
                                            </p:txEl>
                                          </p:spTgt>
                                        </p:tgtEl>
                                        <p:attrNameLst>
                                          <p:attrName>style.visibility</p:attrName>
                                        </p:attrNameLst>
                                      </p:cBhvr>
                                      <p:to>
                                        <p:strVal val="visible"/>
                                      </p:to>
                                    </p:set>
                                    <p:animEffect transition="in" filter="fade">
                                      <p:cBhvr>
                                        <p:cTn id="85" dur="1000"/>
                                        <p:tgtEl>
                                          <p:spTgt spid="3">
                                            <p:txEl>
                                              <p:pRg st="13" end="13"/>
                                            </p:txEl>
                                          </p:spTgt>
                                        </p:tgtEl>
                                      </p:cBhvr>
                                    </p:animEffect>
                                    <p:anim calcmode="lin" valueType="num">
                                      <p:cBhvr>
                                        <p:cTn id="8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8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information does the abstract give about</a:t>
            </a:r>
          </a:p>
        </p:txBody>
      </p:sp>
      <p:sp>
        <p:nvSpPr>
          <p:cNvPr id="3" name="Content Placeholder 2"/>
          <p:cNvSpPr>
            <a:spLocks noGrp="1"/>
          </p:cNvSpPr>
          <p:nvPr>
            <p:ph sz="half" idx="1"/>
          </p:nvPr>
        </p:nvSpPr>
        <p:spPr>
          <a:xfrm>
            <a:off x="2592924" y="1905000"/>
            <a:ext cx="4310152" cy="4953000"/>
          </a:xfrm>
        </p:spPr>
        <p:txBody>
          <a:bodyPr>
            <a:normAutofit/>
          </a:bodyPr>
          <a:lstStyle/>
          <a:p>
            <a:r>
              <a:rPr lang="en-GB" dirty="0"/>
              <a:t>Other people's work and the focus of previous research literature?</a:t>
            </a:r>
          </a:p>
          <a:p>
            <a:r>
              <a:rPr lang="en-GB" dirty="0"/>
              <a:t>What is distinctive to your own theory-position or intellectual approach?</a:t>
            </a:r>
          </a:p>
          <a:p>
            <a:r>
              <a:rPr lang="en-GB" dirty="0"/>
              <a:t>Your methods or data sources/datasets?</a:t>
            </a:r>
          </a:p>
          <a:p>
            <a:r>
              <a:rPr lang="en-GB" dirty="0"/>
              <a:t>Your bottom-line findings</a:t>
            </a:r>
          </a:p>
          <a:p>
            <a:pPr lvl="1"/>
            <a:r>
              <a:rPr lang="en-GB" dirty="0"/>
              <a:t>i.e. what 'new facts' have you found? </a:t>
            </a:r>
          </a:p>
          <a:p>
            <a:pPr lvl="1"/>
            <a:r>
              <a:rPr lang="en-GB" dirty="0"/>
              <a:t>Or what key conclusions do you draw?</a:t>
            </a:r>
          </a:p>
          <a:p>
            <a:r>
              <a:rPr lang="en-GB" dirty="0"/>
              <a:t>The value-added or originality of your work within this field?</a:t>
            </a:r>
          </a:p>
        </p:txBody>
      </p:sp>
      <p:sp>
        <p:nvSpPr>
          <p:cNvPr id="4" name="Content Placeholder 3"/>
          <p:cNvSpPr>
            <a:spLocks noGrp="1"/>
          </p:cNvSpPr>
          <p:nvPr>
            <p:ph sz="half" idx="2"/>
          </p:nvPr>
        </p:nvSpPr>
        <p:spPr>
          <a:xfrm>
            <a:off x="7190747" y="2126221"/>
            <a:ext cx="4313864" cy="4589371"/>
          </a:xfrm>
        </p:spPr>
        <p:txBody>
          <a:bodyPr>
            <a:normAutofit/>
          </a:bodyPr>
          <a:lstStyle/>
          <a:p>
            <a:r>
              <a:rPr lang="en-GB" dirty="0"/>
              <a:t>No more than 20%</a:t>
            </a:r>
          </a:p>
          <a:p>
            <a:endParaRPr lang="en-GB" dirty="0"/>
          </a:p>
          <a:p>
            <a:endParaRPr lang="en-GB" dirty="0"/>
          </a:p>
          <a:p>
            <a:r>
              <a:rPr lang="en-GB" dirty="0"/>
              <a:t>At least 20%</a:t>
            </a:r>
          </a:p>
          <a:p>
            <a:endParaRPr lang="en-GB" dirty="0"/>
          </a:p>
          <a:p>
            <a:r>
              <a:rPr lang="en-GB" dirty="0"/>
              <a:t>More than 20%</a:t>
            </a:r>
          </a:p>
          <a:p>
            <a:endParaRPr lang="en-GB" dirty="0"/>
          </a:p>
          <a:p>
            <a:r>
              <a:rPr lang="en-GB" dirty="0"/>
              <a:t>As many words as possible within your limit</a:t>
            </a:r>
          </a:p>
          <a:p>
            <a:endParaRPr lang="en-GB" dirty="0"/>
          </a:p>
          <a:p>
            <a:r>
              <a:rPr lang="en-GB" dirty="0"/>
              <a:t>Less than 20%, </a:t>
            </a:r>
            <a:br>
              <a:rPr lang="en-GB" dirty="0"/>
            </a:br>
            <a:r>
              <a:rPr lang="en-GB" dirty="0"/>
              <a:t>at least 30 to 50 words</a:t>
            </a:r>
          </a:p>
        </p:txBody>
      </p:sp>
    </p:spTree>
    <p:extLst>
      <p:ext uri="{BB962C8B-B14F-4D97-AF65-F5344CB8AC3E}">
        <p14:creationId xmlns:p14="http://schemas.microsoft.com/office/powerpoint/2010/main" val="631089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8" fill="hold">
                            <p:stCondLst>
                              <p:cond delay="4000"/>
                            </p:stCondLst>
                            <p:childTnLst>
                              <p:par>
                                <p:cTn id="39" presetID="42" presetClass="entr" presetSubtype="0" fill="hold" grpId="0"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4" fill="hold">
                            <p:stCondLst>
                              <p:cond delay="5000"/>
                            </p:stCondLst>
                            <p:childTnLst>
                              <p:par>
                                <p:cTn id="45" presetID="42" presetClass="entr" presetSubtype="0" fill="hold" grpId="0" nodeType="after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1000"/>
                                        <p:tgtEl>
                                          <p:spTgt spid="4">
                                            <p:txEl>
                                              <p:pRg st="0" end="0"/>
                                            </p:txEl>
                                          </p:spTgt>
                                        </p:tgtEl>
                                      </p:cBhvr>
                                    </p:animEffect>
                                    <p:anim calcmode="lin" valueType="num">
                                      <p:cBhvr>
                                        <p:cTn id="4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50" fill="hold">
                            <p:stCondLst>
                              <p:cond delay="6000"/>
                            </p:stCondLst>
                            <p:childTnLst>
                              <p:par>
                                <p:cTn id="51" presetID="42" presetClass="entr" presetSubtype="0" fill="hold" grpId="0" nodeType="after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Effect transition="in" filter="fade">
                                      <p:cBhvr>
                                        <p:cTn id="53" dur="1000"/>
                                        <p:tgtEl>
                                          <p:spTgt spid="4">
                                            <p:txEl>
                                              <p:pRg st="3" end="3"/>
                                            </p:txEl>
                                          </p:spTgt>
                                        </p:tgtEl>
                                      </p:cBhvr>
                                    </p:animEffect>
                                    <p:anim calcmode="lin" valueType="num">
                                      <p:cBhvr>
                                        <p:cTn id="5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56" fill="hold">
                            <p:stCondLst>
                              <p:cond delay="7000"/>
                            </p:stCondLst>
                            <p:childTnLst>
                              <p:par>
                                <p:cTn id="57" presetID="42" presetClass="entr" presetSubtype="0" fill="hold" grpId="0" nodeType="after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animEffect transition="in" filter="fade">
                                      <p:cBhvr>
                                        <p:cTn id="59" dur="1000"/>
                                        <p:tgtEl>
                                          <p:spTgt spid="4">
                                            <p:txEl>
                                              <p:pRg st="5" end="5"/>
                                            </p:txEl>
                                          </p:spTgt>
                                        </p:tgtEl>
                                      </p:cBhvr>
                                    </p:animEffect>
                                    <p:anim calcmode="lin" valueType="num">
                                      <p:cBhvr>
                                        <p:cTn id="6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62" fill="hold">
                            <p:stCondLst>
                              <p:cond delay="8000"/>
                            </p:stCondLst>
                            <p:childTnLst>
                              <p:par>
                                <p:cTn id="63" presetID="42" presetClass="entr" presetSubtype="0" fill="hold" grpId="0" nodeType="afterEffect">
                                  <p:stCondLst>
                                    <p:cond delay="0"/>
                                  </p:stCondLst>
                                  <p:childTnLst>
                                    <p:set>
                                      <p:cBhvr>
                                        <p:cTn id="64" dur="1" fill="hold">
                                          <p:stCondLst>
                                            <p:cond delay="0"/>
                                          </p:stCondLst>
                                        </p:cTn>
                                        <p:tgtEl>
                                          <p:spTgt spid="4">
                                            <p:txEl>
                                              <p:pRg st="7" end="7"/>
                                            </p:txEl>
                                          </p:spTgt>
                                        </p:tgtEl>
                                        <p:attrNameLst>
                                          <p:attrName>style.visibility</p:attrName>
                                        </p:attrNameLst>
                                      </p:cBhvr>
                                      <p:to>
                                        <p:strVal val="visible"/>
                                      </p:to>
                                    </p:set>
                                    <p:animEffect transition="in" filter="fade">
                                      <p:cBhvr>
                                        <p:cTn id="65" dur="1000"/>
                                        <p:tgtEl>
                                          <p:spTgt spid="4">
                                            <p:txEl>
                                              <p:pRg st="7" end="7"/>
                                            </p:txEl>
                                          </p:spTgt>
                                        </p:tgtEl>
                                      </p:cBhvr>
                                    </p:animEffect>
                                    <p:anim calcmode="lin" valueType="num">
                                      <p:cBhvr>
                                        <p:cTn id="6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6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68" fill="hold">
                            <p:stCondLst>
                              <p:cond delay="9000"/>
                            </p:stCondLst>
                            <p:childTnLst>
                              <p:par>
                                <p:cTn id="69" presetID="42" presetClass="entr" presetSubtype="0" fill="hold" grpId="0" nodeType="after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Effect transition="in" filter="fade">
                                      <p:cBhvr>
                                        <p:cTn id="71" dur="1000"/>
                                        <p:tgtEl>
                                          <p:spTgt spid="4">
                                            <p:txEl>
                                              <p:pRg st="9" end="9"/>
                                            </p:txEl>
                                          </p:spTgt>
                                        </p:tgtEl>
                                      </p:cBhvr>
                                    </p:animEffect>
                                    <p:anim calcmode="lin" valueType="num">
                                      <p:cBhvr>
                                        <p:cTn id="72"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Good abstract</a:t>
            </a:r>
          </a:p>
        </p:txBody>
      </p:sp>
      <p:sp>
        <p:nvSpPr>
          <p:cNvPr id="6" name="Content Placeholder 5"/>
          <p:cNvSpPr>
            <a:spLocks noGrp="1"/>
          </p:cNvSpPr>
          <p:nvPr>
            <p:ph idx="1"/>
          </p:nvPr>
        </p:nvSpPr>
        <p:spPr>
          <a:xfrm>
            <a:off x="1976564" y="1621536"/>
            <a:ext cx="8915400" cy="4468368"/>
          </a:xfrm>
        </p:spPr>
        <p:txBody>
          <a:bodyPr>
            <a:noAutofit/>
          </a:bodyPr>
          <a:lstStyle/>
          <a:p>
            <a:r>
              <a:rPr lang="en-GB" dirty="0"/>
              <a:t>Is the progression of ideas clear and connected?</a:t>
            </a:r>
          </a:p>
          <a:p>
            <a:r>
              <a:rPr lang="en-GB" dirty="0"/>
              <a:t>Relationship to the title of your poster/subject/topic?</a:t>
            </a:r>
          </a:p>
          <a:p>
            <a:r>
              <a:rPr lang="en-GB" dirty="0"/>
              <a:t>How many theme/theory words from the article title recur in the abstract?</a:t>
            </a:r>
          </a:p>
          <a:p>
            <a:pPr lvl="1"/>
            <a:r>
              <a:rPr lang="en-GB" dirty="0"/>
              <a:t>Does the abstract introduce any new theme/theory words, that are not present in the article title? </a:t>
            </a:r>
          </a:p>
          <a:p>
            <a:pPr lvl="1"/>
            <a:r>
              <a:rPr lang="en-GB" dirty="0"/>
              <a:t>Do the two sets of words fit closely together? [good] </a:t>
            </a:r>
            <a:br>
              <a:rPr lang="en-GB" dirty="0"/>
            </a:br>
            <a:r>
              <a:rPr lang="en-GB" dirty="0"/>
              <a:t>or suggest different emphases? [bad]</a:t>
            </a:r>
          </a:p>
          <a:p>
            <a:r>
              <a:rPr lang="en-GB" dirty="0"/>
              <a:t>Style points: </a:t>
            </a:r>
          </a:p>
          <a:p>
            <a:pPr lvl="1"/>
            <a:r>
              <a:rPr lang="en-GB" dirty="0"/>
              <a:t>How many words are wasted on ‘This essay/poster sets out to prove..’ </a:t>
            </a:r>
            <a:br>
              <a:rPr lang="en-GB" dirty="0"/>
            </a:br>
            <a:r>
              <a:rPr lang="en-GB" dirty="0"/>
              <a:t>or ‘Section 2 shows that…’ </a:t>
            </a:r>
          </a:p>
          <a:p>
            <a:pPr lvl="1"/>
            <a:r>
              <a:rPr lang="en-GB" dirty="0"/>
              <a:t>Is the description of your own research in the present tense? [good] </a:t>
            </a:r>
            <a:br>
              <a:rPr lang="en-GB" dirty="0"/>
            </a:br>
            <a:r>
              <a:rPr lang="en-GB" dirty="0"/>
              <a:t>                                                                              or the future tense?[bad]</a:t>
            </a:r>
          </a:p>
          <a:p>
            <a:r>
              <a:rPr lang="en-GB" dirty="0"/>
              <a:t>Are there too many ‘filler’ words? [bad]</a:t>
            </a:r>
          </a:p>
          <a:p>
            <a:endParaRPr lang="en-GB" dirty="0"/>
          </a:p>
          <a:p>
            <a:endParaRPr lang="en-GB" dirty="0"/>
          </a:p>
        </p:txBody>
      </p:sp>
    </p:spTree>
    <p:extLst>
      <p:ext uri="{BB962C8B-B14F-4D97-AF65-F5344CB8AC3E}">
        <p14:creationId xmlns:p14="http://schemas.microsoft.com/office/powerpoint/2010/main" val="8172980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1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fade">
                                      <p:cBhvr>
                                        <p:cTn id="20" dur="1000"/>
                                        <p:tgtEl>
                                          <p:spTgt spid="6">
                                            <p:txEl>
                                              <p:pRg st="2" end="2"/>
                                            </p:txEl>
                                          </p:spTgt>
                                        </p:tgtEl>
                                      </p:cBhvr>
                                    </p:animEffect>
                                    <p:anim calcmode="lin" valueType="num">
                                      <p:cBhvr>
                                        <p:cTn id="2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Effect transition="in" filter="fade">
                                      <p:cBhvr>
                                        <p:cTn id="30" dur="1000"/>
                                        <p:tgtEl>
                                          <p:spTgt spid="6">
                                            <p:txEl>
                                              <p:pRg st="4" end="4"/>
                                            </p:txEl>
                                          </p:spTgt>
                                        </p:tgtEl>
                                      </p:cBhvr>
                                    </p:animEffect>
                                    <p:anim calcmode="lin" valueType="num">
                                      <p:cBhvr>
                                        <p:cTn id="31"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6">
                                            <p:txEl>
                                              <p:pRg st="7" end="7"/>
                                            </p:txEl>
                                          </p:spTgt>
                                        </p:tgtEl>
                                        <p:attrNameLst>
                                          <p:attrName>style.visibility</p:attrName>
                                        </p:attrNameLst>
                                      </p:cBhvr>
                                      <p:to>
                                        <p:strVal val="visible"/>
                                      </p:to>
                                    </p:set>
                                    <p:animEffect transition="in" filter="fade">
                                      <p:cBhvr>
                                        <p:cTn id="47" dur="1000"/>
                                        <p:tgtEl>
                                          <p:spTgt spid="6">
                                            <p:txEl>
                                              <p:pRg st="7" end="7"/>
                                            </p:txEl>
                                          </p:spTgt>
                                        </p:tgtEl>
                                      </p:cBhvr>
                                    </p:animEffect>
                                    <p:anim calcmode="lin" valueType="num">
                                      <p:cBhvr>
                                        <p:cTn id="4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6">
                                            <p:txEl>
                                              <p:pRg st="8" end="8"/>
                                            </p:txEl>
                                          </p:spTgt>
                                        </p:tgtEl>
                                        <p:attrNameLst>
                                          <p:attrName>style.visibility</p:attrName>
                                        </p:attrNameLst>
                                      </p:cBhvr>
                                      <p:to>
                                        <p:strVal val="visible"/>
                                      </p:to>
                                    </p:set>
                                    <p:animEffect transition="in" filter="fade">
                                      <p:cBhvr>
                                        <p:cTn id="54" dur="1000"/>
                                        <p:tgtEl>
                                          <p:spTgt spid="6">
                                            <p:txEl>
                                              <p:pRg st="8" end="8"/>
                                            </p:txEl>
                                          </p:spTgt>
                                        </p:tgtEl>
                                      </p:cBhvr>
                                    </p:animEffect>
                                    <p:anim calcmode="lin" valueType="num">
                                      <p:cBhvr>
                                        <p:cTn id="55"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376571" cy="1280890"/>
          </a:xfrm>
        </p:spPr>
        <p:txBody>
          <a:bodyPr/>
          <a:lstStyle/>
          <a:p>
            <a:r>
              <a:rPr lang="en-GB" dirty="0"/>
              <a:t>Sample Abstract (but short &amp; imperfect)</a:t>
            </a:r>
            <a:endParaRPr lang="en-GB" dirty="0"/>
          </a:p>
        </p:txBody>
      </p:sp>
      <p:sp>
        <p:nvSpPr>
          <p:cNvPr id="3" name="Content Placeholder 2"/>
          <p:cNvSpPr>
            <a:spLocks noGrp="1"/>
          </p:cNvSpPr>
          <p:nvPr>
            <p:ph idx="1"/>
          </p:nvPr>
        </p:nvSpPr>
        <p:spPr>
          <a:xfrm>
            <a:off x="1828800" y="1417320"/>
            <a:ext cx="9675812" cy="5166360"/>
          </a:xfrm>
        </p:spPr>
        <p:txBody>
          <a:bodyPr>
            <a:normAutofit fontScale="92500" lnSpcReduction="10000"/>
          </a:bodyPr>
          <a:lstStyle/>
          <a:p>
            <a:pPr marL="0" indent="0">
              <a:buNone/>
            </a:pPr>
            <a:r>
              <a:rPr lang="en-GB" dirty="0"/>
              <a:t>"Their War": The Perspective of the South Vietnamese Military in Their Own  Words</a:t>
            </a:r>
          </a:p>
          <a:p>
            <a:pPr marL="0" indent="0">
              <a:buNone/>
            </a:pPr>
            <a:r>
              <a:rPr lang="en-GB" dirty="0"/>
              <a:t>Author: Julie Pham (UCB participant in UC Day 2001)</a:t>
            </a:r>
          </a:p>
          <a:p>
            <a:pPr marL="0" indent="0">
              <a:buNone/>
            </a:pPr>
            <a:r>
              <a:rPr lang="en-GB" dirty="0"/>
              <a:t>Despite the vast research by Americans on the Vietnam War, little is known  about the perspective of South Vietnamese military, officially called the Republic of Vietnam Armed Forces (RVNAF). The overall image that emerges from the literature is negative: lazy, corrupt, unpatriotic, apathetic soldiers with poor fighting spirits. This study recovers some of the South Vietnamese  military perspective for an American audience through </a:t>
            </a:r>
            <a:r>
              <a:rPr lang="en-GB" dirty="0" err="1"/>
              <a:t>qualititative</a:t>
            </a:r>
            <a:r>
              <a:rPr lang="en-GB" dirty="0"/>
              <a:t> interviews with 40 RVNAF veterans now living in San José, Sacramento, and Seattle, home to three of the top five largest Vietnamese American communities in the  nation. An analysis of these interviews yields the veterans' own explanations  that complicate and sometimes even challenge three widely held assumptions about the South Vietnamese military: 1) the RVNAF was rife with corruption at the top ranks, hurting the morale of the lower ranks; 2) racial relations between the South Vietnamese military and the Americans were tense and hostile; and 3) the RVNAF was apathetic in defending South Vietnam from communism. The stories add nuance to our understanding of who the South Vietnamese were in the Vietnam War. This study is part of a growing body of research on non-American perspectives of the war. In using a largely untapped source of Vietnamese history – oral histories with Vietnamese immigrants – this project will contribute to future research on similar topics.</a:t>
            </a:r>
          </a:p>
        </p:txBody>
      </p:sp>
    </p:spTree>
    <p:extLst>
      <p:ext uri="{BB962C8B-B14F-4D97-AF65-F5344CB8AC3E}">
        <p14:creationId xmlns:p14="http://schemas.microsoft.com/office/powerpoint/2010/main" val="313222440"/>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468011" cy="1280890"/>
          </a:xfrm>
        </p:spPr>
        <p:txBody>
          <a:bodyPr/>
          <a:lstStyle/>
          <a:p>
            <a:r>
              <a:rPr lang="en-GB" dirty="0"/>
              <a:t>Sample Abstract (but short &amp; imperfect)</a:t>
            </a:r>
            <a:endParaRPr lang="en-GB" dirty="0"/>
          </a:p>
        </p:txBody>
      </p:sp>
      <p:sp>
        <p:nvSpPr>
          <p:cNvPr id="3" name="Content Placeholder 2"/>
          <p:cNvSpPr>
            <a:spLocks noGrp="1"/>
          </p:cNvSpPr>
          <p:nvPr>
            <p:ph idx="1"/>
          </p:nvPr>
        </p:nvSpPr>
        <p:spPr>
          <a:xfrm>
            <a:off x="1335024" y="1572769"/>
            <a:ext cx="10169588" cy="5178324"/>
          </a:xfrm>
        </p:spPr>
        <p:txBody>
          <a:bodyPr>
            <a:normAutofit fontScale="92500" lnSpcReduction="20000"/>
          </a:bodyPr>
          <a:lstStyle/>
          <a:p>
            <a:pPr marL="0" indent="0">
              <a:buNone/>
            </a:pPr>
            <a:r>
              <a:rPr lang="en-GB" dirty="0"/>
              <a:t>Violence, </a:t>
            </a:r>
            <a:r>
              <a:rPr lang="en-GB" dirty="0" err="1"/>
              <a:t>Subalternity</a:t>
            </a:r>
            <a:r>
              <a:rPr lang="en-GB" dirty="0"/>
              <a:t>, and El Corrido Along the US/Mexican Border</a:t>
            </a:r>
          </a:p>
          <a:p>
            <a:pPr marL="0" indent="0">
              <a:buNone/>
            </a:pPr>
            <a:r>
              <a:rPr lang="en-GB" dirty="0"/>
              <a:t>Author: Roberto Hernandez (UCB participant in UC Day 2001)</a:t>
            </a:r>
          </a:p>
          <a:p>
            <a:pPr marL="0" indent="0">
              <a:buNone/>
            </a:pPr>
            <a:r>
              <a:rPr lang="en-GB" dirty="0"/>
              <a:t>The Geopolitical divide that separates the United States and Mexico has long plagued he region with violence and conflict. However, its extent and political nature is often overshadowed and undermined by mainstream information outlets. The boundary inspires polarized reactions: tough on crime/immigration rhetoric from politicians and enforcement officials &amp;</a:t>
            </a:r>
            <a:r>
              <a:rPr lang="en-GB" dirty="0" err="1"/>
              <a:t>endash</a:t>
            </a:r>
            <a:r>
              <a:rPr lang="en-GB" dirty="0"/>
              <a:t>; exemplified in current border militarization &amp;</a:t>
            </a:r>
            <a:r>
              <a:rPr lang="en-GB" dirty="0" err="1"/>
              <a:t>endash</a:t>
            </a:r>
            <a:r>
              <a:rPr lang="en-GB" dirty="0"/>
              <a:t>; and appeasement through feel-good news reporting. Such contradictions desensitize and deny the essence and root  cause of the conflict &amp;</a:t>
            </a:r>
            <a:r>
              <a:rPr lang="en-GB" dirty="0" err="1"/>
              <a:t>endash</a:t>
            </a:r>
            <a:r>
              <a:rPr lang="en-GB" dirty="0"/>
              <a:t>; an ongoing </a:t>
            </a:r>
            <a:r>
              <a:rPr lang="en-GB" dirty="0" err="1"/>
              <a:t>sociopolitical</a:t>
            </a:r>
            <a:r>
              <a:rPr lang="en-GB" dirty="0"/>
              <a:t>, cultural, and economic struggle between the two nations. While information transmission in the north has a U.S. focus, south of the divide knowledge distribution is very Mexico-</a:t>
            </a:r>
            <a:r>
              <a:rPr lang="en-GB" dirty="0" err="1"/>
              <a:t>centered</a:t>
            </a:r>
            <a:r>
              <a:rPr lang="en-GB" dirty="0"/>
              <a:t>. However, the border region acts as a third space t hat gives birth to a distinct border gnosis, a unique form of knowledge construction among subaltern communities on both its sides. One form of </a:t>
            </a:r>
            <a:r>
              <a:rPr lang="en-GB" dirty="0" err="1"/>
              <a:t>subalternity</a:t>
            </a:r>
            <a:r>
              <a:rPr lang="en-GB" dirty="0"/>
              <a:t>, </a:t>
            </a:r>
            <a:r>
              <a:rPr lang="en-GB" dirty="0" err="1"/>
              <a:t>corridos</a:t>
            </a:r>
            <a:r>
              <a:rPr lang="en-GB" dirty="0"/>
              <a:t>, (border folk ballads), has functioned to create an alternative discourse to the borderlands imaginary. This study is an examination of the analysis and critique found in </a:t>
            </a:r>
            <a:r>
              <a:rPr lang="en-GB" dirty="0" err="1"/>
              <a:t>corridos</a:t>
            </a:r>
            <a:r>
              <a:rPr lang="en-GB" dirty="0"/>
              <a:t> that seek a critical approach to the violence at the nations' shared edges and its ensuing political implications. To illustrate their subaltern function, I will examine two incidents: the 1984 McDonalds shooting in San </a:t>
            </a:r>
            <a:r>
              <a:rPr lang="en-GB" dirty="0" err="1"/>
              <a:t>Ysidro</a:t>
            </a:r>
            <a:r>
              <a:rPr lang="en-GB" dirty="0"/>
              <a:t>, California, and the 1997 death of Ezequiel Hernández in Redford, Texas. these cases are indicative of the politically charged environment of a border region that in becoming an increasingly militarized zone has also set the stage for a cultural battle amongst different forms of  knowledge construction and legitimation.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15787822"/>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0300" y="2058750"/>
            <a:ext cx="9665494" cy="1468800"/>
          </a:xfrm>
        </p:spPr>
        <p:txBody>
          <a:bodyPr/>
          <a:lstStyle/>
          <a:p>
            <a:r>
              <a:rPr lang="en-GB" dirty="0"/>
              <a:t>Writing a Literary Review for CLSK5003</a:t>
            </a: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36968866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a:xfrm>
            <a:off x="2589212" y="2133600"/>
            <a:ext cx="8915400" cy="4724400"/>
          </a:xfrm>
        </p:spPr>
        <p:txBody>
          <a:bodyPr>
            <a:normAutofit/>
          </a:bodyPr>
          <a:lstStyle/>
          <a:p>
            <a:r>
              <a:rPr lang="en-GB" dirty="0"/>
              <a:t>Show that you have read, and have a good grasp of, the main published work concerning a particular topic or question in your field. </a:t>
            </a:r>
          </a:p>
          <a:p>
            <a:r>
              <a:rPr lang="en-GB" dirty="0"/>
              <a:t>the literature review should:</a:t>
            </a:r>
          </a:p>
          <a:p>
            <a:pPr lvl="1"/>
            <a:r>
              <a:rPr lang="en-GB" dirty="0"/>
              <a:t>compare and contrast different authors' views on an issue</a:t>
            </a:r>
          </a:p>
          <a:p>
            <a:pPr lvl="1"/>
            <a:r>
              <a:rPr lang="en-GB" dirty="0"/>
              <a:t>group authors who draw similar conclusions</a:t>
            </a:r>
          </a:p>
          <a:p>
            <a:pPr lvl="1"/>
            <a:r>
              <a:rPr lang="en-GB" dirty="0"/>
              <a:t>criticise aspects of methodology</a:t>
            </a:r>
          </a:p>
          <a:p>
            <a:pPr lvl="1"/>
            <a:r>
              <a:rPr lang="en-GB" dirty="0"/>
              <a:t>note areas in which authors are in disagreement</a:t>
            </a:r>
          </a:p>
          <a:p>
            <a:pPr lvl="1"/>
            <a:r>
              <a:rPr lang="en-GB" dirty="0"/>
              <a:t>highlight exemplary studies</a:t>
            </a:r>
          </a:p>
          <a:p>
            <a:pPr lvl="1"/>
            <a:r>
              <a:rPr lang="en-GB" dirty="0"/>
              <a:t>highlight gaps in research</a:t>
            </a:r>
          </a:p>
          <a:p>
            <a:pPr lvl="1"/>
            <a:r>
              <a:rPr lang="en-GB" dirty="0"/>
              <a:t>show how your study relates to previous studies</a:t>
            </a:r>
          </a:p>
          <a:p>
            <a:pPr lvl="1"/>
            <a:r>
              <a:rPr lang="en-GB" dirty="0"/>
              <a:t>show how your study relates to the literature in general</a:t>
            </a:r>
          </a:p>
          <a:p>
            <a:pPr lvl="1"/>
            <a:r>
              <a:rPr lang="en-GB" dirty="0"/>
              <a:t>conclude by summarising what the literature says</a:t>
            </a:r>
          </a:p>
          <a:p>
            <a:endParaRPr lang="en-GB" dirty="0"/>
          </a:p>
        </p:txBody>
      </p:sp>
      <p:sp>
        <p:nvSpPr>
          <p:cNvPr id="4" name="Rectangle 3"/>
          <p:cNvSpPr/>
          <p:nvPr/>
        </p:nvSpPr>
        <p:spPr>
          <a:xfrm rot="16200000">
            <a:off x="-2602711" y="3598959"/>
            <a:ext cx="6096000" cy="307777"/>
          </a:xfrm>
          <a:prstGeom prst="rect">
            <a:avLst/>
          </a:prstGeom>
        </p:spPr>
        <p:txBody>
          <a:bodyPr>
            <a:spAutoFit/>
          </a:bodyPr>
          <a:lstStyle/>
          <a:p>
            <a:r>
              <a:rPr lang="en-GB" sz="1400" dirty="0"/>
              <a:t>http://library.bcu.ac.uk/learner/writingguides/1.04.htm</a:t>
            </a:r>
          </a:p>
        </p:txBody>
      </p:sp>
    </p:spTree>
    <p:extLst>
      <p:ext uri="{BB962C8B-B14F-4D97-AF65-F5344CB8AC3E}">
        <p14:creationId xmlns:p14="http://schemas.microsoft.com/office/powerpoint/2010/main" val="5706521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50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2500"/>
                            </p:stCondLst>
                            <p:childTnLst>
                              <p:par>
                                <p:cTn id="24" presetID="42" presetClass="entr" presetSubtype="0" fill="hold" grpId="0" nodeType="afterEffect">
                                  <p:stCondLst>
                                    <p:cond delay="50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grpId="0" nodeType="afterEffect">
                                  <p:stCondLst>
                                    <p:cond delay="50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5500"/>
                            </p:stCondLst>
                            <p:childTnLst>
                              <p:par>
                                <p:cTn id="36" presetID="42" presetClass="entr" presetSubtype="0" fill="hold" grpId="0" nodeType="afterEffect">
                                  <p:stCondLst>
                                    <p:cond delay="50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1" fill="hold">
                            <p:stCondLst>
                              <p:cond delay="7000"/>
                            </p:stCondLst>
                            <p:childTnLst>
                              <p:par>
                                <p:cTn id="42" presetID="42" presetClass="entr" presetSubtype="0" fill="hold" grpId="0" nodeType="afterEffect">
                                  <p:stCondLst>
                                    <p:cond delay="50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8500"/>
                            </p:stCondLst>
                            <p:childTnLst>
                              <p:par>
                                <p:cTn id="48" presetID="42" presetClass="entr" presetSubtype="0" fill="hold" grpId="0" nodeType="afterEffect">
                                  <p:stCondLst>
                                    <p:cond delay="50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3" fill="hold">
                            <p:stCondLst>
                              <p:cond delay="10000"/>
                            </p:stCondLst>
                            <p:childTnLst>
                              <p:par>
                                <p:cTn id="54" presetID="42" presetClass="entr" presetSubtype="0" fill="hold" grpId="0" nodeType="afterEffect">
                                  <p:stCondLst>
                                    <p:cond delay="50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11500"/>
                            </p:stCondLst>
                            <p:childTnLst>
                              <p:par>
                                <p:cTn id="60" presetID="42" presetClass="entr" presetSubtype="0" fill="hold" grpId="0" nodeType="afterEffect">
                                  <p:stCondLst>
                                    <p:cond delay="50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5" fill="hold">
                            <p:stCondLst>
                              <p:cond delay="13000"/>
                            </p:stCondLst>
                            <p:childTnLst>
                              <p:par>
                                <p:cTn id="66" presetID="42" presetClass="entr" presetSubtype="0" fill="hold" grpId="0" nodeType="afterEffect">
                                  <p:stCondLst>
                                    <p:cond delay="500"/>
                                  </p:stCondLst>
                                  <p:childTnLst>
                                    <p:set>
                                      <p:cBhvr>
                                        <p:cTn id="67" dur="1" fill="hold">
                                          <p:stCondLst>
                                            <p:cond delay="0"/>
                                          </p:stCondLst>
                                        </p:cTn>
                                        <p:tgtEl>
                                          <p:spTgt spid="3">
                                            <p:txEl>
                                              <p:pRg st="10" end="10"/>
                                            </p:txEl>
                                          </p:spTgt>
                                        </p:tgtEl>
                                        <p:attrNameLst>
                                          <p:attrName>style.visibility</p:attrName>
                                        </p:attrNameLst>
                                      </p:cBhvr>
                                      <p:to>
                                        <p:strVal val="visible"/>
                                      </p:to>
                                    </p:set>
                                    <p:animEffect transition="in" filter="fade">
                                      <p:cBhvr>
                                        <p:cTn id="68" dur="1000"/>
                                        <p:tgtEl>
                                          <p:spTgt spid="3">
                                            <p:txEl>
                                              <p:pRg st="10" end="10"/>
                                            </p:txEl>
                                          </p:spTgt>
                                        </p:tgtEl>
                                      </p:cBhvr>
                                    </p:animEffect>
                                    <p:anim calcmode="lin" valueType="num">
                                      <p:cBhvr>
                                        <p:cTn id="6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p:txBody>
          <a:bodyPr/>
          <a:lstStyle/>
          <a:p>
            <a:r>
              <a:rPr lang="en-GB" dirty="0"/>
              <a:t>purposes of the review are:</a:t>
            </a:r>
          </a:p>
          <a:p>
            <a:pPr lvl="1"/>
            <a:r>
              <a:rPr lang="en-GB" dirty="0"/>
              <a:t>to define and limit the problem you are working on</a:t>
            </a:r>
          </a:p>
          <a:p>
            <a:pPr lvl="1"/>
            <a:r>
              <a:rPr lang="en-GB" dirty="0"/>
              <a:t>to place your study in an historical perspective</a:t>
            </a:r>
          </a:p>
          <a:p>
            <a:pPr lvl="1"/>
            <a:r>
              <a:rPr lang="en-GB" dirty="0"/>
              <a:t>to avoid unnecessary duplication</a:t>
            </a:r>
          </a:p>
          <a:p>
            <a:pPr lvl="1"/>
            <a:r>
              <a:rPr lang="en-GB" dirty="0"/>
              <a:t>to evaluate promising research methods</a:t>
            </a:r>
          </a:p>
          <a:p>
            <a:pPr lvl="1"/>
            <a:r>
              <a:rPr lang="en-GB" dirty="0"/>
              <a:t>to relate your findings to previous knowledge and suggest further research</a:t>
            </a:r>
          </a:p>
          <a:p>
            <a:r>
              <a:rPr lang="en-GB" dirty="0"/>
              <a:t>A good literature review:</a:t>
            </a:r>
          </a:p>
          <a:p>
            <a:pPr lvl="1"/>
            <a:r>
              <a:rPr lang="en-GB" dirty="0"/>
              <a:t>is critical of what has been written, </a:t>
            </a:r>
          </a:p>
          <a:p>
            <a:pPr lvl="1"/>
            <a:r>
              <a:rPr lang="en-GB" dirty="0"/>
              <a:t>identifies areas of controversy, </a:t>
            </a:r>
          </a:p>
          <a:p>
            <a:pPr lvl="1"/>
            <a:r>
              <a:rPr lang="en-GB" dirty="0"/>
              <a:t>raises questions and identifies areas which need further research.</a:t>
            </a:r>
          </a:p>
          <a:p>
            <a:endParaRPr lang="en-GB" dirty="0"/>
          </a:p>
        </p:txBody>
      </p:sp>
      <p:sp>
        <p:nvSpPr>
          <p:cNvPr id="4" name="Rectangle 3"/>
          <p:cNvSpPr/>
          <p:nvPr/>
        </p:nvSpPr>
        <p:spPr>
          <a:xfrm rot="16200000">
            <a:off x="-2645573" y="3598961"/>
            <a:ext cx="6096000" cy="307777"/>
          </a:xfrm>
          <a:prstGeom prst="rect">
            <a:avLst/>
          </a:prstGeom>
        </p:spPr>
        <p:txBody>
          <a:bodyPr>
            <a:spAutoFit/>
          </a:bodyPr>
          <a:lstStyle/>
          <a:p>
            <a:r>
              <a:rPr lang="en-GB" sz="1400" dirty="0"/>
              <a:t>http://library.bcu.ac.uk/learner/writingguides/1.04.htm</a:t>
            </a:r>
          </a:p>
        </p:txBody>
      </p:sp>
    </p:spTree>
    <p:extLst>
      <p:ext uri="{BB962C8B-B14F-4D97-AF65-F5344CB8AC3E}">
        <p14:creationId xmlns:p14="http://schemas.microsoft.com/office/powerpoint/2010/main" val="21804028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5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50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500"/>
                            </p:stCondLst>
                            <p:childTnLst>
                              <p:par>
                                <p:cTn id="29" presetID="42" presetClass="entr" presetSubtype="0" fill="hold" grpId="0" nodeType="afterEffect">
                                  <p:stCondLst>
                                    <p:cond delay="5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000"/>
                            </p:stCondLst>
                            <p:childTnLst>
                              <p:par>
                                <p:cTn id="35" presetID="42" presetClass="entr" presetSubtype="0" fill="hold" grpId="0" nodeType="afterEffect">
                                  <p:stCondLst>
                                    <p:cond delay="50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Effect transition="in" filter="fade">
                                      <p:cBhvr>
                                        <p:cTn id="59" dur="1000"/>
                                        <p:tgtEl>
                                          <p:spTgt spid="3">
                                            <p:txEl>
                                              <p:pRg st="9" end="9"/>
                                            </p:txEl>
                                          </p:spTgt>
                                        </p:tgtEl>
                                      </p:cBhvr>
                                    </p:animEffect>
                                    <p:anim calcmode="lin" valueType="num">
                                      <p:cBhvr>
                                        <p:cTn id="6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a:xfrm>
            <a:off x="1307306" y="1264555"/>
            <a:ext cx="10884694" cy="4638675"/>
          </a:xfrm>
        </p:spPr>
        <p:txBody>
          <a:bodyPr>
            <a:noAutofit/>
          </a:bodyPr>
          <a:lstStyle/>
          <a:p>
            <a:r>
              <a:rPr lang="en-GB" sz="1600" dirty="0"/>
              <a:t>What you must do:</a:t>
            </a:r>
          </a:p>
          <a:p>
            <a:pPr lvl="1"/>
            <a:r>
              <a:rPr lang="en-GB" sz="1400" dirty="0"/>
              <a:t>Group together and compare and contrast the varying opinions of different writers on certain topics. </a:t>
            </a:r>
          </a:p>
          <a:p>
            <a:r>
              <a:rPr lang="en-GB" sz="1600" dirty="0"/>
              <a:t>What you must not do:</a:t>
            </a:r>
          </a:p>
          <a:p>
            <a:pPr lvl="1"/>
            <a:r>
              <a:rPr lang="en-GB" sz="1400" dirty="0"/>
              <a:t>Do NOT describe what one writer says, and then go on to give a general overview of another writer, and then another, and so on. </a:t>
            </a:r>
          </a:p>
          <a:p>
            <a:r>
              <a:rPr lang="en-GB" sz="1600" dirty="0"/>
              <a:t>Structure:</a:t>
            </a:r>
          </a:p>
          <a:p>
            <a:pPr lvl="1"/>
            <a:r>
              <a:rPr lang="en-GB" sz="1400" dirty="0"/>
              <a:t>Your structure should be dictated </a:t>
            </a:r>
            <a:r>
              <a:rPr lang="en-GB" sz="1400" b="1" dirty="0"/>
              <a:t>by topic areas, controversial issues or by questions </a:t>
            </a:r>
            <a:r>
              <a:rPr lang="en-GB" sz="1400" dirty="0"/>
              <a:t>to which there are varying approaches and theories. </a:t>
            </a:r>
          </a:p>
          <a:p>
            <a:pPr lvl="1"/>
            <a:r>
              <a:rPr lang="en-GB" sz="1400" dirty="0"/>
              <a:t>Within each of these sections, you would then discuss what the different literature argues, remembering to link this to your own purpose.</a:t>
            </a:r>
          </a:p>
          <a:p>
            <a:r>
              <a:rPr lang="en-GB" sz="1600" dirty="0"/>
              <a:t>Linking words are important. If you are grouping together writers with similar opinions, you would use words or phrases such as: </a:t>
            </a:r>
            <a:r>
              <a:rPr lang="en-GB" sz="1400" i="1" dirty="0"/>
              <a:t>similarly, in addition, also, again</a:t>
            </a:r>
            <a:endParaRPr lang="en-GB" sz="1400" dirty="0"/>
          </a:p>
          <a:p>
            <a:r>
              <a:rPr lang="en-GB" sz="1600" dirty="0"/>
              <a:t>If there is disagreement, you need to indicate clearly that you are aware of this by the use of linkers such as:</a:t>
            </a:r>
          </a:p>
          <a:p>
            <a:pPr lvl="1"/>
            <a:r>
              <a:rPr lang="en-GB" sz="1400" i="1" dirty="0"/>
              <a:t>however, on the other hand, conversely, nevertheless</a:t>
            </a:r>
            <a:endParaRPr lang="en-GB" sz="1400" dirty="0"/>
          </a:p>
          <a:p>
            <a:r>
              <a:rPr lang="en-GB" sz="1600" dirty="0"/>
              <a:t>Conclusion:</a:t>
            </a:r>
          </a:p>
          <a:p>
            <a:pPr lvl="1"/>
            <a:r>
              <a:rPr lang="en-GB" sz="1400" dirty="0"/>
              <a:t>At the end of the review you should include a summary of what the literature implies, which again links to your hypothesis or main question.</a:t>
            </a:r>
          </a:p>
          <a:p>
            <a:endParaRPr lang="en-GB" sz="1600" dirty="0"/>
          </a:p>
        </p:txBody>
      </p:sp>
      <p:sp>
        <p:nvSpPr>
          <p:cNvPr id="4" name="Rectangle 3"/>
          <p:cNvSpPr/>
          <p:nvPr/>
        </p:nvSpPr>
        <p:spPr>
          <a:xfrm rot="16200000">
            <a:off x="-2645573" y="3598961"/>
            <a:ext cx="6096000" cy="307777"/>
          </a:xfrm>
          <a:prstGeom prst="rect">
            <a:avLst/>
          </a:prstGeom>
        </p:spPr>
        <p:txBody>
          <a:bodyPr>
            <a:spAutoFit/>
          </a:bodyPr>
          <a:lstStyle/>
          <a:p>
            <a:r>
              <a:rPr lang="en-GB" sz="1400" dirty="0"/>
              <a:t>http://library.bcu.ac.uk/learner/writingguides/1.04.htm</a:t>
            </a:r>
          </a:p>
        </p:txBody>
      </p:sp>
    </p:spTree>
    <p:extLst>
      <p:ext uri="{BB962C8B-B14F-4D97-AF65-F5344CB8AC3E}">
        <p14:creationId xmlns:p14="http://schemas.microsoft.com/office/powerpoint/2010/main" val="13958961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Effect transition="in" filter="fade">
                                      <p:cBhvr>
                                        <p:cTn id="60" dur="1000"/>
                                        <p:tgtEl>
                                          <p:spTgt spid="3">
                                            <p:txEl>
                                              <p:pRg st="9" end="9"/>
                                            </p:txEl>
                                          </p:spTgt>
                                        </p:tgtEl>
                                      </p:cBhvr>
                                    </p:animEffect>
                                    <p:anim calcmode="lin" valueType="num">
                                      <p:cBhvr>
                                        <p:cTn id="6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3">
                                            <p:txEl>
                                              <p:pRg st="11" end="11"/>
                                            </p:txEl>
                                          </p:spTgt>
                                        </p:tgtEl>
                                        <p:attrNameLst>
                                          <p:attrName>style.visibility</p:attrName>
                                        </p:attrNameLst>
                                      </p:cBhvr>
                                      <p:to>
                                        <p:strVal val="visible"/>
                                      </p:to>
                                    </p:set>
                                    <p:animEffect transition="in" filter="fade">
                                      <p:cBhvr>
                                        <p:cTn id="72" dur="1000"/>
                                        <p:tgtEl>
                                          <p:spTgt spid="3">
                                            <p:txEl>
                                              <p:pRg st="11" end="11"/>
                                            </p:txEl>
                                          </p:spTgt>
                                        </p:tgtEl>
                                      </p:cBhvr>
                                    </p:animEffect>
                                    <p:anim calcmode="lin" valueType="num">
                                      <p:cBhvr>
                                        <p:cTn id="7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a:xfrm>
            <a:off x="1810512" y="1453896"/>
            <a:ext cx="9694100" cy="5404104"/>
          </a:xfrm>
        </p:spPr>
        <p:txBody>
          <a:bodyPr>
            <a:noAutofit/>
          </a:bodyPr>
          <a:lstStyle/>
          <a:p>
            <a:r>
              <a:rPr lang="en-GB" b="1" dirty="0"/>
              <a:t>Structure is Crucial</a:t>
            </a:r>
          </a:p>
          <a:p>
            <a:pPr lvl="1"/>
            <a:r>
              <a:rPr lang="en-GB" dirty="0"/>
              <a:t>Depending on your topic:</a:t>
            </a:r>
          </a:p>
          <a:p>
            <a:pPr lvl="1"/>
            <a:r>
              <a:rPr lang="en-GB" b="1" dirty="0"/>
              <a:t>chronologically</a:t>
            </a:r>
            <a:r>
              <a:rPr lang="en-GB" dirty="0"/>
              <a:t>; </a:t>
            </a:r>
            <a:br>
              <a:rPr lang="en-GB" dirty="0"/>
            </a:br>
            <a:r>
              <a:rPr lang="en-GB" dirty="0"/>
              <a:t>Although be careful not just to list items; you need to write critically, not just descriptively;</a:t>
            </a:r>
          </a:p>
          <a:p>
            <a:pPr lvl="1"/>
            <a:r>
              <a:rPr lang="en-GB" b="1" dirty="0"/>
              <a:t>by theme</a:t>
            </a:r>
            <a:r>
              <a:rPr lang="en-GB" dirty="0"/>
              <a:t>; </a:t>
            </a:r>
            <a:br>
              <a:rPr lang="en-GB" dirty="0"/>
            </a:br>
            <a:r>
              <a:rPr lang="en-GB" dirty="0"/>
              <a:t>this is useful if there are several strands within your topic that can logically be considered separately before being brought together;</a:t>
            </a:r>
          </a:p>
          <a:p>
            <a:pPr lvl="1"/>
            <a:r>
              <a:rPr lang="en-GB" b="1" dirty="0"/>
              <a:t>by sector</a:t>
            </a:r>
            <a:r>
              <a:rPr lang="en-GB" dirty="0"/>
              <a:t> </a:t>
            </a:r>
            <a:br>
              <a:rPr lang="en-GB" dirty="0"/>
            </a:br>
            <a:r>
              <a:rPr lang="en-GB" dirty="0"/>
              <a:t>e.g.: political background, practice background, methodological background, geographical background, literary background;</a:t>
            </a:r>
          </a:p>
          <a:p>
            <a:pPr lvl="1"/>
            <a:r>
              <a:rPr lang="en-GB" b="1" dirty="0"/>
              <a:t>by development of ideas</a:t>
            </a:r>
            <a:r>
              <a:rPr lang="en-GB" dirty="0"/>
              <a:t>; </a:t>
            </a:r>
            <a:br>
              <a:rPr lang="en-GB" dirty="0"/>
            </a:br>
            <a:r>
              <a:rPr lang="en-GB" dirty="0"/>
              <a:t>this could be useful if there are identifiable stages of idea development that can be looked at in turn;</a:t>
            </a:r>
          </a:p>
          <a:p>
            <a:pPr lvl="1"/>
            <a:r>
              <a:rPr lang="en-GB" dirty="0"/>
              <a:t>by some combination of the above, or by another structure you create.</a:t>
            </a:r>
          </a:p>
          <a:p>
            <a:r>
              <a:rPr lang="en-GB" sz="1600" dirty="0"/>
              <a:t>There are many possible structures, and you need to establish one that will best fit the ‘story’ you are telling of the reason for your study. Once you have established your structure you need to outline it for your reader.</a:t>
            </a:r>
            <a:endParaRPr lang="en-GB" sz="1600" dirty="0"/>
          </a:p>
        </p:txBody>
      </p:sp>
      <p:sp>
        <p:nvSpPr>
          <p:cNvPr id="4" name="Rectangle 3"/>
          <p:cNvSpPr/>
          <p:nvPr/>
        </p:nvSpPr>
        <p:spPr>
          <a:xfrm rot="16200000">
            <a:off x="-2456689" y="3420948"/>
            <a:ext cx="6096000" cy="523220"/>
          </a:xfrm>
          <a:prstGeom prst="rect">
            <a:avLst/>
          </a:prstGeom>
        </p:spPr>
        <p:txBody>
          <a:bodyPr>
            <a:spAutoFit/>
          </a:bodyPr>
          <a:lstStyle/>
          <a:p>
            <a:r>
              <a:rPr lang="en-GB" sz="1400" dirty="0"/>
              <a:t>http://www2.le.ac.uk/offices/ld/resources/writing/writing-resources/literature-review</a:t>
            </a:r>
            <a:endParaRPr lang="en-GB" sz="1400" dirty="0"/>
          </a:p>
        </p:txBody>
      </p:sp>
    </p:spTree>
    <p:extLst>
      <p:ext uri="{BB962C8B-B14F-4D97-AF65-F5344CB8AC3E}">
        <p14:creationId xmlns:p14="http://schemas.microsoft.com/office/powerpoint/2010/main" val="25490118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7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250"/>
                            </p:stCondLst>
                            <p:childTnLst>
                              <p:par>
                                <p:cTn id="23" presetID="42" presetClass="entr" presetSubtype="0" fill="hold" grpId="0" nodeType="afterEffect">
                                  <p:stCondLst>
                                    <p:cond delay="75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75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75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500"/>
                            </p:stCondLst>
                            <p:childTnLst>
                              <p:par>
                                <p:cTn id="41" presetID="42" presetClass="entr" presetSubtype="0" fill="hold" grpId="0" nodeType="afterEffect">
                                  <p:stCondLst>
                                    <p:cond delay="75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1250"/>
                            </p:stCondLst>
                            <p:childTnLst>
                              <p:par>
                                <p:cTn id="47" presetID="42" presetClass="entr" presetSubtype="0" fill="hold" grpId="0" nodeType="afterEffect">
                                  <p:stCondLst>
                                    <p:cond delay="75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a:xfrm>
            <a:off x="1828800" y="1627632"/>
            <a:ext cx="9675812" cy="5047488"/>
          </a:xfrm>
        </p:spPr>
        <p:txBody>
          <a:bodyPr>
            <a:normAutofit lnSpcReduction="10000"/>
          </a:bodyPr>
          <a:lstStyle/>
          <a:p>
            <a:r>
              <a:rPr lang="en-GB" sz="2800" b="1" dirty="0"/>
              <a:t>A narrative thread</a:t>
            </a:r>
          </a:p>
          <a:p>
            <a:pPr lvl="1"/>
            <a:r>
              <a:rPr lang="en-GB" sz="2000" dirty="0"/>
              <a:t>Although you clearly need to write in an academic style, it can be helpful to </a:t>
            </a:r>
            <a:r>
              <a:rPr lang="en-GB" sz="2000" i="1" dirty="0"/>
              <a:t>imagine</a:t>
            </a:r>
            <a:r>
              <a:rPr lang="en-GB" sz="2000" dirty="0"/>
              <a:t> that you are telling a story. </a:t>
            </a:r>
            <a:br>
              <a:rPr lang="en-GB" sz="2000" dirty="0"/>
            </a:br>
            <a:r>
              <a:rPr lang="en-GB" sz="2000" b="1" dirty="0"/>
              <a:t>The thread running through the story is the explanation of why you decided to do the study that you are doing.</a:t>
            </a:r>
            <a:r>
              <a:rPr lang="en-GB" sz="2000" dirty="0"/>
              <a:t> </a:t>
            </a:r>
            <a:br>
              <a:rPr lang="en-GB" sz="2000" dirty="0"/>
            </a:br>
            <a:r>
              <a:rPr lang="en-GB" sz="2000" dirty="0"/>
              <a:t>The story needs to be </a:t>
            </a:r>
            <a:r>
              <a:rPr lang="en-GB" sz="2000" b="1" dirty="0"/>
              <a:t>logical, informative, persuasive, comprehensive and, ideally, interesting</a:t>
            </a:r>
            <a:r>
              <a:rPr lang="en-GB" sz="2000" dirty="0"/>
              <a:t>.</a:t>
            </a:r>
            <a:br>
              <a:rPr lang="en-GB" sz="2000" dirty="0"/>
            </a:br>
            <a:r>
              <a:rPr lang="en-GB" sz="2000" dirty="0"/>
              <a:t>It needs to reach the </a:t>
            </a:r>
            <a:r>
              <a:rPr lang="en-GB" sz="2000" b="1" dirty="0"/>
              <a:t>logical conclusion</a:t>
            </a:r>
            <a:r>
              <a:rPr lang="en-GB" sz="2000" dirty="0"/>
              <a:t> that your research is a good idea.</a:t>
            </a:r>
          </a:p>
          <a:p>
            <a:pPr lvl="1"/>
            <a:r>
              <a:rPr lang="en-GB" sz="2000" dirty="0"/>
              <a:t>If there is a key article or book that is of major importance to the development of your own research ideas, it is important to give extra space to describing and critiquing that piece of literature in more depth. </a:t>
            </a:r>
            <a:br>
              <a:rPr lang="en-GB" sz="2000" dirty="0"/>
            </a:br>
            <a:r>
              <a:rPr lang="en-GB" sz="2000" dirty="0"/>
              <a:t>Similarly, if there are some studies that you will be referring to more than to others, it would be useful to give them a full report and critique at this stage.</a:t>
            </a:r>
          </a:p>
          <a:p>
            <a:endParaRPr lang="en-GB" dirty="0"/>
          </a:p>
        </p:txBody>
      </p:sp>
      <p:sp>
        <p:nvSpPr>
          <p:cNvPr id="4" name="Rectangle 3"/>
          <p:cNvSpPr/>
          <p:nvPr/>
        </p:nvSpPr>
        <p:spPr>
          <a:xfrm rot="16200000">
            <a:off x="-2496852" y="3548389"/>
            <a:ext cx="6096000" cy="523220"/>
          </a:xfrm>
          <a:prstGeom prst="rect">
            <a:avLst/>
          </a:prstGeom>
        </p:spPr>
        <p:txBody>
          <a:bodyPr>
            <a:spAutoFit/>
          </a:bodyPr>
          <a:lstStyle/>
          <a:p>
            <a:r>
              <a:rPr lang="en-GB" sz="1400" dirty="0"/>
              <a:t>http://www2.le.ac.uk/offices/ld/resources/writing/writing-resources/literature-review</a:t>
            </a:r>
            <a:endParaRPr lang="en-GB" sz="1400" dirty="0"/>
          </a:p>
        </p:txBody>
      </p:sp>
    </p:spTree>
    <p:extLst>
      <p:ext uri="{BB962C8B-B14F-4D97-AF65-F5344CB8AC3E}">
        <p14:creationId xmlns:p14="http://schemas.microsoft.com/office/powerpoint/2010/main" val="27289537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7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7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3" name="Content Placeholder 2"/>
          <p:cNvSpPr>
            <a:spLocks noGrp="1"/>
          </p:cNvSpPr>
          <p:nvPr>
            <p:ph idx="1"/>
          </p:nvPr>
        </p:nvSpPr>
        <p:spPr>
          <a:xfrm>
            <a:off x="1463040" y="1344168"/>
            <a:ext cx="10041572" cy="5513832"/>
          </a:xfrm>
        </p:spPr>
        <p:txBody>
          <a:bodyPr>
            <a:normAutofit/>
          </a:bodyPr>
          <a:lstStyle/>
          <a:p>
            <a:r>
              <a:rPr lang="en-GB" sz="3000" b="1" dirty="0"/>
              <a:t>Using tables</a:t>
            </a:r>
          </a:p>
          <a:p>
            <a:r>
              <a:rPr lang="en-GB" dirty="0"/>
              <a:t>As well as using tables to display numerical data, tables can be useful within a literature review when you are comparing other kinds of material. </a:t>
            </a:r>
          </a:p>
          <a:p>
            <a:r>
              <a:rPr lang="en-GB" dirty="0"/>
              <a:t>For example, you could use a table to display the key differences between two or more:</a:t>
            </a:r>
          </a:p>
          <a:p>
            <a:pPr lvl="1"/>
            <a:r>
              <a:rPr lang="en-GB" sz="1800" dirty="0"/>
              <a:t>possible theoretical perspectives;</a:t>
            </a:r>
          </a:p>
          <a:p>
            <a:pPr lvl="1"/>
            <a:r>
              <a:rPr lang="en-GB" sz="1800" dirty="0"/>
              <a:t>possible methods;</a:t>
            </a:r>
          </a:p>
          <a:p>
            <a:pPr lvl="1"/>
            <a:r>
              <a:rPr lang="en-GB" sz="1800" dirty="0"/>
              <a:t>sets of assumptions;</a:t>
            </a:r>
          </a:p>
          <a:p>
            <a:pPr lvl="1"/>
            <a:r>
              <a:rPr lang="en-GB" sz="1800" dirty="0"/>
              <a:t>sample profiles;</a:t>
            </a:r>
          </a:p>
          <a:p>
            <a:pPr lvl="1"/>
            <a:r>
              <a:rPr lang="en-GB" sz="1800" dirty="0"/>
              <a:t>possible explanations.</a:t>
            </a:r>
          </a:p>
          <a:p>
            <a:r>
              <a:rPr lang="en-GB" dirty="0"/>
              <a:t>The table format can make the comparisons easier to understand than if they were listed within the text. It can also be a check for yourself that you have identified enough relevant differences. An omission will be more obvious within a table, where it would appear as a blank cell, than it would be within text.</a:t>
            </a:r>
            <a:endParaRPr lang="en-GB" dirty="0"/>
          </a:p>
        </p:txBody>
      </p:sp>
      <p:sp>
        <p:nvSpPr>
          <p:cNvPr id="4" name="Rectangle 3"/>
          <p:cNvSpPr/>
          <p:nvPr/>
        </p:nvSpPr>
        <p:spPr>
          <a:xfrm rot="16200000">
            <a:off x="-2496852" y="3548389"/>
            <a:ext cx="6096000" cy="523220"/>
          </a:xfrm>
          <a:prstGeom prst="rect">
            <a:avLst/>
          </a:prstGeom>
        </p:spPr>
        <p:txBody>
          <a:bodyPr>
            <a:spAutoFit/>
          </a:bodyPr>
          <a:lstStyle/>
          <a:p>
            <a:r>
              <a:rPr lang="en-GB" sz="1400" dirty="0"/>
              <a:t>http://www2.le.ac.uk/offices/ld/resources/writing/writing-resources/literature-review</a:t>
            </a:r>
            <a:endParaRPr lang="en-GB" sz="1400" dirty="0"/>
          </a:p>
        </p:txBody>
      </p:sp>
    </p:spTree>
    <p:extLst>
      <p:ext uri="{BB962C8B-B14F-4D97-AF65-F5344CB8AC3E}">
        <p14:creationId xmlns:p14="http://schemas.microsoft.com/office/powerpoint/2010/main" val="23682102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7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7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750"/>
                            </p:stCondLst>
                            <p:childTnLst>
                              <p:par>
                                <p:cTn id="23" presetID="42" presetClass="entr" presetSubtype="0" fill="hold" nodeType="afterEffect">
                                  <p:stCondLst>
                                    <p:cond delay="75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500"/>
                            </p:stCondLst>
                            <p:childTnLst>
                              <p:par>
                                <p:cTn id="29" presetID="42" presetClass="entr" presetSubtype="0" fill="hold" nodeType="afterEffect">
                                  <p:stCondLst>
                                    <p:cond delay="75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8250"/>
                            </p:stCondLst>
                            <p:childTnLst>
                              <p:par>
                                <p:cTn id="35" presetID="42" presetClass="entr" presetSubtype="0" fill="hold" nodeType="afterEffect">
                                  <p:stCondLst>
                                    <p:cond delay="75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0"/>
                            </p:stCondLst>
                            <p:childTnLst>
                              <p:par>
                                <p:cTn id="41" presetID="42" presetClass="entr" presetSubtype="0" fill="hold" nodeType="afterEffect">
                                  <p:stCondLst>
                                    <p:cond delay="75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1750"/>
                            </p:stCondLst>
                            <p:childTnLst>
                              <p:par>
                                <p:cTn id="47" presetID="42" presetClass="entr" presetSubtype="0" fill="hold" nodeType="afterEffect">
                                  <p:stCondLst>
                                    <p:cond delay="75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3500"/>
                            </p:stCondLst>
                            <p:childTnLst>
                              <p:par>
                                <p:cTn id="53" presetID="42" presetClass="entr" presetSubtype="0" fill="hold" nodeType="afterEffect">
                                  <p:stCondLst>
                                    <p:cond delay="75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4" name="Rectangle 1"/>
          <p:cNvSpPr>
            <a:spLocks noGrp="1" noChangeArrowheads="1"/>
          </p:cNvSpPr>
          <p:nvPr>
            <p:ph idx="1"/>
          </p:nvPr>
        </p:nvSpPr>
        <p:spPr bwMode="auto">
          <a:xfrm>
            <a:off x="1482788" y="1401423"/>
            <a:ext cx="10520829"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Arial" panose="020B0604020202020204" pitchFamily="34" charset="0"/>
              </a:rPr>
              <a:t>‘an interpretation and synthesis of published work’.</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
        <p:nvSpPr>
          <p:cNvPr id="5" name="Rectangle 4"/>
          <p:cNvSpPr/>
          <p:nvPr/>
        </p:nvSpPr>
        <p:spPr>
          <a:xfrm>
            <a:off x="1392936" y="3488791"/>
            <a:ext cx="3023616" cy="2862322"/>
          </a:xfrm>
          <a:prstGeom prst="rect">
            <a:avLst/>
          </a:prstGeom>
        </p:spPr>
        <p:txBody>
          <a:bodyPr wrap="square">
            <a:spAutoFit/>
          </a:bodyPr>
          <a:lstStyle/>
          <a:p>
            <a:r>
              <a:rPr lang="en-GB" dirty="0"/>
              <a:t>Just because something is ‘</a:t>
            </a:r>
            <a:r>
              <a:rPr lang="en-GB" b="1" dirty="0"/>
              <a:t>published</a:t>
            </a:r>
            <a:r>
              <a:rPr lang="en-GB" dirty="0"/>
              <a:t>’ does not mean its quality is assured. You need to demonstrate to your reader that you are examining your sources with a critical approach, and not just believing them automatically.</a:t>
            </a:r>
            <a:endParaRPr lang="en-GB" dirty="0"/>
          </a:p>
        </p:txBody>
      </p:sp>
      <p:sp>
        <p:nvSpPr>
          <p:cNvPr id="6" name="Rectangle 5"/>
          <p:cNvSpPr/>
          <p:nvPr/>
        </p:nvSpPr>
        <p:spPr>
          <a:xfrm>
            <a:off x="4626864" y="3488791"/>
            <a:ext cx="4014216" cy="2862322"/>
          </a:xfrm>
          <a:prstGeom prst="rect">
            <a:avLst/>
          </a:prstGeom>
        </p:spPr>
        <p:txBody>
          <a:bodyPr wrap="square">
            <a:spAutoFit/>
          </a:bodyPr>
          <a:lstStyle/>
          <a:p>
            <a:r>
              <a:rPr lang="en-GB" dirty="0"/>
              <a:t>Your interpretation of each piece of evidence is just that: an </a:t>
            </a:r>
            <a:r>
              <a:rPr lang="en-GB" b="1" dirty="0"/>
              <a:t>interpretation</a:t>
            </a:r>
            <a:r>
              <a:rPr lang="en-GB" dirty="0"/>
              <a:t>. Your interpretation may be self-evident to you, but it may not be to everyone else. You need to critique your own interpretation of material, and to present your rationale, so that your reader can follow your thinking.</a:t>
            </a:r>
            <a:endParaRPr lang="en-GB" dirty="0"/>
          </a:p>
        </p:txBody>
      </p:sp>
      <p:sp>
        <p:nvSpPr>
          <p:cNvPr id="7" name="Rectangle 6"/>
          <p:cNvSpPr/>
          <p:nvPr/>
        </p:nvSpPr>
        <p:spPr>
          <a:xfrm>
            <a:off x="8851392" y="3488790"/>
            <a:ext cx="2999232" cy="2585323"/>
          </a:xfrm>
          <a:prstGeom prst="rect">
            <a:avLst/>
          </a:prstGeom>
        </p:spPr>
        <p:txBody>
          <a:bodyPr wrap="square">
            <a:spAutoFit/>
          </a:bodyPr>
          <a:lstStyle/>
          <a:p>
            <a:r>
              <a:rPr lang="en-GB" dirty="0"/>
              <a:t>Creating a </a:t>
            </a:r>
            <a:r>
              <a:rPr lang="en-GB" b="1" dirty="0"/>
              <a:t>synthesis </a:t>
            </a:r>
            <a:r>
              <a:rPr lang="en-GB" dirty="0"/>
              <a:t>is, in effect, like building interpretation upon interpretation. It is essential to check that you have constructed your synthesis well, and with sufficient supporting evidence.</a:t>
            </a:r>
            <a:endParaRPr lang="en-GB" dirty="0"/>
          </a:p>
        </p:txBody>
      </p:sp>
      <p:cxnSp>
        <p:nvCxnSpPr>
          <p:cNvPr id="9" name="Straight Arrow Connector 8"/>
          <p:cNvCxnSpPr/>
          <p:nvPr/>
        </p:nvCxnSpPr>
        <p:spPr>
          <a:xfrm flipH="1">
            <a:off x="2592925" y="2002536"/>
            <a:ext cx="7282595" cy="1486254"/>
          </a:xfrm>
          <a:prstGeom prst="straightConnector1">
            <a:avLst/>
          </a:prstGeom>
          <a:ln w="38100"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0" name="Straight Arrow Connector 9"/>
          <p:cNvCxnSpPr/>
          <p:nvPr/>
        </p:nvCxnSpPr>
        <p:spPr>
          <a:xfrm>
            <a:off x="3630168" y="2001587"/>
            <a:ext cx="2604054" cy="1487203"/>
          </a:xfrm>
          <a:prstGeom prst="straightConnector1">
            <a:avLst/>
          </a:prstGeom>
          <a:ln w="38100" cap="flat" cmpd="sng" algn="ctr">
            <a:solidFill>
              <a:schemeClr val="accent5"/>
            </a:solidFill>
            <a:prstDash val="sysDash"/>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p:cNvCxnSpPr>
            <a:endCxn id="7" idx="0"/>
          </p:cNvCxnSpPr>
          <p:nvPr/>
        </p:nvCxnSpPr>
        <p:spPr>
          <a:xfrm>
            <a:off x="6633972" y="1934351"/>
            <a:ext cx="3717036" cy="1554439"/>
          </a:xfrm>
          <a:prstGeom prst="straightConnector1">
            <a:avLst/>
          </a:prstGeom>
          <a:ln w="57150" cap="flat" cmpd="sng" algn="ctr">
            <a:solidFill>
              <a:schemeClr val="accent5"/>
            </a:solidFill>
            <a:prstDash val="solid"/>
            <a:round/>
            <a:headEnd type="none" w="med" len="med"/>
            <a:tailEnd type="triangle" w="med" len="med"/>
          </a:ln>
        </p:spPr>
        <p:style>
          <a:lnRef idx="0">
            <a:scrgbClr r="0" g="0" b="0"/>
          </a:lnRef>
          <a:fillRef idx="0">
            <a:scrgbClr r="0" g="0" b="0"/>
          </a:fillRef>
          <a:effectRef idx="0">
            <a:scrgbClr r="0" g="0" b="0"/>
          </a:effectRef>
          <a:fontRef idx="minor">
            <a:schemeClr val="tx1"/>
          </a:fontRef>
        </p:style>
      </p:cxnSp>
      <p:sp>
        <p:nvSpPr>
          <p:cNvPr id="16" name="Rectangle 15"/>
          <p:cNvSpPr/>
          <p:nvPr/>
        </p:nvSpPr>
        <p:spPr>
          <a:xfrm rot="16200000">
            <a:off x="-2496852" y="3548389"/>
            <a:ext cx="6096000" cy="523220"/>
          </a:xfrm>
          <a:prstGeom prst="rect">
            <a:avLst/>
          </a:prstGeom>
        </p:spPr>
        <p:txBody>
          <a:bodyPr>
            <a:spAutoFit/>
          </a:bodyPr>
          <a:lstStyle/>
          <a:p>
            <a:r>
              <a:rPr lang="en-GB" sz="1400" dirty="0"/>
              <a:t>http://www2.le.ac.uk/offices/ld/resources/writing/writing-resources/literature-review</a:t>
            </a:r>
            <a:endParaRPr lang="en-GB" sz="1400" dirty="0"/>
          </a:p>
        </p:txBody>
      </p:sp>
    </p:spTree>
    <p:extLst>
      <p:ext uri="{BB962C8B-B14F-4D97-AF65-F5344CB8AC3E}">
        <p14:creationId xmlns:p14="http://schemas.microsoft.com/office/powerpoint/2010/main" val="33823570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2000"/>
                                        <p:tgtEl>
                                          <p:spTgt spid="5"/>
                                        </p:tgtEl>
                                      </p:cBhvr>
                                    </p:animEffect>
                                  </p:childTnLst>
                                </p:cTn>
                              </p:par>
                            </p:childTnLst>
                          </p:cTn>
                        </p:par>
                        <p:par>
                          <p:cTn id="8" fill="hold">
                            <p:stCondLst>
                              <p:cond delay="2500"/>
                            </p:stCondLst>
                            <p:childTnLst>
                              <p:par>
                                <p:cTn id="9" presetID="6" presetClass="entr" presetSubtype="32" fill="hold" grpId="0" nodeType="afterEffect">
                                  <p:stCondLst>
                                    <p:cond delay="1500"/>
                                  </p:stCondLst>
                                  <p:childTnLst>
                                    <p:set>
                                      <p:cBhvr>
                                        <p:cTn id="10" dur="1" fill="hold">
                                          <p:stCondLst>
                                            <p:cond delay="0"/>
                                          </p:stCondLst>
                                        </p:cTn>
                                        <p:tgtEl>
                                          <p:spTgt spid="6"/>
                                        </p:tgtEl>
                                        <p:attrNameLst>
                                          <p:attrName>style.visibility</p:attrName>
                                        </p:attrNameLst>
                                      </p:cBhvr>
                                      <p:to>
                                        <p:strVal val="visible"/>
                                      </p:to>
                                    </p:set>
                                    <p:animEffect transition="in" filter="circle(out)">
                                      <p:cBhvr>
                                        <p:cTn id="11" dur="2000"/>
                                        <p:tgtEl>
                                          <p:spTgt spid="6"/>
                                        </p:tgtEl>
                                      </p:cBhvr>
                                    </p:animEffect>
                                  </p:childTnLst>
                                </p:cTn>
                              </p:par>
                            </p:childTnLst>
                          </p:cTn>
                        </p:par>
                        <p:par>
                          <p:cTn id="12" fill="hold">
                            <p:stCondLst>
                              <p:cond delay="6000"/>
                            </p:stCondLst>
                            <p:childTnLst>
                              <p:par>
                                <p:cTn id="13" presetID="6" presetClass="entr" presetSubtype="32" fill="hold" grpId="0" nodeType="afterEffect">
                                  <p:stCondLst>
                                    <p:cond delay="1500"/>
                                  </p:stCondLst>
                                  <p:childTnLst>
                                    <p:set>
                                      <p:cBhvr>
                                        <p:cTn id="14" dur="1" fill="hold">
                                          <p:stCondLst>
                                            <p:cond delay="0"/>
                                          </p:stCondLst>
                                        </p:cTn>
                                        <p:tgtEl>
                                          <p:spTgt spid="7"/>
                                        </p:tgtEl>
                                        <p:attrNameLst>
                                          <p:attrName>style.visibility</p:attrName>
                                        </p:attrNameLst>
                                      </p:cBhvr>
                                      <p:to>
                                        <p:strVal val="visible"/>
                                      </p:to>
                                    </p:set>
                                    <p:animEffect transition="in" filter="circle(out)">
                                      <p:cBhvr>
                                        <p:cTn id="1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a:t>
            </a:r>
          </a:p>
        </p:txBody>
      </p:sp>
      <p:sp>
        <p:nvSpPr>
          <p:cNvPr id="4" name="Rectangle 3"/>
          <p:cNvSpPr/>
          <p:nvPr/>
        </p:nvSpPr>
        <p:spPr>
          <a:xfrm>
            <a:off x="1214438" y="1989270"/>
            <a:ext cx="10977562" cy="4093428"/>
          </a:xfrm>
          <a:prstGeom prst="rect">
            <a:avLst/>
          </a:prstGeom>
        </p:spPr>
        <p:txBody>
          <a:bodyPr wrap="square">
            <a:spAutoFit/>
          </a:bodyPr>
          <a:lstStyle/>
          <a:p>
            <a:pPr marL="171450" indent="-171450">
              <a:buFont typeface="Wingdings" panose="05000000000000000000" pitchFamily="2" charset="2"/>
              <a:buChar char="Ø"/>
            </a:pPr>
            <a:r>
              <a:rPr lang="en-GB" sz="2000" dirty="0"/>
              <a:t>Good literature review: </a:t>
            </a:r>
            <a:r>
              <a:rPr lang="en-GB" sz="2000" b="1" dirty="0"/>
              <a:t>clear line of argument</a:t>
            </a:r>
            <a:r>
              <a:rPr lang="en-GB" sz="2000" dirty="0"/>
              <a:t>. </a:t>
            </a:r>
          </a:p>
          <a:p>
            <a:pPr marL="628650" lvl="1" indent="-171450">
              <a:buFont typeface="Wingdings" panose="05000000000000000000" pitchFamily="2" charset="2"/>
              <a:buChar char="Ø"/>
            </a:pPr>
            <a:r>
              <a:rPr lang="en-GB" sz="2000" dirty="0"/>
              <a:t>You need to use the </a:t>
            </a:r>
            <a:r>
              <a:rPr lang="en-GB" sz="2000" b="1" dirty="0"/>
              <a:t>critical notes and comments you made whilst doing your reading </a:t>
            </a:r>
            <a:r>
              <a:rPr lang="en-GB" sz="2000" dirty="0"/>
              <a:t>to express an academic opinion. </a:t>
            </a:r>
          </a:p>
          <a:p>
            <a:pPr marL="628650" lvl="1" indent="-171450">
              <a:buFont typeface="Wingdings" panose="05000000000000000000" pitchFamily="2" charset="2"/>
              <a:buChar char="Ø"/>
            </a:pPr>
            <a:r>
              <a:rPr lang="en-GB" sz="2000" dirty="0"/>
              <a:t>Make sure that:</a:t>
            </a:r>
          </a:p>
          <a:p>
            <a:pPr marL="1085850" lvl="2" indent="-171450">
              <a:buFont typeface="Wingdings" panose="05000000000000000000" pitchFamily="2" charset="2"/>
              <a:buChar char="Ø"/>
            </a:pPr>
            <a:r>
              <a:rPr lang="en-GB" sz="2000" dirty="0"/>
              <a:t>you include a clear, short </a:t>
            </a:r>
            <a:r>
              <a:rPr lang="en-GB" sz="2000" b="1" dirty="0"/>
              <a:t>introduction</a:t>
            </a:r>
            <a:r>
              <a:rPr lang="en-GB" sz="2000" dirty="0"/>
              <a:t> which gives an outline of the review, </a:t>
            </a:r>
          </a:p>
          <a:p>
            <a:pPr marL="1085850" lvl="2" indent="-171450">
              <a:buFont typeface="Wingdings" panose="05000000000000000000" pitchFamily="2" charset="2"/>
              <a:buChar char="Ø"/>
            </a:pPr>
            <a:r>
              <a:rPr lang="en-GB" sz="2000" dirty="0"/>
              <a:t>including the main topics covered and the order of the arguments, with a brief rationale for this.</a:t>
            </a:r>
          </a:p>
          <a:p>
            <a:pPr marL="171450" indent="-171450">
              <a:buFont typeface="Wingdings" panose="05000000000000000000" pitchFamily="2" charset="2"/>
              <a:buChar char="Ø"/>
            </a:pPr>
            <a:r>
              <a:rPr lang="en-GB" sz="2000" dirty="0"/>
              <a:t>There is always a clear link between your own arguments and the evidence uncovered in your reading. I</a:t>
            </a:r>
          </a:p>
          <a:p>
            <a:pPr marL="628650" lvl="1" indent="-171450">
              <a:buFont typeface="Wingdings" panose="05000000000000000000" pitchFamily="2" charset="2"/>
              <a:buChar char="Ø"/>
            </a:pPr>
            <a:r>
              <a:rPr lang="en-GB" sz="2000" dirty="0"/>
              <a:t> include a short summary at the end of each section.</a:t>
            </a:r>
          </a:p>
          <a:p>
            <a:pPr marL="171450" indent="-171450">
              <a:buFont typeface="Wingdings" panose="05000000000000000000" pitchFamily="2" charset="2"/>
              <a:buChar char="Ø"/>
            </a:pPr>
            <a:r>
              <a:rPr lang="en-GB" sz="2000" b="1" dirty="0"/>
              <a:t>Use quotations if appropriate</a:t>
            </a:r>
            <a:r>
              <a:rPr lang="en-GB" sz="2000" dirty="0"/>
              <a:t>.</a:t>
            </a:r>
          </a:p>
          <a:p>
            <a:pPr marL="171450" indent="-171450">
              <a:buFont typeface="Wingdings" panose="05000000000000000000" pitchFamily="2" charset="2"/>
              <a:buChar char="Ø"/>
            </a:pPr>
            <a:r>
              <a:rPr lang="en-GB" sz="2000" dirty="0"/>
              <a:t>You always acknowledge opinions which do not agree with your arguments. </a:t>
            </a:r>
          </a:p>
          <a:p>
            <a:pPr marL="628650" lvl="1" indent="-171450">
              <a:buFont typeface="Wingdings" panose="05000000000000000000" pitchFamily="2" charset="2"/>
              <a:buChar char="Ø"/>
            </a:pPr>
            <a:r>
              <a:rPr lang="en-GB" sz="2000" dirty="0"/>
              <a:t>If you ignore opposing viewpoints, your argument will in fact be weaker. </a:t>
            </a:r>
          </a:p>
        </p:txBody>
      </p:sp>
    </p:spTree>
    <p:extLst>
      <p:ext uri="{BB962C8B-B14F-4D97-AF65-F5344CB8AC3E}">
        <p14:creationId xmlns:p14="http://schemas.microsoft.com/office/powerpoint/2010/main" val="8681995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50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50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50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500"/>
                            </p:stCondLst>
                            <p:childTnLst>
                              <p:par>
                                <p:cTn id="29" presetID="42" presetClass="entr" presetSubtype="0" fill="hold" grpId="0" nodeType="afterEffect">
                                  <p:stCondLst>
                                    <p:cond delay="50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1000"/>
                                        <p:tgtEl>
                                          <p:spTgt spid="4">
                                            <p:txEl>
                                              <p:pRg st="5" end="5"/>
                                            </p:txEl>
                                          </p:spTgt>
                                        </p:tgtEl>
                                      </p:cBhvr>
                                    </p:animEffect>
                                    <p:anim calcmode="lin" valueType="num">
                                      <p:cBhvr>
                                        <p:cTn id="3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7" end="7"/>
                                            </p:txEl>
                                          </p:spTgt>
                                        </p:tgtEl>
                                        <p:attrNameLst>
                                          <p:attrName>style.visibility</p:attrName>
                                        </p:attrNameLst>
                                      </p:cBhvr>
                                      <p:to>
                                        <p:strVal val="visible"/>
                                      </p:to>
                                    </p:set>
                                    <p:animEffect transition="in" filter="fade">
                                      <p:cBhvr>
                                        <p:cTn id="50" dur="1000"/>
                                        <p:tgtEl>
                                          <p:spTgt spid="4">
                                            <p:txEl>
                                              <p:pRg st="7" end="7"/>
                                            </p:txEl>
                                          </p:spTgt>
                                        </p:tgtEl>
                                      </p:cBhvr>
                                    </p:animEffect>
                                    <p:anim calcmode="lin" valueType="num">
                                      <p:cBhvr>
                                        <p:cTn id="51"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4">
                                            <p:txEl>
                                              <p:pRg st="8" end="8"/>
                                            </p:txEl>
                                          </p:spTgt>
                                        </p:tgtEl>
                                        <p:attrNameLst>
                                          <p:attrName>style.visibility</p:attrName>
                                        </p:attrNameLst>
                                      </p:cBhvr>
                                      <p:to>
                                        <p:strVal val="visible"/>
                                      </p:to>
                                    </p:set>
                                    <p:animEffect transition="in" filter="fade">
                                      <p:cBhvr>
                                        <p:cTn id="57" dur="1000"/>
                                        <p:tgtEl>
                                          <p:spTgt spid="4">
                                            <p:txEl>
                                              <p:pRg st="8" end="8"/>
                                            </p:txEl>
                                          </p:spTgt>
                                        </p:tgtEl>
                                      </p:cBhvr>
                                    </p:animEffect>
                                    <p:anim calcmode="lin" valueType="num">
                                      <p:cBhvr>
                                        <p:cTn id="5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8" end="8"/>
                                            </p:tx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
                                            <p:txEl>
                                              <p:pRg st="9" end="9"/>
                                            </p:txEl>
                                          </p:spTgt>
                                        </p:tgtEl>
                                        <p:attrNameLst>
                                          <p:attrName>style.visibility</p:attrName>
                                        </p:attrNameLst>
                                      </p:cBhvr>
                                      <p:to>
                                        <p:strVal val="visible"/>
                                      </p:to>
                                    </p:set>
                                    <p:animEffect transition="in" filter="fade">
                                      <p:cBhvr>
                                        <p:cTn id="62" dur="1000"/>
                                        <p:tgtEl>
                                          <p:spTgt spid="4">
                                            <p:txEl>
                                              <p:pRg st="9" end="9"/>
                                            </p:txEl>
                                          </p:spTgt>
                                        </p:tgtEl>
                                      </p:cBhvr>
                                    </p:animEffect>
                                    <p:anim calcmode="lin" valueType="num">
                                      <p:cBhvr>
                                        <p:cTn id="63"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592925" y="624110"/>
            <a:ext cx="8911687" cy="1280890"/>
          </a:xfrm>
        </p:spPr>
        <p:txBody>
          <a:bodyPr/>
          <a:lstStyle/>
          <a:p>
            <a:r>
              <a:rPr lang="en-GB" dirty="0"/>
              <a:t>Literary Review</a:t>
            </a:r>
          </a:p>
        </p:txBody>
      </p:sp>
      <p:sp>
        <p:nvSpPr>
          <p:cNvPr id="5" name="Rectangle 4"/>
          <p:cNvSpPr/>
          <p:nvPr/>
        </p:nvSpPr>
        <p:spPr>
          <a:xfrm>
            <a:off x="876110" y="1468791"/>
            <a:ext cx="10977562" cy="5078313"/>
          </a:xfrm>
          <a:prstGeom prst="rect">
            <a:avLst/>
          </a:prstGeom>
        </p:spPr>
        <p:txBody>
          <a:bodyPr wrap="square">
            <a:spAutoFit/>
          </a:bodyPr>
          <a:lstStyle/>
          <a:p>
            <a:pPr marL="171450" indent="-171450">
              <a:buFont typeface="Wingdings" panose="05000000000000000000" pitchFamily="2" charset="2"/>
              <a:buChar char="Ø"/>
            </a:pPr>
            <a:r>
              <a:rPr lang="en-GB" dirty="0"/>
              <a:t>You always acknowledge opinions which do not agree with your arguments. </a:t>
            </a:r>
          </a:p>
          <a:p>
            <a:pPr marL="628650" lvl="1" indent="-171450">
              <a:buFont typeface="Wingdings" panose="05000000000000000000" pitchFamily="2" charset="2"/>
              <a:buChar char="Ø"/>
            </a:pPr>
            <a:r>
              <a:rPr lang="en-GB" dirty="0"/>
              <a:t>If you ignore opposing viewpoints, your argument will in fact be weaker. </a:t>
            </a:r>
          </a:p>
          <a:p>
            <a:pPr marL="171450" indent="-171450">
              <a:buFont typeface="Wingdings" panose="05000000000000000000" pitchFamily="2" charset="2"/>
              <a:buChar char="Ø"/>
            </a:pPr>
            <a:r>
              <a:rPr lang="en-GB" dirty="0"/>
              <a:t>Your review must be </a:t>
            </a:r>
            <a:r>
              <a:rPr lang="en-GB" b="1" dirty="0"/>
              <a:t>written in a formal, academic style</a:t>
            </a:r>
            <a:r>
              <a:rPr lang="en-GB" dirty="0"/>
              <a:t>. </a:t>
            </a:r>
          </a:p>
          <a:p>
            <a:pPr marL="628650" lvl="1" indent="-171450">
              <a:buFont typeface="Wingdings" panose="05000000000000000000" pitchFamily="2" charset="2"/>
              <a:buChar char="Ø"/>
            </a:pPr>
            <a:r>
              <a:rPr lang="en-GB" dirty="0"/>
              <a:t>Keep your writing</a:t>
            </a:r>
            <a:r>
              <a:rPr lang="en-GB" b="1" dirty="0"/>
              <a:t> clear and concise</a:t>
            </a:r>
            <a:r>
              <a:rPr lang="en-GB" dirty="0"/>
              <a:t>, avoiding colloquialisms and personal language. </a:t>
            </a:r>
          </a:p>
          <a:p>
            <a:pPr marL="628650" lvl="1" indent="-171450">
              <a:buFont typeface="Wingdings" panose="05000000000000000000" pitchFamily="2" charset="2"/>
              <a:buChar char="Ø"/>
            </a:pPr>
            <a:r>
              <a:rPr lang="en-GB" dirty="0"/>
              <a:t>Aim to be objective and respectful of others' opinions; </a:t>
            </a:r>
          </a:p>
          <a:p>
            <a:pPr marL="628650" lvl="1" indent="-171450">
              <a:buFont typeface="Wingdings" panose="05000000000000000000" pitchFamily="2" charset="2"/>
              <a:buChar char="Ø"/>
            </a:pPr>
            <a:r>
              <a:rPr lang="en-GB" dirty="0"/>
              <a:t>this is not the place for emotive language or strong personal opinions. </a:t>
            </a:r>
          </a:p>
          <a:p>
            <a:pPr marL="628650" lvl="1" indent="-171450">
              <a:buFont typeface="Wingdings" panose="05000000000000000000" pitchFamily="2" charset="2"/>
              <a:buChar char="Ø"/>
            </a:pPr>
            <a:r>
              <a:rPr lang="en-GB" b="1" dirty="0"/>
              <a:t>If you thought something was rubbish, use words such as "inconsistent", "lacking in certain areas" or "based on false assumptions"! </a:t>
            </a:r>
          </a:p>
          <a:p>
            <a:pPr marL="628650" lvl="1" indent="-171450">
              <a:buFont typeface="Wingdings" panose="05000000000000000000" pitchFamily="2" charset="2"/>
              <a:buChar char="Ø"/>
            </a:pPr>
            <a:r>
              <a:rPr lang="en-GB" dirty="0"/>
              <a:t>When introducing someone's opinion, don't use "says", but instead an appropriate verb which more accurately reflects this viewpoint, such as </a:t>
            </a:r>
            <a:r>
              <a:rPr lang="en-GB" b="1" dirty="0"/>
              <a:t>"argues", "claims" or "states"</a:t>
            </a:r>
            <a:r>
              <a:rPr lang="en-GB" dirty="0"/>
              <a:t>. </a:t>
            </a:r>
          </a:p>
          <a:p>
            <a:pPr marL="628650" lvl="1" indent="-171450">
              <a:buFont typeface="Wingdings" panose="05000000000000000000" pitchFamily="2" charset="2"/>
              <a:buChar char="Ø"/>
            </a:pPr>
            <a:r>
              <a:rPr lang="en-GB" dirty="0"/>
              <a:t>Use the present tense for general opinions and theories, or the past when referring to specific research or experiments:</a:t>
            </a:r>
          </a:p>
          <a:p>
            <a:pPr marL="171450" indent="-171450">
              <a:buFont typeface="Wingdings" panose="05000000000000000000" pitchFamily="2" charset="2"/>
              <a:buChar char="Ø"/>
            </a:pPr>
            <a:r>
              <a:rPr lang="en-GB" dirty="0"/>
              <a:t>And remember at all times to avoid plagiarising your sources. </a:t>
            </a:r>
          </a:p>
          <a:p>
            <a:pPr marL="171450" indent="-171450">
              <a:buFont typeface="Wingdings" panose="05000000000000000000" pitchFamily="2" charset="2"/>
              <a:buChar char="Ø"/>
            </a:pPr>
            <a:r>
              <a:rPr lang="en-GB" dirty="0"/>
              <a:t>Always separate your source opinions from your own hypothesis. making sure you consistently reference the literature you are referring to. </a:t>
            </a:r>
          </a:p>
          <a:p>
            <a:pPr marL="171450" indent="-171450">
              <a:buFont typeface="Wingdings" panose="05000000000000000000" pitchFamily="2" charset="2"/>
              <a:buChar char="Ø"/>
            </a:pPr>
            <a:r>
              <a:rPr lang="en-GB" dirty="0"/>
              <a:t>When you are doing your reading and making notes, it might be an idea to use different colours to distinguish between your ideas and those of others.</a:t>
            </a:r>
            <a:endParaRPr lang="en-GB" b="1" dirty="0"/>
          </a:p>
          <a:p>
            <a:pPr marL="171450" indent="-171450">
              <a:buFont typeface="Wingdings" panose="05000000000000000000" pitchFamily="2" charset="2"/>
              <a:buChar char="Ø"/>
            </a:pPr>
            <a:r>
              <a:rPr lang="en-GB" b="1" dirty="0"/>
              <a:t>REFERENCES: use in-line references and do not forget the bibliography at the end of the review</a:t>
            </a:r>
          </a:p>
        </p:txBody>
      </p:sp>
    </p:spTree>
    <p:extLst>
      <p:ext uri="{BB962C8B-B14F-4D97-AF65-F5344CB8AC3E}">
        <p14:creationId xmlns:p14="http://schemas.microsoft.com/office/powerpoint/2010/main" val="20004581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grpId="0" nodeType="afterEffect">
                                  <p:stCondLst>
                                    <p:cond delay="50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42" presetClass="entr" presetSubtype="0" fill="hold" grpId="0" nodeType="afterEffect">
                                  <p:stCondLst>
                                    <p:cond delay="50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4000"/>
                            </p:stCondLst>
                            <p:childTnLst>
                              <p:par>
                                <p:cTn id="35" presetID="42" presetClass="entr" presetSubtype="0" fill="hold" grpId="0" nodeType="afterEffect">
                                  <p:stCondLst>
                                    <p:cond delay="50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5500"/>
                            </p:stCondLst>
                            <p:childTnLst>
                              <p:par>
                                <p:cTn id="41" presetID="42" presetClass="entr" presetSubtype="0" fill="hold" grpId="0" nodeType="afterEffect">
                                  <p:stCondLst>
                                    <p:cond delay="50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500"/>
                                  </p:stCondLst>
                                  <p:childTnLst>
                                    <p:set>
                                      <p:cBhvr>
                                        <p:cTn id="48" dur="1" fill="hold">
                                          <p:stCondLst>
                                            <p:cond delay="0"/>
                                          </p:stCondLst>
                                        </p:cTn>
                                        <p:tgtEl>
                                          <p:spTgt spid="5">
                                            <p:txEl>
                                              <p:pRg st="7" end="7"/>
                                            </p:txEl>
                                          </p:spTgt>
                                        </p:tgtEl>
                                        <p:attrNameLst>
                                          <p:attrName>style.visibility</p:attrName>
                                        </p:attrNameLst>
                                      </p:cBhvr>
                                      <p:to>
                                        <p:strVal val="visible"/>
                                      </p:to>
                                    </p:set>
                                    <p:animEffect transition="in" filter="fade">
                                      <p:cBhvr>
                                        <p:cTn id="49" dur="1000"/>
                                        <p:tgtEl>
                                          <p:spTgt spid="5">
                                            <p:txEl>
                                              <p:pRg st="7" end="7"/>
                                            </p:txEl>
                                          </p:spTgt>
                                        </p:tgtEl>
                                      </p:cBhvr>
                                    </p:animEffect>
                                    <p:anim calcmode="lin" valueType="num">
                                      <p:cBhvr>
                                        <p:cTn id="50"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500"/>
                            </p:stCondLst>
                            <p:childTnLst>
                              <p:par>
                                <p:cTn id="53" presetID="42" presetClass="entr" presetSubtype="0" fill="hold" grpId="0" nodeType="afterEffect">
                                  <p:stCondLst>
                                    <p:cond delay="500"/>
                                  </p:stCondLst>
                                  <p:childTnLst>
                                    <p:set>
                                      <p:cBhvr>
                                        <p:cTn id="54" dur="1" fill="hold">
                                          <p:stCondLst>
                                            <p:cond delay="0"/>
                                          </p:stCondLst>
                                        </p:cTn>
                                        <p:tgtEl>
                                          <p:spTgt spid="5">
                                            <p:txEl>
                                              <p:pRg st="8" end="8"/>
                                            </p:txEl>
                                          </p:spTgt>
                                        </p:tgtEl>
                                        <p:attrNameLst>
                                          <p:attrName>style.visibility</p:attrName>
                                        </p:attrNameLst>
                                      </p:cBhvr>
                                      <p:to>
                                        <p:strVal val="visible"/>
                                      </p:to>
                                    </p:set>
                                    <p:animEffect transition="in" filter="fade">
                                      <p:cBhvr>
                                        <p:cTn id="55" dur="1000"/>
                                        <p:tgtEl>
                                          <p:spTgt spid="5">
                                            <p:txEl>
                                              <p:pRg st="8" end="8"/>
                                            </p:txEl>
                                          </p:spTgt>
                                        </p:tgtEl>
                                      </p:cBhvr>
                                    </p:animEffect>
                                    <p:anim calcmode="lin" valueType="num">
                                      <p:cBhvr>
                                        <p:cTn id="56"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5">
                                            <p:txEl>
                                              <p:pRg st="9" end="9"/>
                                            </p:txEl>
                                          </p:spTgt>
                                        </p:tgtEl>
                                        <p:attrNameLst>
                                          <p:attrName>style.visibility</p:attrName>
                                        </p:attrNameLst>
                                      </p:cBhvr>
                                      <p:to>
                                        <p:strVal val="visible"/>
                                      </p:to>
                                    </p:set>
                                    <p:animEffect transition="in" filter="fade">
                                      <p:cBhvr>
                                        <p:cTn id="62" dur="1000"/>
                                        <p:tgtEl>
                                          <p:spTgt spid="5">
                                            <p:txEl>
                                              <p:pRg st="9" end="9"/>
                                            </p:txEl>
                                          </p:spTgt>
                                        </p:tgtEl>
                                      </p:cBhvr>
                                    </p:animEffect>
                                    <p:anim calcmode="lin" valueType="num">
                                      <p:cBhvr>
                                        <p:cTn id="63"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par>
                          <p:cTn id="65" fill="hold">
                            <p:stCondLst>
                              <p:cond delay="1000"/>
                            </p:stCondLst>
                            <p:childTnLst>
                              <p:par>
                                <p:cTn id="66" presetID="42" presetClass="entr" presetSubtype="0" fill="hold" grpId="0" nodeType="afterEffect">
                                  <p:stCondLst>
                                    <p:cond delay="750"/>
                                  </p:stCondLst>
                                  <p:childTnLst>
                                    <p:set>
                                      <p:cBhvr>
                                        <p:cTn id="67" dur="1" fill="hold">
                                          <p:stCondLst>
                                            <p:cond delay="0"/>
                                          </p:stCondLst>
                                        </p:cTn>
                                        <p:tgtEl>
                                          <p:spTgt spid="5">
                                            <p:txEl>
                                              <p:pRg st="10" end="10"/>
                                            </p:txEl>
                                          </p:spTgt>
                                        </p:tgtEl>
                                        <p:attrNameLst>
                                          <p:attrName>style.visibility</p:attrName>
                                        </p:attrNameLst>
                                      </p:cBhvr>
                                      <p:to>
                                        <p:strVal val="visible"/>
                                      </p:to>
                                    </p:set>
                                    <p:animEffect transition="in" filter="fade">
                                      <p:cBhvr>
                                        <p:cTn id="68" dur="1000"/>
                                        <p:tgtEl>
                                          <p:spTgt spid="5">
                                            <p:txEl>
                                              <p:pRg st="10" end="10"/>
                                            </p:txEl>
                                          </p:spTgt>
                                        </p:tgtEl>
                                      </p:cBhvr>
                                    </p:animEffect>
                                    <p:anim calcmode="lin" valueType="num">
                                      <p:cBhvr>
                                        <p:cTn id="69"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par>
                          <p:cTn id="71" fill="hold">
                            <p:stCondLst>
                              <p:cond delay="2750"/>
                            </p:stCondLst>
                            <p:childTnLst>
                              <p:par>
                                <p:cTn id="72" presetID="42" presetClass="entr" presetSubtype="0" fill="hold" grpId="0" nodeType="afterEffect">
                                  <p:stCondLst>
                                    <p:cond delay="750"/>
                                  </p:stCondLst>
                                  <p:childTnLst>
                                    <p:set>
                                      <p:cBhvr>
                                        <p:cTn id="73" dur="1" fill="hold">
                                          <p:stCondLst>
                                            <p:cond delay="0"/>
                                          </p:stCondLst>
                                        </p:cTn>
                                        <p:tgtEl>
                                          <p:spTgt spid="5">
                                            <p:txEl>
                                              <p:pRg st="11" end="11"/>
                                            </p:txEl>
                                          </p:spTgt>
                                        </p:tgtEl>
                                        <p:attrNameLst>
                                          <p:attrName>style.visibility</p:attrName>
                                        </p:attrNameLst>
                                      </p:cBhvr>
                                      <p:to>
                                        <p:strVal val="visible"/>
                                      </p:to>
                                    </p:set>
                                    <p:animEffect transition="in" filter="fade">
                                      <p:cBhvr>
                                        <p:cTn id="74" dur="1000"/>
                                        <p:tgtEl>
                                          <p:spTgt spid="5">
                                            <p:txEl>
                                              <p:pRg st="11" end="11"/>
                                            </p:txEl>
                                          </p:spTgt>
                                        </p:tgtEl>
                                      </p:cBhvr>
                                    </p:animEffect>
                                    <p:anim calcmode="lin" valueType="num">
                                      <p:cBhvr>
                                        <p:cTn id="75"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76"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750"/>
                                  </p:stCondLst>
                                  <p:childTnLst>
                                    <p:set>
                                      <p:cBhvr>
                                        <p:cTn id="80" dur="1" fill="hold">
                                          <p:stCondLst>
                                            <p:cond delay="0"/>
                                          </p:stCondLst>
                                        </p:cTn>
                                        <p:tgtEl>
                                          <p:spTgt spid="5">
                                            <p:txEl>
                                              <p:pRg st="12" end="12"/>
                                            </p:txEl>
                                          </p:spTgt>
                                        </p:tgtEl>
                                        <p:attrNameLst>
                                          <p:attrName>style.visibility</p:attrName>
                                        </p:attrNameLst>
                                      </p:cBhvr>
                                      <p:to>
                                        <p:strVal val="visible"/>
                                      </p:to>
                                    </p:set>
                                    <p:animEffect transition="in" filter="fade">
                                      <p:cBhvr>
                                        <p:cTn id="81" dur="1000"/>
                                        <p:tgtEl>
                                          <p:spTgt spid="5">
                                            <p:txEl>
                                              <p:pRg st="12" end="12"/>
                                            </p:txEl>
                                          </p:spTgt>
                                        </p:tgtEl>
                                      </p:cBhvr>
                                    </p:animEffect>
                                    <p:anim calcmode="lin" valueType="num">
                                      <p:cBhvr>
                                        <p:cTn id="82"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 Final Checklist</a:t>
            </a:r>
          </a:p>
        </p:txBody>
      </p:sp>
      <p:sp>
        <p:nvSpPr>
          <p:cNvPr id="3" name="Content Placeholder 2"/>
          <p:cNvSpPr>
            <a:spLocks noGrp="1"/>
          </p:cNvSpPr>
          <p:nvPr>
            <p:ph idx="1"/>
          </p:nvPr>
        </p:nvSpPr>
        <p:spPr>
          <a:xfrm>
            <a:off x="1178719" y="1419225"/>
            <a:ext cx="4922043" cy="4488656"/>
          </a:xfrm>
        </p:spPr>
        <p:txBody>
          <a:bodyPr>
            <a:normAutofit/>
          </a:bodyPr>
          <a:lstStyle/>
          <a:p>
            <a:pPr lvl="0" defTabSz="914400" eaLnBrk="0" fontAlgn="base" hangingPunct="0">
              <a:spcBef>
                <a:spcPct val="0"/>
              </a:spcBef>
              <a:spcAft>
                <a:spcPct val="0"/>
              </a:spcAft>
              <a:buClrTx/>
              <a:buFont typeface="Wingdings" panose="05000000000000000000" pitchFamily="2" charset="2"/>
              <a:buChar char="Ø"/>
            </a:pPr>
            <a:r>
              <a:rPr lang="en-US" altLang="en-US" sz="1200" dirty="0">
                <a:solidFill>
                  <a:schemeClr val="tx1"/>
                </a:solidFill>
                <a:latin typeface="Trebuchet MS" panose="020B0603020202020204" pitchFamily="34" charset="0"/>
              </a:rPr>
              <a:t>Here is a final checklist, courtesy of the University of Melbourne:</a:t>
            </a:r>
            <a:endParaRPr lang="en-US" altLang="en-US" sz="1200" dirty="0">
              <a:solidFill>
                <a:schemeClr val="tx1"/>
              </a:solidFill>
            </a:endParaRPr>
          </a:p>
          <a:p>
            <a:pPr lvl="0" defTabSz="914400" eaLnBrk="0" fontAlgn="base" hangingPunct="0">
              <a:spcBef>
                <a:spcPct val="0"/>
              </a:spcBef>
              <a:spcAft>
                <a:spcPct val="0"/>
              </a:spcAft>
              <a:buClrTx/>
              <a:buFont typeface="Wingdings" panose="05000000000000000000" pitchFamily="2" charset="2"/>
              <a:buChar char="Ø"/>
            </a:pPr>
            <a:endParaRPr lang="en-US" altLang="en-US" b="1" dirty="0">
              <a:solidFill>
                <a:schemeClr val="tx1"/>
              </a:solidFill>
              <a:latin typeface="Trebuchet MS" panose="020B0603020202020204" pitchFamily="34" charset="0"/>
            </a:endParaRPr>
          </a:p>
          <a:p>
            <a:pPr lvl="0" defTabSz="914400" eaLnBrk="0" fontAlgn="base" hangingPunct="0">
              <a:spcBef>
                <a:spcPct val="0"/>
              </a:spcBef>
              <a:spcAft>
                <a:spcPct val="0"/>
              </a:spcAft>
              <a:buClrTx/>
              <a:buFont typeface="Wingdings" panose="05000000000000000000" pitchFamily="2" charset="2"/>
              <a:buChar char="Ø"/>
            </a:pPr>
            <a:endParaRPr lang="en-US" altLang="en-US" b="1" dirty="0">
              <a:solidFill>
                <a:schemeClr val="tx1"/>
              </a:solidFill>
              <a:latin typeface="Trebuchet MS" panose="020B0603020202020204" pitchFamily="34" charset="0"/>
            </a:endParaRPr>
          </a:p>
          <a:p>
            <a:pPr defTabSz="914400" eaLnBrk="0" fontAlgn="base" hangingPunct="0">
              <a:spcBef>
                <a:spcPct val="0"/>
              </a:spcBef>
              <a:spcAft>
                <a:spcPct val="0"/>
              </a:spcAft>
              <a:buClrTx/>
            </a:pPr>
            <a:r>
              <a:rPr lang="en-US" altLang="en-US" b="1" dirty="0">
                <a:solidFill>
                  <a:schemeClr val="tx1"/>
                </a:solidFill>
                <a:latin typeface="Trebuchet MS" panose="020B0603020202020204" pitchFamily="34" charset="0"/>
              </a:rPr>
              <a:t>Selection of Sources</a:t>
            </a:r>
            <a:br>
              <a:rPr lang="en-US" altLang="en-US" dirty="0">
                <a:solidFill>
                  <a:schemeClr val="tx1"/>
                </a:solidFill>
                <a:latin typeface="Trebuchet MS" panose="020B0603020202020204" pitchFamily="34" charset="0"/>
              </a:rPr>
            </a:br>
            <a:endParaRPr lang="en-US" altLang="en-US" dirty="0">
              <a:solidFill>
                <a:schemeClr val="tx1"/>
              </a:solidFill>
              <a:latin typeface="Trebuchet MS" panose="020B0603020202020204" pitchFamily="34" charset="0"/>
            </a:endParaRP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Have you indicated the </a:t>
            </a:r>
            <a:r>
              <a:rPr lang="en-US" altLang="en-US" sz="1400" b="1" dirty="0">
                <a:solidFill>
                  <a:schemeClr val="tx1"/>
                </a:solidFill>
                <a:latin typeface="Trebuchet MS" panose="020B0603020202020204" pitchFamily="34" charset="0"/>
              </a:rPr>
              <a:t>purpose</a:t>
            </a:r>
            <a:r>
              <a:rPr lang="en-US" altLang="en-US" sz="1400" dirty="0">
                <a:solidFill>
                  <a:schemeClr val="tx1"/>
                </a:solidFill>
                <a:latin typeface="Trebuchet MS" panose="020B0603020202020204" pitchFamily="34" charset="0"/>
              </a:rPr>
              <a:t> of the review?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Are the parameters of the review reasonable?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Why did you </a:t>
            </a:r>
            <a:r>
              <a:rPr lang="en-US" altLang="en-US" sz="1400" b="1" dirty="0">
                <a:solidFill>
                  <a:schemeClr val="tx1"/>
                </a:solidFill>
                <a:latin typeface="Trebuchet MS" panose="020B0603020202020204" pitchFamily="34" charset="0"/>
              </a:rPr>
              <a:t>include</a:t>
            </a:r>
            <a:r>
              <a:rPr lang="en-US" altLang="en-US" sz="1400" dirty="0">
                <a:solidFill>
                  <a:schemeClr val="tx1"/>
                </a:solidFill>
                <a:latin typeface="Trebuchet MS" panose="020B0603020202020204" pitchFamily="34" charset="0"/>
              </a:rPr>
              <a:t> some of the literature </a:t>
            </a:r>
            <a:br>
              <a:rPr lang="en-US" altLang="en-US" sz="1400" dirty="0">
                <a:solidFill>
                  <a:schemeClr val="tx1"/>
                </a:solidFill>
                <a:latin typeface="Trebuchet MS" panose="020B0603020202020204" pitchFamily="34" charset="0"/>
              </a:rPr>
            </a:br>
            <a:r>
              <a:rPr lang="en-US" altLang="en-US" sz="1400" dirty="0">
                <a:solidFill>
                  <a:schemeClr val="tx1"/>
                </a:solidFill>
                <a:latin typeface="Trebuchet MS" panose="020B0603020202020204" pitchFamily="34" charset="0"/>
              </a:rPr>
              <a:t>                              and </a:t>
            </a:r>
            <a:r>
              <a:rPr lang="en-US" altLang="en-US" sz="1400" b="1" dirty="0">
                <a:solidFill>
                  <a:schemeClr val="tx1"/>
                </a:solidFill>
                <a:latin typeface="Trebuchet MS" panose="020B0603020202020204" pitchFamily="34" charset="0"/>
              </a:rPr>
              <a:t>exclude</a:t>
            </a:r>
            <a:r>
              <a:rPr lang="en-US" altLang="en-US" sz="1400" dirty="0">
                <a:solidFill>
                  <a:schemeClr val="tx1"/>
                </a:solidFill>
                <a:latin typeface="Trebuchet MS" panose="020B0603020202020204" pitchFamily="34" charset="0"/>
              </a:rPr>
              <a:t> others?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Which years did you exclude?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Have you </a:t>
            </a:r>
            <a:r>
              <a:rPr lang="en-US" altLang="en-US" sz="1400" dirty="0" err="1">
                <a:solidFill>
                  <a:schemeClr val="tx1"/>
                </a:solidFill>
                <a:latin typeface="Trebuchet MS" panose="020B0603020202020204" pitchFamily="34" charset="0"/>
              </a:rPr>
              <a:t>emphasised</a:t>
            </a:r>
            <a:r>
              <a:rPr lang="en-US" altLang="en-US" sz="1400" dirty="0">
                <a:solidFill>
                  <a:schemeClr val="tx1"/>
                </a:solidFill>
                <a:latin typeface="Trebuchet MS" panose="020B0603020202020204" pitchFamily="34" charset="0"/>
              </a:rPr>
              <a:t> </a:t>
            </a:r>
            <a:r>
              <a:rPr lang="en-US" altLang="en-US" sz="1400" b="1" dirty="0">
                <a:solidFill>
                  <a:schemeClr val="tx1"/>
                </a:solidFill>
                <a:latin typeface="Trebuchet MS" panose="020B0603020202020204" pitchFamily="34" charset="0"/>
              </a:rPr>
              <a:t>recent</a:t>
            </a:r>
            <a:r>
              <a:rPr lang="en-US" altLang="en-US" sz="1400" dirty="0">
                <a:solidFill>
                  <a:schemeClr val="tx1"/>
                </a:solidFill>
                <a:latin typeface="Trebuchet MS" panose="020B0603020202020204" pitchFamily="34" charset="0"/>
              </a:rPr>
              <a:t> developments?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Have you </a:t>
            </a:r>
            <a:r>
              <a:rPr lang="en-US" altLang="en-US" sz="1400" dirty="0" err="1">
                <a:solidFill>
                  <a:schemeClr val="tx1"/>
                </a:solidFill>
                <a:latin typeface="Trebuchet MS" panose="020B0603020202020204" pitchFamily="34" charset="0"/>
              </a:rPr>
              <a:t>focussed</a:t>
            </a:r>
            <a:r>
              <a:rPr lang="en-US" altLang="en-US" sz="1400" dirty="0">
                <a:solidFill>
                  <a:schemeClr val="tx1"/>
                </a:solidFill>
                <a:latin typeface="Trebuchet MS" panose="020B0603020202020204" pitchFamily="34" charset="0"/>
              </a:rPr>
              <a:t> on </a:t>
            </a:r>
            <a:r>
              <a:rPr lang="en-US" altLang="en-US" sz="1400" b="1" dirty="0">
                <a:solidFill>
                  <a:schemeClr val="tx1"/>
                </a:solidFill>
                <a:latin typeface="Trebuchet MS" panose="020B0603020202020204" pitchFamily="34" charset="0"/>
              </a:rPr>
              <a:t>primary</a:t>
            </a:r>
            <a:r>
              <a:rPr lang="en-US" altLang="en-US" sz="1400" dirty="0">
                <a:solidFill>
                  <a:schemeClr val="tx1"/>
                </a:solidFill>
                <a:latin typeface="Trebuchet MS" panose="020B0603020202020204" pitchFamily="34" charset="0"/>
              </a:rPr>
              <a:t> (ancient) sources with only selective use of </a:t>
            </a:r>
            <a:r>
              <a:rPr lang="en-US" altLang="en-US" sz="1400" b="1" dirty="0">
                <a:solidFill>
                  <a:schemeClr val="tx1"/>
                </a:solidFill>
                <a:latin typeface="Trebuchet MS" panose="020B0603020202020204" pitchFamily="34" charset="0"/>
              </a:rPr>
              <a:t>secondary</a:t>
            </a:r>
            <a:r>
              <a:rPr lang="en-US" altLang="en-US" sz="1400" dirty="0">
                <a:solidFill>
                  <a:schemeClr val="tx1"/>
                </a:solidFill>
                <a:latin typeface="Trebuchet MS" panose="020B0603020202020204" pitchFamily="34" charset="0"/>
              </a:rPr>
              <a:t> (modern) sources?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Is the literature you have selected </a:t>
            </a:r>
            <a:r>
              <a:rPr lang="en-US" altLang="en-US" sz="1400" b="1" dirty="0">
                <a:solidFill>
                  <a:schemeClr val="tx1"/>
                </a:solidFill>
                <a:latin typeface="Trebuchet MS" panose="020B0603020202020204" pitchFamily="34" charset="0"/>
              </a:rPr>
              <a:t>relevant</a:t>
            </a:r>
            <a:r>
              <a:rPr lang="en-US" altLang="en-US" sz="1400" dirty="0">
                <a:solidFill>
                  <a:schemeClr val="tx1"/>
                </a:solidFill>
                <a:latin typeface="Trebuchet MS" panose="020B0603020202020204" pitchFamily="34" charset="0"/>
              </a:rPr>
              <a:t>? </a:t>
            </a:r>
          </a:p>
          <a:p>
            <a:pPr lvl="1" defTabSz="914400" eaLnBrk="0" fontAlgn="base" hangingPunct="0">
              <a:spcBef>
                <a:spcPct val="0"/>
              </a:spcBef>
              <a:spcAft>
                <a:spcPct val="0"/>
              </a:spcAft>
              <a:buClrTx/>
            </a:pPr>
            <a:r>
              <a:rPr lang="en-US" altLang="en-US" sz="1400" dirty="0">
                <a:solidFill>
                  <a:schemeClr val="tx1"/>
                </a:solidFill>
                <a:latin typeface="Trebuchet MS" panose="020B0603020202020204" pitchFamily="34" charset="0"/>
              </a:rPr>
              <a:t>   Is your bibliographic data complete? </a:t>
            </a:r>
            <a:endParaRPr lang="en-GB" sz="4800" dirty="0"/>
          </a:p>
        </p:txBody>
      </p:sp>
      <p:sp>
        <p:nvSpPr>
          <p:cNvPr id="5" name="Rectangle 20"/>
          <p:cNvSpPr>
            <a:spLocks noChangeArrowheads="1"/>
          </p:cNvSpPr>
          <p:nvPr/>
        </p:nvSpPr>
        <p:spPr bwMode="auto">
          <a:xfrm>
            <a:off x="6165057" y="1804343"/>
            <a:ext cx="5560485"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lvl="0" indent="-171450" defTabSz="914400" eaLnBrk="0" fontAlgn="base" hangingPunct="0">
              <a:spcBef>
                <a:spcPct val="0"/>
              </a:spcBef>
              <a:spcAft>
                <a:spcPct val="0"/>
              </a:spcAft>
              <a:buFont typeface="Wingdings" panose="05000000000000000000" pitchFamily="2" charset="2"/>
              <a:buChar char="Ø"/>
            </a:pPr>
            <a:r>
              <a:rPr lang="en-US" altLang="en-US" b="1" dirty="0">
                <a:latin typeface="Trebuchet MS" panose="020B0603020202020204" pitchFamily="34" charset="0"/>
              </a:rPr>
              <a:t>Critical Evaluation of the Literature</a:t>
            </a:r>
            <a:endParaRPr lang="en-US" altLang="en-US" dirty="0">
              <a:latin typeface="Trebuchet MS" panose="020B0603020202020204" pitchFamily="34" charset="0"/>
            </a:endParaRP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Have you </a:t>
            </a:r>
            <a:r>
              <a:rPr lang="en-US" altLang="en-US" sz="1400" dirty="0" err="1">
                <a:latin typeface="Trebuchet MS" panose="020B0603020202020204" pitchFamily="34" charset="0"/>
              </a:rPr>
              <a:t>organised</a:t>
            </a:r>
            <a:r>
              <a:rPr lang="en-US" altLang="en-US" sz="1400" dirty="0">
                <a:latin typeface="Trebuchet MS" panose="020B0603020202020204" pitchFamily="34" charset="0"/>
              </a:rPr>
              <a:t> your material </a:t>
            </a:r>
            <a:r>
              <a:rPr lang="en-US" altLang="en-US" sz="1400" b="1" dirty="0">
                <a:latin typeface="Trebuchet MS" panose="020B0603020202020204" pitchFamily="34" charset="0"/>
              </a:rPr>
              <a:t>according to issues</a:t>
            </a:r>
            <a:r>
              <a:rPr lang="en-US" altLang="en-US" sz="1400" dirty="0">
                <a:latin typeface="Trebuchet MS" panose="020B0603020202020204" pitchFamily="34" charset="0"/>
              </a:rPr>
              <a:t>?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b="1" dirty="0">
                <a:latin typeface="Trebuchet MS" panose="020B0603020202020204" pitchFamily="34" charset="0"/>
              </a:rPr>
              <a:t>Is there a logic</a:t>
            </a:r>
            <a:r>
              <a:rPr lang="en-US" altLang="en-US" sz="1400" dirty="0">
                <a:latin typeface="Trebuchet MS" panose="020B0603020202020204" pitchFamily="34" charset="0"/>
              </a:rPr>
              <a:t> to the way you </a:t>
            </a:r>
            <a:r>
              <a:rPr lang="en-US" altLang="en-US" sz="1400" dirty="0" err="1">
                <a:latin typeface="Trebuchet MS" panose="020B0603020202020204" pitchFamily="34" charset="0"/>
              </a:rPr>
              <a:t>organised</a:t>
            </a:r>
            <a:r>
              <a:rPr lang="en-US" altLang="en-US" sz="1400" dirty="0">
                <a:latin typeface="Trebuchet MS" panose="020B0603020202020204" pitchFamily="34" charset="0"/>
              </a:rPr>
              <a:t> the material?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Does the </a:t>
            </a:r>
            <a:r>
              <a:rPr lang="en-US" altLang="en-US" sz="1400" b="1" dirty="0">
                <a:latin typeface="Trebuchet MS" panose="020B0603020202020204" pitchFamily="34" charset="0"/>
              </a:rPr>
              <a:t>amount of detail</a:t>
            </a:r>
            <a:r>
              <a:rPr lang="en-US" altLang="en-US" sz="1400" dirty="0">
                <a:latin typeface="Trebuchet MS" panose="020B0603020202020204" pitchFamily="34" charset="0"/>
              </a:rPr>
              <a:t> included on an issue relate to its importance?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Have you been sufficiently </a:t>
            </a:r>
            <a:r>
              <a:rPr lang="en-US" altLang="en-US" sz="1400" b="1" dirty="0">
                <a:latin typeface="Trebuchet MS" panose="020B0603020202020204" pitchFamily="34" charset="0"/>
              </a:rPr>
              <a:t>critical</a:t>
            </a:r>
            <a:r>
              <a:rPr lang="en-US" altLang="en-US" sz="1400" dirty="0">
                <a:latin typeface="Trebuchet MS" panose="020B0603020202020204" pitchFamily="34" charset="0"/>
              </a:rPr>
              <a:t> of methodological issues?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Have you indicated when </a:t>
            </a:r>
            <a:r>
              <a:rPr lang="en-US" altLang="en-US" sz="1400" b="1" dirty="0">
                <a:latin typeface="Trebuchet MS" panose="020B0603020202020204" pitchFamily="34" charset="0"/>
              </a:rPr>
              <a:t>results were conflicting</a:t>
            </a:r>
            <a:r>
              <a:rPr lang="en-US" altLang="en-US" sz="1400" dirty="0">
                <a:latin typeface="Trebuchet MS" panose="020B0603020202020204" pitchFamily="34" charset="0"/>
              </a:rPr>
              <a:t> or </a:t>
            </a:r>
            <a:r>
              <a:rPr lang="en-US" altLang="en-US" sz="1400" b="1" dirty="0">
                <a:latin typeface="Trebuchet MS" panose="020B0603020202020204" pitchFamily="34" charset="0"/>
              </a:rPr>
              <a:t>inconclusive</a:t>
            </a:r>
            <a:r>
              <a:rPr lang="en-US" altLang="en-US" sz="1400" dirty="0">
                <a:latin typeface="Trebuchet MS" panose="020B0603020202020204" pitchFamily="34" charset="0"/>
              </a:rPr>
              <a:t> and discussed </a:t>
            </a:r>
            <a:r>
              <a:rPr lang="en-US" altLang="en-US" sz="1400" b="1" dirty="0">
                <a:latin typeface="Trebuchet MS" panose="020B0603020202020204" pitchFamily="34" charset="0"/>
              </a:rPr>
              <a:t>possible reasons</a:t>
            </a:r>
            <a:r>
              <a:rPr lang="en-US" altLang="en-US" sz="1400" dirty="0">
                <a:latin typeface="Trebuchet MS" panose="020B0603020202020204" pitchFamily="34" charset="0"/>
              </a:rPr>
              <a:t>?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Have you indicated the </a:t>
            </a:r>
            <a:r>
              <a:rPr lang="en-US" altLang="en-US" sz="1400" b="1" dirty="0">
                <a:latin typeface="Trebuchet MS" panose="020B0603020202020204" pitchFamily="34" charset="0"/>
              </a:rPr>
              <a:t>relevance</a:t>
            </a:r>
            <a:r>
              <a:rPr lang="en-US" altLang="en-US" sz="1400" dirty="0">
                <a:latin typeface="Trebuchet MS" panose="020B0603020202020204" pitchFamily="34" charset="0"/>
              </a:rPr>
              <a:t> of each reference to your research?</a:t>
            </a:r>
          </a:p>
          <a:p>
            <a:pPr marL="628650" lvl="1" indent="-171450" defTabSz="914400" eaLnBrk="0" fontAlgn="base" hangingPunct="0">
              <a:spcBef>
                <a:spcPct val="0"/>
              </a:spcBef>
              <a:spcAft>
                <a:spcPct val="0"/>
              </a:spcAft>
              <a:buFont typeface="Wingdings" panose="05000000000000000000" pitchFamily="2" charset="2"/>
              <a:buChar char="Ø"/>
            </a:pPr>
            <a:endParaRPr lang="en-US" altLang="en-US" sz="1400" dirty="0">
              <a:latin typeface="Trebuchet MS" panose="020B0603020202020204" pitchFamily="34" charset="0"/>
            </a:endParaRPr>
          </a:p>
          <a:p>
            <a:pPr marL="171450" indent="-171450" defTabSz="914400" eaLnBrk="0" fontAlgn="base" hangingPunct="0">
              <a:spcBef>
                <a:spcPct val="0"/>
              </a:spcBef>
              <a:spcAft>
                <a:spcPct val="0"/>
              </a:spcAft>
              <a:buFont typeface="Wingdings" panose="05000000000000000000" pitchFamily="2" charset="2"/>
              <a:buChar char="Ø"/>
            </a:pPr>
            <a:r>
              <a:rPr lang="en-US" altLang="en-US" b="1" dirty="0">
                <a:latin typeface="Trebuchet MS" panose="020B0603020202020204" pitchFamily="34" charset="0"/>
              </a:rPr>
              <a:t>Interpretation</a:t>
            </a:r>
            <a:endParaRPr lang="en-US" altLang="en-US" dirty="0">
              <a:latin typeface="Trebuchet MS" panose="020B0603020202020204" pitchFamily="34" charset="0"/>
            </a:endParaRP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Has your </a:t>
            </a:r>
            <a:r>
              <a:rPr lang="en-US" altLang="en-US" sz="1400" b="1" dirty="0">
                <a:latin typeface="Trebuchet MS" panose="020B0603020202020204" pitchFamily="34" charset="0"/>
              </a:rPr>
              <a:t>summary</a:t>
            </a:r>
            <a:r>
              <a:rPr lang="en-US" altLang="en-US" sz="1400" dirty="0">
                <a:latin typeface="Trebuchet MS" panose="020B0603020202020204" pitchFamily="34" charset="0"/>
              </a:rPr>
              <a:t> of the current literature contributed to the reader's understanding of the problems? </a:t>
            </a: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Does the design of your research reflect the methodological implications of the literature review? </a:t>
            </a:r>
            <a:endParaRPr lang="en-US" altLang="en-US" sz="1600" dirty="0"/>
          </a:p>
          <a:p>
            <a:pPr marL="171450" lvl="0" indent="-171450" defTabSz="914400" eaLnBrk="0" fontAlgn="base" hangingPunct="0">
              <a:spcBef>
                <a:spcPct val="0"/>
              </a:spcBef>
              <a:spcAft>
                <a:spcPct val="0"/>
              </a:spcAft>
              <a:buFont typeface="Wingdings" panose="05000000000000000000" pitchFamily="2" charset="2"/>
              <a:buChar char="Ø"/>
            </a:pPr>
            <a:r>
              <a:rPr lang="en-US" altLang="en-US" b="1" dirty="0">
                <a:latin typeface="Trebuchet MS" panose="020B0603020202020204" pitchFamily="34" charset="0"/>
              </a:rPr>
              <a:t>Note</a:t>
            </a:r>
            <a:endParaRPr lang="en-US" altLang="en-US" sz="1400" b="1" dirty="0">
              <a:latin typeface="Trebuchet MS" panose="020B0603020202020204" pitchFamily="34" charset="0"/>
            </a:endParaRPr>
          </a:p>
          <a:p>
            <a:pPr marL="628650" lvl="1" indent="-171450" defTabSz="914400" eaLnBrk="0" fontAlgn="base" hangingPunct="0">
              <a:spcBef>
                <a:spcPct val="0"/>
              </a:spcBef>
              <a:spcAft>
                <a:spcPct val="0"/>
              </a:spcAft>
              <a:buFont typeface="Wingdings" panose="05000000000000000000" pitchFamily="2" charset="2"/>
              <a:buChar char="Ø"/>
            </a:pPr>
            <a:r>
              <a:rPr lang="en-US" altLang="en-US" sz="1400" dirty="0">
                <a:latin typeface="Trebuchet MS" panose="020B0603020202020204" pitchFamily="34" charset="0"/>
              </a:rPr>
              <a:t>The review needs to further the reader's understanding of the problem and whether it provides a rationale for your research.</a:t>
            </a:r>
            <a:endParaRPr kumimoji="0" lang="en-US" altLang="en-US" sz="1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0682195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1000"/>
                                        <p:tgtEl>
                                          <p:spTgt spid="3">
                                            <p:txEl>
                                              <p:pRg st="3" end="3"/>
                                            </p:txEl>
                                          </p:spTgt>
                                        </p:tgtEl>
                                      </p:cBhvr>
                                    </p:animEffect>
                                    <p:anim calcmode="lin" valueType="num">
                                      <p:cBhvr>
                                        <p:cTn id="1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grpId="0" nodeType="afterEffect">
                                  <p:stCondLst>
                                    <p:cond delay="50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5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4" fill="hold">
                            <p:stCondLst>
                              <p:cond delay="6500"/>
                            </p:stCondLst>
                            <p:childTnLst>
                              <p:par>
                                <p:cTn id="35" presetID="42" presetClass="entr" presetSubtype="0" fill="hold" grpId="0" nodeType="afterEffect">
                                  <p:stCondLst>
                                    <p:cond delay="5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40" fill="hold">
                            <p:stCondLst>
                              <p:cond delay="8000"/>
                            </p:stCondLst>
                            <p:childTnLst>
                              <p:par>
                                <p:cTn id="41" presetID="42" presetClass="entr" presetSubtype="0" fill="hold" grpId="0" nodeType="afterEffect">
                                  <p:stCondLst>
                                    <p:cond delay="50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6" fill="hold">
                            <p:stCondLst>
                              <p:cond delay="9500"/>
                            </p:stCondLst>
                            <p:childTnLst>
                              <p:par>
                                <p:cTn id="47" presetID="42" presetClass="entr" presetSubtype="0" fill="hold" grpId="0" nodeType="afterEffect">
                                  <p:stCondLst>
                                    <p:cond delay="50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52" fill="hold">
                            <p:stCondLst>
                              <p:cond delay="11000"/>
                            </p:stCondLst>
                            <p:childTnLst>
                              <p:par>
                                <p:cTn id="53" presetID="42" presetClass="entr" presetSubtype="0" fill="hold" grpId="0" nodeType="afterEffect">
                                  <p:stCondLst>
                                    <p:cond delay="500"/>
                                  </p:stCondLst>
                                  <p:childTnLst>
                                    <p:set>
                                      <p:cBhvr>
                                        <p:cTn id="54" dur="1" fill="hold">
                                          <p:stCondLst>
                                            <p:cond delay="0"/>
                                          </p:stCondLst>
                                        </p:cTn>
                                        <p:tgtEl>
                                          <p:spTgt spid="3">
                                            <p:txEl>
                                              <p:pRg st="10" end="10"/>
                                            </p:txEl>
                                          </p:spTgt>
                                        </p:tgtEl>
                                        <p:attrNameLst>
                                          <p:attrName>style.visibility</p:attrName>
                                        </p:attrNameLst>
                                      </p:cBhvr>
                                      <p:to>
                                        <p:strVal val="visible"/>
                                      </p:to>
                                    </p:set>
                                    <p:animEffect transition="in" filter="fade">
                                      <p:cBhvr>
                                        <p:cTn id="55" dur="1000"/>
                                        <p:tgtEl>
                                          <p:spTgt spid="3">
                                            <p:txEl>
                                              <p:pRg st="10" end="10"/>
                                            </p:txEl>
                                          </p:spTgt>
                                        </p:tgtEl>
                                      </p:cBhvr>
                                    </p:animEffect>
                                    <p:anim calcmode="lin" valueType="num">
                                      <p:cBhvr>
                                        <p:cTn id="5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58" fill="hold">
                            <p:stCondLst>
                              <p:cond delay="12500"/>
                            </p:stCondLst>
                            <p:childTnLst>
                              <p:par>
                                <p:cTn id="59" presetID="42" presetClass="entr" presetSubtype="0" fill="hold" grpId="0" nodeType="afterEffect">
                                  <p:stCondLst>
                                    <p:cond delay="500"/>
                                  </p:stCondLst>
                                  <p:childTnLst>
                                    <p:set>
                                      <p:cBhvr>
                                        <p:cTn id="60" dur="1" fill="hold">
                                          <p:stCondLst>
                                            <p:cond delay="0"/>
                                          </p:stCondLst>
                                        </p:cTn>
                                        <p:tgtEl>
                                          <p:spTgt spid="3">
                                            <p:txEl>
                                              <p:pRg st="11" end="11"/>
                                            </p:txEl>
                                          </p:spTgt>
                                        </p:tgtEl>
                                        <p:attrNameLst>
                                          <p:attrName>style.visibility</p:attrName>
                                        </p:attrNameLst>
                                      </p:cBhvr>
                                      <p:to>
                                        <p:strVal val="visible"/>
                                      </p:to>
                                    </p:set>
                                    <p:animEffect transition="in" filter="fade">
                                      <p:cBhvr>
                                        <p:cTn id="61" dur="1000"/>
                                        <p:tgtEl>
                                          <p:spTgt spid="3">
                                            <p:txEl>
                                              <p:pRg st="11" end="11"/>
                                            </p:txEl>
                                          </p:spTgt>
                                        </p:tgtEl>
                                      </p:cBhvr>
                                    </p:animEffect>
                                    <p:anim calcmode="lin" valueType="num">
                                      <p:cBhvr>
                                        <p:cTn id="6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5">
                                            <p:txEl>
                                              <p:pRg st="0" end="0"/>
                                            </p:txEl>
                                          </p:spTgt>
                                        </p:tgtEl>
                                        <p:attrNameLst>
                                          <p:attrName>style.visibility</p:attrName>
                                        </p:attrNameLst>
                                      </p:cBhvr>
                                      <p:to>
                                        <p:strVal val="visible"/>
                                      </p:to>
                                    </p:set>
                                    <p:animEffect transition="in" filter="fade">
                                      <p:cBhvr>
                                        <p:cTn id="68" dur="1000"/>
                                        <p:tgtEl>
                                          <p:spTgt spid="5">
                                            <p:txEl>
                                              <p:pRg st="0" end="0"/>
                                            </p:txEl>
                                          </p:spTgt>
                                        </p:tgtEl>
                                      </p:cBhvr>
                                    </p:animEffect>
                                    <p:anim calcmode="lin" valueType="num">
                                      <p:cBhvr>
                                        <p:cTn id="6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71" fill="hold">
                            <p:stCondLst>
                              <p:cond delay="1000"/>
                            </p:stCondLst>
                            <p:childTnLst>
                              <p:par>
                                <p:cTn id="72" presetID="42" presetClass="entr" presetSubtype="0" fill="hold" grpId="0" nodeType="afterEffect">
                                  <p:stCondLst>
                                    <p:cond delay="500"/>
                                  </p:stCondLst>
                                  <p:childTnLst>
                                    <p:set>
                                      <p:cBhvr>
                                        <p:cTn id="73" dur="1" fill="hold">
                                          <p:stCondLst>
                                            <p:cond delay="0"/>
                                          </p:stCondLst>
                                        </p:cTn>
                                        <p:tgtEl>
                                          <p:spTgt spid="5">
                                            <p:txEl>
                                              <p:pRg st="1" end="1"/>
                                            </p:txEl>
                                          </p:spTgt>
                                        </p:tgtEl>
                                        <p:attrNameLst>
                                          <p:attrName>style.visibility</p:attrName>
                                        </p:attrNameLst>
                                      </p:cBhvr>
                                      <p:to>
                                        <p:strVal val="visible"/>
                                      </p:to>
                                    </p:set>
                                    <p:animEffect transition="in" filter="fade">
                                      <p:cBhvr>
                                        <p:cTn id="74" dur="1000"/>
                                        <p:tgtEl>
                                          <p:spTgt spid="5">
                                            <p:txEl>
                                              <p:pRg st="1" end="1"/>
                                            </p:txEl>
                                          </p:spTgt>
                                        </p:tgtEl>
                                      </p:cBhvr>
                                    </p:animEffect>
                                    <p:anim calcmode="lin" valueType="num">
                                      <p:cBhvr>
                                        <p:cTn id="7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7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77" fill="hold">
                            <p:stCondLst>
                              <p:cond delay="2500"/>
                            </p:stCondLst>
                            <p:childTnLst>
                              <p:par>
                                <p:cTn id="78" presetID="42" presetClass="entr" presetSubtype="0" fill="hold" grpId="0" nodeType="afterEffect">
                                  <p:stCondLst>
                                    <p:cond delay="500"/>
                                  </p:stCondLst>
                                  <p:childTnLst>
                                    <p:set>
                                      <p:cBhvr>
                                        <p:cTn id="79" dur="1" fill="hold">
                                          <p:stCondLst>
                                            <p:cond delay="0"/>
                                          </p:stCondLst>
                                        </p:cTn>
                                        <p:tgtEl>
                                          <p:spTgt spid="5">
                                            <p:txEl>
                                              <p:pRg st="2" end="2"/>
                                            </p:txEl>
                                          </p:spTgt>
                                        </p:tgtEl>
                                        <p:attrNameLst>
                                          <p:attrName>style.visibility</p:attrName>
                                        </p:attrNameLst>
                                      </p:cBhvr>
                                      <p:to>
                                        <p:strVal val="visible"/>
                                      </p:to>
                                    </p:set>
                                    <p:animEffect transition="in" filter="fade">
                                      <p:cBhvr>
                                        <p:cTn id="80" dur="1000"/>
                                        <p:tgtEl>
                                          <p:spTgt spid="5">
                                            <p:txEl>
                                              <p:pRg st="2" end="2"/>
                                            </p:txEl>
                                          </p:spTgt>
                                        </p:tgtEl>
                                      </p:cBhvr>
                                    </p:animEffect>
                                    <p:anim calcmode="lin" valueType="num">
                                      <p:cBhvr>
                                        <p:cTn id="81"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82"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83" fill="hold">
                            <p:stCondLst>
                              <p:cond delay="4000"/>
                            </p:stCondLst>
                            <p:childTnLst>
                              <p:par>
                                <p:cTn id="84" presetID="42" presetClass="entr" presetSubtype="0" fill="hold" grpId="0" nodeType="afterEffect">
                                  <p:stCondLst>
                                    <p:cond delay="500"/>
                                  </p:stCondLst>
                                  <p:childTnLst>
                                    <p:set>
                                      <p:cBhvr>
                                        <p:cTn id="85" dur="1" fill="hold">
                                          <p:stCondLst>
                                            <p:cond delay="0"/>
                                          </p:stCondLst>
                                        </p:cTn>
                                        <p:tgtEl>
                                          <p:spTgt spid="5">
                                            <p:txEl>
                                              <p:pRg st="3" end="3"/>
                                            </p:txEl>
                                          </p:spTgt>
                                        </p:tgtEl>
                                        <p:attrNameLst>
                                          <p:attrName>style.visibility</p:attrName>
                                        </p:attrNameLst>
                                      </p:cBhvr>
                                      <p:to>
                                        <p:strVal val="visible"/>
                                      </p:to>
                                    </p:set>
                                    <p:animEffect transition="in" filter="fade">
                                      <p:cBhvr>
                                        <p:cTn id="86" dur="1000"/>
                                        <p:tgtEl>
                                          <p:spTgt spid="5">
                                            <p:txEl>
                                              <p:pRg st="3" end="3"/>
                                            </p:txEl>
                                          </p:spTgt>
                                        </p:tgtEl>
                                      </p:cBhvr>
                                    </p:animEffect>
                                    <p:anim calcmode="lin" valueType="num">
                                      <p:cBhvr>
                                        <p:cTn id="8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88"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89" fill="hold">
                            <p:stCondLst>
                              <p:cond delay="5500"/>
                            </p:stCondLst>
                            <p:childTnLst>
                              <p:par>
                                <p:cTn id="90" presetID="42" presetClass="entr" presetSubtype="0" fill="hold" grpId="0" nodeType="afterEffect">
                                  <p:stCondLst>
                                    <p:cond delay="500"/>
                                  </p:stCondLst>
                                  <p:childTnLst>
                                    <p:set>
                                      <p:cBhvr>
                                        <p:cTn id="91" dur="1" fill="hold">
                                          <p:stCondLst>
                                            <p:cond delay="0"/>
                                          </p:stCondLst>
                                        </p:cTn>
                                        <p:tgtEl>
                                          <p:spTgt spid="5">
                                            <p:txEl>
                                              <p:pRg st="4" end="4"/>
                                            </p:txEl>
                                          </p:spTgt>
                                        </p:tgtEl>
                                        <p:attrNameLst>
                                          <p:attrName>style.visibility</p:attrName>
                                        </p:attrNameLst>
                                      </p:cBhvr>
                                      <p:to>
                                        <p:strVal val="visible"/>
                                      </p:to>
                                    </p:set>
                                    <p:animEffect transition="in" filter="fade">
                                      <p:cBhvr>
                                        <p:cTn id="92" dur="1000"/>
                                        <p:tgtEl>
                                          <p:spTgt spid="5">
                                            <p:txEl>
                                              <p:pRg st="4" end="4"/>
                                            </p:txEl>
                                          </p:spTgt>
                                        </p:tgtEl>
                                      </p:cBhvr>
                                    </p:animEffect>
                                    <p:anim calcmode="lin" valueType="num">
                                      <p:cBhvr>
                                        <p:cTn id="9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95" fill="hold">
                            <p:stCondLst>
                              <p:cond delay="7000"/>
                            </p:stCondLst>
                            <p:childTnLst>
                              <p:par>
                                <p:cTn id="96" presetID="42" presetClass="entr" presetSubtype="0" fill="hold" grpId="0" nodeType="afterEffect">
                                  <p:stCondLst>
                                    <p:cond delay="500"/>
                                  </p:stCondLst>
                                  <p:childTnLst>
                                    <p:set>
                                      <p:cBhvr>
                                        <p:cTn id="97" dur="1" fill="hold">
                                          <p:stCondLst>
                                            <p:cond delay="0"/>
                                          </p:stCondLst>
                                        </p:cTn>
                                        <p:tgtEl>
                                          <p:spTgt spid="5">
                                            <p:txEl>
                                              <p:pRg st="5" end="5"/>
                                            </p:txEl>
                                          </p:spTgt>
                                        </p:tgtEl>
                                        <p:attrNameLst>
                                          <p:attrName>style.visibility</p:attrName>
                                        </p:attrNameLst>
                                      </p:cBhvr>
                                      <p:to>
                                        <p:strVal val="visible"/>
                                      </p:to>
                                    </p:set>
                                    <p:animEffect transition="in" filter="fade">
                                      <p:cBhvr>
                                        <p:cTn id="98" dur="1000"/>
                                        <p:tgtEl>
                                          <p:spTgt spid="5">
                                            <p:txEl>
                                              <p:pRg st="5" end="5"/>
                                            </p:txEl>
                                          </p:spTgt>
                                        </p:tgtEl>
                                      </p:cBhvr>
                                    </p:animEffect>
                                    <p:anim calcmode="lin" valueType="num">
                                      <p:cBhvr>
                                        <p:cTn id="99"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100"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101" fill="hold">
                            <p:stCondLst>
                              <p:cond delay="8500"/>
                            </p:stCondLst>
                            <p:childTnLst>
                              <p:par>
                                <p:cTn id="102" presetID="42" presetClass="entr" presetSubtype="0" fill="hold" grpId="0" nodeType="afterEffect">
                                  <p:stCondLst>
                                    <p:cond delay="500"/>
                                  </p:stCondLst>
                                  <p:childTnLst>
                                    <p:set>
                                      <p:cBhvr>
                                        <p:cTn id="103" dur="1" fill="hold">
                                          <p:stCondLst>
                                            <p:cond delay="0"/>
                                          </p:stCondLst>
                                        </p:cTn>
                                        <p:tgtEl>
                                          <p:spTgt spid="5">
                                            <p:txEl>
                                              <p:pRg st="6" end="6"/>
                                            </p:txEl>
                                          </p:spTgt>
                                        </p:tgtEl>
                                        <p:attrNameLst>
                                          <p:attrName>style.visibility</p:attrName>
                                        </p:attrNameLst>
                                      </p:cBhvr>
                                      <p:to>
                                        <p:strVal val="visible"/>
                                      </p:to>
                                    </p:set>
                                    <p:animEffect transition="in" filter="fade">
                                      <p:cBhvr>
                                        <p:cTn id="104" dur="1000"/>
                                        <p:tgtEl>
                                          <p:spTgt spid="5">
                                            <p:txEl>
                                              <p:pRg st="6" end="6"/>
                                            </p:txEl>
                                          </p:spTgt>
                                        </p:tgtEl>
                                      </p:cBhvr>
                                    </p:animEffect>
                                    <p:anim calcmode="lin" valueType="num">
                                      <p:cBhvr>
                                        <p:cTn id="105"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106"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42" presetClass="entr" presetSubtype="0" fill="hold" grpId="0" nodeType="clickEffect">
                                  <p:stCondLst>
                                    <p:cond delay="0"/>
                                  </p:stCondLst>
                                  <p:childTnLst>
                                    <p:set>
                                      <p:cBhvr>
                                        <p:cTn id="110" dur="1" fill="hold">
                                          <p:stCondLst>
                                            <p:cond delay="0"/>
                                          </p:stCondLst>
                                        </p:cTn>
                                        <p:tgtEl>
                                          <p:spTgt spid="5">
                                            <p:txEl>
                                              <p:pRg st="8" end="8"/>
                                            </p:txEl>
                                          </p:spTgt>
                                        </p:tgtEl>
                                        <p:attrNameLst>
                                          <p:attrName>style.visibility</p:attrName>
                                        </p:attrNameLst>
                                      </p:cBhvr>
                                      <p:to>
                                        <p:strVal val="visible"/>
                                      </p:to>
                                    </p:set>
                                    <p:animEffect transition="in" filter="fade">
                                      <p:cBhvr>
                                        <p:cTn id="111" dur="1000"/>
                                        <p:tgtEl>
                                          <p:spTgt spid="5">
                                            <p:txEl>
                                              <p:pRg st="8" end="8"/>
                                            </p:txEl>
                                          </p:spTgt>
                                        </p:tgtEl>
                                      </p:cBhvr>
                                    </p:animEffect>
                                    <p:anim calcmode="lin" valueType="num">
                                      <p:cBhvr>
                                        <p:cTn id="112"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113" dur="1000" fill="hold"/>
                                        <p:tgtEl>
                                          <p:spTgt spid="5">
                                            <p:txEl>
                                              <p:pRg st="8" end="8"/>
                                            </p:txEl>
                                          </p:spTgt>
                                        </p:tgtEl>
                                        <p:attrNameLst>
                                          <p:attrName>ppt_y</p:attrName>
                                        </p:attrNameLst>
                                      </p:cBhvr>
                                      <p:tavLst>
                                        <p:tav tm="0">
                                          <p:val>
                                            <p:strVal val="#ppt_y+.1"/>
                                          </p:val>
                                        </p:tav>
                                        <p:tav tm="100000">
                                          <p:val>
                                            <p:strVal val="#ppt_y"/>
                                          </p:val>
                                        </p:tav>
                                      </p:tavLst>
                                    </p:anim>
                                  </p:childTnLst>
                                </p:cTn>
                              </p:par>
                              <p:par>
                                <p:cTn id="114" presetID="42" presetClass="entr" presetSubtype="0" fill="hold" grpId="0" nodeType="withEffect">
                                  <p:stCondLst>
                                    <p:cond delay="0"/>
                                  </p:stCondLst>
                                  <p:childTnLst>
                                    <p:set>
                                      <p:cBhvr>
                                        <p:cTn id="115" dur="1" fill="hold">
                                          <p:stCondLst>
                                            <p:cond delay="0"/>
                                          </p:stCondLst>
                                        </p:cTn>
                                        <p:tgtEl>
                                          <p:spTgt spid="5">
                                            <p:txEl>
                                              <p:pRg st="9" end="9"/>
                                            </p:txEl>
                                          </p:spTgt>
                                        </p:tgtEl>
                                        <p:attrNameLst>
                                          <p:attrName>style.visibility</p:attrName>
                                        </p:attrNameLst>
                                      </p:cBhvr>
                                      <p:to>
                                        <p:strVal val="visible"/>
                                      </p:to>
                                    </p:set>
                                    <p:animEffect transition="in" filter="fade">
                                      <p:cBhvr>
                                        <p:cTn id="116" dur="1000"/>
                                        <p:tgtEl>
                                          <p:spTgt spid="5">
                                            <p:txEl>
                                              <p:pRg st="9" end="9"/>
                                            </p:txEl>
                                          </p:spTgt>
                                        </p:tgtEl>
                                      </p:cBhvr>
                                    </p:animEffect>
                                    <p:anim calcmode="lin" valueType="num">
                                      <p:cBhvr>
                                        <p:cTn id="117"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118" dur="1000" fill="hold"/>
                                        <p:tgtEl>
                                          <p:spTgt spid="5">
                                            <p:txEl>
                                              <p:pRg st="9" end="9"/>
                                            </p:txEl>
                                          </p:spTgt>
                                        </p:tgtEl>
                                        <p:attrNameLst>
                                          <p:attrName>ppt_y</p:attrName>
                                        </p:attrNameLst>
                                      </p:cBhvr>
                                      <p:tavLst>
                                        <p:tav tm="0">
                                          <p:val>
                                            <p:strVal val="#ppt_y+.1"/>
                                          </p:val>
                                        </p:tav>
                                        <p:tav tm="100000">
                                          <p:val>
                                            <p:strVal val="#ppt_y"/>
                                          </p:val>
                                        </p:tav>
                                      </p:tavLst>
                                    </p:anim>
                                  </p:childTnLst>
                                </p:cTn>
                              </p:par>
                              <p:par>
                                <p:cTn id="119" presetID="42" presetClass="entr" presetSubtype="0" fill="hold" grpId="0" nodeType="withEffect">
                                  <p:stCondLst>
                                    <p:cond delay="0"/>
                                  </p:stCondLst>
                                  <p:childTnLst>
                                    <p:set>
                                      <p:cBhvr>
                                        <p:cTn id="120" dur="1" fill="hold">
                                          <p:stCondLst>
                                            <p:cond delay="0"/>
                                          </p:stCondLst>
                                        </p:cTn>
                                        <p:tgtEl>
                                          <p:spTgt spid="5">
                                            <p:txEl>
                                              <p:pRg st="10" end="10"/>
                                            </p:txEl>
                                          </p:spTgt>
                                        </p:tgtEl>
                                        <p:attrNameLst>
                                          <p:attrName>style.visibility</p:attrName>
                                        </p:attrNameLst>
                                      </p:cBhvr>
                                      <p:to>
                                        <p:strVal val="visible"/>
                                      </p:to>
                                    </p:set>
                                    <p:animEffect transition="in" filter="fade">
                                      <p:cBhvr>
                                        <p:cTn id="121" dur="1000"/>
                                        <p:tgtEl>
                                          <p:spTgt spid="5">
                                            <p:txEl>
                                              <p:pRg st="10" end="10"/>
                                            </p:txEl>
                                          </p:spTgt>
                                        </p:tgtEl>
                                      </p:cBhvr>
                                    </p:animEffect>
                                    <p:anim calcmode="lin" valueType="num">
                                      <p:cBhvr>
                                        <p:cTn id="122"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123"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par>
                          <p:cTn id="124" fill="hold">
                            <p:stCondLst>
                              <p:cond delay="1000"/>
                            </p:stCondLst>
                            <p:childTnLst>
                              <p:par>
                                <p:cTn id="125" presetID="42" presetClass="entr" presetSubtype="0" fill="hold" grpId="0" nodeType="afterEffect">
                                  <p:stCondLst>
                                    <p:cond delay="750"/>
                                  </p:stCondLst>
                                  <p:childTnLst>
                                    <p:set>
                                      <p:cBhvr>
                                        <p:cTn id="126" dur="1" fill="hold">
                                          <p:stCondLst>
                                            <p:cond delay="0"/>
                                          </p:stCondLst>
                                        </p:cTn>
                                        <p:tgtEl>
                                          <p:spTgt spid="5">
                                            <p:txEl>
                                              <p:pRg st="11" end="11"/>
                                            </p:txEl>
                                          </p:spTgt>
                                        </p:tgtEl>
                                        <p:attrNameLst>
                                          <p:attrName>style.visibility</p:attrName>
                                        </p:attrNameLst>
                                      </p:cBhvr>
                                      <p:to>
                                        <p:strVal val="visible"/>
                                      </p:to>
                                    </p:set>
                                    <p:animEffect transition="in" filter="fade">
                                      <p:cBhvr>
                                        <p:cTn id="127" dur="1000"/>
                                        <p:tgtEl>
                                          <p:spTgt spid="5">
                                            <p:txEl>
                                              <p:pRg st="11" end="11"/>
                                            </p:txEl>
                                          </p:spTgt>
                                        </p:tgtEl>
                                      </p:cBhvr>
                                    </p:animEffect>
                                    <p:anim calcmode="lin" valueType="num">
                                      <p:cBhvr>
                                        <p:cTn id="128"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129" dur="1000" fill="hold"/>
                                        <p:tgtEl>
                                          <p:spTgt spid="5">
                                            <p:txEl>
                                              <p:pRg st="11" end="11"/>
                                            </p:txEl>
                                          </p:spTgt>
                                        </p:tgtEl>
                                        <p:attrNameLst>
                                          <p:attrName>ppt_y</p:attrName>
                                        </p:attrNameLst>
                                      </p:cBhvr>
                                      <p:tavLst>
                                        <p:tav tm="0">
                                          <p:val>
                                            <p:strVal val="#ppt_y+.1"/>
                                          </p:val>
                                        </p:tav>
                                        <p:tav tm="100000">
                                          <p:val>
                                            <p:strVal val="#ppt_y"/>
                                          </p:val>
                                        </p:tav>
                                      </p:tavLst>
                                    </p:anim>
                                  </p:childTnLst>
                                </p:cTn>
                              </p:par>
                              <p:par>
                                <p:cTn id="130" presetID="42" presetClass="entr" presetSubtype="0" fill="hold" grpId="0" nodeType="withEffect">
                                  <p:stCondLst>
                                    <p:cond delay="0"/>
                                  </p:stCondLst>
                                  <p:childTnLst>
                                    <p:set>
                                      <p:cBhvr>
                                        <p:cTn id="131" dur="1" fill="hold">
                                          <p:stCondLst>
                                            <p:cond delay="0"/>
                                          </p:stCondLst>
                                        </p:cTn>
                                        <p:tgtEl>
                                          <p:spTgt spid="5">
                                            <p:txEl>
                                              <p:pRg st="12" end="12"/>
                                            </p:txEl>
                                          </p:spTgt>
                                        </p:tgtEl>
                                        <p:attrNameLst>
                                          <p:attrName>style.visibility</p:attrName>
                                        </p:attrNameLst>
                                      </p:cBhvr>
                                      <p:to>
                                        <p:strVal val="visible"/>
                                      </p:to>
                                    </p:set>
                                    <p:animEffect transition="in" filter="fade">
                                      <p:cBhvr>
                                        <p:cTn id="132" dur="1000"/>
                                        <p:tgtEl>
                                          <p:spTgt spid="5">
                                            <p:txEl>
                                              <p:pRg st="12" end="12"/>
                                            </p:txEl>
                                          </p:spTgt>
                                        </p:tgtEl>
                                      </p:cBhvr>
                                    </p:animEffect>
                                    <p:anim calcmode="lin" valueType="num">
                                      <p:cBhvr>
                                        <p:cTn id="133"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134"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Literary Review: Final Checklist</a:t>
            </a:r>
            <a:endParaRPr lang="en-GB" dirty="0"/>
          </a:p>
        </p:txBody>
      </p:sp>
      <p:sp>
        <p:nvSpPr>
          <p:cNvPr id="3" name="Content Placeholder 2"/>
          <p:cNvSpPr>
            <a:spLocks noGrp="1"/>
          </p:cNvSpPr>
          <p:nvPr>
            <p:ph idx="1"/>
          </p:nvPr>
        </p:nvSpPr>
        <p:spPr>
          <a:xfrm>
            <a:off x="1408176" y="1749552"/>
            <a:ext cx="9639236" cy="3777622"/>
          </a:xfrm>
        </p:spPr>
        <p:txBody>
          <a:bodyPr>
            <a:noAutofit/>
          </a:bodyPr>
          <a:lstStyle/>
          <a:p>
            <a:pPr marL="0" indent="0">
              <a:buNone/>
            </a:pPr>
            <a:r>
              <a:rPr lang="en-GB" sz="1600" dirty="0"/>
              <a:t>Useful questions at this stage include:</a:t>
            </a:r>
          </a:p>
          <a:p>
            <a:r>
              <a:rPr lang="en-GB" sz="1600" dirty="0"/>
              <a:t>What is the balance between description and comment?</a:t>
            </a:r>
          </a:p>
          <a:p>
            <a:r>
              <a:rPr lang="en-GB" sz="1600" dirty="0"/>
              <a:t>Have I missed out any important dimension of the argument, or literature?</a:t>
            </a:r>
          </a:p>
          <a:p>
            <a:r>
              <a:rPr lang="en-GB" sz="1600" dirty="0"/>
              <a:t>Have I supported the development of each step in my argument effectively?</a:t>
            </a:r>
          </a:p>
          <a:p>
            <a:r>
              <a:rPr lang="en-GB" sz="1600" dirty="0"/>
              <a:t>Is the material presented in the most effective order?</a:t>
            </a:r>
          </a:p>
          <a:p>
            <a:r>
              <a:rPr lang="en-GB" sz="1600" dirty="0"/>
              <a:t>Are there places where the reader is left with unanswered questions?</a:t>
            </a:r>
          </a:p>
          <a:p>
            <a:r>
              <a:rPr lang="en-GB" sz="1600" dirty="0"/>
              <a:t>Is every element of my research question supported by the preceding material?</a:t>
            </a:r>
          </a:p>
          <a:p>
            <a:r>
              <a:rPr lang="en-GB" sz="1600" dirty="0"/>
              <a:t>Have I explained to the reader the relevance of each piece of evidence?</a:t>
            </a:r>
          </a:p>
          <a:p>
            <a:r>
              <a:rPr lang="en-GB" sz="1600" dirty="0"/>
              <a:t>Is there any material that is interesting but which does not contribute to the development of the argument?</a:t>
            </a:r>
          </a:p>
          <a:p>
            <a:r>
              <a:rPr lang="en-GB" sz="1600" dirty="0"/>
              <a:t>Have I explained adequately the justification for this research approach / topic / question?</a:t>
            </a:r>
          </a:p>
          <a:p>
            <a:r>
              <a:rPr lang="en-GB" sz="1600" dirty="0"/>
              <a:t>Are my references up to date?</a:t>
            </a:r>
          </a:p>
          <a:p>
            <a:r>
              <a:rPr lang="en-GB" sz="1600" dirty="0"/>
              <a:t>How effective is my linking of all the elements?</a:t>
            </a:r>
          </a:p>
          <a:p>
            <a:endParaRPr lang="en-GB" sz="1600" dirty="0"/>
          </a:p>
        </p:txBody>
      </p:sp>
    </p:spTree>
    <p:extLst>
      <p:ext uri="{BB962C8B-B14F-4D97-AF65-F5344CB8AC3E}">
        <p14:creationId xmlns:p14="http://schemas.microsoft.com/office/powerpoint/2010/main" val="24943871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grpId="0" nodeType="after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grpId="0" nodeType="after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Effect transition="in" filter="fade">
                                      <p:cBhvr>
                                        <p:cTn id="73" dur="1000"/>
                                        <p:tgtEl>
                                          <p:spTgt spid="3">
                                            <p:txEl>
                                              <p:pRg st="11" end="11"/>
                                            </p:txEl>
                                          </p:spTgt>
                                        </p:tgtEl>
                                      </p:cBhvr>
                                    </p:animEffect>
                                    <p:anim calcmode="lin" valueType="num">
                                      <p:cBhvr>
                                        <p:cTn id="7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reading…?</a:t>
            </a:r>
          </a:p>
        </p:txBody>
      </p:sp>
      <p:sp>
        <p:nvSpPr>
          <p:cNvPr id="4" name="Rectangle 3"/>
          <p:cNvSpPr/>
          <p:nvPr/>
        </p:nvSpPr>
        <p:spPr>
          <a:xfrm rot="858457">
            <a:off x="2806590" y="2491181"/>
            <a:ext cx="6832320" cy="584775"/>
          </a:xfrm>
          <a:prstGeom prst="rect">
            <a:avLst/>
          </a:prstGeom>
        </p:spPr>
        <p:txBody>
          <a:bodyPr wrap="none">
            <a:spAutoFit/>
          </a:bodyPr>
          <a:lstStyle/>
          <a:p>
            <a:r>
              <a:rPr lang="en-GB" sz="3200" dirty="0"/>
              <a:t>‘</a:t>
            </a:r>
            <a:r>
              <a:rPr lang="en-GB" sz="3200" b="1" dirty="0"/>
              <a:t>Build an argument, not a library</a:t>
            </a:r>
            <a:r>
              <a:rPr lang="en-GB" sz="3200" dirty="0"/>
              <a:t>’.</a:t>
            </a:r>
            <a:endParaRPr lang="en-GB" sz="3200" dirty="0"/>
          </a:p>
        </p:txBody>
      </p:sp>
      <p:sp>
        <p:nvSpPr>
          <p:cNvPr id="5" name="Rectangle 4"/>
          <p:cNvSpPr/>
          <p:nvPr/>
        </p:nvSpPr>
        <p:spPr>
          <a:xfrm rot="20880841">
            <a:off x="1274064" y="3956226"/>
            <a:ext cx="6096000" cy="954107"/>
          </a:xfrm>
          <a:prstGeom prst="rect">
            <a:avLst/>
          </a:prstGeom>
        </p:spPr>
        <p:txBody>
          <a:bodyPr>
            <a:spAutoFit/>
          </a:bodyPr>
          <a:lstStyle/>
          <a:p>
            <a:r>
              <a:rPr lang="en-GB" sz="2800" dirty="0"/>
              <a:t>‘</a:t>
            </a:r>
            <a:r>
              <a:rPr lang="en-GB" sz="2800" b="1" dirty="0"/>
              <a:t>Writing while you collect and collecting while you write</a:t>
            </a:r>
            <a:r>
              <a:rPr lang="en-GB" sz="2800" dirty="0"/>
              <a:t>.’</a:t>
            </a:r>
            <a:endParaRPr lang="en-GB" sz="2800" dirty="0"/>
          </a:p>
        </p:txBody>
      </p:sp>
      <p:sp>
        <p:nvSpPr>
          <p:cNvPr id="6" name="Rectangle 5"/>
          <p:cNvSpPr/>
          <p:nvPr/>
        </p:nvSpPr>
        <p:spPr>
          <a:xfrm>
            <a:off x="5408612" y="5039005"/>
            <a:ext cx="6096000" cy="1754326"/>
          </a:xfrm>
          <a:prstGeom prst="rect">
            <a:avLst/>
          </a:prstGeom>
        </p:spPr>
        <p:txBody>
          <a:bodyPr>
            <a:spAutoFit/>
          </a:bodyPr>
          <a:lstStyle/>
          <a:p>
            <a:r>
              <a:rPr lang="en-GB" dirty="0"/>
              <a:t>Once you are part way through your reading you can have a go at writing the literature review, in anticipation of revising it later on. It is often not until you start explaining something in writing that you find where your argument is weak, and you need to collect more evidence.</a:t>
            </a:r>
          </a:p>
        </p:txBody>
      </p:sp>
      <p:sp>
        <p:nvSpPr>
          <p:cNvPr id="7" name="Rectangle 6"/>
          <p:cNvSpPr/>
          <p:nvPr/>
        </p:nvSpPr>
        <p:spPr>
          <a:xfrm rot="16200000">
            <a:off x="-2526165" y="3548389"/>
            <a:ext cx="6096000" cy="523220"/>
          </a:xfrm>
          <a:prstGeom prst="rect">
            <a:avLst/>
          </a:prstGeom>
        </p:spPr>
        <p:txBody>
          <a:bodyPr>
            <a:spAutoFit/>
          </a:bodyPr>
          <a:lstStyle/>
          <a:p>
            <a:r>
              <a:rPr lang="en-GB" sz="1400" dirty="0"/>
              <a:t>http://www2.le.ac.uk/offices/ld/resources/writing/writing-resources/literature-review</a:t>
            </a:r>
            <a:endParaRPr lang="en-GB" sz="1400" dirty="0"/>
          </a:p>
        </p:txBody>
      </p:sp>
      <p:sp>
        <p:nvSpPr>
          <p:cNvPr id="8" name="Rectangle 1"/>
          <p:cNvSpPr>
            <a:spLocks noChangeArrowheads="1"/>
          </p:cNvSpPr>
          <p:nvPr/>
        </p:nvSpPr>
        <p:spPr bwMode="auto">
          <a:xfrm rot="180648">
            <a:off x="7758156" y="1264555"/>
            <a:ext cx="418883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Engage in a dialogue with the literature, you are not just providing a summary.” </a:t>
            </a:r>
          </a:p>
        </p:txBody>
      </p:sp>
    </p:spTree>
    <p:extLst>
      <p:ext uri="{BB962C8B-B14F-4D97-AF65-F5344CB8AC3E}">
        <p14:creationId xmlns:p14="http://schemas.microsoft.com/office/powerpoint/2010/main" val="37682871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par>
                          <p:cTn id="8" fill="hold">
                            <p:stCondLst>
                              <p:cond delay="2000"/>
                            </p:stCondLst>
                            <p:childTnLst>
                              <p:par>
                                <p:cTn id="9" presetID="6" presetClass="entr" presetSubtype="32" fill="hold" grpId="0" nodeType="afterEffect">
                                  <p:stCondLst>
                                    <p:cond delay="75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2000"/>
                                        <p:tgtEl>
                                          <p:spTgt spid="5"/>
                                        </p:tgtEl>
                                      </p:cBhvr>
                                    </p:animEffect>
                                  </p:childTnLst>
                                </p:cTn>
                              </p:par>
                            </p:childTnLst>
                          </p:cTn>
                        </p:par>
                        <p:par>
                          <p:cTn id="12" fill="hold">
                            <p:stCondLst>
                              <p:cond delay="4750"/>
                            </p:stCondLst>
                            <p:childTnLst>
                              <p:par>
                                <p:cTn id="13" presetID="6" presetClass="entr" presetSubtype="32" fill="hold" grpId="0" nodeType="afterEffect">
                                  <p:stCondLst>
                                    <p:cond delay="750"/>
                                  </p:stCondLst>
                                  <p:childTnLst>
                                    <p:set>
                                      <p:cBhvr>
                                        <p:cTn id="14" dur="1" fill="hold">
                                          <p:stCondLst>
                                            <p:cond delay="0"/>
                                          </p:stCondLst>
                                        </p:cTn>
                                        <p:tgtEl>
                                          <p:spTgt spid="6"/>
                                        </p:tgtEl>
                                        <p:attrNameLst>
                                          <p:attrName>style.visibility</p:attrName>
                                        </p:attrNameLst>
                                      </p:cBhvr>
                                      <p:to>
                                        <p:strVal val="visible"/>
                                      </p:to>
                                    </p:set>
                                    <p:animEffect transition="in" filter="circle(out)">
                                      <p:cBhvr>
                                        <p:cTn id="15" dur="2000"/>
                                        <p:tgtEl>
                                          <p:spTgt spid="6"/>
                                        </p:tgtEl>
                                      </p:cBhvr>
                                    </p:animEffect>
                                  </p:childTnLst>
                                </p:cTn>
                              </p:par>
                            </p:childTnLst>
                          </p:cTn>
                        </p:par>
                        <p:par>
                          <p:cTn id="16" fill="hold">
                            <p:stCondLst>
                              <p:cond delay="7500"/>
                            </p:stCondLst>
                            <p:childTnLst>
                              <p:par>
                                <p:cTn id="17" presetID="6" presetClass="entr" presetSubtype="32" fill="hold" grpId="0" nodeType="afterEffect">
                                  <p:stCondLst>
                                    <p:cond delay="750"/>
                                  </p:stCondLst>
                                  <p:childTnLst>
                                    <p:set>
                                      <p:cBhvr>
                                        <p:cTn id="18" dur="1" fill="hold">
                                          <p:stCondLst>
                                            <p:cond delay="0"/>
                                          </p:stCondLst>
                                        </p:cTn>
                                        <p:tgtEl>
                                          <p:spTgt spid="8"/>
                                        </p:tgtEl>
                                        <p:attrNameLst>
                                          <p:attrName>style.visibility</p:attrName>
                                        </p:attrNameLst>
                                      </p:cBhvr>
                                      <p:to>
                                        <p:strVal val="visible"/>
                                      </p:to>
                                    </p:set>
                                    <p:animEffect transition="in" filter="circle(out)">
                                      <p:cBhvr>
                                        <p:cTn id="19"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Sample literary reviews</a:t>
            </a:r>
          </a:p>
        </p:txBody>
      </p:sp>
      <p:sp>
        <p:nvSpPr>
          <p:cNvPr id="3" name="Content Placeholder 2"/>
          <p:cNvSpPr>
            <a:spLocks noGrp="1"/>
          </p:cNvSpPr>
          <p:nvPr>
            <p:ph idx="1"/>
          </p:nvPr>
        </p:nvSpPr>
        <p:spPr/>
        <p:txBody>
          <a:bodyPr/>
          <a:lstStyle/>
          <a:p>
            <a:r>
              <a:rPr lang="en-GB" dirty="0"/>
              <a:t>You can find lots of examples on university websites:</a:t>
            </a:r>
          </a:p>
          <a:p>
            <a:r>
              <a:rPr lang="en-GB" dirty="0"/>
              <a:t>For example:</a:t>
            </a:r>
          </a:p>
          <a:p>
            <a:pPr lvl="1"/>
            <a:r>
              <a:rPr lang="en-GB" dirty="0">
                <a:hlinkClick r:id="rId2"/>
              </a:rPr>
              <a:t>http://www4.caes.hku.hk/acadgrammar/litrev/examples/litex3.htm</a:t>
            </a:r>
            <a:r>
              <a:rPr lang="en-GB" dirty="0"/>
              <a:t> </a:t>
            </a:r>
          </a:p>
          <a:p>
            <a:pPr lvl="1"/>
            <a:r>
              <a:rPr lang="en-GB" dirty="0">
                <a:hlinkClick r:id="rId3"/>
              </a:rPr>
              <a:t>http://libguides.uwf.edu/c.php?g=215199&amp;p=1420828</a:t>
            </a:r>
            <a:r>
              <a:rPr lang="en-GB" dirty="0"/>
              <a:t> </a:t>
            </a:r>
          </a:p>
          <a:p>
            <a:pPr lvl="1"/>
            <a:r>
              <a:rPr lang="en-GB" dirty="0">
                <a:hlinkClick r:id="rId4"/>
              </a:rPr>
              <a:t>https://egrs.jcu.edu.au/workshops/international-bridging-program/workshop-notes/literature-review-examples</a:t>
            </a:r>
            <a:r>
              <a:rPr lang="en-GB" dirty="0"/>
              <a:t> </a:t>
            </a:r>
            <a:endParaRPr lang="en-GB" dirty="0"/>
          </a:p>
        </p:txBody>
      </p:sp>
    </p:spTree>
    <p:extLst>
      <p:ext uri="{BB962C8B-B14F-4D97-AF65-F5344CB8AC3E}">
        <p14:creationId xmlns:p14="http://schemas.microsoft.com/office/powerpoint/2010/main" val="30365734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 13</a:t>
            </a:r>
            <a:r>
              <a:rPr lang="en-GB" baseline="30000" dirty="0"/>
              <a:t>th</a:t>
            </a:r>
            <a:r>
              <a:rPr lang="en-GB" dirty="0"/>
              <a:t> December, 23.59 hrs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99605657"/>
      </p:ext>
    </p:extLst>
  </p:cSld>
  <p:clrMapOvr>
    <a:masterClrMapping/>
  </p:clrMapOvr>
  <p:transition spd="slow">
    <p:randomBar dir="vert"/>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975</TotalTime>
  <Words>2363</Words>
  <Application>Microsoft Office PowerPoint</Application>
  <PresentationFormat>Widescreen</PresentationFormat>
  <Paragraphs>209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Century Gothic</vt:lpstr>
      <vt:lpstr>Trebuchet MS</vt:lpstr>
      <vt:lpstr>Wingdings</vt:lpstr>
      <vt:lpstr>Wingdings 3</vt:lpstr>
      <vt:lpstr>Wisp</vt:lpstr>
      <vt:lpstr>Writing an abstract and literary review for CLSK5003</vt:lpstr>
      <vt:lpstr>Abstract</vt:lpstr>
      <vt:lpstr>Good abstract</vt:lpstr>
      <vt:lpstr>How much information does the abstract give about</vt:lpstr>
      <vt:lpstr>Good abstract</vt:lpstr>
      <vt:lpstr>Sample Abstract (but short &amp; imperfect)</vt:lpstr>
      <vt:lpstr>Sample Abstract (but short &amp; imperfect)</vt:lpstr>
      <vt:lpstr>Writing a Literary Review for CLSK5003</vt:lpstr>
      <vt:lpstr>Literary Review</vt:lpstr>
      <vt:lpstr>Literary Review</vt:lpstr>
      <vt:lpstr>Literary Review</vt:lpstr>
      <vt:lpstr>Literary Review</vt:lpstr>
      <vt:lpstr>Literary Review</vt:lpstr>
      <vt:lpstr>Literary Review</vt:lpstr>
      <vt:lpstr>Literary Review</vt:lpstr>
      <vt:lpstr>Literary Review</vt:lpstr>
      <vt:lpstr>Literary Review</vt:lpstr>
      <vt:lpstr>Literary Review: Final Checklist</vt:lpstr>
      <vt:lpstr>Literary Review: Final Checklist</vt:lpstr>
      <vt:lpstr>How much reading…?</vt:lpstr>
      <vt:lpstr>Sample literary reviews</vt:lpstr>
      <vt:lpstr>Deadline : 13th December, 23.59 hrs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an abstract and literary review for CLSK5003</dc:title>
  <dc:creator>Ralph Haeussler</dc:creator>
  <cp:lastModifiedBy>Ralph Haeussler</cp:lastModifiedBy>
  <cp:revision>55</cp:revision>
  <dcterms:created xsi:type="dcterms:W3CDTF">2016-11-25T20:03:02Z</dcterms:created>
  <dcterms:modified xsi:type="dcterms:W3CDTF">2016-11-26T12:23:13Z</dcterms:modified>
</cp:coreProperties>
</file>