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9"/>
  </p:notesMasterIdLst>
  <p:sldIdLst>
    <p:sldId id="256" r:id="rId2"/>
    <p:sldId id="266" r:id="rId3"/>
    <p:sldId id="264" r:id="rId4"/>
    <p:sldId id="258" r:id="rId5"/>
    <p:sldId id="265" r:id="rId6"/>
    <p:sldId id="267" r:id="rId7"/>
    <p:sldId id="26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009AB-8EFC-764A-95FF-A8AE84F1FAC4}" v="1" dt="2024-12-20T17:53:09.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2"/>
    <p:restoredTop sz="93933"/>
  </p:normalViewPr>
  <p:slideViewPr>
    <p:cSldViewPr snapToGrid="0">
      <p:cViewPr varScale="1">
        <p:scale>
          <a:sx n="65" d="100"/>
          <a:sy n="65" d="100"/>
        </p:scale>
        <p:origin x="224" y="9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823C51-8D22-6E48-89FB-76D59232D2FF}" type="datetimeFigureOut">
              <a:rPr lang="en-CA" smtClean="0"/>
              <a:t>2024-12-20</a:t>
            </a:fld>
            <a:endParaRPr lang="en-C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E3932-6FA8-F64F-8E04-E730D1B31F9A}" type="slidenum">
              <a:rPr lang="en-CA" smtClean="0"/>
              <a:t>‹#›</a:t>
            </a:fld>
            <a:endParaRPr lang="en-CA"/>
          </a:p>
        </p:txBody>
      </p:sp>
    </p:spTree>
    <p:extLst>
      <p:ext uri="{BB962C8B-B14F-4D97-AF65-F5344CB8AC3E}">
        <p14:creationId xmlns:p14="http://schemas.microsoft.com/office/powerpoint/2010/main" val="1666468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ationalgeographic.com/magazine/article/why-the-storyteller-matters-as-much-as-the-story-itself"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www.jstor.org/stable/j.ctv1w36pd7.8" TargetMode="External"/><Relationship Id="rId4" Type="http://schemas.openxmlformats.org/officeDocument/2006/relationships/hyperlink" Target="https://www.nationalgeographic.com/history/article/family-story-elder-relativ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jstor.org/stable/j.ctvbtzpfm.26"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223E3932-6FA8-F64F-8E04-E730D1B31F9A}" type="slidenum">
              <a:rPr lang="en-CA" smtClean="0"/>
              <a:t>1</a:t>
            </a:fld>
            <a:endParaRPr lang="en-CA"/>
          </a:p>
        </p:txBody>
      </p:sp>
    </p:spTree>
    <p:extLst>
      <p:ext uri="{BB962C8B-B14F-4D97-AF65-F5344CB8AC3E}">
        <p14:creationId xmlns:p14="http://schemas.microsoft.com/office/powerpoint/2010/main" val="2654238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 Kellogg’s article on the role of storytellers/performers in oral history; verbal and oral communications are just as effective as written records. </a:t>
            </a:r>
          </a:p>
          <a:p>
            <a:r>
              <a:rPr lang="en-CA" dirty="0"/>
              <a:t>- National geographic articles on storytelling: </a:t>
            </a:r>
            <a:r>
              <a:rPr lang="en-CA" sz="1800"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https://www.nationalgeographic.com/magazine/article/why-the-storyteller-matters-as-much-as-the-story-itself</a:t>
            </a:r>
            <a:r>
              <a:rPr lang="en-CA" dirty="0">
                <a:effectLst/>
              </a:rPr>
              <a:t> , </a:t>
            </a:r>
            <a:r>
              <a:rPr lang="en-CA" sz="1800"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https://www.nationalgeographic.com/history/article/family-story-elder-relatives</a:t>
            </a:r>
            <a:r>
              <a:rPr lang="en-CA" dirty="0">
                <a:effectLst/>
              </a:rPr>
              <a:t> </a:t>
            </a:r>
          </a:p>
          <a:p>
            <a:pPr marL="171450" indent="-171450">
              <a:buFontTx/>
              <a:buChar char="-"/>
            </a:pPr>
            <a:r>
              <a:rPr lang="en-CA" dirty="0"/>
              <a:t>Experiencing the past: Michael Shanks suggests we embrace the subjective records of the past</a:t>
            </a:r>
          </a:p>
          <a:p>
            <a:pPr marL="171450" indent="-171450">
              <a:buFontTx/>
              <a:buChar char="-"/>
            </a:pPr>
            <a:r>
              <a:rPr lang="en-CA" dirty="0"/>
              <a:t>Schmidt and Kehoe and real documented experiences of archaeologists and oral tradition being crucial to archaeology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err="1"/>
              <a:t>Smallacombe</a:t>
            </a:r>
            <a:r>
              <a:rPr lang="en-CA" dirty="0"/>
              <a:t> –&gt; talks about indigenous voices being silenced and how embracing their narratives; </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“Recording Aboriginal oral histories has the advantage of providing an important insight into cultural forms of knowledge.” </a:t>
            </a:r>
            <a:r>
              <a:rPr lang="en-CA"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Smallacombe</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 4. </a:t>
            </a:r>
            <a:r>
              <a:rPr lang="en-CA" sz="1800"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https://www.jstor.org/stable/j.ctv1w36pd7.8</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CA"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Tx/>
              <a:buChar char="-"/>
            </a:pPr>
            <a:r>
              <a:rPr lang="en-CA" dirty="0"/>
              <a:t>Epistemic humility </a:t>
            </a:r>
            <a:r>
              <a:rPr lang="en-CA" dirty="0">
                <a:sym typeface="Wingdings" pitchFamily="2" charset="2"/>
              </a:rPr>
              <a:t> ideas of reflecting on our ways and practices without judgement or prejudice </a:t>
            </a:r>
            <a:endParaRPr lang="en-CA" dirty="0"/>
          </a:p>
        </p:txBody>
      </p:sp>
      <p:sp>
        <p:nvSpPr>
          <p:cNvPr id="4" name="Slide Number Placeholder 3"/>
          <p:cNvSpPr>
            <a:spLocks noGrp="1"/>
          </p:cNvSpPr>
          <p:nvPr>
            <p:ph type="sldNum" sz="quarter" idx="5"/>
          </p:nvPr>
        </p:nvSpPr>
        <p:spPr/>
        <p:txBody>
          <a:bodyPr/>
          <a:lstStyle/>
          <a:p>
            <a:fld id="{223E3932-6FA8-F64F-8E04-E730D1B31F9A}" type="slidenum">
              <a:rPr lang="en-CA" smtClean="0"/>
              <a:t>2</a:t>
            </a:fld>
            <a:endParaRPr lang="en-CA"/>
          </a:p>
        </p:txBody>
      </p:sp>
    </p:spTree>
    <p:extLst>
      <p:ext uri="{BB962C8B-B14F-4D97-AF65-F5344CB8AC3E}">
        <p14:creationId xmlns:p14="http://schemas.microsoft.com/office/powerpoint/2010/main" val="3607732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While tech cannot replace the experience of sitting and hearing a story firsthand, it has become a tool to make those non-written histories accessible.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 Martindale et al. Time, oral tradition, and technology -&gt; technology complements oral history, </a:t>
            </a:r>
            <a:r>
              <a:rPr lang="en-CA" dirty="0" err="1"/>
              <a:t>Thangmi</a:t>
            </a:r>
            <a:r>
              <a:rPr lang="en-CA" dirty="0"/>
              <a:t>, Tsimshian, Canadian Indigenous communities are given more opportunity to share their stories dan connect with others with technology</a:t>
            </a:r>
          </a:p>
          <a:p>
            <a:endParaRPr lang="en-CA" dirty="0"/>
          </a:p>
        </p:txBody>
      </p:sp>
      <p:sp>
        <p:nvSpPr>
          <p:cNvPr id="4" name="Slide Number Placeholder 3"/>
          <p:cNvSpPr>
            <a:spLocks noGrp="1"/>
          </p:cNvSpPr>
          <p:nvPr>
            <p:ph type="sldNum" sz="quarter" idx="5"/>
          </p:nvPr>
        </p:nvSpPr>
        <p:spPr/>
        <p:txBody>
          <a:bodyPr/>
          <a:lstStyle/>
          <a:p>
            <a:fld id="{223E3932-6FA8-F64F-8E04-E730D1B31F9A}" type="slidenum">
              <a:rPr lang="en-CA" smtClean="0"/>
              <a:t>5</a:t>
            </a:fld>
            <a:endParaRPr lang="en-CA"/>
          </a:p>
        </p:txBody>
      </p:sp>
    </p:spTree>
    <p:extLst>
      <p:ext uri="{BB962C8B-B14F-4D97-AF65-F5344CB8AC3E}">
        <p14:creationId xmlns:p14="http://schemas.microsoft.com/office/powerpoint/2010/main" val="4246266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 Oral history predates written history yet is overlooked as less valid than text. Embracing non-text history and decolonizing the way archaeology is conducted will improve the discipline and the greater community for the better. Seeking to fully understand the past involves looking for all parts of history and it would be severely shortsighted to dismiss living communities with history to try and find things purely based on academic “expertise”.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CA" dirty="0"/>
              <a:t>- </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“memory is not simply passive recollection but rather a participatory form of identity” if you take away the opportunity to share history as it has been originally shared, you reduce it to words on a page, it loses a crucial part of cultural identity by being accounted for only in reports of objectivity. Martindale, </a:t>
            </a:r>
            <a:r>
              <a:rPr lang="en-CA"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Shneiderman</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 Turin 1. </a:t>
            </a:r>
            <a:r>
              <a:rPr lang="en-CA" sz="1800"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https://www.jstor.org/stable/j.ctvbtzpfm.26</a:t>
            </a:r>
            <a:r>
              <a:rPr lang="en-CA"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CA"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a:t>Archaeologies of listening -&gt; very informative literature on the impact and experiences of archaeologists and oral histories within communities and at sites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CA" dirty="0" err="1"/>
              <a:t>Thangmi</a:t>
            </a:r>
            <a:r>
              <a:rPr lang="en-CA" dirty="0"/>
              <a:t> in Nepal and India, Tsimshian in Northwest BC, Canadian Indigenous all having long histories with oral record keeping and proving it to be an accurate, effective way to keep history </a:t>
            </a:r>
          </a:p>
        </p:txBody>
      </p:sp>
      <p:sp>
        <p:nvSpPr>
          <p:cNvPr id="4" name="Slide Number Placeholder 3"/>
          <p:cNvSpPr>
            <a:spLocks noGrp="1"/>
          </p:cNvSpPr>
          <p:nvPr>
            <p:ph type="sldNum" sz="quarter" idx="5"/>
          </p:nvPr>
        </p:nvSpPr>
        <p:spPr/>
        <p:txBody>
          <a:bodyPr/>
          <a:lstStyle/>
          <a:p>
            <a:fld id="{223E3932-6FA8-F64F-8E04-E730D1B31F9A}" type="slidenum">
              <a:rPr lang="en-CA" smtClean="0"/>
              <a:t>6</a:t>
            </a:fld>
            <a:endParaRPr lang="en-CA"/>
          </a:p>
        </p:txBody>
      </p:sp>
    </p:spTree>
    <p:extLst>
      <p:ext uri="{BB962C8B-B14F-4D97-AF65-F5344CB8AC3E}">
        <p14:creationId xmlns:p14="http://schemas.microsoft.com/office/powerpoint/2010/main" val="3310192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223E3932-6FA8-F64F-8E04-E730D1B31F9A}" type="slidenum">
              <a:rPr lang="en-CA" smtClean="0"/>
              <a:t>7</a:t>
            </a:fld>
            <a:endParaRPr lang="en-CA"/>
          </a:p>
        </p:txBody>
      </p:sp>
    </p:spTree>
    <p:extLst>
      <p:ext uri="{BB962C8B-B14F-4D97-AF65-F5344CB8AC3E}">
        <p14:creationId xmlns:p14="http://schemas.microsoft.com/office/powerpoint/2010/main" val="446416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759880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716383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2186523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B28AC-466A-BB4F-A08F-19F8250D0DBC}" type="datetimeFigureOut">
              <a:rPr lang="en-CA" smtClean="0"/>
              <a:t>2024-12-20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289726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B28AC-466A-BB4F-A08F-19F8250D0DBC}" type="datetimeFigureOut">
              <a:rPr lang="en-CA" smtClean="0"/>
              <a:t>2024-12-20</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1679633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FB28AC-466A-BB4F-A08F-19F8250D0DBC}" type="datetimeFigureOut">
              <a:rPr lang="en-CA" smtClean="0"/>
              <a:t>2024-12-20</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2930923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FB28AC-466A-BB4F-A08F-19F8250D0DBC}" type="datetimeFigureOut">
              <a:rPr lang="en-CA" smtClean="0"/>
              <a:t>2024-12-20</a:t>
            </a:fld>
            <a:endParaRPr lang="en-CA"/>
          </a:p>
        </p:txBody>
      </p:sp>
      <p:sp>
        <p:nvSpPr>
          <p:cNvPr id="3" name="Footer Placeholder 2"/>
          <p:cNvSpPr>
            <a:spLocks noGrp="1"/>
          </p:cNvSpPr>
          <p:nvPr>
            <p:ph type="ftr" sz="quarter" idx="11"/>
          </p:nvPr>
        </p:nvSpPr>
        <p:spPr/>
        <p:txBody>
          <a:bodyPr/>
          <a:lstStyle/>
          <a:p>
            <a:endParaRPr lang="en-CA"/>
          </a:p>
        </p:txBody>
      </p:sp>
      <p:sp>
        <p:nvSpPr>
          <p:cNvPr id="4" name="Slide Number Placeholder 3"/>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4191974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FB28AC-466A-BB4F-A08F-19F8250D0DBC}" type="datetimeFigureOut">
              <a:rPr lang="en-CA" smtClean="0"/>
              <a:t>2024-12-20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170161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B28AC-466A-BB4F-A08F-19F8250D0DBC}" type="datetimeFigureOut">
              <a:rPr lang="en-CA" smtClean="0"/>
              <a:t>2024-12-20</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3962432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1556812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71050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3534341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042562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3771980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1896052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B28AC-466A-BB4F-A08F-19F8250D0DBC}" type="datetimeFigureOut">
              <a:rPr lang="en-CA" smtClean="0"/>
              <a:t>2024-12-20</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135416C3-BDDC-B047-A862-D3F073ABB359}" type="slidenum">
              <a:rPr lang="en-CA" smtClean="0"/>
              <a:t>‹#›</a:t>
            </a:fld>
            <a:endParaRPr lang="en-CA"/>
          </a:p>
        </p:txBody>
      </p:sp>
    </p:spTree>
    <p:extLst>
      <p:ext uri="{BB962C8B-B14F-4D97-AF65-F5344CB8AC3E}">
        <p14:creationId xmlns:p14="http://schemas.microsoft.com/office/powerpoint/2010/main" val="4278536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FB28AC-466A-BB4F-A08F-19F8250D0DBC}" type="datetimeFigureOut">
              <a:rPr lang="en-CA" smtClean="0"/>
              <a:t>2024-12-20</a:t>
            </a:fld>
            <a:endParaRPr lang="en-CA"/>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CA"/>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35416C3-BDDC-B047-A862-D3F073ABB359}" type="slidenum">
              <a:rPr lang="en-CA" smtClean="0"/>
              <a:t>‹#›</a:t>
            </a:fld>
            <a:endParaRPr lang="en-CA"/>
          </a:p>
        </p:txBody>
      </p:sp>
    </p:spTree>
    <p:extLst>
      <p:ext uri="{BB962C8B-B14F-4D97-AF65-F5344CB8AC3E}">
        <p14:creationId xmlns:p14="http://schemas.microsoft.com/office/powerpoint/2010/main" val="975731934"/>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egO_46P894k?si=jhVyCPCjj9rUQ1MO&amp;t=57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jstor.org/stable/j.ctv1w36pd7.8" TargetMode="External"/><Relationship Id="rId3" Type="http://schemas.openxmlformats.org/officeDocument/2006/relationships/hyperlink" Target="https://www.nationalgeographic.com/magazine/article/why-the-storyteller-matters-as-much-as-the-story-itself?loggedin=true&amp;rnd=1734123930367" TargetMode="External"/><Relationship Id="rId7" Type="http://schemas.openxmlformats.org/officeDocument/2006/relationships/hyperlink" Target="https://www.jstor.org/stable/j.ctvx076q8.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nationalgeographic.com/history/article/family-story-elder-relatives" TargetMode="External"/><Relationship Id="rId5" Type="http://schemas.openxmlformats.org/officeDocument/2006/relationships/hyperlink" Target="https://doi.org/10.2307/j.ctvbtzpfm.26" TargetMode="External"/><Relationship Id="rId4" Type="http://schemas.openxmlformats.org/officeDocument/2006/relationships/hyperlink" Target="https://doi.org/10.2307/468299" TargetMode="External"/><Relationship Id="rId9" Type="http://schemas.openxmlformats.org/officeDocument/2006/relationships/hyperlink" Target="https://www.youtube.com/watch?v=egO_46P894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06945-BCF4-64E9-5276-F37B60992C68}"/>
              </a:ext>
            </a:extLst>
          </p:cNvPr>
          <p:cNvSpPr>
            <a:spLocks noGrp="1"/>
          </p:cNvSpPr>
          <p:nvPr>
            <p:ph type="ctrTitle"/>
          </p:nvPr>
        </p:nvSpPr>
        <p:spPr/>
        <p:txBody>
          <a:bodyPr>
            <a:normAutofit/>
          </a:bodyPr>
          <a:lstStyle/>
          <a:p>
            <a:r>
              <a:rPr lang="en-CA" dirty="0"/>
              <a:t>Oral Tradition</a:t>
            </a:r>
          </a:p>
        </p:txBody>
      </p:sp>
      <p:sp>
        <p:nvSpPr>
          <p:cNvPr id="3" name="Subtitle 2">
            <a:extLst>
              <a:ext uri="{FF2B5EF4-FFF2-40B4-BE49-F238E27FC236}">
                <a16:creationId xmlns:a16="http://schemas.microsoft.com/office/drawing/2014/main" id="{BA6743D3-907A-6589-24C8-F90C02894D26}"/>
              </a:ext>
            </a:extLst>
          </p:cNvPr>
          <p:cNvSpPr>
            <a:spLocks noGrp="1"/>
          </p:cNvSpPr>
          <p:nvPr>
            <p:ph type="subTitle" idx="1"/>
          </p:nvPr>
        </p:nvSpPr>
        <p:spPr/>
        <p:txBody>
          <a:bodyPr>
            <a:normAutofit/>
          </a:bodyPr>
          <a:lstStyle/>
          <a:p>
            <a:r>
              <a:rPr lang="en-CA">
                <a:solidFill>
                  <a:schemeClr val="tx1"/>
                </a:solidFill>
              </a:rPr>
              <a:t>Nick Ehnes-Hammel</a:t>
            </a:r>
          </a:p>
        </p:txBody>
      </p:sp>
    </p:spTree>
    <p:extLst>
      <p:ext uri="{BB962C8B-B14F-4D97-AF65-F5344CB8AC3E}">
        <p14:creationId xmlns:p14="http://schemas.microsoft.com/office/powerpoint/2010/main" val="13959836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401AB-336D-8DD6-FCE4-65889AEA265A}"/>
              </a:ext>
            </a:extLst>
          </p:cNvPr>
          <p:cNvSpPr>
            <a:spLocks noGrp="1"/>
          </p:cNvSpPr>
          <p:nvPr>
            <p:ph type="title"/>
          </p:nvPr>
        </p:nvSpPr>
        <p:spPr/>
        <p:txBody>
          <a:bodyPr/>
          <a:lstStyle/>
          <a:p>
            <a:r>
              <a:rPr lang="en-CA" dirty="0"/>
              <a:t>Embracing the “non-academic” </a:t>
            </a:r>
          </a:p>
        </p:txBody>
      </p:sp>
      <p:sp>
        <p:nvSpPr>
          <p:cNvPr id="3" name="Content Placeholder 2">
            <a:extLst>
              <a:ext uri="{FF2B5EF4-FFF2-40B4-BE49-F238E27FC236}">
                <a16:creationId xmlns:a16="http://schemas.microsoft.com/office/drawing/2014/main" id="{86B48C28-967B-98F6-5E3B-C68ED684FD91}"/>
              </a:ext>
            </a:extLst>
          </p:cNvPr>
          <p:cNvSpPr>
            <a:spLocks noGrp="1"/>
          </p:cNvSpPr>
          <p:nvPr>
            <p:ph idx="1"/>
          </p:nvPr>
        </p:nvSpPr>
        <p:spPr/>
        <p:txBody>
          <a:bodyPr/>
          <a:lstStyle/>
          <a:p>
            <a:r>
              <a:rPr lang="en-CA" dirty="0"/>
              <a:t>Seeking stories from local communities and Indigenous groups</a:t>
            </a:r>
          </a:p>
          <a:p>
            <a:r>
              <a:rPr lang="en-CA" dirty="0"/>
              <a:t>Respecting non-academic knowledge </a:t>
            </a:r>
          </a:p>
          <a:p>
            <a:pPr lvl="1"/>
            <a:r>
              <a:rPr lang="en-CA" dirty="0"/>
              <a:t>Epistemic humility (Schmidt and Kehoe)</a:t>
            </a:r>
          </a:p>
          <a:p>
            <a:r>
              <a:rPr lang="en-CA" dirty="0"/>
              <a:t>Exploring alternative ways to learn about the past</a:t>
            </a:r>
          </a:p>
          <a:p>
            <a:pPr lvl="1"/>
            <a:r>
              <a:rPr lang="en-CA" dirty="0"/>
              <a:t>Listening to oral histories</a:t>
            </a:r>
          </a:p>
          <a:p>
            <a:pPr lvl="1"/>
            <a:r>
              <a:rPr lang="en-CA" dirty="0"/>
              <a:t>Listening to the landscape</a:t>
            </a:r>
          </a:p>
          <a:p>
            <a:pPr lvl="1"/>
            <a:r>
              <a:rPr lang="en-CA" dirty="0"/>
              <a:t>Immersing/understanding the culture to understand the archaeology</a:t>
            </a:r>
          </a:p>
        </p:txBody>
      </p:sp>
    </p:spTree>
    <p:extLst>
      <p:ext uri="{BB962C8B-B14F-4D97-AF65-F5344CB8AC3E}">
        <p14:creationId xmlns:p14="http://schemas.microsoft.com/office/powerpoint/2010/main" val="1122322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C7B9-229F-59B0-DCB1-1276EBB65B36}"/>
              </a:ext>
            </a:extLst>
          </p:cNvPr>
          <p:cNvSpPr>
            <a:spLocks noGrp="1"/>
          </p:cNvSpPr>
          <p:nvPr>
            <p:ph type="title"/>
          </p:nvPr>
        </p:nvSpPr>
        <p:spPr/>
        <p:txBody>
          <a:bodyPr/>
          <a:lstStyle/>
          <a:p>
            <a:r>
              <a:rPr lang="en-CA" dirty="0"/>
              <a:t>Research Process and Project Development</a:t>
            </a:r>
          </a:p>
        </p:txBody>
      </p:sp>
      <p:pic>
        <p:nvPicPr>
          <p:cNvPr id="5" name="Content Placeholder 4" descr="Cartoon characters around a campfire&#10;&#10;Description automatically generated">
            <a:extLst>
              <a:ext uri="{FF2B5EF4-FFF2-40B4-BE49-F238E27FC236}">
                <a16:creationId xmlns:a16="http://schemas.microsoft.com/office/drawing/2014/main" id="{B1DD0BD3-AB19-D4B1-602E-56DA8672A1A9}"/>
              </a:ext>
            </a:extLst>
          </p:cNvPr>
          <p:cNvPicPr>
            <a:picLocks noGrp="1" noChangeAspect="1"/>
          </p:cNvPicPr>
          <p:nvPr>
            <p:ph sz="half" idx="1"/>
          </p:nvPr>
        </p:nvPicPr>
        <p:blipFill>
          <a:blip r:embed="rId2"/>
          <a:stretch>
            <a:fillRect/>
          </a:stretch>
        </p:blipFill>
        <p:spPr>
          <a:xfrm>
            <a:off x="4975668" y="2235105"/>
            <a:ext cx="6166469" cy="2936823"/>
          </a:xfrm>
        </p:spPr>
      </p:pic>
      <p:sp>
        <p:nvSpPr>
          <p:cNvPr id="4" name="Content Placeholder 3">
            <a:extLst>
              <a:ext uri="{FF2B5EF4-FFF2-40B4-BE49-F238E27FC236}">
                <a16:creationId xmlns:a16="http://schemas.microsoft.com/office/drawing/2014/main" id="{694E1DCB-56B9-8D27-10FC-5E0FFF31168D}"/>
              </a:ext>
            </a:extLst>
          </p:cNvPr>
          <p:cNvSpPr>
            <a:spLocks noGrp="1"/>
          </p:cNvSpPr>
          <p:nvPr>
            <p:ph sz="half" idx="2"/>
          </p:nvPr>
        </p:nvSpPr>
        <p:spPr>
          <a:xfrm>
            <a:off x="677334" y="2235105"/>
            <a:ext cx="4184034" cy="3538329"/>
          </a:xfrm>
        </p:spPr>
        <p:txBody>
          <a:bodyPr>
            <a:normAutofit fontScale="77500" lnSpcReduction="20000"/>
          </a:bodyPr>
          <a:lstStyle/>
          <a:p>
            <a:r>
              <a:rPr lang="en-CA" dirty="0"/>
              <a:t>Michael Shanks’ </a:t>
            </a:r>
            <a:r>
              <a:rPr lang="en-CA" i="1" dirty="0"/>
              <a:t>Exploring the Past</a:t>
            </a:r>
          </a:p>
          <a:p>
            <a:pPr lvl="1"/>
            <a:r>
              <a:rPr lang="en-CA" dirty="0"/>
              <a:t>Ideas of alternative ways of learning the past</a:t>
            </a:r>
          </a:p>
          <a:p>
            <a:pPr lvl="1"/>
            <a:r>
              <a:rPr lang="en-CA" dirty="0"/>
              <a:t>Defining what archaeologists “do"</a:t>
            </a:r>
          </a:p>
          <a:p>
            <a:r>
              <a:rPr lang="en-CA" dirty="0"/>
              <a:t>Diorama (to be made of clay)</a:t>
            </a:r>
          </a:p>
          <a:p>
            <a:pPr lvl="1"/>
            <a:r>
              <a:rPr lang="en-CA" dirty="0"/>
              <a:t>Adding audio of storytelling to accompany visual elements</a:t>
            </a:r>
          </a:p>
          <a:p>
            <a:pPr lvl="1"/>
            <a:r>
              <a:rPr lang="en-CA" dirty="0"/>
              <a:t>Depiction of community, storytelling</a:t>
            </a:r>
          </a:p>
          <a:p>
            <a:pPr lvl="1"/>
            <a:r>
              <a:rPr lang="en-CA" dirty="0"/>
              <a:t>Mixed media to convey the story</a:t>
            </a:r>
          </a:p>
          <a:p>
            <a:pPr lvl="1"/>
            <a:r>
              <a:rPr lang="en-CA" dirty="0"/>
              <a:t>If this were a recurring project perhaps or a standing exhibit, I could include real storytellers for an audience to embrace the ephemeral nature of in person storytelling</a:t>
            </a:r>
          </a:p>
          <a:p>
            <a:pPr lvl="1"/>
            <a:r>
              <a:rPr lang="en-CA" dirty="0"/>
              <a:t>Writeup to accompany to further explain stylistic elements and to provide a well-rounded narrative and embrace the use of both oral and literary records</a:t>
            </a:r>
          </a:p>
        </p:txBody>
      </p:sp>
      <p:sp>
        <p:nvSpPr>
          <p:cNvPr id="7" name="TextBox 6">
            <a:extLst>
              <a:ext uri="{FF2B5EF4-FFF2-40B4-BE49-F238E27FC236}">
                <a16:creationId xmlns:a16="http://schemas.microsoft.com/office/drawing/2014/main" id="{1467D3FA-CFC9-B1AE-06B5-563244500CD2}"/>
              </a:ext>
            </a:extLst>
          </p:cNvPr>
          <p:cNvSpPr txBox="1"/>
          <p:nvPr/>
        </p:nvSpPr>
        <p:spPr>
          <a:xfrm>
            <a:off x="7091329" y="5291967"/>
            <a:ext cx="1935145" cy="369332"/>
          </a:xfrm>
          <a:prstGeom prst="rect">
            <a:avLst/>
          </a:prstGeom>
          <a:noFill/>
        </p:spPr>
        <p:txBody>
          <a:bodyPr wrap="none" rtlCol="0">
            <a:spAutoFit/>
          </a:bodyPr>
          <a:lstStyle/>
          <a:p>
            <a:r>
              <a:rPr lang="en-CA" dirty="0"/>
              <a:t>“Making History”</a:t>
            </a:r>
          </a:p>
        </p:txBody>
      </p:sp>
    </p:spTree>
    <p:extLst>
      <p:ext uri="{BB962C8B-B14F-4D97-AF65-F5344CB8AC3E}">
        <p14:creationId xmlns:p14="http://schemas.microsoft.com/office/powerpoint/2010/main" val="4011900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6476C-A013-F87F-7901-DBE6A5077F02}"/>
              </a:ext>
            </a:extLst>
          </p:cNvPr>
          <p:cNvSpPr>
            <a:spLocks noGrp="1"/>
          </p:cNvSpPr>
          <p:nvPr>
            <p:ph type="title"/>
          </p:nvPr>
        </p:nvSpPr>
        <p:spPr>
          <a:xfrm>
            <a:off x="677333" y="609600"/>
            <a:ext cx="8864699" cy="1320800"/>
          </a:xfrm>
        </p:spPr>
        <p:txBody>
          <a:bodyPr/>
          <a:lstStyle/>
          <a:p>
            <a:r>
              <a:rPr lang="en-CA" dirty="0"/>
              <a:t>Benefits and Limitations of Oral Histories</a:t>
            </a:r>
          </a:p>
        </p:txBody>
      </p:sp>
      <p:sp>
        <p:nvSpPr>
          <p:cNvPr id="4" name="Content Placeholder 3">
            <a:extLst>
              <a:ext uri="{FF2B5EF4-FFF2-40B4-BE49-F238E27FC236}">
                <a16:creationId xmlns:a16="http://schemas.microsoft.com/office/drawing/2014/main" id="{7419C25B-8E9C-A32F-08C3-7DCE3A0C3A1D}"/>
              </a:ext>
            </a:extLst>
          </p:cNvPr>
          <p:cNvSpPr>
            <a:spLocks noGrp="1"/>
          </p:cNvSpPr>
          <p:nvPr>
            <p:ph sz="half" idx="1"/>
          </p:nvPr>
        </p:nvSpPr>
        <p:spPr/>
        <p:txBody>
          <a:bodyPr>
            <a:normAutofit fontScale="85000" lnSpcReduction="10000"/>
          </a:bodyPr>
          <a:lstStyle/>
          <a:p>
            <a:pPr marL="0" indent="0">
              <a:buNone/>
            </a:pPr>
            <a:r>
              <a:rPr lang="en-CA" dirty="0"/>
              <a:t>Pros</a:t>
            </a:r>
          </a:p>
          <a:p>
            <a:r>
              <a:rPr lang="en-CA" dirty="0"/>
              <a:t>Provide valuable, often first-hand experiences of culture</a:t>
            </a:r>
          </a:p>
          <a:p>
            <a:r>
              <a:rPr lang="en-CA" dirty="0"/>
              <a:t>Often reveal parts of culture and history that cannot be obtained through traditional means ex. Blackfoot tipi rings (Schmidt and Kehoe 11). </a:t>
            </a:r>
          </a:p>
          <a:p>
            <a:r>
              <a:rPr lang="en-CA" dirty="0"/>
              <a:t>Allow a sense of personhood, immersion into culture and remove the sterile, clinical aspect of scientific archaeology (the past is people)</a:t>
            </a:r>
          </a:p>
          <a:p>
            <a:r>
              <a:rPr lang="en-CA" dirty="0"/>
              <a:t>Can be recorded and shared to share the performative qualities of storytelling without taking away from the narrative by only transcribing</a:t>
            </a:r>
          </a:p>
        </p:txBody>
      </p:sp>
      <p:sp>
        <p:nvSpPr>
          <p:cNvPr id="5" name="Content Placeholder 4">
            <a:extLst>
              <a:ext uri="{FF2B5EF4-FFF2-40B4-BE49-F238E27FC236}">
                <a16:creationId xmlns:a16="http://schemas.microsoft.com/office/drawing/2014/main" id="{ED00F10D-EB09-AD8F-F945-835CCB939727}"/>
              </a:ext>
            </a:extLst>
          </p:cNvPr>
          <p:cNvSpPr>
            <a:spLocks noGrp="1"/>
          </p:cNvSpPr>
          <p:nvPr>
            <p:ph sz="half" idx="2"/>
          </p:nvPr>
        </p:nvSpPr>
        <p:spPr/>
        <p:txBody>
          <a:bodyPr>
            <a:normAutofit fontScale="85000" lnSpcReduction="10000"/>
          </a:bodyPr>
          <a:lstStyle/>
          <a:p>
            <a:pPr marL="0" indent="0">
              <a:buNone/>
            </a:pPr>
            <a:r>
              <a:rPr lang="en-CA" dirty="0"/>
              <a:t>Cons</a:t>
            </a:r>
          </a:p>
          <a:p>
            <a:r>
              <a:rPr lang="en-CA" dirty="0"/>
              <a:t>Can be forgotten or lost via forcible assimilation or silencing of lineages/peoples as often seen with indigenous groups</a:t>
            </a:r>
          </a:p>
          <a:p>
            <a:r>
              <a:rPr lang="en-CA" dirty="0"/>
              <a:t>Language barriers </a:t>
            </a:r>
          </a:p>
          <a:p>
            <a:r>
              <a:rPr lang="en-CA" dirty="0"/>
              <a:t>Often overlooked as not viable for archaeological/academic works</a:t>
            </a:r>
          </a:p>
          <a:p>
            <a:r>
              <a:rPr lang="en-CA" dirty="0"/>
              <a:t>Sometimes inaccessible to those who cannot be present or access to technology to record </a:t>
            </a:r>
          </a:p>
        </p:txBody>
      </p:sp>
    </p:spTree>
    <p:extLst>
      <p:ext uri="{BB962C8B-B14F-4D97-AF65-F5344CB8AC3E}">
        <p14:creationId xmlns:p14="http://schemas.microsoft.com/office/powerpoint/2010/main" val="589806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6C3B6-30F3-590F-1859-19B19169F372}"/>
              </a:ext>
            </a:extLst>
          </p:cNvPr>
          <p:cNvSpPr>
            <a:spLocks noGrp="1"/>
          </p:cNvSpPr>
          <p:nvPr>
            <p:ph type="title"/>
          </p:nvPr>
        </p:nvSpPr>
        <p:spPr/>
        <p:txBody>
          <a:bodyPr/>
          <a:lstStyle/>
          <a:p>
            <a:r>
              <a:rPr lang="en-CA" dirty="0"/>
              <a:t>Oral Tradition and Technology </a:t>
            </a:r>
          </a:p>
        </p:txBody>
      </p:sp>
      <p:sp>
        <p:nvSpPr>
          <p:cNvPr id="3" name="Content Placeholder 2">
            <a:extLst>
              <a:ext uri="{FF2B5EF4-FFF2-40B4-BE49-F238E27FC236}">
                <a16:creationId xmlns:a16="http://schemas.microsoft.com/office/drawing/2014/main" id="{E54F3223-59B9-8665-5620-FCF3007C5C41}"/>
              </a:ext>
            </a:extLst>
          </p:cNvPr>
          <p:cNvSpPr>
            <a:spLocks noGrp="1"/>
          </p:cNvSpPr>
          <p:nvPr>
            <p:ph idx="1"/>
          </p:nvPr>
        </p:nvSpPr>
        <p:spPr/>
        <p:txBody>
          <a:bodyPr>
            <a:normAutofit/>
          </a:bodyPr>
          <a:lstStyle/>
          <a:p>
            <a:pPr marL="0" indent="0">
              <a:buNone/>
            </a:pPr>
            <a:r>
              <a:rPr lang="en-CA" dirty="0">
                <a:hlinkClick r:id="rId3"/>
              </a:rPr>
              <a:t>https://youtu.be/egO_46P894k?si=jhVyCPCjj9rUQ1MO&amp;t=571</a:t>
            </a:r>
            <a:r>
              <a:rPr lang="en-CA" dirty="0"/>
              <a:t> </a:t>
            </a:r>
          </a:p>
        </p:txBody>
      </p:sp>
    </p:spTree>
    <p:extLst>
      <p:ext uri="{BB962C8B-B14F-4D97-AF65-F5344CB8AC3E}">
        <p14:creationId xmlns:p14="http://schemas.microsoft.com/office/powerpoint/2010/main" val="2192237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4C035-1018-0638-1FAC-13C53E091B10}"/>
              </a:ext>
            </a:extLst>
          </p:cNvPr>
          <p:cNvSpPr>
            <a:spLocks noGrp="1"/>
          </p:cNvSpPr>
          <p:nvPr>
            <p:ph type="title"/>
          </p:nvPr>
        </p:nvSpPr>
        <p:spPr/>
        <p:txBody>
          <a:bodyPr/>
          <a:lstStyle/>
          <a:p>
            <a:r>
              <a:rPr lang="en-CA" dirty="0"/>
              <a:t>Exploring culture + the past</a:t>
            </a:r>
          </a:p>
        </p:txBody>
      </p:sp>
      <p:sp>
        <p:nvSpPr>
          <p:cNvPr id="3" name="Content Placeholder 2">
            <a:extLst>
              <a:ext uri="{FF2B5EF4-FFF2-40B4-BE49-F238E27FC236}">
                <a16:creationId xmlns:a16="http://schemas.microsoft.com/office/drawing/2014/main" id="{4F508ECE-6E8D-8E0C-2BF5-4C8F242BE3B6}"/>
              </a:ext>
            </a:extLst>
          </p:cNvPr>
          <p:cNvSpPr>
            <a:spLocks noGrp="1"/>
          </p:cNvSpPr>
          <p:nvPr>
            <p:ph idx="1"/>
          </p:nvPr>
        </p:nvSpPr>
        <p:spPr/>
        <p:txBody>
          <a:bodyPr/>
          <a:lstStyle/>
          <a:p>
            <a:r>
              <a:rPr lang="en-CA" dirty="0"/>
              <a:t>Shanks’ ideas of exploring the past and people within it</a:t>
            </a:r>
          </a:p>
          <a:p>
            <a:r>
              <a:rPr lang="en-CA" dirty="0"/>
              <a:t>More than one way to conduct archaeology than just scientific archaeology</a:t>
            </a:r>
          </a:p>
          <a:p>
            <a:r>
              <a:rPr lang="en-CA" dirty="0"/>
              <a:t>Present and past intertwined</a:t>
            </a:r>
          </a:p>
          <a:p>
            <a:r>
              <a:rPr lang="en-CA" dirty="0"/>
              <a:t>Schmidt and Kehoe: Archaeologies of Listening</a:t>
            </a:r>
          </a:p>
          <a:p>
            <a:r>
              <a:rPr lang="en-CA" sz="1800" kern="0" dirty="0">
                <a:effectLst/>
                <a:ea typeface="Times New Roman" panose="02020603050405020304" pitchFamily="18" charset="0"/>
                <a:cs typeface="ADLaM Display" panose="020F0502020204030204" pitchFamily="34" charset="0"/>
              </a:rPr>
              <a:t>“core cultural knowledge cannot be fully embodied in text” Martindale et al. 7. </a:t>
            </a:r>
            <a:endParaRPr lang="en-CA" sz="1800" kern="100" dirty="0">
              <a:effectLst/>
              <a:ea typeface="Calibri" panose="020F0502020204030204" pitchFamily="34" charset="0"/>
              <a:cs typeface="ADLaM Display" panose="020F0502020204030204" pitchFamily="34" charset="0"/>
            </a:endParaRPr>
          </a:p>
          <a:p>
            <a:endParaRPr lang="en-CA" dirty="0"/>
          </a:p>
        </p:txBody>
      </p:sp>
    </p:spTree>
    <p:extLst>
      <p:ext uri="{BB962C8B-B14F-4D97-AF65-F5344CB8AC3E}">
        <p14:creationId xmlns:p14="http://schemas.microsoft.com/office/powerpoint/2010/main" val="3101928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76F78-B2F0-3444-B45D-F9EAAD1DB424}"/>
              </a:ext>
            </a:extLst>
          </p:cNvPr>
          <p:cNvSpPr>
            <a:spLocks noGrp="1"/>
          </p:cNvSpPr>
          <p:nvPr>
            <p:ph type="title"/>
          </p:nvPr>
        </p:nvSpPr>
        <p:spPr>
          <a:xfrm>
            <a:off x="677334" y="609600"/>
            <a:ext cx="8596668" cy="781878"/>
          </a:xfrm>
        </p:spPr>
        <p:txBody>
          <a:bodyPr/>
          <a:lstStyle/>
          <a:p>
            <a:r>
              <a:rPr lang="en-CA" dirty="0"/>
              <a:t>Bibliography</a:t>
            </a:r>
          </a:p>
        </p:txBody>
      </p:sp>
      <p:sp>
        <p:nvSpPr>
          <p:cNvPr id="3" name="Content Placeholder 2">
            <a:extLst>
              <a:ext uri="{FF2B5EF4-FFF2-40B4-BE49-F238E27FC236}">
                <a16:creationId xmlns:a16="http://schemas.microsoft.com/office/drawing/2014/main" id="{BD893B0E-F64A-C758-E4A7-57F978E8B75B}"/>
              </a:ext>
            </a:extLst>
          </p:cNvPr>
          <p:cNvSpPr>
            <a:spLocks noGrp="1"/>
          </p:cNvSpPr>
          <p:nvPr>
            <p:ph idx="1"/>
          </p:nvPr>
        </p:nvSpPr>
        <p:spPr>
          <a:xfrm>
            <a:off x="677334" y="1722783"/>
            <a:ext cx="9182283" cy="5022574"/>
          </a:xfrm>
        </p:spPr>
        <p:txBody>
          <a:bodyPr>
            <a:normAutofit/>
          </a:bodyPr>
          <a:lstStyle/>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Goldberg, Susan. “Why the Storyteller Matters as Much as the Story Itself.” </a:t>
            </a:r>
            <a:r>
              <a:rPr lang="en-CA" sz="1400" i="1" dirty="0">
                <a:effectLst/>
                <a:latin typeface="Times New Roman" panose="02020603050405020304" pitchFamily="18" charset="0"/>
                <a:ea typeface="Times New Roman" panose="02020603050405020304" pitchFamily="18" charset="0"/>
              </a:rPr>
              <a:t>National Geographic</a:t>
            </a:r>
            <a:r>
              <a:rPr lang="en-CA" sz="1400" dirty="0">
                <a:effectLst/>
                <a:latin typeface="Times New Roman" panose="02020603050405020304" pitchFamily="18" charset="0"/>
                <a:ea typeface="Times New Roman" panose="02020603050405020304" pitchFamily="18" charset="0"/>
              </a:rPr>
              <a:t>, February 7, 2022. </a:t>
            </a:r>
            <a:r>
              <a:rPr lang="en-CA" sz="1400" u="sng" dirty="0">
                <a:solidFill>
                  <a:srgbClr val="0563C1"/>
                </a:solidFill>
                <a:effectLst/>
                <a:latin typeface="Times New Roman" panose="02020603050405020304" pitchFamily="18" charset="0"/>
                <a:ea typeface="Times New Roman" panose="02020603050405020304" pitchFamily="18" charset="0"/>
                <a:hlinkClick r:id="rId3"/>
              </a:rPr>
              <a:t>https://www.nationalgeographic.com/magazine/article/why-the-storyteller-matters-as-much-as-the-story-itself?loggedin=true&amp;rnd=1734123930367</a:t>
            </a:r>
            <a:r>
              <a:rPr lang="en-CA" sz="1400" dirty="0">
                <a:effectLst/>
                <a:latin typeface="Times New Roman" panose="02020603050405020304" pitchFamily="18" charset="0"/>
                <a:ea typeface="Times New Roman" panose="02020603050405020304" pitchFamily="18" charset="0"/>
              </a:rPr>
              <a:t>. </a:t>
            </a: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Kellogg, Robert. “Literature, Nonliterature, and Oral Tradition.” </a:t>
            </a:r>
            <a:r>
              <a:rPr lang="en-CA" sz="1400" i="1" dirty="0">
                <a:effectLst/>
                <a:latin typeface="Times New Roman" panose="02020603050405020304" pitchFamily="18" charset="0"/>
                <a:ea typeface="Times New Roman" panose="02020603050405020304" pitchFamily="18" charset="0"/>
              </a:rPr>
              <a:t>New Literary History</a:t>
            </a:r>
            <a:r>
              <a:rPr lang="en-CA" sz="1400" dirty="0">
                <a:effectLst/>
                <a:latin typeface="Times New Roman" panose="02020603050405020304" pitchFamily="18" charset="0"/>
                <a:ea typeface="Times New Roman" panose="02020603050405020304" pitchFamily="18" charset="0"/>
              </a:rPr>
              <a:t> 8, no. 3 (1977): 531. </a:t>
            </a:r>
            <a:r>
              <a:rPr lang="en-CA" sz="1400" u="sng" dirty="0">
                <a:solidFill>
                  <a:srgbClr val="0563C1"/>
                </a:solidFill>
                <a:effectLst/>
                <a:latin typeface="Times New Roman" panose="02020603050405020304" pitchFamily="18" charset="0"/>
                <a:ea typeface="Times New Roman" panose="02020603050405020304" pitchFamily="18" charset="0"/>
                <a:hlinkClick r:id="rId4"/>
              </a:rPr>
              <a:t>https://doi.org/10.2307/468299</a:t>
            </a:r>
            <a:r>
              <a:rPr lang="en-CA" sz="1400" dirty="0">
                <a:effectLst/>
                <a:latin typeface="Times New Roman" panose="02020603050405020304" pitchFamily="18" charset="0"/>
                <a:ea typeface="Times New Roman" panose="02020603050405020304" pitchFamily="18" charset="0"/>
              </a:rPr>
              <a:t>. </a:t>
            </a: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Martindale, Andrew, Sara </a:t>
            </a:r>
            <a:r>
              <a:rPr lang="en-CA" sz="1400" dirty="0" err="1">
                <a:effectLst/>
                <a:latin typeface="Times New Roman" panose="02020603050405020304" pitchFamily="18" charset="0"/>
                <a:ea typeface="Times New Roman" panose="02020603050405020304" pitchFamily="18" charset="0"/>
              </a:rPr>
              <a:t>Shneiderman</a:t>
            </a:r>
            <a:r>
              <a:rPr lang="en-CA" sz="1400" dirty="0">
                <a:effectLst/>
                <a:latin typeface="Times New Roman" panose="02020603050405020304" pitchFamily="18" charset="0"/>
                <a:ea typeface="Times New Roman" panose="02020603050405020304" pitchFamily="18" charset="0"/>
              </a:rPr>
              <a:t>, and Mark Turin. “Time, Oral Tradition, and Technology.” </a:t>
            </a:r>
            <a:r>
              <a:rPr lang="en-CA" sz="1400" i="1" dirty="0">
                <a:effectLst/>
                <a:latin typeface="Times New Roman" panose="02020603050405020304" pitchFamily="18" charset="0"/>
                <a:ea typeface="Times New Roman" panose="02020603050405020304" pitchFamily="18" charset="0"/>
              </a:rPr>
              <a:t>Memory</a:t>
            </a:r>
            <a:r>
              <a:rPr lang="en-CA" sz="1400" dirty="0">
                <a:effectLst/>
                <a:latin typeface="Times New Roman" panose="02020603050405020304" pitchFamily="18" charset="0"/>
                <a:ea typeface="Times New Roman" panose="02020603050405020304" pitchFamily="18" charset="0"/>
              </a:rPr>
              <a:t>, October 1, 2018, 197–206. </a:t>
            </a:r>
            <a:r>
              <a:rPr lang="en-CA" sz="1400" u="sng" dirty="0">
                <a:solidFill>
                  <a:srgbClr val="0563C1"/>
                </a:solidFill>
                <a:effectLst/>
                <a:latin typeface="Times New Roman" panose="02020603050405020304" pitchFamily="18" charset="0"/>
                <a:ea typeface="Times New Roman" panose="02020603050405020304" pitchFamily="18" charset="0"/>
                <a:hlinkClick r:id="rId5"/>
              </a:rPr>
              <a:t>https://doi.org/10.2307/j.ctvbtzpfm.26</a:t>
            </a:r>
            <a:r>
              <a:rPr lang="en-CA" sz="1400" dirty="0">
                <a:effectLst/>
                <a:latin typeface="Times New Roman" panose="02020603050405020304" pitchFamily="18" charset="0"/>
                <a:ea typeface="Times New Roman" panose="02020603050405020304" pitchFamily="18" charset="0"/>
              </a:rPr>
              <a:t>. </a:t>
            </a: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Salama, Jordan. “Why Your Family’s Untold Stories Matter More than You Think.” </a:t>
            </a:r>
            <a:r>
              <a:rPr lang="en-CA" sz="1400" i="1" dirty="0">
                <a:effectLst/>
                <a:latin typeface="Times New Roman" panose="02020603050405020304" pitchFamily="18" charset="0"/>
                <a:ea typeface="Times New Roman" panose="02020603050405020304" pitchFamily="18" charset="0"/>
              </a:rPr>
              <a:t>National Geographic</a:t>
            </a:r>
            <a:r>
              <a:rPr lang="en-CA" sz="1400" dirty="0">
                <a:effectLst/>
                <a:latin typeface="Times New Roman" panose="02020603050405020304" pitchFamily="18" charset="0"/>
                <a:ea typeface="Times New Roman" panose="02020603050405020304" pitchFamily="18" charset="0"/>
              </a:rPr>
              <a:t>, November 26, 2024. </a:t>
            </a:r>
            <a:r>
              <a:rPr lang="en-CA" sz="1400" u="sng" dirty="0">
                <a:solidFill>
                  <a:srgbClr val="0563C1"/>
                </a:solidFill>
                <a:effectLst/>
                <a:latin typeface="Times New Roman" panose="02020603050405020304" pitchFamily="18" charset="0"/>
                <a:ea typeface="Times New Roman" panose="02020603050405020304" pitchFamily="18" charset="0"/>
                <a:hlinkClick r:id="rId6"/>
              </a:rPr>
              <a:t>https://www.nationalgeographic.com/history/article/family-story-elder-relatives</a:t>
            </a:r>
            <a:r>
              <a:rPr lang="en-CA" sz="1400" dirty="0">
                <a:effectLst/>
                <a:latin typeface="Times New Roman" panose="02020603050405020304" pitchFamily="18" charset="0"/>
                <a:ea typeface="Times New Roman" panose="02020603050405020304" pitchFamily="18" charset="0"/>
              </a:rPr>
              <a:t>. </a:t>
            </a: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Schmidt, Peter R., and Alice B. Kehoe. “Archaeologies of Listening: Beginning Thoughts.” </a:t>
            </a:r>
            <a:r>
              <a:rPr lang="en-CA" sz="1400" i="1" dirty="0">
                <a:effectLst/>
                <a:latin typeface="Times New Roman" panose="02020603050405020304" pitchFamily="18" charset="0"/>
                <a:ea typeface="Times New Roman" panose="02020603050405020304" pitchFamily="18" charset="0"/>
              </a:rPr>
              <a:t>Archaeologies of Listening</a:t>
            </a:r>
            <a:r>
              <a:rPr lang="en-CA" sz="1400" dirty="0">
                <a:effectLst/>
                <a:latin typeface="Times New Roman" panose="02020603050405020304" pitchFamily="18" charset="0"/>
                <a:ea typeface="Times New Roman" panose="02020603050405020304" pitchFamily="18" charset="0"/>
              </a:rPr>
              <a:t>, April 16, 2019, 1–22. </a:t>
            </a:r>
            <a:r>
              <a:rPr lang="en-CA" sz="1400" u="sng" dirty="0">
                <a:solidFill>
                  <a:srgbClr val="0563C1"/>
                </a:solidFill>
                <a:effectLst/>
                <a:latin typeface="Times New Roman" panose="02020603050405020304" pitchFamily="18" charset="0"/>
                <a:ea typeface="Times New Roman" panose="02020603050405020304" pitchFamily="18" charset="0"/>
                <a:hlinkClick r:id="rId7"/>
              </a:rPr>
              <a:t>https://www.jstor.org/stable/j.ctvx076q8.4</a:t>
            </a:r>
            <a:r>
              <a:rPr lang="en-CA" sz="1400" u="sng" dirty="0">
                <a:solidFill>
                  <a:srgbClr val="0563C1"/>
                </a:solidFill>
                <a:effectLst/>
                <a:latin typeface="Times New Roman" panose="02020603050405020304" pitchFamily="18" charset="0"/>
                <a:ea typeface="Times New Roman" panose="02020603050405020304" pitchFamily="18" charset="0"/>
              </a:rPr>
              <a:t>.</a:t>
            </a:r>
            <a:r>
              <a:rPr lang="en-CA" sz="1400" u="sng" dirty="0">
                <a:solidFill>
                  <a:srgbClr val="0563C1"/>
                </a:solidFill>
                <a:latin typeface="Times New Roman" panose="02020603050405020304" pitchFamily="18" charset="0"/>
                <a:ea typeface="Times New Roman" panose="02020603050405020304" pitchFamily="18" charset="0"/>
              </a:rPr>
              <a:t> </a:t>
            </a:r>
            <a:endParaRPr lang="en-CA" sz="1400" dirty="0">
              <a:effectLst/>
              <a:latin typeface="Times New Roman" panose="02020603050405020304" pitchFamily="18" charset="0"/>
              <a:ea typeface="Times New Roman" panose="02020603050405020304" pitchFamily="18" charset="0"/>
            </a:endParaRP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Shanks, Michael. </a:t>
            </a:r>
            <a:r>
              <a:rPr lang="en-CA" sz="1400" i="1" dirty="0">
                <a:effectLst/>
                <a:latin typeface="Times New Roman" panose="02020603050405020304" pitchFamily="18" charset="0"/>
                <a:ea typeface="Times New Roman" panose="02020603050405020304" pitchFamily="18" charset="0"/>
              </a:rPr>
              <a:t>Experiencing the past: On the character of archaeology</a:t>
            </a:r>
            <a:r>
              <a:rPr lang="en-CA" sz="1400" dirty="0">
                <a:effectLst/>
                <a:latin typeface="Times New Roman" panose="02020603050405020304" pitchFamily="18" charset="0"/>
                <a:ea typeface="Times New Roman" panose="02020603050405020304" pitchFamily="18" charset="0"/>
              </a:rPr>
              <a:t>. London, NY: Routledge : Taylor &amp; Francis, 2005.</a:t>
            </a:r>
          </a:p>
          <a:p>
            <a:pPr marL="457200" indent="-457200">
              <a:lnSpc>
                <a:spcPct val="110000"/>
              </a:lnSpc>
              <a:buNone/>
            </a:pPr>
            <a:r>
              <a:rPr lang="en-CA" sz="1400" dirty="0" err="1">
                <a:effectLst/>
                <a:latin typeface="Times New Roman" panose="02020603050405020304" pitchFamily="18" charset="0"/>
                <a:ea typeface="Times New Roman" panose="02020603050405020304" pitchFamily="18" charset="0"/>
              </a:rPr>
              <a:t>Smallacombe</a:t>
            </a:r>
            <a:r>
              <a:rPr lang="en-CA" sz="1400" dirty="0">
                <a:effectLst/>
                <a:latin typeface="Times New Roman" panose="02020603050405020304" pitchFamily="18" charset="0"/>
                <a:ea typeface="Times New Roman" panose="02020603050405020304" pitchFamily="18" charset="0"/>
              </a:rPr>
              <a:t>, Sonia. “Oral Histories of the Stolen Generation.” Essay. In </a:t>
            </a:r>
            <a:r>
              <a:rPr lang="en-CA" sz="1400" i="1" dirty="0">
                <a:effectLst/>
                <a:latin typeface="Times New Roman" panose="02020603050405020304" pitchFamily="18" charset="0"/>
                <a:ea typeface="Times New Roman" panose="02020603050405020304" pitchFamily="18" charset="0"/>
              </a:rPr>
              <a:t>History, Power, Text: Cultural Studies and Indigenous Studies</a:t>
            </a:r>
            <a:r>
              <a:rPr lang="en-CA" sz="1400" dirty="0">
                <a:effectLst/>
                <a:latin typeface="Times New Roman" panose="02020603050405020304" pitchFamily="18" charset="0"/>
                <a:ea typeface="Times New Roman" panose="02020603050405020304" pitchFamily="18" charset="0"/>
              </a:rPr>
              <a:t>, 64–69. Sydney: UTS </a:t>
            </a:r>
            <a:r>
              <a:rPr lang="en-CA" sz="1400" dirty="0" err="1">
                <a:effectLst/>
                <a:latin typeface="Times New Roman" panose="02020603050405020304" pitchFamily="18" charset="0"/>
                <a:ea typeface="Times New Roman" panose="02020603050405020304" pitchFamily="18" charset="0"/>
              </a:rPr>
              <a:t>ePRESS</a:t>
            </a:r>
            <a:r>
              <a:rPr lang="en-CA" sz="1400" dirty="0">
                <a:effectLst/>
                <a:latin typeface="Times New Roman" panose="02020603050405020304" pitchFamily="18" charset="0"/>
                <a:ea typeface="Times New Roman" panose="02020603050405020304" pitchFamily="18" charset="0"/>
              </a:rPr>
              <a:t>, 2014. </a:t>
            </a:r>
            <a:r>
              <a:rPr lang="en-CA" sz="1400" u="sng" dirty="0">
                <a:solidFill>
                  <a:srgbClr val="0563C1"/>
                </a:solidFill>
                <a:effectLst/>
                <a:latin typeface="Times New Roman" panose="02020603050405020304" pitchFamily="18" charset="0"/>
                <a:ea typeface="Times New Roman" panose="02020603050405020304" pitchFamily="18" charset="0"/>
                <a:hlinkClick r:id="rId8"/>
              </a:rPr>
              <a:t>https://www.jstor.org/stable/j.ctv1w36pd7.8</a:t>
            </a:r>
            <a:r>
              <a:rPr lang="en-CA" sz="1400" dirty="0">
                <a:effectLst/>
                <a:latin typeface="Times New Roman" panose="02020603050405020304" pitchFamily="18" charset="0"/>
                <a:ea typeface="Times New Roman" panose="02020603050405020304" pitchFamily="18" charset="0"/>
              </a:rPr>
              <a:t>. </a:t>
            </a:r>
          </a:p>
          <a:p>
            <a:pPr marL="457200" indent="-457200">
              <a:lnSpc>
                <a:spcPct val="110000"/>
              </a:lnSpc>
              <a:buNone/>
            </a:pPr>
            <a:r>
              <a:rPr lang="en-CA" sz="1400" dirty="0">
                <a:effectLst/>
                <a:latin typeface="Times New Roman" panose="02020603050405020304" pitchFamily="18" charset="0"/>
                <a:ea typeface="Times New Roman" panose="02020603050405020304" pitchFamily="18" charset="0"/>
              </a:rPr>
              <a:t>TEDx Talks. “Oral Tradition in the Age of Smart Phones | Alexander MacDonald | </a:t>
            </a:r>
            <a:r>
              <a:rPr lang="en-CA" sz="1400" dirty="0" err="1">
                <a:effectLst/>
                <a:latin typeface="Times New Roman" panose="02020603050405020304" pitchFamily="18" charset="0"/>
                <a:ea typeface="Times New Roman" panose="02020603050405020304" pitchFamily="18" charset="0"/>
              </a:rPr>
              <a:t>TEDxFulbrightDublin</a:t>
            </a:r>
            <a:r>
              <a:rPr lang="en-CA" sz="1400" dirty="0">
                <a:effectLst/>
                <a:latin typeface="Times New Roman" panose="02020603050405020304" pitchFamily="18" charset="0"/>
                <a:ea typeface="Times New Roman" panose="02020603050405020304" pitchFamily="18" charset="0"/>
              </a:rPr>
              <a:t>.” YouTube, February 26, 2016. </a:t>
            </a:r>
            <a:r>
              <a:rPr lang="en-CA" sz="1400" u="sng" dirty="0">
                <a:solidFill>
                  <a:srgbClr val="0563C1"/>
                </a:solidFill>
                <a:effectLst/>
                <a:latin typeface="Times New Roman" panose="02020603050405020304" pitchFamily="18" charset="0"/>
                <a:ea typeface="Times New Roman" panose="02020603050405020304" pitchFamily="18" charset="0"/>
                <a:hlinkClick r:id="rId9"/>
              </a:rPr>
              <a:t>https://www.youtube.com/watch?v=egO_46P894k</a:t>
            </a:r>
            <a:r>
              <a:rPr lang="en-CA" sz="1400" dirty="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568942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4746</TotalTime>
  <Words>1131</Words>
  <Application>Microsoft Macintosh PowerPoint</Application>
  <PresentationFormat>Widescreen</PresentationFormat>
  <Paragraphs>66</Paragraphs>
  <Slides>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Aptos</vt:lpstr>
      <vt:lpstr>Arial</vt:lpstr>
      <vt:lpstr>Calibri</vt:lpstr>
      <vt:lpstr>Times New Roman</vt:lpstr>
      <vt:lpstr>Trebuchet MS</vt:lpstr>
      <vt:lpstr>Wingdings</vt:lpstr>
      <vt:lpstr>Wingdings 3</vt:lpstr>
      <vt:lpstr>Facet</vt:lpstr>
      <vt:lpstr>Oral Tradition</vt:lpstr>
      <vt:lpstr>Embracing the “non-academic” </vt:lpstr>
      <vt:lpstr>Research Process and Project Development</vt:lpstr>
      <vt:lpstr>Benefits and Limitations of Oral Histories</vt:lpstr>
      <vt:lpstr>Oral Tradition and Technology </vt:lpstr>
      <vt:lpstr>Exploring culture + the past</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Nicholas Ehnes-Hammel (2409336)</dc:creator>
  <cp:lastModifiedBy>Nicholas Ehnes-Hammel (2409336)</cp:lastModifiedBy>
  <cp:revision>4</cp:revision>
  <dcterms:created xsi:type="dcterms:W3CDTF">2024-12-06T23:52:48Z</dcterms:created>
  <dcterms:modified xsi:type="dcterms:W3CDTF">2024-12-20T18:00:01Z</dcterms:modified>
</cp:coreProperties>
</file>