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12"/>
  </p:notesMasterIdLst>
  <p:handoutMasterIdLst>
    <p:handoutMasterId r:id="rId13"/>
  </p:handoutMasterIdLst>
  <p:sldIdLst>
    <p:sldId id="257" r:id="rId2"/>
    <p:sldId id="260" r:id="rId3"/>
    <p:sldId id="259" r:id="rId4"/>
    <p:sldId id="261" r:id="rId5"/>
    <p:sldId id="262" r:id="rId6"/>
    <p:sldId id="263" r:id="rId7"/>
    <p:sldId id="264" r:id="rId8"/>
    <p:sldId id="265" r:id="rId9"/>
    <p:sldId id="266" r:id="rId10"/>
    <p:sldId id="267"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818" autoAdjust="0"/>
  </p:normalViewPr>
  <p:slideViewPr>
    <p:cSldViewPr snapToGrid="0">
      <p:cViewPr varScale="1">
        <p:scale>
          <a:sx n="71" d="100"/>
          <a:sy n="71" d="100"/>
        </p:scale>
        <p:origin x="1138" y="62"/>
      </p:cViewPr>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Lst>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23" d="100"/>
          <a:sy n="123" d="100"/>
        </p:scale>
        <p:origin x="49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3" Type="http://schemas.openxmlformats.org/officeDocument/2006/relationships/slide" Target="slides/slide3.xml"/><Relationship Id="rId7" Type="http://schemas.openxmlformats.org/officeDocument/2006/relationships/slide" Target="slides/slide7.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5" Type="http://schemas.openxmlformats.org/officeDocument/2006/relationships/slide" Target="slides/slide5.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Badea" userId="ff063b17b88df4e9" providerId="LiveId" clId="{88885A4B-889A-4665-91BA-BCB8F9C94BCB}"/>
    <pc:docChg chg="undo custSel addSld delSld modSld sldOrd modShowInfo">
      <pc:chgData name="Alina Badea" userId="ff063b17b88df4e9" providerId="LiveId" clId="{88885A4B-889A-4665-91BA-BCB8F9C94BCB}" dt="2023-05-25T11:18:37.098" v="565" actId="20577"/>
      <pc:docMkLst>
        <pc:docMk/>
      </pc:docMkLst>
      <pc:sldChg chg="addSp delSp modSp modTransition modAnim">
        <pc:chgData name="Alina Badea" userId="ff063b17b88df4e9" providerId="LiveId" clId="{88885A4B-889A-4665-91BA-BCB8F9C94BCB}" dt="2023-05-25T11:05:10.938" v="351"/>
        <pc:sldMkLst>
          <pc:docMk/>
          <pc:sldMk cId="4043737824" sldId="257"/>
        </pc:sldMkLst>
        <pc:spChg chg="mod">
          <ac:chgData name="Alina Badea" userId="ff063b17b88df4e9" providerId="LiveId" clId="{88885A4B-889A-4665-91BA-BCB8F9C94BCB}" dt="2023-05-25T09:42:31.841" v="232" actId="2711"/>
          <ac:spMkLst>
            <pc:docMk/>
            <pc:sldMk cId="4043737824" sldId="257"/>
            <ac:spMk id="2" creationId="{78FD68DA-43BA-4508-8DE2-BA9BB7B2FA5B}"/>
          </ac:spMkLst>
        </pc:spChg>
        <pc:spChg chg="mod">
          <ac:chgData name="Alina Badea" userId="ff063b17b88df4e9" providerId="LiveId" clId="{88885A4B-889A-4665-91BA-BCB8F9C94BCB}" dt="2023-05-25T09:42:38.453" v="233" actId="2711"/>
          <ac:spMkLst>
            <pc:docMk/>
            <pc:sldMk cId="4043737824" sldId="257"/>
            <ac:spMk id="6" creationId="{73B044C7-61CD-13E4-2AE9-47DF018C79B6}"/>
          </ac:spMkLst>
        </pc:spChg>
        <pc:spChg chg="add mod">
          <ac:chgData name="Alina Badea" userId="ff063b17b88df4e9" providerId="LiveId" clId="{88885A4B-889A-4665-91BA-BCB8F9C94BCB}" dt="2023-05-25T09:42:48.212" v="234" actId="2711"/>
          <ac:spMkLst>
            <pc:docMk/>
            <pc:sldMk cId="4043737824" sldId="257"/>
            <ac:spMk id="7" creationId="{22228284-DF93-3186-1601-4866A54819F1}"/>
          </ac:spMkLst>
        </pc:spChg>
        <pc:picChg chg="add del mod">
          <ac:chgData name="Alina Badea" userId="ff063b17b88df4e9" providerId="LiveId" clId="{88885A4B-889A-4665-91BA-BCB8F9C94BCB}" dt="2023-05-25T11:05:10.938" v="351"/>
          <ac:picMkLst>
            <pc:docMk/>
            <pc:sldMk cId="4043737824" sldId="257"/>
            <ac:picMk id="8" creationId="{B5C199BB-4DFD-0DFB-CA4C-6090A84D3BBB}"/>
          </ac:picMkLst>
        </pc:picChg>
      </pc:sldChg>
      <pc:sldChg chg="addSp delSp modSp new del mod">
        <pc:chgData name="Alina Badea" userId="ff063b17b88df4e9" providerId="LiveId" clId="{88885A4B-889A-4665-91BA-BCB8F9C94BCB}" dt="2023-05-24T09:20:03.815" v="60" actId="2696"/>
        <pc:sldMkLst>
          <pc:docMk/>
          <pc:sldMk cId="2208466393" sldId="258"/>
        </pc:sldMkLst>
        <pc:spChg chg="del mod">
          <ac:chgData name="Alina Badea" userId="ff063b17b88df4e9" providerId="LiveId" clId="{88885A4B-889A-4665-91BA-BCB8F9C94BCB}" dt="2023-05-23T21:03:26.701" v="38" actId="478"/>
          <ac:spMkLst>
            <pc:docMk/>
            <pc:sldMk cId="2208466393" sldId="258"/>
            <ac:spMk id="2" creationId="{4172E058-3F85-472C-BB60-FDDC8A0B0241}"/>
          </ac:spMkLst>
        </pc:spChg>
        <pc:spChg chg="del">
          <ac:chgData name="Alina Badea" userId="ff063b17b88df4e9" providerId="LiveId" clId="{88885A4B-889A-4665-91BA-BCB8F9C94BCB}" dt="2023-05-23T21:03:22.090" v="37" actId="22"/>
          <ac:spMkLst>
            <pc:docMk/>
            <pc:sldMk cId="2208466393" sldId="258"/>
            <ac:spMk id="3" creationId="{72D66D26-0070-4E05-A519-7C1867EC2BA0}"/>
          </ac:spMkLst>
        </pc:spChg>
        <pc:spChg chg="add del mod">
          <ac:chgData name="Alina Badea" userId="ff063b17b88df4e9" providerId="LiveId" clId="{88885A4B-889A-4665-91BA-BCB8F9C94BCB}" dt="2023-05-23T21:08:01.476" v="40" actId="22"/>
          <ac:spMkLst>
            <pc:docMk/>
            <pc:sldMk cId="2208466393" sldId="258"/>
            <ac:spMk id="8" creationId="{274FAC9F-D097-8B36-2076-E9EADC8AF48E}"/>
          </ac:spMkLst>
        </pc:spChg>
        <pc:spChg chg="add mod">
          <ac:chgData name="Alina Badea" userId="ff063b17b88df4e9" providerId="LiveId" clId="{88885A4B-889A-4665-91BA-BCB8F9C94BCB}" dt="2023-05-24T09:19:59.758" v="59" actId="767"/>
          <ac:spMkLst>
            <pc:docMk/>
            <pc:sldMk cId="2208466393" sldId="258"/>
            <ac:spMk id="11" creationId="{827F49CB-CF79-E60C-FA92-84168FA1382B}"/>
          </ac:spMkLst>
        </pc:spChg>
        <pc:picChg chg="add del mod ord">
          <ac:chgData name="Alina Badea" userId="ff063b17b88df4e9" providerId="LiveId" clId="{88885A4B-889A-4665-91BA-BCB8F9C94BCB}" dt="2023-05-23T21:03:33.407" v="39" actId="478"/>
          <ac:picMkLst>
            <pc:docMk/>
            <pc:sldMk cId="2208466393" sldId="258"/>
            <ac:picMk id="6" creationId="{244EFF19-E54A-DC34-B4EC-11BAC6B4C4BE}"/>
          </ac:picMkLst>
        </pc:picChg>
        <pc:picChg chg="add mod ord">
          <ac:chgData name="Alina Badea" userId="ff063b17b88df4e9" providerId="LiveId" clId="{88885A4B-889A-4665-91BA-BCB8F9C94BCB}" dt="2023-05-23T21:08:07.788" v="41" actId="14100"/>
          <ac:picMkLst>
            <pc:docMk/>
            <pc:sldMk cId="2208466393" sldId="258"/>
            <ac:picMk id="10" creationId="{91CB3114-B819-1A18-8401-AC01D3FEA2B6}"/>
          </ac:picMkLst>
        </pc:picChg>
      </pc:sldChg>
      <pc:sldChg chg="addSp delSp modSp new mod modTransition modAnim">
        <pc:chgData name="Alina Badea" userId="ff063b17b88df4e9" providerId="LiveId" clId="{88885A4B-889A-4665-91BA-BCB8F9C94BCB}" dt="2023-05-25T11:18:37.098" v="565" actId="20577"/>
        <pc:sldMkLst>
          <pc:docMk/>
          <pc:sldMk cId="2238273687" sldId="259"/>
        </pc:sldMkLst>
        <pc:spChg chg="mod">
          <ac:chgData name="Alina Badea" userId="ff063b17b88df4e9" providerId="LiveId" clId="{88885A4B-889A-4665-91BA-BCB8F9C94BCB}" dt="2023-05-25T09:43:09.588" v="235" actId="2711"/>
          <ac:spMkLst>
            <pc:docMk/>
            <pc:sldMk cId="2238273687" sldId="259"/>
            <ac:spMk id="2" creationId="{8A5184D5-74FD-969D-C1E4-455DC765DCA7}"/>
          </ac:spMkLst>
        </pc:spChg>
        <pc:spChg chg="mod">
          <ac:chgData name="Alina Badea" userId="ff063b17b88df4e9" providerId="LiveId" clId="{88885A4B-889A-4665-91BA-BCB8F9C94BCB}" dt="2023-05-25T11:18:37.098" v="565" actId="20577"/>
          <ac:spMkLst>
            <pc:docMk/>
            <pc:sldMk cId="2238273687" sldId="259"/>
            <ac:spMk id="3" creationId="{5DB55068-21B5-7844-0BD5-966B2D52C174}"/>
          </ac:spMkLst>
        </pc:spChg>
        <pc:spChg chg="del mod">
          <ac:chgData name="Alina Badea" userId="ff063b17b88df4e9" providerId="LiveId" clId="{88885A4B-889A-4665-91BA-BCB8F9C94BCB}" dt="2023-05-25T09:15:36.178" v="168" actId="478"/>
          <ac:spMkLst>
            <pc:docMk/>
            <pc:sldMk cId="2238273687" sldId="259"/>
            <ac:spMk id="4" creationId="{19FAFA8F-402B-EF36-B152-941E142CD53E}"/>
          </ac:spMkLst>
        </pc:spChg>
        <pc:picChg chg="add del mod">
          <ac:chgData name="Alina Badea" userId="ff063b17b88df4e9" providerId="LiveId" clId="{88885A4B-889A-4665-91BA-BCB8F9C94BCB}" dt="2023-05-25T11:05:10.938" v="351"/>
          <ac:picMkLst>
            <pc:docMk/>
            <pc:sldMk cId="2238273687" sldId="259"/>
            <ac:picMk id="5" creationId="{E75F251C-ED63-AEF7-DB42-D16A024093CB}"/>
          </ac:picMkLst>
        </pc:picChg>
      </pc:sldChg>
      <pc:sldChg chg="new del">
        <pc:chgData name="Alina Badea" userId="ff063b17b88df4e9" providerId="LiveId" clId="{88885A4B-889A-4665-91BA-BCB8F9C94BCB}" dt="2023-05-24T09:19:44.900" v="58" actId="2696"/>
        <pc:sldMkLst>
          <pc:docMk/>
          <pc:sldMk cId="1507529358" sldId="260"/>
        </pc:sldMkLst>
      </pc:sldChg>
      <pc:sldChg chg="addSp delSp modSp new mod ord modTransition modAnim">
        <pc:chgData name="Alina Badea" userId="ff063b17b88df4e9" providerId="LiveId" clId="{88885A4B-889A-4665-91BA-BCB8F9C94BCB}" dt="2023-05-25T11:05:10.938" v="351"/>
        <pc:sldMkLst>
          <pc:docMk/>
          <pc:sldMk cId="1958987873" sldId="260"/>
        </pc:sldMkLst>
        <pc:spChg chg="mod">
          <ac:chgData name="Alina Badea" userId="ff063b17b88df4e9" providerId="LiveId" clId="{88885A4B-889A-4665-91BA-BCB8F9C94BCB}" dt="2023-05-24T09:24:10.084" v="78"/>
          <ac:spMkLst>
            <pc:docMk/>
            <pc:sldMk cId="1958987873" sldId="260"/>
            <ac:spMk id="2" creationId="{7AB3920D-5E90-FA0E-5D51-C8D3D0DD410A}"/>
          </ac:spMkLst>
        </pc:spChg>
        <pc:spChg chg="mod">
          <ac:chgData name="Alina Badea" userId="ff063b17b88df4e9" providerId="LiveId" clId="{88885A4B-889A-4665-91BA-BCB8F9C94BCB}" dt="2023-05-25T10:09:01.590" v="342" actId="11"/>
          <ac:spMkLst>
            <pc:docMk/>
            <pc:sldMk cId="1958987873" sldId="260"/>
            <ac:spMk id="3" creationId="{5045F986-E85B-B5C9-F103-17C1AE5E70C1}"/>
          </ac:spMkLst>
        </pc:spChg>
        <pc:spChg chg="del">
          <ac:chgData name="Alina Badea" userId="ff063b17b88df4e9" providerId="LiveId" clId="{88885A4B-889A-4665-91BA-BCB8F9C94BCB}" dt="2023-05-25T09:15:40.043" v="169" actId="478"/>
          <ac:spMkLst>
            <pc:docMk/>
            <pc:sldMk cId="1958987873" sldId="260"/>
            <ac:spMk id="4" creationId="{2802B654-C072-9D68-EAEE-5F5172F8BBF1}"/>
          </ac:spMkLst>
        </pc:spChg>
        <pc:picChg chg="add del mod">
          <ac:chgData name="Alina Badea" userId="ff063b17b88df4e9" providerId="LiveId" clId="{88885A4B-889A-4665-91BA-BCB8F9C94BCB}" dt="2023-05-25T11:05:10.938" v="351"/>
          <ac:picMkLst>
            <pc:docMk/>
            <pc:sldMk cId="1958987873" sldId="260"/>
            <ac:picMk id="5" creationId="{65070361-C240-A638-9A09-3E0C20C78BA1}"/>
          </ac:picMkLst>
        </pc:picChg>
      </pc:sldChg>
      <pc:sldChg chg="addSp delSp modSp new mod modTransition modAnim">
        <pc:chgData name="Alina Badea" userId="ff063b17b88df4e9" providerId="LiveId" clId="{88885A4B-889A-4665-91BA-BCB8F9C94BCB}" dt="2023-05-25T11:05:10.938" v="351"/>
        <pc:sldMkLst>
          <pc:docMk/>
          <pc:sldMk cId="4161634447" sldId="261"/>
        </pc:sldMkLst>
        <pc:spChg chg="mod">
          <ac:chgData name="Alina Badea" userId="ff063b17b88df4e9" providerId="LiveId" clId="{88885A4B-889A-4665-91BA-BCB8F9C94BCB}" dt="2023-05-25T09:43:15.584" v="236" actId="2711"/>
          <ac:spMkLst>
            <pc:docMk/>
            <pc:sldMk cId="4161634447" sldId="261"/>
            <ac:spMk id="2" creationId="{178CF1D4-0F60-788A-D165-FCBCBC788500}"/>
          </ac:spMkLst>
        </pc:spChg>
        <pc:spChg chg="mod">
          <ac:chgData name="Alina Badea" userId="ff063b17b88df4e9" providerId="LiveId" clId="{88885A4B-889A-4665-91BA-BCB8F9C94BCB}" dt="2023-05-25T10:41:38.027" v="346" actId="21"/>
          <ac:spMkLst>
            <pc:docMk/>
            <pc:sldMk cId="4161634447" sldId="261"/>
            <ac:spMk id="3" creationId="{17CF20A0-5B3C-5EDE-A9E7-3A7EC0F48779}"/>
          </ac:spMkLst>
        </pc:spChg>
        <pc:spChg chg="del">
          <ac:chgData name="Alina Badea" userId="ff063b17b88df4e9" providerId="LiveId" clId="{88885A4B-889A-4665-91BA-BCB8F9C94BCB}" dt="2023-05-25T09:15:27.752" v="166" actId="478"/>
          <ac:spMkLst>
            <pc:docMk/>
            <pc:sldMk cId="4161634447" sldId="261"/>
            <ac:spMk id="4" creationId="{9F45516C-49F0-ED2E-9D2D-4CC0C8ADB6F5}"/>
          </ac:spMkLst>
        </pc:spChg>
        <pc:picChg chg="add del mod">
          <ac:chgData name="Alina Badea" userId="ff063b17b88df4e9" providerId="LiveId" clId="{88885A4B-889A-4665-91BA-BCB8F9C94BCB}" dt="2023-05-25T11:05:10.938" v="351"/>
          <ac:picMkLst>
            <pc:docMk/>
            <pc:sldMk cId="4161634447" sldId="261"/>
            <ac:picMk id="5" creationId="{34A67B78-D4E3-FCEB-BFC2-7852CAB39AF2}"/>
          </ac:picMkLst>
        </pc:picChg>
      </pc:sldChg>
      <pc:sldChg chg="addSp delSp modSp new mod modTransition modAnim">
        <pc:chgData name="Alina Badea" userId="ff063b17b88df4e9" providerId="LiveId" clId="{88885A4B-889A-4665-91BA-BCB8F9C94BCB}" dt="2023-05-25T11:05:10.938" v="351"/>
        <pc:sldMkLst>
          <pc:docMk/>
          <pc:sldMk cId="2159892421" sldId="262"/>
        </pc:sldMkLst>
        <pc:spChg chg="mod">
          <ac:chgData name="Alina Badea" userId="ff063b17b88df4e9" providerId="LiveId" clId="{88885A4B-889A-4665-91BA-BCB8F9C94BCB}" dt="2023-05-25T09:43:21.826" v="237" actId="2711"/>
          <ac:spMkLst>
            <pc:docMk/>
            <pc:sldMk cId="2159892421" sldId="262"/>
            <ac:spMk id="2" creationId="{9A2A2C18-5094-744C-0893-B4238FEA8572}"/>
          </ac:spMkLst>
        </pc:spChg>
        <pc:spChg chg="mod">
          <ac:chgData name="Alina Badea" userId="ff063b17b88df4e9" providerId="LiveId" clId="{88885A4B-889A-4665-91BA-BCB8F9C94BCB}" dt="2023-05-25T10:17:37.428" v="343" actId="6549"/>
          <ac:spMkLst>
            <pc:docMk/>
            <pc:sldMk cId="2159892421" sldId="262"/>
            <ac:spMk id="3" creationId="{6E02B81A-4A55-561C-4FF2-6B144A39A868}"/>
          </ac:spMkLst>
        </pc:spChg>
        <pc:spChg chg="del">
          <ac:chgData name="Alina Badea" userId="ff063b17b88df4e9" providerId="LiveId" clId="{88885A4B-889A-4665-91BA-BCB8F9C94BCB}" dt="2023-05-25T09:41:14.559" v="225" actId="478"/>
          <ac:spMkLst>
            <pc:docMk/>
            <pc:sldMk cId="2159892421" sldId="262"/>
            <ac:spMk id="4" creationId="{E63CD602-9B1E-AEBD-C8ED-24DF9ECFCC0D}"/>
          </ac:spMkLst>
        </pc:spChg>
        <pc:picChg chg="add del mod">
          <ac:chgData name="Alina Badea" userId="ff063b17b88df4e9" providerId="LiveId" clId="{88885A4B-889A-4665-91BA-BCB8F9C94BCB}" dt="2023-05-25T11:05:10.938" v="351"/>
          <ac:picMkLst>
            <pc:docMk/>
            <pc:sldMk cId="2159892421" sldId="262"/>
            <ac:picMk id="5" creationId="{B08FD932-0C3E-802E-6B98-998E3F78B892}"/>
          </ac:picMkLst>
        </pc:picChg>
      </pc:sldChg>
      <pc:sldChg chg="addSp delSp modSp new modTransition modAnim">
        <pc:chgData name="Alina Badea" userId="ff063b17b88df4e9" providerId="LiveId" clId="{88885A4B-889A-4665-91BA-BCB8F9C94BCB}" dt="2023-05-25T11:05:10.938" v="351"/>
        <pc:sldMkLst>
          <pc:docMk/>
          <pc:sldMk cId="1358198256" sldId="263"/>
        </pc:sldMkLst>
        <pc:spChg chg="mod">
          <ac:chgData name="Alina Badea" userId="ff063b17b88df4e9" providerId="LiveId" clId="{88885A4B-889A-4665-91BA-BCB8F9C94BCB}" dt="2023-05-25T09:43:47.632" v="241" actId="14100"/>
          <ac:spMkLst>
            <pc:docMk/>
            <pc:sldMk cId="1358198256" sldId="263"/>
            <ac:spMk id="2" creationId="{4328C962-8FE5-F254-1F20-80F4E9ADD25C}"/>
          </ac:spMkLst>
        </pc:spChg>
        <pc:spChg chg="mod">
          <ac:chgData name="Alina Badea" userId="ff063b17b88df4e9" providerId="LiveId" clId="{88885A4B-889A-4665-91BA-BCB8F9C94BCB}" dt="2023-05-25T09:58:29.039" v="305" actId="14100"/>
          <ac:spMkLst>
            <pc:docMk/>
            <pc:sldMk cId="1358198256" sldId="263"/>
            <ac:spMk id="3" creationId="{0AF4A843-5FB1-541B-42B7-FB95DACBF6B9}"/>
          </ac:spMkLst>
        </pc:spChg>
        <pc:spChg chg="del">
          <ac:chgData name="Alina Badea" userId="ff063b17b88df4e9" providerId="LiveId" clId="{88885A4B-889A-4665-91BA-BCB8F9C94BCB}" dt="2023-05-25T09:41:10.485" v="224" actId="478"/>
          <ac:spMkLst>
            <pc:docMk/>
            <pc:sldMk cId="1358198256" sldId="263"/>
            <ac:spMk id="4" creationId="{687F5BDA-931B-312C-4872-D71E1D0EB733}"/>
          </ac:spMkLst>
        </pc:spChg>
        <pc:picChg chg="add del mod">
          <ac:chgData name="Alina Badea" userId="ff063b17b88df4e9" providerId="LiveId" clId="{88885A4B-889A-4665-91BA-BCB8F9C94BCB}" dt="2023-05-25T11:05:10.938" v="351"/>
          <ac:picMkLst>
            <pc:docMk/>
            <pc:sldMk cId="1358198256" sldId="263"/>
            <ac:picMk id="5" creationId="{C5541E23-942E-BFEE-6D86-25A37B1CDEFA}"/>
          </ac:picMkLst>
        </pc:picChg>
      </pc:sldChg>
      <pc:sldChg chg="addSp delSp modSp new mod modTransition modAnim">
        <pc:chgData name="Alina Badea" userId="ff063b17b88df4e9" providerId="LiveId" clId="{88885A4B-889A-4665-91BA-BCB8F9C94BCB}" dt="2023-05-25T11:14:12.956" v="396" actId="20577"/>
        <pc:sldMkLst>
          <pc:docMk/>
          <pc:sldMk cId="3092321386" sldId="264"/>
        </pc:sldMkLst>
        <pc:spChg chg="mod">
          <ac:chgData name="Alina Badea" userId="ff063b17b88df4e9" providerId="LiveId" clId="{88885A4B-889A-4665-91BA-BCB8F9C94BCB}" dt="2023-05-25T09:43:33.424" v="239" actId="2711"/>
          <ac:spMkLst>
            <pc:docMk/>
            <pc:sldMk cId="3092321386" sldId="264"/>
            <ac:spMk id="2" creationId="{43F582B7-13B2-DE71-DC15-8F5F37382988}"/>
          </ac:spMkLst>
        </pc:spChg>
        <pc:spChg chg="mod">
          <ac:chgData name="Alina Badea" userId="ff063b17b88df4e9" providerId="LiveId" clId="{88885A4B-889A-4665-91BA-BCB8F9C94BCB}" dt="2023-05-25T11:14:12.956" v="396" actId="20577"/>
          <ac:spMkLst>
            <pc:docMk/>
            <pc:sldMk cId="3092321386" sldId="264"/>
            <ac:spMk id="3" creationId="{9E35A9E8-DD48-106F-BB12-330E6A89B364}"/>
          </ac:spMkLst>
        </pc:spChg>
        <pc:spChg chg="del">
          <ac:chgData name="Alina Badea" userId="ff063b17b88df4e9" providerId="LiveId" clId="{88885A4B-889A-4665-91BA-BCB8F9C94BCB}" dt="2023-05-25T09:50:31.711" v="255" actId="478"/>
          <ac:spMkLst>
            <pc:docMk/>
            <pc:sldMk cId="3092321386" sldId="264"/>
            <ac:spMk id="4" creationId="{BE30EBDC-6E65-481B-951F-2A921FBD6D14}"/>
          </ac:spMkLst>
        </pc:spChg>
        <pc:picChg chg="add del mod">
          <ac:chgData name="Alina Badea" userId="ff063b17b88df4e9" providerId="LiveId" clId="{88885A4B-889A-4665-91BA-BCB8F9C94BCB}" dt="2023-05-25T11:05:10.938" v="351"/>
          <ac:picMkLst>
            <pc:docMk/>
            <pc:sldMk cId="3092321386" sldId="264"/>
            <ac:picMk id="5" creationId="{C5FC3831-0CE8-8495-9F60-F5CD8345CFD7}"/>
          </ac:picMkLst>
        </pc:picChg>
      </pc:sldChg>
      <pc:sldChg chg="addSp delSp modSp new mod modTransition modAnim">
        <pc:chgData name="Alina Badea" userId="ff063b17b88df4e9" providerId="LiveId" clId="{88885A4B-889A-4665-91BA-BCB8F9C94BCB}" dt="2023-05-25T11:05:10.938" v="351"/>
        <pc:sldMkLst>
          <pc:docMk/>
          <pc:sldMk cId="4033667632" sldId="265"/>
        </pc:sldMkLst>
        <pc:spChg chg="mod">
          <ac:chgData name="Alina Badea" userId="ff063b17b88df4e9" providerId="LiveId" clId="{88885A4B-889A-4665-91BA-BCB8F9C94BCB}" dt="2023-05-25T09:51:06.859" v="261"/>
          <ac:spMkLst>
            <pc:docMk/>
            <pc:sldMk cId="4033667632" sldId="265"/>
            <ac:spMk id="2" creationId="{785FB4F5-18E9-80F9-C17D-A15E616CF251}"/>
          </ac:spMkLst>
        </pc:spChg>
        <pc:spChg chg="mod">
          <ac:chgData name="Alina Badea" userId="ff063b17b88df4e9" providerId="LiveId" clId="{88885A4B-889A-4665-91BA-BCB8F9C94BCB}" dt="2023-05-25T09:58:12.755" v="303" actId="14100"/>
          <ac:spMkLst>
            <pc:docMk/>
            <pc:sldMk cId="4033667632" sldId="265"/>
            <ac:spMk id="3" creationId="{DCB9C563-23B6-9A00-8062-1199FB9B6FF7}"/>
          </ac:spMkLst>
        </pc:spChg>
        <pc:spChg chg="del">
          <ac:chgData name="Alina Badea" userId="ff063b17b88df4e9" providerId="LiveId" clId="{88885A4B-889A-4665-91BA-BCB8F9C94BCB}" dt="2023-05-25T10:45:15.990" v="347" actId="478"/>
          <ac:spMkLst>
            <pc:docMk/>
            <pc:sldMk cId="4033667632" sldId="265"/>
            <ac:spMk id="4" creationId="{FBFCCA00-E756-223C-AF28-A06EC95EB775}"/>
          </ac:spMkLst>
        </pc:spChg>
        <pc:picChg chg="add del mod">
          <ac:chgData name="Alina Badea" userId="ff063b17b88df4e9" providerId="LiveId" clId="{88885A4B-889A-4665-91BA-BCB8F9C94BCB}" dt="2023-05-25T11:05:10.938" v="351"/>
          <ac:picMkLst>
            <pc:docMk/>
            <pc:sldMk cId="4033667632" sldId="265"/>
            <ac:picMk id="5" creationId="{1B4AB852-9C2C-45CA-FB2A-6586092AA419}"/>
          </ac:picMkLst>
        </pc:picChg>
      </pc:sldChg>
      <pc:sldChg chg="addSp delSp modSp new mod modTransition modAnim">
        <pc:chgData name="Alina Badea" userId="ff063b17b88df4e9" providerId="LiveId" clId="{88885A4B-889A-4665-91BA-BCB8F9C94BCB}" dt="2023-05-25T11:05:10.938" v="351"/>
        <pc:sldMkLst>
          <pc:docMk/>
          <pc:sldMk cId="1890044761" sldId="266"/>
        </pc:sldMkLst>
        <pc:spChg chg="mod">
          <ac:chgData name="Alina Badea" userId="ff063b17b88df4e9" providerId="LiveId" clId="{88885A4B-889A-4665-91BA-BCB8F9C94BCB}" dt="2023-05-25T10:01:26.021" v="337" actId="113"/>
          <ac:spMkLst>
            <pc:docMk/>
            <pc:sldMk cId="1890044761" sldId="266"/>
            <ac:spMk id="2" creationId="{D7F7A76F-20CB-6BD7-F2A7-669091E44F06}"/>
          </ac:spMkLst>
        </pc:spChg>
        <pc:spChg chg="mod">
          <ac:chgData name="Alina Badea" userId="ff063b17b88df4e9" providerId="LiveId" clId="{88885A4B-889A-4665-91BA-BCB8F9C94BCB}" dt="2023-05-25T09:58:01.838" v="302" actId="14100"/>
          <ac:spMkLst>
            <pc:docMk/>
            <pc:sldMk cId="1890044761" sldId="266"/>
            <ac:spMk id="3" creationId="{67F02884-83F0-8848-745C-994114B7F979}"/>
          </ac:spMkLst>
        </pc:spChg>
        <pc:spChg chg="del">
          <ac:chgData name="Alina Badea" userId="ff063b17b88df4e9" providerId="LiveId" clId="{88885A4B-889A-4665-91BA-BCB8F9C94BCB}" dt="2023-05-25T10:45:20.287" v="348" actId="478"/>
          <ac:spMkLst>
            <pc:docMk/>
            <pc:sldMk cId="1890044761" sldId="266"/>
            <ac:spMk id="4" creationId="{1AC6778C-E4FF-28B9-4EFF-5AFD1F172F8D}"/>
          </ac:spMkLst>
        </pc:spChg>
        <pc:picChg chg="add del mod">
          <ac:chgData name="Alina Badea" userId="ff063b17b88df4e9" providerId="LiveId" clId="{88885A4B-889A-4665-91BA-BCB8F9C94BCB}" dt="2023-05-25T11:05:10.938" v="351"/>
          <ac:picMkLst>
            <pc:docMk/>
            <pc:sldMk cId="1890044761" sldId="266"/>
            <ac:picMk id="5" creationId="{E7C962D0-2F8A-7D5B-0144-C60C830E5F1D}"/>
          </ac:picMkLst>
        </pc:picChg>
      </pc:sldChg>
      <pc:sldChg chg="delSp modSp new mod modTransition">
        <pc:chgData name="Alina Badea" userId="ff063b17b88df4e9" providerId="LiveId" clId="{88885A4B-889A-4665-91BA-BCB8F9C94BCB}" dt="2023-05-25T11:05:10.938" v="351"/>
        <pc:sldMkLst>
          <pc:docMk/>
          <pc:sldMk cId="3580295850" sldId="267"/>
        </pc:sldMkLst>
        <pc:spChg chg="mod">
          <ac:chgData name="Alina Badea" userId="ff063b17b88df4e9" providerId="LiveId" clId="{88885A4B-889A-4665-91BA-BCB8F9C94BCB}" dt="2023-05-25T10:01:32.289" v="339" actId="113"/>
          <ac:spMkLst>
            <pc:docMk/>
            <pc:sldMk cId="3580295850" sldId="267"/>
            <ac:spMk id="2" creationId="{28DFA4F3-521D-B04D-94E6-4624DB8D56CC}"/>
          </ac:spMkLst>
        </pc:spChg>
        <pc:spChg chg="mod">
          <ac:chgData name="Alina Badea" userId="ff063b17b88df4e9" providerId="LiveId" clId="{88885A4B-889A-4665-91BA-BCB8F9C94BCB}" dt="2023-05-25T10:00:20.986" v="334" actId="27636"/>
          <ac:spMkLst>
            <pc:docMk/>
            <pc:sldMk cId="3580295850" sldId="267"/>
            <ac:spMk id="3" creationId="{16A2BFC5-EB79-1DB3-D665-4EB6F1F6A049}"/>
          </ac:spMkLst>
        </pc:spChg>
        <pc:spChg chg="del">
          <ac:chgData name="Alina Badea" userId="ff063b17b88df4e9" providerId="LiveId" clId="{88885A4B-889A-4665-91BA-BCB8F9C94BCB}" dt="2023-05-25T10:45:23.410" v="349" actId="478"/>
          <ac:spMkLst>
            <pc:docMk/>
            <pc:sldMk cId="3580295850" sldId="267"/>
            <ac:spMk id="4" creationId="{CEF82617-2348-DAB6-E2D5-2E35569D74E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1B8F1DB-4322-411D-BE1D-800208928B76}" type="datetime1">
              <a:rPr lang="en-US" smtClean="0"/>
              <a:t>5/25/2023</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D92CB86-0DB9-4A70-B1CF-B23508471F6B}" type="slidenum">
              <a:rPr lang="en-US" smtClean="0"/>
              <a:t>‹#›</a:t>
            </a:fld>
            <a:endParaRPr lang="en-US"/>
          </a:p>
        </p:txBody>
      </p:sp>
    </p:spTree>
    <p:extLst>
      <p:ext uri="{BB962C8B-B14F-4D97-AF65-F5344CB8AC3E}">
        <p14:creationId xmlns:p14="http://schemas.microsoft.com/office/powerpoint/2010/main" val="663557642"/>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F1FDFBCE-9522-474A-B58A-C4B46B53DA6F}" type="datetime1">
              <a:rPr lang="en-US" smtClean="0"/>
              <a:t>5/25/2023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C2B151B-D7D1-48E5-8230-5AADBC794F88}" type="slidenum">
              <a:rPr lang="en-US" smtClean="0"/>
              <a:t>‹#›</a:t>
            </a:fld>
            <a:endParaRPr lang="en-US"/>
          </a:p>
        </p:txBody>
      </p:sp>
    </p:spTree>
    <p:extLst>
      <p:ext uri="{BB962C8B-B14F-4D97-AF65-F5344CB8AC3E}">
        <p14:creationId xmlns:p14="http://schemas.microsoft.com/office/powerpoint/2010/main" val="313859278"/>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050" kern="1200" dirty="0">
                <a:solidFill>
                  <a:schemeClr val="tx1"/>
                </a:solidFill>
                <a:effectLst/>
                <a:latin typeface="+mn-lt"/>
                <a:ea typeface="+mn-ea"/>
                <a:cs typeface="+mn-cs"/>
              </a:rPr>
              <a:t>Fitness facilities, spas, swimming pools, office space, and concierge services can all be found here. The personnel at JW Marriott hotels are trained to provide individualised and attentive service while anticipating needs and going above and beyond for visitors.</a:t>
            </a:r>
          </a:p>
          <a:p>
            <a:pPr marL="171450" indent="-171450">
              <a:buFontTx/>
              <a:buChar char="-"/>
            </a:pPr>
            <a:r>
              <a:rPr lang="en-GB" sz="1050" kern="1200" dirty="0">
                <a:solidFill>
                  <a:schemeClr val="tx1"/>
                </a:solidFill>
                <a:effectLst/>
                <a:latin typeface="+mn-lt"/>
                <a:ea typeface="+mn-ea"/>
                <a:cs typeface="+mn-cs"/>
              </a:rPr>
              <a:t>their properties</a:t>
            </a:r>
            <a:r>
              <a:rPr lang="en-GB" sz="1050" kern="1200" baseline="0" dirty="0">
                <a:solidFill>
                  <a:schemeClr val="tx1"/>
                </a:solidFill>
                <a:effectLst/>
                <a:latin typeface="+mn-lt"/>
                <a:ea typeface="+mn-ea"/>
                <a:cs typeface="+mn-cs"/>
              </a:rPr>
              <a:t> are</a:t>
            </a:r>
            <a:r>
              <a:rPr lang="en-GB" sz="1050" kern="1200" dirty="0">
                <a:solidFill>
                  <a:schemeClr val="tx1"/>
                </a:solidFill>
                <a:effectLst/>
                <a:latin typeface="+mn-lt"/>
                <a:ea typeface="+mn-ea"/>
                <a:cs typeface="+mn-cs"/>
              </a:rPr>
              <a:t> placed in popular tourist attractions, resort areas, and prominent locations around the globe which make them even more desirable</a:t>
            </a:r>
            <a:r>
              <a:rPr lang="en-GB" sz="1050" kern="1200" baseline="0" dirty="0">
                <a:solidFill>
                  <a:schemeClr val="tx1"/>
                </a:solidFill>
                <a:effectLst/>
                <a:latin typeface="+mn-lt"/>
                <a:ea typeface="+mn-ea"/>
                <a:cs typeface="+mn-cs"/>
              </a:rPr>
              <a:t> for customers</a:t>
            </a:r>
            <a:endParaRPr lang="en-GB" sz="105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kern="1200" dirty="0">
                <a:solidFill>
                  <a:schemeClr val="tx1"/>
                </a:solidFill>
                <a:effectLst/>
                <a:latin typeface="+mn-lt"/>
                <a:ea typeface="+mn-ea"/>
                <a:cs typeface="+mn-cs"/>
              </a:rPr>
              <a:t>The company has developed a reputation as a leader in the hospitality sector thanks to its dedication to quality, luxury, and outstanding service.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kern="1200" dirty="0">
                <a:solidFill>
                  <a:schemeClr val="tx1"/>
                </a:solidFill>
                <a:effectLst/>
                <a:latin typeface="+mn-lt"/>
                <a:ea typeface="+mn-ea"/>
                <a:cs typeface="+mn-cs"/>
              </a:rPr>
              <a:t>I will now be talking about how</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JW Marriott</a:t>
            </a:r>
            <a:r>
              <a:rPr lang="en-GB" sz="1200" kern="1200" baseline="0" dirty="0">
                <a:solidFill>
                  <a:schemeClr val="tx1"/>
                </a:solidFill>
                <a:effectLst/>
                <a:latin typeface="+mn-lt"/>
                <a:ea typeface="+mn-ea"/>
                <a:cs typeface="+mn-cs"/>
              </a:rPr>
              <a:t> hotels manage to excel in these 3 categories.</a:t>
            </a: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sz="1200" kern="1200" dirty="0">
              <a:solidFill>
                <a:schemeClr val="tx1"/>
              </a:solidFill>
              <a:effectLst/>
              <a:latin typeface="+mn-lt"/>
              <a:ea typeface="+mn-ea"/>
              <a:cs typeface="+mn-cs"/>
            </a:endParaRPr>
          </a:p>
          <a:p>
            <a:pPr marL="171450" indent="-171450">
              <a:buFontTx/>
              <a:buChar char="-"/>
            </a:pPr>
            <a:endParaRPr lang="en-GB" sz="1200" kern="1200" dirty="0">
              <a:solidFill>
                <a:schemeClr val="tx1"/>
              </a:solidFill>
              <a:effectLst/>
              <a:latin typeface="+mn-lt"/>
              <a:ea typeface="+mn-ea"/>
              <a:cs typeface="+mn-cs"/>
            </a:endParaRPr>
          </a:p>
          <a:p>
            <a:pPr marL="171450" indent="-171450">
              <a:buFontTx/>
              <a:buChar char="-"/>
            </a:pPr>
            <a:endParaRPr lang="en-GB" dirty="0"/>
          </a:p>
        </p:txBody>
      </p:sp>
      <p:sp>
        <p:nvSpPr>
          <p:cNvPr id="4" name="Date Placeholder 3"/>
          <p:cNvSpPr>
            <a:spLocks noGrp="1"/>
          </p:cNvSpPr>
          <p:nvPr>
            <p:ph type="dt" idx="1"/>
          </p:nvPr>
        </p:nvSpPr>
        <p:spPr/>
        <p:txBody>
          <a:bodyPr/>
          <a:lstStyle/>
          <a:p>
            <a:pPr rtl="0"/>
            <a:fld id="{F1FDFBCE-9522-474A-B58A-C4B46B53DA6F}" type="datetime1">
              <a:rPr lang="en-US" smtClean="0"/>
              <a:t>5/25/2023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3</a:t>
            </a:fld>
            <a:endParaRPr lang="en-US"/>
          </a:p>
        </p:txBody>
      </p:sp>
    </p:spTree>
    <p:extLst>
      <p:ext uri="{BB962C8B-B14F-4D97-AF65-F5344CB8AC3E}">
        <p14:creationId xmlns:p14="http://schemas.microsoft.com/office/powerpoint/2010/main" val="2353747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200" kern="1200" dirty="0">
                <a:solidFill>
                  <a:schemeClr val="tx1"/>
                </a:solidFill>
                <a:effectLst/>
                <a:latin typeface="+mn-lt"/>
                <a:ea typeface="+mn-ea"/>
                <a:cs typeface="+mn-cs"/>
              </a:rPr>
              <a:t>Providing excellent service, graciousness, and guest services is essential for giving visitors unforgettable experiences. </a:t>
            </a:r>
          </a:p>
          <a:p>
            <a:pPr marL="171450" indent="-171450">
              <a:buFontTx/>
              <a:buChar char="-"/>
            </a:pPr>
            <a:r>
              <a:rPr lang="en-GB" sz="1200" kern="1200" dirty="0">
                <a:solidFill>
                  <a:schemeClr val="tx1"/>
                </a:solidFill>
                <a:effectLst/>
                <a:latin typeface="+mn-lt"/>
                <a:ea typeface="+mn-ea"/>
                <a:cs typeface="+mn-cs"/>
              </a:rPr>
              <a:t>In JW Marriott hotels</a:t>
            </a:r>
            <a:r>
              <a:rPr lang="en-GB" sz="1200" kern="1200" baseline="0" dirty="0">
                <a:solidFill>
                  <a:schemeClr val="tx1"/>
                </a:solidFill>
                <a:effectLst/>
                <a:latin typeface="+mn-lt"/>
                <a:ea typeface="+mn-ea"/>
                <a:cs typeface="+mn-cs"/>
              </a:rPr>
              <a:t> e</a:t>
            </a:r>
            <a:r>
              <a:rPr lang="en-GB" sz="1200" kern="1200" dirty="0">
                <a:solidFill>
                  <a:schemeClr val="tx1"/>
                </a:solidFill>
                <a:effectLst/>
                <a:latin typeface="+mn-lt"/>
                <a:ea typeface="+mn-ea"/>
                <a:cs typeface="+mn-cs"/>
              </a:rPr>
              <a:t>very connection with guests is planned to create a warm and welcoming atmosphere that makes them feel cherished and cared for from the minute they arrive until they go.</a:t>
            </a:r>
          </a:p>
          <a:p>
            <a:pPr marL="171450" indent="-171450">
              <a:buFontTx/>
              <a:buChar char="-"/>
            </a:pPr>
            <a:r>
              <a:rPr lang="en-GB" sz="1200" kern="1200" dirty="0">
                <a:solidFill>
                  <a:schemeClr val="tx1"/>
                </a:solidFill>
                <a:effectLst/>
                <a:latin typeface="+mn-lt"/>
                <a:ea typeface="+mn-ea"/>
                <a:cs typeface="+mn-cs"/>
              </a:rPr>
              <a:t>and nothing can be truer, being able to turn a bad experience into a memorable one will ensure the wow effect and make that customer feel special.</a:t>
            </a:r>
          </a:p>
          <a:p>
            <a:pPr marL="171450" indent="-171450">
              <a:buFontTx/>
              <a:buChar char="-"/>
            </a:pPr>
            <a:r>
              <a:rPr lang="en-GB" sz="1200" kern="1200" dirty="0">
                <a:solidFill>
                  <a:schemeClr val="tx1"/>
                </a:solidFill>
                <a:effectLst/>
                <a:latin typeface="+mn-lt"/>
                <a:ea typeface="+mn-ea"/>
                <a:cs typeface="+mn-cs"/>
              </a:rPr>
              <a:t>. If hotel visitors are pleased with the service recovery efforts made by the establishment, loyalty may be a factor in their favourable behaviour. </a:t>
            </a:r>
          </a:p>
          <a:p>
            <a:endParaRPr lang="en-GB" dirty="0"/>
          </a:p>
        </p:txBody>
      </p:sp>
      <p:sp>
        <p:nvSpPr>
          <p:cNvPr id="4" name="Date Placeholder 3"/>
          <p:cNvSpPr>
            <a:spLocks noGrp="1"/>
          </p:cNvSpPr>
          <p:nvPr>
            <p:ph type="dt" idx="1"/>
          </p:nvPr>
        </p:nvSpPr>
        <p:spPr/>
        <p:txBody>
          <a:bodyPr/>
          <a:lstStyle/>
          <a:p>
            <a:pPr rtl="0"/>
            <a:fld id="{F1FDFBCE-9522-474A-B58A-C4B46B53DA6F}" type="datetime1">
              <a:rPr lang="en-US" smtClean="0"/>
              <a:t>5/25/2023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4</a:t>
            </a:fld>
            <a:endParaRPr lang="en-US"/>
          </a:p>
        </p:txBody>
      </p:sp>
    </p:spTree>
    <p:extLst>
      <p:ext uri="{BB962C8B-B14F-4D97-AF65-F5344CB8AC3E}">
        <p14:creationId xmlns:p14="http://schemas.microsoft.com/office/powerpoint/2010/main" val="2997890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Positive word-of-mouth recommendations and customer testimonials are very important for bringing in new customers and building credibility in the business. </a:t>
            </a:r>
          </a:p>
          <a:p>
            <a:r>
              <a:rPr lang="en-GB" sz="1200" kern="1200" dirty="0">
                <a:solidFill>
                  <a:schemeClr val="tx1"/>
                </a:solidFill>
                <a:effectLst/>
                <a:latin typeface="+mn-lt"/>
                <a:ea typeface="+mn-ea"/>
                <a:cs typeface="+mn-cs"/>
              </a:rPr>
              <a:t>While places like Trip Advisor are excellent to see customer’s direct feedback on their experiences, advertisements and media exposure it is also a good way to build on their reputation</a:t>
            </a:r>
          </a:p>
          <a:p>
            <a:endParaRPr lang="en-GB" dirty="0"/>
          </a:p>
        </p:txBody>
      </p:sp>
      <p:sp>
        <p:nvSpPr>
          <p:cNvPr id="4" name="Date Placeholder 3"/>
          <p:cNvSpPr>
            <a:spLocks noGrp="1"/>
          </p:cNvSpPr>
          <p:nvPr>
            <p:ph type="dt" idx="1"/>
          </p:nvPr>
        </p:nvSpPr>
        <p:spPr/>
        <p:txBody>
          <a:bodyPr/>
          <a:lstStyle/>
          <a:p>
            <a:pPr rtl="0"/>
            <a:fld id="{F1FDFBCE-9522-474A-B58A-C4B46B53DA6F}" type="datetime1">
              <a:rPr lang="en-US" smtClean="0"/>
              <a:t>5/25/2023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5</a:t>
            </a:fld>
            <a:endParaRPr lang="en-US"/>
          </a:p>
        </p:txBody>
      </p:sp>
    </p:spTree>
    <p:extLst>
      <p:ext uri="{BB962C8B-B14F-4D97-AF65-F5344CB8AC3E}">
        <p14:creationId xmlns:p14="http://schemas.microsoft.com/office/powerpoint/2010/main" val="3319990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Visitors are more likely to return in the future when they have an enjoyable stay and feel well taken care of.</a:t>
            </a:r>
          </a:p>
          <a:p>
            <a:r>
              <a:rPr lang="en-GB" sz="1200" kern="1200" dirty="0">
                <a:solidFill>
                  <a:schemeClr val="tx1"/>
                </a:solidFill>
                <a:effectLst/>
                <a:latin typeface="+mn-lt"/>
                <a:ea typeface="+mn-ea"/>
                <a:cs typeface="+mn-cs"/>
              </a:rPr>
              <a:t>- JW Marriott hotels put a lot of effort into offering a level of service that encourages lasting relationships with their customers because they recognise how important customer loyalty is. </a:t>
            </a:r>
            <a:endParaRPr lang="en-GB" dirty="0"/>
          </a:p>
        </p:txBody>
      </p:sp>
      <p:sp>
        <p:nvSpPr>
          <p:cNvPr id="4" name="Date Placeholder 3"/>
          <p:cNvSpPr>
            <a:spLocks noGrp="1"/>
          </p:cNvSpPr>
          <p:nvPr>
            <p:ph type="dt" idx="1"/>
          </p:nvPr>
        </p:nvSpPr>
        <p:spPr/>
        <p:txBody>
          <a:bodyPr/>
          <a:lstStyle/>
          <a:p>
            <a:pPr rtl="0"/>
            <a:fld id="{F1FDFBCE-9522-474A-B58A-C4B46B53DA6F}" type="datetime1">
              <a:rPr lang="en-US" smtClean="0"/>
              <a:t>5/25/2023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6</a:t>
            </a:fld>
            <a:endParaRPr lang="en-US"/>
          </a:p>
        </p:txBody>
      </p:sp>
    </p:spTree>
    <p:extLst>
      <p:ext uri="{BB962C8B-B14F-4D97-AF65-F5344CB8AC3E}">
        <p14:creationId xmlns:p14="http://schemas.microsoft.com/office/powerpoint/2010/main" val="3832792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They stand out for their dedication to offering a personalised and opulent experience, which draws discerning tourists looking for first-rate service. </a:t>
            </a:r>
          </a:p>
          <a:p>
            <a:r>
              <a:rPr lang="en-GB" sz="1200" kern="1200" dirty="0">
                <a:solidFill>
                  <a:schemeClr val="tx1"/>
                </a:solidFill>
                <a:effectLst/>
                <a:latin typeface="+mn-lt"/>
                <a:ea typeface="+mn-ea"/>
                <a:cs typeface="+mn-cs"/>
              </a:rPr>
              <a:t>- This is a concept JW</a:t>
            </a:r>
            <a:r>
              <a:rPr lang="en-GB" sz="1200" kern="1200" baseline="0" dirty="0">
                <a:solidFill>
                  <a:schemeClr val="tx1"/>
                </a:solidFill>
                <a:effectLst/>
                <a:latin typeface="+mn-lt"/>
                <a:ea typeface="+mn-ea"/>
                <a:cs typeface="+mn-cs"/>
              </a:rPr>
              <a:t> Marriott hotels understood perfectly and are an example of how to adapt to an ever changing world</a:t>
            </a:r>
            <a:endParaRPr lang="en-GB" dirty="0"/>
          </a:p>
        </p:txBody>
      </p:sp>
      <p:sp>
        <p:nvSpPr>
          <p:cNvPr id="4" name="Date Placeholder 3"/>
          <p:cNvSpPr>
            <a:spLocks noGrp="1"/>
          </p:cNvSpPr>
          <p:nvPr>
            <p:ph type="dt" idx="1"/>
          </p:nvPr>
        </p:nvSpPr>
        <p:spPr/>
        <p:txBody>
          <a:bodyPr/>
          <a:lstStyle/>
          <a:p>
            <a:pPr rtl="0"/>
            <a:fld id="{F1FDFBCE-9522-474A-B58A-C4B46B53DA6F}" type="datetime1">
              <a:rPr lang="en-US" smtClean="0"/>
              <a:t>5/25/2023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7</a:t>
            </a:fld>
            <a:endParaRPr lang="en-US"/>
          </a:p>
        </p:txBody>
      </p:sp>
    </p:spTree>
    <p:extLst>
      <p:ext uri="{BB962C8B-B14F-4D97-AF65-F5344CB8AC3E}">
        <p14:creationId xmlns:p14="http://schemas.microsoft.com/office/powerpoint/2010/main" val="281561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200" kern="1200" dirty="0">
                <a:solidFill>
                  <a:schemeClr val="tx1"/>
                </a:solidFill>
                <a:effectLst/>
                <a:latin typeface="+mn-lt"/>
                <a:ea typeface="+mn-ea"/>
                <a:cs typeface="+mn-cs"/>
              </a:rPr>
              <a:t>To guarantee that their staff members are prepared to provide the finest level of service, JW Marriott hotels place a high priority on employee training, empowerment, and appreciation.</a:t>
            </a:r>
          </a:p>
          <a:p>
            <a:pPr marL="171450" indent="-171450">
              <a:buFontTx/>
              <a:buChar char="-"/>
            </a:pPr>
            <a:r>
              <a:rPr lang="en-GB" sz="1200" kern="1200" dirty="0">
                <a:solidFill>
                  <a:schemeClr val="tx1"/>
                </a:solidFill>
                <a:effectLst/>
                <a:latin typeface="+mn-lt"/>
                <a:ea typeface="+mn-ea"/>
                <a:cs typeface="+mn-cs"/>
              </a:rPr>
              <a:t>JW Marriott hotels can hire and keep skilled staff members who are enthusiastic about giving excellent guest experiences by building a positive work environment. </a:t>
            </a:r>
            <a:endParaRPr lang="en-GB" dirty="0"/>
          </a:p>
        </p:txBody>
      </p:sp>
      <p:sp>
        <p:nvSpPr>
          <p:cNvPr id="4" name="Date Placeholder 3"/>
          <p:cNvSpPr>
            <a:spLocks noGrp="1"/>
          </p:cNvSpPr>
          <p:nvPr>
            <p:ph type="dt" idx="1"/>
          </p:nvPr>
        </p:nvSpPr>
        <p:spPr/>
        <p:txBody>
          <a:bodyPr/>
          <a:lstStyle/>
          <a:p>
            <a:pPr rtl="0"/>
            <a:fld id="{F1FDFBCE-9522-474A-B58A-C4B46B53DA6F}" type="datetime1">
              <a:rPr lang="en-US" smtClean="0"/>
              <a:t>5/25/2023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8</a:t>
            </a:fld>
            <a:endParaRPr lang="en-US"/>
          </a:p>
        </p:txBody>
      </p:sp>
    </p:spTree>
    <p:extLst>
      <p:ext uri="{BB962C8B-B14F-4D97-AF65-F5344CB8AC3E}">
        <p14:creationId xmlns:p14="http://schemas.microsoft.com/office/powerpoint/2010/main" val="2297964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F1FDFBCE-9522-474A-B58A-C4B46B53DA6F}" type="datetime1">
              <a:rPr lang="en-US" smtClean="0"/>
              <a:t>5/25/2023</a:t>
            </a:fld>
            <a:endParaRPr lang="en-US"/>
          </a:p>
        </p:txBody>
      </p:sp>
      <p:sp>
        <p:nvSpPr>
          <p:cNvPr id="5" name="Slide Number Placeholder 4"/>
          <p:cNvSpPr>
            <a:spLocks noGrp="1"/>
          </p:cNvSpPr>
          <p:nvPr>
            <p:ph type="sldNum" sz="quarter" idx="5"/>
          </p:nvPr>
        </p:nvSpPr>
        <p:spPr/>
        <p:txBody>
          <a:bodyPr/>
          <a:lstStyle/>
          <a:p>
            <a:pPr rtl="0"/>
            <a:fld id="{9C2B151B-D7D1-48E5-8230-5AADBC794F88}" type="slidenum">
              <a:rPr lang="en-US" smtClean="0"/>
              <a:t>10</a:t>
            </a:fld>
            <a:endParaRPr lang="en-US"/>
          </a:p>
        </p:txBody>
      </p:sp>
    </p:spTree>
    <p:extLst>
      <p:ext uri="{BB962C8B-B14F-4D97-AF65-F5344CB8AC3E}">
        <p14:creationId xmlns:p14="http://schemas.microsoft.com/office/powerpoint/2010/main" val="4146257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rtlCol="0" anchor="b">
            <a:normAutofit/>
          </a:bodyPr>
          <a:lstStyle>
            <a:lvl1pPr algn="l">
              <a:lnSpc>
                <a:spcPct val="90000"/>
              </a:lnSpc>
              <a:defRPr sz="8000" spc="-50" baseline="0">
                <a:solidFill>
                  <a:schemeClr val="tx1">
                    <a:lumMod val="85000"/>
                    <a:lumOff val="15000"/>
                  </a:schemeClr>
                </a:solidFill>
              </a:defRPr>
            </a:lvl1pPr>
          </a:lstStyle>
          <a:p>
            <a:pPr rtl="0"/>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rtlCol="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5EAE40C9-D0BC-431E-94CA-3A0AFB9CF2DC}" type="datetime1">
              <a:rPr lang="en-US" smtClean="0"/>
              <a:t>5/25/2023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98C8693B-3DD6-45FE-8789-61898B52A928}" type="datetime1">
              <a:rPr lang="en-US" smtClean="0"/>
              <a:t>5/25/2023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fld id="{B2153D3D-6C97-4D7F-B772-F372108194EF}" type="datetime1">
              <a:rPr lang="en-US" smtClean="0"/>
              <a:t>5/25/2023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fld id="{AA98EE32-EA07-47DB-A8CB-BEEA4248E79E}" type="datetime1">
              <a:rPr lang="en-US" smtClean="0"/>
              <a:t>5/25/2023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fld id="{08F3DCD7-2315-4B3C-A783-152D4A0443CE}" type="datetime1">
              <a:rPr lang="en-US" smtClean="0"/>
              <a:t>5/25/2023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fld id="{114CA0E2-3171-4709-80F4-3E7D9CEDA1F5}" type="datetime1">
              <a:rPr lang="en-US" smtClean="0"/>
              <a:t>5/25/2023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BAFE2A55-4918-4B78-B4C1-223F7257E9CD}" type="datetime1">
              <a:rPr lang="en-US" smtClean="0"/>
              <a:t>5/25/2023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rtlCol="0"/>
          <a:lstStyle>
            <a:lvl1pPr algn="l">
              <a:defRPr/>
            </a:lvl1pPr>
          </a:lstStyle>
          <a:p>
            <a:pPr rtl="0"/>
            <a:fld id="{5D2B994F-6814-42FC-A99F-20C3AC32CA91}" type="datetime1">
              <a:rPr lang="en-US" smtClean="0"/>
              <a:t>5/25/2023</a:t>
            </a:fld>
            <a:endParaRPr lang="en-US" dirty="0"/>
          </a:p>
        </p:txBody>
      </p:sp>
      <p:sp>
        <p:nvSpPr>
          <p:cNvPr id="6" name="Footer Placeholder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endParaRPr lang="en-US" dirty="0"/>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rtlCol="0" anchor="b">
            <a:noAutofit/>
          </a:bodyPr>
          <a:lstStyle>
            <a:lvl1pPr>
              <a:defRPr sz="3600" b="0">
                <a:solidFill>
                  <a:srgbClr val="FFFFFF"/>
                </a:solidFill>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5" name="Date Placeholder 4"/>
          <p:cNvSpPr>
            <a:spLocks noGrp="1"/>
          </p:cNvSpPr>
          <p:nvPr>
            <p:ph type="dt" sz="half" idx="10"/>
          </p:nvPr>
        </p:nvSpPr>
        <p:spPr/>
        <p:txBody>
          <a:bodyPr rtlCol="0"/>
          <a:lstStyle>
            <a:lvl1pPr>
              <a:defRPr/>
            </a:lvl1pPr>
          </a:lstStyle>
          <a:p>
            <a:pPr rtl="0"/>
            <a:fld id="{5FE6B8DD-2C22-484C-9134-B065A54C675C}" type="datetime1">
              <a:rPr lang="en-US" smtClean="0"/>
              <a:t>5/25/2023</a:t>
            </a:fld>
            <a:endParaRPr lang="en-US" dirty="0"/>
          </a:p>
        </p:txBody>
      </p:sp>
      <p:sp>
        <p:nvSpPr>
          <p:cNvPr id="6" name="Footer Placeholder 5"/>
          <p:cNvSpPr>
            <a:spLocks noGrp="1"/>
          </p:cNvSpPr>
          <p:nvPr>
            <p:ph type="ftr" sz="quarter" idx="11"/>
          </p:nvPr>
        </p:nvSpPr>
        <p:spPr>
          <a:xfrm>
            <a:off x="1097279" y="6446838"/>
            <a:ext cx="6818262" cy="365125"/>
          </a:xfrm>
        </p:spPr>
        <p:txBody>
          <a:bodyPr rtlCol="0"/>
          <a:lstStyle/>
          <a:p>
            <a:pPr algn="l" rtl="0"/>
            <a:endParaRPr lang="en-US" dirty="0"/>
          </a:p>
        </p:txBody>
      </p:sp>
      <p:sp>
        <p:nvSpPr>
          <p:cNvPr id="7" name="Slide Number Placeholder 6"/>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rtlCol="0"/>
          <a:lstStyle/>
          <a:p>
            <a:pPr rtl="0"/>
            <a:fld id="{668ACE20-7520-4CBD-AF10-4181E484D505}" type="datetime1">
              <a:rPr lang="en-US" smtClean="0"/>
              <a:t>5/25/2023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rtlCol="0"/>
          <a:lstStyle/>
          <a:p>
            <a:pPr rtl="0"/>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rtlCol="0"/>
          <a:lstStyle/>
          <a:p>
            <a:pPr rtl="0"/>
            <a:fld id="{C7010D17-85D8-40AF-A827-D3D53BD21CF7}" type="datetime1">
              <a:rPr lang="en-US" smtClean="0"/>
              <a:t>5/25/2023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rtlCol="0"/>
          <a:lstStyle/>
          <a:p>
            <a:pPr rtl="0"/>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pPr rtl="0"/>
            <a:fld id="{5601AA8C-C1C6-4293-BB33-7DEFE4232294}" type="datetime1">
              <a:rPr lang="en-US" smtClean="0"/>
              <a:t>5/25/2023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pPr rtl="0"/>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pPr rtl="0"/>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9.xml"/><Relationship Id="rId3" Type="http://schemas.openxmlformats.org/officeDocument/2006/relationships/slide" Target="slide4.xml"/><Relationship Id="rId7" Type="http://schemas.openxmlformats.org/officeDocument/2006/relationships/slide" Target="slide8.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slide" Target="slide7.xml"/><Relationship Id="rId5" Type="http://schemas.openxmlformats.org/officeDocument/2006/relationships/slide" Target="slide6.xml"/><Relationship Id="rId4" Type="http://schemas.openxmlformats.org/officeDocument/2006/relationships/slide" Target="slide5.xml"/><Relationship Id="rId9" Type="http://schemas.openxmlformats.org/officeDocument/2006/relationships/slide" Target="slide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3343836" y="518914"/>
            <a:ext cx="9019907" cy="3686015"/>
          </a:xfrm>
        </p:spPr>
        <p:txBody>
          <a:bodyPr rtlCol="0">
            <a:normAutofit/>
          </a:bodyPr>
          <a:lstStyle/>
          <a:p>
            <a:pPr rtl="0"/>
            <a:r>
              <a:rPr 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role and importance of quality service, </a:t>
            </a:r>
            <a:br>
              <a:rPr 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hospitality and guest services in JW Marriott hotels</a:t>
            </a:r>
            <a:endParaRPr lang="en-gb"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BE63C6D-A917-9F79-71B8-8FA052506804}"/>
              </a:ext>
            </a:extLst>
          </p:cNvPr>
          <p:cNvPicPr>
            <a:picLocks noChangeAspect="1"/>
          </p:cNvPicPr>
          <p:nvPr/>
        </p:nvPicPr>
        <p:blipFill>
          <a:blip r:embed="rId2"/>
          <a:stretch>
            <a:fillRect/>
          </a:stretch>
        </p:blipFill>
        <p:spPr>
          <a:xfrm>
            <a:off x="26490" y="0"/>
            <a:ext cx="5401264" cy="3101788"/>
          </a:xfrm>
          <a:prstGeom prst="rect">
            <a:avLst/>
          </a:prstGeom>
        </p:spPr>
      </p:pic>
      <p:sp>
        <p:nvSpPr>
          <p:cNvPr id="6" name="TextBox 5">
            <a:extLst>
              <a:ext uri="{FF2B5EF4-FFF2-40B4-BE49-F238E27FC236}">
                <a16:creationId xmlns:a16="http://schemas.microsoft.com/office/drawing/2014/main" id="{73B044C7-61CD-13E4-2AE9-47DF018C79B6}"/>
              </a:ext>
            </a:extLst>
          </p:cNvPr>
          <p:cNvSpPr txBox="1"/>
          <p:nvPr/>
        </p:nvSpPr>
        <p:spPr>
          <a:xfrm>
            <a:off x="7691717" y="4789006"/>
            <a:ext cx="4500283"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Module: </a:t>
            </a:r>
            <a:r>
              <a:rPr lang="en-GB" b="1" dirty="0">
                <a:latin typeface="Arial" panose="020B0604020202020204" pitchFamily="34" charset="0"/>
                <a:cs typeface="Arial" panose="020B0604020202020204" pitchFamily="34" charset="0"/>
              </a:rPr>
              <a:t>Hospitality and Guest Services</a:t>
            </a:r>
          </a:p>
          <a:p>
            <a:r>
              <a:rPr lang="en-GB" dirty="0">
                <a:latin typeface="Arial" panose="020B0604020202020204" pitchFamily="34" charset="0"/>
                <a:cs typeface="Arial" panose="020B0604020202020204" pitchFamily="34" charset="0"/>
              </a:rPr>
              <a:t>Student Name: </a:t>
            </a:r>
            <a:r>
              <a:rPr lang="en-GB" b="1" dirty="0">
                <a:latin typeface="Arial" panose="020B0604020202020204" pitchFamily="34" charset="0"/>
                <a:cs typeface="Arial" panose="020B0604020202020204" pitchFamily="34" charset="0"/>
              </a:rPr>
              <a:t>Alina Adriana Badea</a:t>
            </a:r>
          </a:p>
          <a:p>
            <a:r>
              <a:rPr lang="en-GB" dirty="0">
                <a:latin typeface="Arial" panose="020B0604020202020204" pitchFamily="34" charset="0"/>
                <a:cs typeface="Arial" panose="020B0604020202020204" pitchFamily="34" charset="0"/>
              </a:rPr>
              <a:t>Student ID: </a:t>
            </a:r>
            <a:r>
              <a:rPr lang="en-GB" b="1" dirty="0">
                <a:latin typeface="Arial" panose="020B0604020202020204" pitchFamily="34" charset="0"/>
                <a:cs typeface="Arial" panose="020B0604020202020204" pitchFamily="34" charset="0"/>
              </a:rPr>
              <a:t>2234830</a:t>
            </a:r>
          </a:p>
          <a:p>
            <a:r>
              <a:rPr lang="en-GB" dirty="0">
                <a:latin typeface="Arial" panose="020B0604020202020204" pitchFamily="34" charset="0"/>
                <a:cs typeface="Arial" panose="020B0604020202020204" pitchFamily="34" charset="0"/>
              </a:rPr>
              <a:t>Lecturer: </a:t>
            </a:r>
            <a:r>
              <a:rPr lang="en-GB" b="1" dirty="0">
                <a:latin typeface="Arial" panose="020B0604020202020204" pitchFamily="34" charset="0"/>
                <a:cs typeface="Arial" panose="020B0604020202020204" pitchFamily="34" charset="0"/>
              </a:rPr>
              <a:t>Charlotte Joyner</a:t>
            </a:r>
          </a:p>
          <a:p>
            <a:endParaRPr lang="en-GB" dirty="0"/>
          </a:p>
        </p:txBody>
      </p:sp>
      <p:sp>
        <p:nvSpPr>
          <p:cNvPr id="7" name="TextBox 6">
            <a:extLst>
              <a:ext uri="{FF2B5EF4-FFF2-40B4-BE49-F238E27FC236}">
                <a16:creationId xmlns:a16="http://schemas.microsoft.com/office/drawing/2014/main" id="{22228284-DF93-3186-1601-4866A54819F1}"/>
              </a:ext>
            </a:extLst>
          </p:cNvPr>
          <p:cNvSpPr txBox="1"/>
          <p:nvPr/>
        </p:nvSpPr>
        <p:spPr>
          <a:xfrm>
            <a:off x="26489" y="3049277"/>
            <a:ext cx="5065056" cy="261610"/>
          </a:xfrm>
          <a:prstGeom prst="rect">
            <a:avLst/>
          </a:prstGeom>
          <a:noFill/>
        </p:spPr>
        <p:txBody>
          <a:bodyPr wrap="square" rtlCol="0">
            <a:spAutoFit/>
          </a:bodyPr>
          <a:lstStyle/>
          <a:p>
            <a:r>
              <a:rPr lang="en-GB" sz="1100" i="1" dirty="0">
                <a:latin typeface="Arial" panose="020B0604020202020204" pitchFamily="34" charset="0"/>
                <a:cs typeface="Arial" panose="020B0604020202020204" pitchFamily="34" charset="0"/>
              </a:rPr>
              <a:t>JW Marriott hotel in Houston Downtown ( Travel Weekly, 2017</a:t>
            </a:r>
            <a:r>
              <a:rPr lang="en-GB" sz="1100" i="1" dirty="0"/>
              <a:t>)</a:t>
            </a: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3920D-5E90-FA0E-5D51-C8D3D0DD410A}"/>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Contents</a:t>
            </a:r>
          </a:p>
        </p:txBody>
      </p:sp>
      <p:sp>
        <p:nvSpPr>
          <p:cNvPr id="3" name="Content Placeholder 2">
            <a:extLst>
              <a:ext uri="{FF2B5EF4-FFF2-40B4-BE49-F238E27FC236}">
                <a16:creationId xmlns:a16="http://schemas.microsoft.com/office/drawing/2014/main" id="{5045F986-E85B-B5C9-F103-17C1AE5E70C1}"/>
              </a:ext>
            </a:extLst>
          </p:cNvPr>
          <p:cNvSpPr>
            <a:spLocks noGrp="1"/>
          </p:cNvSpPr>
          <p:nvPr>
            <p:ph idx="1"/>
          </p:nvPr>
        </p:nvSpPr>
        <p:spPr/>
        <p:txBody>
          <a:bodyPr>
            <a:normAutofit lnSpcReduction="10000"/>
          </a:bodyPr>
          <a:lstStyle/>
          <a:p>
            <a:pPr marL="457200" indent="-457200">
              <a:buFont typeface="+mj-lt"/>
              <a:buAutoNum type="arabicPeriod"/>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2" action="ppaction://hlinksldjump"/>
              </a:rPr>
              <a:t>Introduction</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indent="-457200">
              <a:buFont typeface="+mj-lt"/>
              <a:buAutoNum type="arabicPeriod"/>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3" action="ppaction://hlinksldjump"/>
              </a:rPr>
              <a:t>Enhancing the Guest Experience</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indent="-457200">
              <a:buFont typeface="+mj-lt"/>
              <a:buAutoNum type="arabicPeriod"/>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4" action="ppaction://hlinksldjump"/>
              </a:rPr>
              <a:t>Building a great Reputation</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indent="-457200">
              <a:buFont typeface="+mj-lt"/>
              <a:buAutoNum type="arabicPeriod"/>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5" action="ppaction://hlinksldjump"/>
              </a:rPr>
              <a:t>Customer Loyalty and Repeat Business</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indent="-457200">
              <a:buFont typeface="+mj-lt"/>
              <a:buAutoNum type="arabicPeriod"/>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6" action="ppaction://hlinksldjump"/>
              </a:rPr>
              <a:t>Differentiation in a Competitive Market</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indent="-457200">
              <a:buFont typeface="+mj-lt"/>
              <a:buAutoNum type="arabicPeriod"/>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7" action="ppaction://hlinksldjump"/>
              </a:rPr>
              <a:t>Employee Engagement and Retention</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indent="-457200">
              <a:buFont typeface="+mj-lt"/>
              <a:buAutoNum type="arabicPeriod"/>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8" action="ppaction://hlinksldjump"/>
              </a:rPr>
              <a:t>Conclusion</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indent="-457200">
              <a:buFont typeface="+mj-lt"/>
              <a:buAutoNum type="arabicPeriod"/>
            </a:pP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9" action="ppaction://hlinksldjump"/>
              </a:rPr>
              <a:t>Reference</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9" action="ppaction://hlinksldjump"/>
              </a:rPr>
              <a:t> </a:t>
            </a: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9" action="ppaction://hlinksldjump"/>
              </a:rPr>
              <a:t>List</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58987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184D5-74FD-969D-C1E4-455DC765DCA7}"/>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5DB55068-21B5-7844-0BD5-966B2D52C174}"/>
              </a:ext>
            </a:extLst>
          </p:cNvPr>
          <p:cNvSpPr>
            <a:spLocks noGrp="1"/>
          </p:cNvSpPr>
          <p:nvPr>
            <p:ph idx="1"/>
          </p:nvPr>
        </p:nvSpPr>
        <p:spPr>
          <a:xfrm>
            <a:off x="498763" y="2108201"/>
            <a:ext cx="10656917" cy="4053608"/>
          </a:xfrm>
        </p:spPr>
        <p:txBody>
          <a:bodyPr>
            <a:normAutofit fontScale="77500" lnSpcReduction="20000"/>
          </a:bodyPr>
          <a:lstStyle/>
          <a:p>
            <a:r>
              <a:rPr lang="en-GB" sz="2300" dirty="0">
                <a:latin typeface="Arial" panose="020B0604020202020204" pitchFamily="34" charset="0"/>
                <a:cs typeface="Arial" panose="020B0604020202020204" pitchFamily="34" charset="0"/>
              </a:rPr>
              <a:t>The premium hotel chain JW Marriott is renowned for its high standards of service, stylish lodgings, and unique guest experiences. They are a part of the portfolio of Marriott International, one of the biggest hotel groups worldwide.</a:t>
            </a:r>
          </a:p>
          <a:p>
            <a:r>
              <a:rPr lang="en-GB" sz="2300" dirty="0">
                <a:latin typeface="Arial" panose="020B0604020202020204" pitchFamily="34" charset="0"/>
                <a:cs typeface="Arial" panose="020B0604020202020204" pitchFamily="34" charset="0"/>
              </a:rPr>
              <a:t>The hotels frequently have stunning architecture, chic décor, and an upscale atmosphere (Luxury Hotels &amp; Resorts: Mindful Experiences | JW Marriott, 2023). </a:t>
            </a:r>
          </a:p>
          <a:p>
            <a:r>
              <a:rPr lang="en-GB" sz="2300" dirty="0">
                <a:latin typeface="Arial" panose="020B0604020202020204" pitchFamily="34" charset="0"/>
                <a:cs typeface="Arial" panose="020B0604020202020204" pitchFamily="34" charset="0"/>
              </a:rPr>
              <a:t>JW Marriott hotels not only provide accommodation and dining services, but, to ensure an improved guest experience, they will also offer a selection of extras </a:t>
            </a:r>
            <a:r>
              <a:rPr lang="en-GB" sz="2300">
                <a:latin typeface="Arial" panose="020B0604020202020204" pitchFamily="34" charset="0"/>
                <a:cs typeface="Arial" panose="020B0604020202020204" pitchFamily="34" charset="0"/>
              </a:rPr>
              <a:t>and services. </a:t>
            </a:r>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JW Marriott hotels are sought after by both leisure and business travellers and their target segment is family, luxury and wellness - under this JW Marriott hotels have received the Forbes Travel Guide – Five-Star Award in 2020 (</a:t>
            </a:r>
            <a:r>
              <a:rPr lang="en-GB" sz="2300" dirty="0" err="1">
                <a:latin typeface="Arial" panose="020B0604020202020204" pitchFamily="34" charset="0"/>
                <a:cs typeface="Arial" panose="020B0604020202020204" pitchFamily="34" charset="0"/>
              </a:rPr>
              <a:t>Piramanayagam</a:t>
            </a:r>
            <a:r>
              <a:rPr lang="en-GB" sz="2300" dirty="0">
                <a:latin typeface="Arial" panose="020B0604020202020204" pitchFamily="34" charset="0"/>
                <a:cs typeface="Arial" panose="020B0604020202020204" pitchFamily="34" charset="0"/>
              </a:rPr>
              <a:t> and Seal, 2022, p. 235-236)</a:t>
            </a:r>
          </a:p>
          <a:p>
            <a:r>
              <a:rPr lang="en-GB" sz="2300" dirty="0">
                <a:latin typeface="Arial" panose="020B0604020202020204" pitchFamily="34" charset="0"/>
                <a:cs typeface="Arial" panose="020B0604020202020204" pitchFamily="34" charset="0"/>
              </a:rPr>
              <a:t>The hospitality sector depends heavily on quality service, hospitality, and guest services, and JW Marriott hotels are renowned for having exceptionally high standards in all three of these categories. </a:t>
            </a:r>
          </a:p>
          <a:p>
            <a:endParaRPr lang="en-GB" dirty="0"/>
          </a:p>
        </p:txBody>
      </p:sp>
    </p:spTree>
    <p:extLst>
      <p:ext uri="{BB962C8B-B14F-4D97-AF65-F5344CB8AC3E}">
        <p14:creationId xmlns:p14="http://schemas.microsoft.com/office/powerpoint/2010/main" val="2238273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F1D4-0F60-788A-D165-FCBCBC788500}"/>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Enhancing the Guest Experience</a:t>
            </a:r>
          </a:p>
        </p:txBody>
      </p:sp>
      <p:sp>
        <p:nvSpPr>
          <p:cNvPr id="3" name="Content Placeholder 2">
            <a:extLst>
              <a:ext uri="{FF2B5EF4-FFF2-40B4-BE49-F238E27FC236}">
                <a16:creationId xmlns:a16="http://schemas.microsoft.com/office/drawing/2014/main" id="{17CF20A0-5B3C-5EDE-A9E7-3A7EC0F48779}"/>
              </a:ext>
            </a:extLst>
          </p:cNvPr>
          <p:cNvSpPr>
            <a:spLocks noGrp="1"/>
          </p:cNvSpPr>
          <p:nvPr>
            <p:ph idx="1"/>
          </p:nvPr>
        </p:nvSpPr>
        <p:spPr>
          <a:xfrm>
            <a:off x="482831" y="2430320"/>
            <a:ext cx="10672850" cy="3760891"/>
          </a:xfrm>
        </p:spPr>
        <p:txBody>
          <a:bodyPr/>
          <a:lstStyle/>
          <a:p>
            <a:r>
              <a:rPr lang="en-GB" sz="1800" dirty="0">
                <a:latin typeface="Arial" panose="020B0604020202020204" pitchFamily="34" charset="0"/>
                <a:cs typeface="Arial" panose="020B0604020202020204" pitchFamily="34" charset="0"/>
              </a:rPr>
              <a:t>By providing individualised attention, anticipating their requirements, and providing great service, JW Marriott hotels put their customers' comfort and pleasure first</a:t>
            </a:r>
          </a:p>
          <a:p>
            <a:r>
              <a:rPr lang="en-GB" sz="1800" dirty="0">
                <a:latin typeface="Arial" panose="020B0604020202020204" pitchFamily="34" charset="0"/>
                <a:cs typeface="Arial" panose="020B0604020202020204" pitchFamily="34" charset="0"/>
              </a:rPr>
              <a:t>Julius Robinson, chief sales and marketing officer for Marriott in the US and Canada, said in an interview with </a:t>
            </a:r>
            <a:r>
              <a:rPr lang="en-GB" sz="1800" dirty="0" err="1">
                <a:latin typeface="Arial" panose="020B0604020202020204" pitchFamily="34" charset="0"/>
                <a:cs typeface="Arial" panose="020B0604020202020204" pitchFamily="34" charset="0"/>
              </a:rPr>
              <a:t>Shep</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Hyken</a:t>
            </a:r>
            <a:r>
              <a:rPr lang="en-GB" sz="1800" dirty="0">
                <a:latin typeface="Arial" panose="020B0604020202020204" pitchFamily="34" charset="0"/>
                <a:cs typeface="Arial" panose="020B0604020202020204" pitchFamily="34" charset="0"/>
              </a:rPr>
              <a:t> that “Mistakes Handled Well Can Create a Stronger Bond” (</a:t>
            </a:r>
            <a:r>
              <a:rPr lang="en-GB" sz="1800" dirty="0" err="1">
                <a:latin typeface="Arial" panose="020B0604020202020204" pitchFamily="34" charset="0"/>
                <a:cs typeface="Arial" panose="020B0604020202020204" pitchFamily="34" charset="0"/>
              </a:rPr>
              <a:t>Hyken</a:t>
            </a:r>
            <a:r>
              <a:rPr lang="en-GB" sz="1800" dirty="0">
                <a:latin typeface="Arial" panose="020B0604020202020204" pitchFamily="34" charset="0"/>
                <a:cs typeface="Arial" panose="020B0604020202020204" pitchFamily="34" charset="0"/>
              </a:rPr>
              <a:t>, 2022, </a:t>
            </a:r>
            <a:r>
              <a:rPr lang="en-GB" sz="1800" u="sng" dirty="0">
                <a:latin typeface="Arial" panose="020B0604020202020204" pitchFamily="34" charset="0"/>
                <a:cs typeface="Arial" panose="020B0604020202020204" pitchFamily="34" charset="0"/>
              </a:rPr>
              <a:t>Customer Service The Marriott Way (forbes.com)</a:t>
            </a:r>
            <a:r>
              <a:rPr lang="en-GB" sz="1800" dirty="0">
                <a:latin typeface="Arial" panose="020B0604020202020204" pitchFamily="34" charset="0"/>
                <a:cs typeface="Arial" panose="020B0604020202020204" pitchFamily="34" charset="0"/>
              </a:rPr>
              <a:t>)</a:t>
            </a:r>
          </a:p>
          <a:p>
            <a:r>
              <a:rPr lang="en-GB" sz="1800" dirty="0">
                <a:latin typeface="Arial" panose="020B0604020202020204" pitchFamily="34" charset="0"/>
                <a:cs typeface="Arial" panose="020B0604020202020204" pitchFamily="34" charset="0"/>
              </a:rPr>
              <a:t>Loyalty serves as a prerequisite for consumers' good citizenship behaviour, as opposed to customer happiness with service recovery immediately impacting visitors' supporting behaviours (</a:t>
            </a:r>
            <a:r>
              <a:rPr lang="en-GB" sz="1800" dirty="0" err="1">
                <a:latin typeface="Arial" panose="020B0604020202020204" pitchFamily="34" charset="0"/>
                <a:cs typeface="Arial" panose="020B0604020202020204" pitchFamily="34" charset="0"/>
              </a:rPr>
              <a:t>Zoghbi</a:t>
            </a:r>
            <a:r>
              <a:rPr lang="en-GB" sz="1800" dirty="0">
                <a:latin typeface="Arial" panose="020B0604020202020204" pitchFamily="34" charset="0"/>
                <a:cs typeface="Arial" panose="020B0604020202020204" pitchFamily="34" charset="0"/>
              </a:rPr>
              <a:t>-Manrique-de-Lara, Suárez-Acosta and Aguiar-Quintana, 2014, p.152).</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61634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A2C18-5094-744C-0893-B4238FEA8572}"/>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Building a great Reputation</a:t>
            </a:r>
          </a:p>
        </p:txBody>
      </p:sp>
      <p:sp>
        <p:nvSpPr>
          <p:cNvPr id="3" name="Content Placeholder 2">
            <a:extLst>
              <a:ext uri="{FF2B5EF4-FFF2-40B4-BE49-F238E27FC236}">
                <a16:creationId xmlns:a16="http://schemas.microsoft.com/office/drawing/2014/main" id="{6E02B81A-4A55-561C-4FF2-6B144A39A868}"/>
              </a:ext>
            </a:extLst>
          </p:cNvPr>
          <p:cNvSpPr>
            <a:spLocks noGrp="1"/>
          </p:cNvSpPr>
          <p:nvPr>
            <p:ph idx="1"/>
          </p:nvPr>
        </p:nvSpPr>
        <p:spPr>
          <a:xfrm>
            <a:off x="556952" y="2685947"/>
            <a:ext cx="10598728" cy="3143353"/>
          </a:xfrm>
        </p:spPr>
        <p:txBody>
          <a:bodyPr/>
          <a:lstStyle/>
          <a:p>
            <a:r>
              <a:rPr lang="en-GB" sz="1800" dirty="0">
                <a:latin typeface="Arial" panose="020B0604020202020204" pitchFamily="34" charset="0"/>
                <a:cs typeface="Arial" panose="020B0604020202020204" pitchFamily="34" charset="0"/>
              </a:rPr>
              <a:t>JW Marriott hotels develop a great reputation by consistently providing high-quality service and hospitality</a:t>
            </a:r>
          </a:p>
          <a:p>
            <a:r>
              <a:rPr lang="en-GB" sz="1800" dirty="0">
                <a:latin typeface="Arial" panose="020B0604020202020204" pitchFamily="34" charset="0"/>
                <a:cs typeface="Arial" panose="020B0604020202020204" pitchFamily="34" charset="0"/>
              </a:rPr>
              <a:t>To maintain their image as being synonymous with great service and hospitality, JW Marriott hotels work hard to go above and beyond for their visitors. </a:t>
            </a:r>
          </a:p>
          <a:p>
            <a:pPr marL="0" indent="0">
              <a:buNone/>
            </a:pPr>
            <a:r>
              <a:rPr lang="en-GB" sz="1800" dirty="0">
                <a:latin typeface="Arial" panose="020B0604020202020204" pitchFamily="34" charset="0"/>
                <a:cs typeface="Arial" panose="020B0604020202020204" pitchFamily="34" charset="0"/>
              </a:rPr>
              <a:t> Newspaper articles will not shy away from offering an honest review, with The Times recommending the JW Marriott hotel in London to those looking for anonymous luxury that brings outstanding service and incredible facilities (Adams, 2023).</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59892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8C962-8FE5-F254-1F20-80F4E9ADD25C}"/>
              </a:ext>
            </a:extLst>
          </p:cNvPr>
          <p:cNvSpPr>
            <a:spLocks noGrp="1"/>
          </p:cNvSpPr>
          <p:nvPr>
            <p:ph type="title"/>
          </p:nvPr>
        </p:nvSpPr>
        <p:spPr>
          <a:xfrm>
            <a:off x="758537" y="286603"/>
            <a:ext cx="10702636" cy="1450757"/>
          </a:xfrm>
        </p:spPr>
        <p:txBody>
          <a:bodyPr/>
          <a:lstStyle/>
          <a:p>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Customer Loyalty and Repeat Business</a:t>
            </a:r>
          </a:p>
        </p:txBody>
      </p:sp>
      <p:sp>
        <p:nvSpPr>
          <p:cNvPr id="3" name="Content Placeholder 2">
            <a:extLst>
              <a:ext uri="{FF2B5EF4-FFF2-40B4-BE49-F238E27FC236}">
                <a16:creationId xmlns:a16="http://schemas.microsoft.com/office/drawing/2014/main" id="{0AF4A843-5FB1-541B-42B7-FB95DACBF6B9}"/>
              </a:ext>
            </a:extLst>
          </p:cNvPr>
          <p:cNvSpPr>
            <a:spLocks noGrp="1"/>
          </p:cNvSpPr>
          <p:nvPr>
            <p:ph idx="1"/>
          </p:nvPr>
        </p:nvSpPr>
        <p:spPr>
          <a:xfrm>
            <a:off x="619299" y="2585568"/>
            <a:ext cx="10550928" cy="2724187"/>
          </a:xfrm>
        </p:spPr>
        <p:txBody>
          <a:bodyPr/>
          <a:lstStyle/>
          <a:p>
            <a:r>
              <a:rPr lang="en-GB" dirty="0"/>
              <a:t>Promoting customer loyalty requires providing excellent service and a memorable guest experience. </a:t>
            </a:r>
          </a:p>
          <a:p>
            <a:r>
              <a:rPr lang="en-GB" dirty="0"/>
              <a:t>JW Marriott hotels know that it costs significantly more to bring in more customers than to keep the ones you already have (Walker and Walker, 2013, p. 25)</a:t>
            </a:r>
          </a:p>
          <a:p>
            <a:endParaRPr lang="en-GB" dirty="0"/>
          </a:p>
        </p:txBody>
      </p:sp>
    </p:spTree>
    <p:extLst>
      <p:ext uri="{BB962C8B-B14F-4D97-AF65-F5344CB8AC3E}">
        <p14:creationId xmlns:p14="http://schemas.microsoft.com/office/powerpoint/2010/main" val="1358198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582B7-13B2-DE71-DC15-8F5F37382988}"/>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Differentiation in a Competitive Market</a:t>
            </a:r>
          </a:p>
        </p:txBody>
      </p:sp>
      <p:sp>
        <p:nvSpPr>
          <p:cNvPr id="3" name="Content Placeholder 2">
            <a:extLst>
              <a:ext uri="{FF2B5EF4-FFF2-40B4-BE49-F238E27FC236}">
                <a16:creationId xmlns:a16="http://schemas.microsoft.com/office/drawing/2014/main" id="{9E35A9E8-DD48-106F-BB12-330E6A89B364}"/>
              </a:ext>
            </a:extLst>
          </p:cNvPr>
          <p:cNvSpPr>
            <a:spLocks noGrp="1"/>
          </p:cNvSpPr>
          <p:nvPr>
            <p:ph idx="1"/>
          </p:nvPr>
        </p:nvSpPr>
        <p:spPr>
          <a:xfrm>
            <a:off x="546560" y="2544620"/>
            <a:ext cx="10609119" cy="3180772"/>
          </a:xfrm>
        </p:spPr>
        <p:txBody>
          <a:bodyPr/>
          <a:lstStyle/>
          <a:p>
            <a:r>
              <a:rPr lang="en-GB" dirty="0"/>
              <a:t> </a:t>
            </a:r>
            <a:r>
              <a:rPr lang="en-GB" sz="1800" dirty="0">
                <a:latin typeface="Arial" panose="020B0604020202020204" pitchFamily="34" charset="0"/>
                <a:cs typeface="Arial" panose="020B0604020202020204" pitchFamily="34" charset="0"/>
              </a:rPr>
              <a:t>The hospitality sector is incredibly cutthroat, with a variety of hotel brands competing for visitors' attention. </a:t>
            </a:r>
          </a:p>
          <a:p>
            <a:r>
              <a:rPr lang="en-GB" sz="1800" dirty="0">
                <a:latin typeface="Arial" panose="020B0604020202020204" pitchFamily="34" charset="0"/>
                <a:cs typeface="Arial" panose="020B0604020202020204" pitchFamily="34" charset="0"/>
              </a:rPr>
              <a:t> JW Marriott hotels set themselves apart from rivals by providing top-tier service and hospitality.</a:t>
            </a:r>
          </a:p>
          <a:p>
            <a:r>
              <a:rPr lang="en-GB" sz="1800" dirty="0">
                <a:latin typeface="Arial" panose="020B0604020202020204" pitchFamily="34" charset="0"/>
                <a:cs typeface="Arial" panose="020B0604020202020204" pitchFamily="34" charset="0"/>
              </a:rPr>
              <a:t> Younger generations, like the millennial generation, </a:t>
            </a:r>
            <a:r>
              <a:rPr lang="en-US" sz="1800" dirty="0">
                <a:latin typeface="Arial" panose="020B0604020202020204" pitchFamily="34" charset="0"/>
                <a:cs typeface="Arial" panose="020B0604020202020204" pitchFamily="34" charset="0"/>
              </a:rPr>
              <a:t>favor design-driven, unique products and individualized services over conventional, identical, and commodity-driven goods and services. </a:t>
            </a:r>
            <a:r>
              <a:rPr lang="en-GB" sz="1800" dirty="0">
                <a:latin typeface="Arial" panose="020B0604020202020204" pitchFamily="34" charset="0"/>
                <a:cs typeface="Arial" panose="020B0604020202020204" pitchFamily="34" charset="0"/>
              </a:rPr>
              <a:t>(Baek, Choe and Ok, 2020).</a:t>
            </a:r>
          </a:p>
          <a:p>
            <a:endParaRPr lang="en-GB" dirty="0"/>
          </a:p>
          <a:p>
            <a:endParaRPr lang="en-GB" dirty="0"/>
          </a:p>
        </p:txBody>
      </p:sp>
    </p:spTree>
    <p:extLst>
      <p:ext uri="{BB962C8B-B14F-4D97-AF65-F5344CB8AC3E}">
        <p14:creationId xmlns:p14="http://schemas.microsoft.com/office/powerpoint/2010/main" val="3092321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B4F5-18E9-80F9-C17D-A15E616CF251}"/>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Employee Engagement and Retention</a:t>
            </a:r>
          </a:p>
        </p:txBody>
      </p:sp>
      <p:sp>
        <p:nvSpPr>
          <p:cNvPr id="3" name="Content Placeholder 2">
            <a:extLst>
              <a:ext uri="{FF2B5EF4-FFF2-40B4-BE49-F238E27FC236}">
                <a16:creationId xmlns:a16="http://schemas.microsoft.com/office/drawing/2014/main" id="{DCB9C563-23B6-9A00-8062-1199FB9B6FF7}"/>
              </a:ext>
            </a:extLst>
          </p:cNvPr>
          <p:cNvSpPr>
            <a:spLocks noGrp="1"/>
          </p:cNvSpPr>
          <p:nvPr>
            <p:ph idx="1"/>
          </p:nvPr>
        </p:nvSpPr>
        <p:spPr>
          <a:xfrm>
            <a:off x="556952" y="2284846"/>
            <a:ext cx="10598727" cy="3760891"/>
          </a:xfrm>
        </p:spPr>
        <p:txBody>
          <a:bodyPr/>
          <a:lstStyle/>
          <a:p>
            <a:r>
              <a:rPr lang="en-GB" dirty="0"/>
              <a:t> </a:t>
            </a:r>
            <a:r>
              <a:rPr lang="en-GB" sz="1800" dirty="0">
                <a:latin typeface="Arial" panose="020B0604020202020204" pitchFamily="34" charset="0"/>
                <a:cs typeface="Arial" panose="020B0604020202020204" pitchFamily="34" charset="0"/>
              </a:rPr>
              <a:t>A committed and qualified workforce is essential to providing top-notch service and hospitality (Wood, 2013, p.147). </a:t>
            </a:r>
          </a:p>
          <a:p>
            <a:r>
              <a:rPr lang="en-GB" sz="1800" dirty="0">
                <a:latin typeface="Arial" panose="020B0604020202020204" pitchFamily="34" charset="0"/>
                <a:cs typeface="Arial" panose="020B0604020202020204" pitchFamily="34" charset="0"/>
              </a:rPr>
              <a:t>Employees should be able to demonstrate both cognitive and emotional empathy meaning they will be able to “read their customer’s minds” and respond accordingly (</a:t>
            </a:r>
            <a:r>
              <a:rPr lang="en-GB" sz="1800" dirty="0" err="1">
                <a:latin typeface="Arial" panose="020B0604020202020204" pitchFamily="34" charset="0"/>
                <a:cs typeface="Arial" panose="020B0604020202020204" pitchFamily="34" charset="0"/>
              </a:rPr>
              <a:t>Hamsanandini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Oun-Joung</a:t>
            </a:r>
            <a:r>
              <a:rPr lang="en-GB" sz="1800" dirty="0">
                <a:latin typeface="Arial" panose="020B0604020202020204" pitchFamily="34" charset="0"/>
                <a:cs typeface="Arial" panose="020B0604020202020204" pitchFamily="34" charset="0"/>
              </a:rPr>
              <a:t> and Ryu, 2017, p. 619-620). </a:t>
            </a:r>
          </a:p>
          <a:p>
            <a:r>
              <a:rPr lang="en-GB" sz="1800" dirty="0">
                <a:latin typeface="Arial" panose="020B0604020202020204" pitchFamily="34" charset="0"/>
                <a:cs typeface="Arial" panose="020B0604020202020204" pitchFamily="34" charset="0"/>
              </a:rPr>
              <a:t> By focusing on looking after their employees, they increase the possibility of having staff that will go through the 5 stages of development described by Dana </a:t>
            </a:r>
            <a:r>
              <a:rPr lang="en-GB" sz="1800" dirty="0" err="1">
                <a:latin typeface="Arial" panose="020B0604020202020204" pitchFamily="34" charset="0"/>
                <a:cs typeface="Arial" panose="020B0604020202020204" pitchFamily="34" charset="0"/>
              </a:rPr>
              <a:t>Tesone</a:t>
            </a:r>
            <a:r>
              <a:rPr lang="en-GB" sz="1800" dirty="0">
                <a:latin typeface="Arial" panose="020B0604020202020204" pitchFamily="34" charset="0"/>
                <a:cs typeface="Arial" panose="020B0604020202020204" pitchFamily="34" charset="0"/>
              </a:rPr>
              <a:t> and ultimately demonstrating high quality service even when it comes to employment (</a:t>
            </a:r>
            <a:r>
              <a:rPr lang="en-GB" sz="1800" dirty="0" err="1">
                <a:latin typeface="Arial" panose="020B0604020202020204" pitchFamily="34" charset="0"/>
                <a:cs typeface="Arial" panose="020B0604020202020204" pitchFamily="34" charset="0"/>
              </a:rPr>
              <a:t>Tesone</a:t>
            </a:r>
            <a:r>
              <a:rPr lang="en-GB" sz="1800" dirty="0">
                <a:latin typeface="Arial" panose="020B0604020202020204" pitchFamily="34" charset="0"/>
                <a:cs typeface="Arial" panose="020B0604020202020204" pitchFamily="34" charset="0"/>
              </a:rPr>
              <a:t>, 2010, p. 74). </a:t>
            </a:r>
          </a:p>
          <a:p>
            <a:endParaRPr lang="en-GB" dirty="0"/>
          </a:p>
        </p:txBody>
      </p:sp>
    </p:spTree>
    <p:extLst>
      <p:ext uri="{BB962C8B-B14F-4D97-AF65-F5344CB8AC3E}">
        <p14:creationId xmlns:p14="http://schemas.microsoft.com/office/powerpoint/2010/main" val="4033667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A76F-20CB-6BD7-F2A7-669091E44F06}"/>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7F02884-83F0-8848-745C-994114B7F979}"/>
              </a:ext>
            </a:extLst>
          </p:cNvPr>
          <p:cNvSpPr>
            <a:spLocks noGrp="1"/>
          </p:cNvSpPr>
          <p:nvPr>
            <p:ph idx="1"/>
          </p:nvPr>
        </p:nvSpPr>
        <p:spPr>
          <a:xfrm>
            <a:off x="453044" y="2685948"/>
            <a:ext cx="10702636" cy="3309608"/>
          </a:xfrm>
        </p:spPr>
        <p:txBody>
          <a:bodyPr/>
          <a:lstStyle/>
          <a:p>
            <a:r>
              <a:rPr lang="en-GB" sz="1800" dirty="0">
                <a:latin typeface="Arial" panose="020B0604020202020204" pitchFamily="34" charset="0"/>
                <a:cs typeface="Arial" panose="020B0604020202020204" pitchFamily="34" charset="0"/>
              </a:rPr>
              <a:t>In conclusion, JW Marriott hotels are excellent examples of the qualities that are fundamental to the hospitality industry: quality service, hospitality, and guest services. By providing outstanding experiences, JW Marriott hotels cultivate employee engagement, attract repeat business, establish a solid reputation and set themselves apart from rivals. These elements support their success and establish them as industry leaders.</a:t>
            </a:r>
          </a:p>
          <a:p>
            <a:endParaRPr lang="en-GB" dirty="0"/>
          </a:p>
        </p:txBody>
      </p:sp>
    </p:spTree>
    <p:extLst>
      <p:ext uri="{BB962C8B-B14F-4D97-AF65-F5344CB8AC3E}">
        <p14:creationId xmlns:p14="http://schemas.microsoft.com/office/powerpoint/2010/main" val="1890044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FA4F3-521D-B04D-94E6-4624DB8D56CC}"/>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List</a:t>
            </a:r>
          </a:p>
        </p:txBody>
      </p:sp>
      <p:sp>
        <p:nvSpPr>
          <p:cNvPr id="3" name="Content Placeholder 2">
            <a:extLst>
              <a:ext uri="{FF2B5EF4-FFF2-40B4-BE49-F238E27FC236}">
                <a16:creationId xmlns:a16="http://schemas.microsoft.com/office/drawing/2014/main" id="{16A2BFC5-EB79-1DB3-D665-4EB6F1F6A049}"/>
              </a:ext>
            </a:extLst>
          </p:cNvPr>
          <p:cNvSpPr>
            <a:spLocks noGrp="1"/>
          </p:cNvSpPr>
          <p:nvPr>
            <p:ph idx="1"/>
          </p:nvPr>
        </p:nvSpPr>
        <p:spPr>
          <a:xfrm>
            <a:off x="613064" y="2108201"/>
            <a:ext cx="10542616" cy="4053608"/>
          </a:xfrm>
        </p:spPr>
        <p:txBody>
          <a:bodyPr>
            <a:normAutofit fontScale="47500" lnSpcReduction="20000"/>
          </a:bodyPr>
          <a:lstStyle/>
          <a:p>
            <a:r>
              <a:rPr lang="en-GB" dirty="0">
                <a:latin typeface="Arial" panose="020B0604020202020204" pitchFamily="34" charset="0"/>
                <a:cs typeface="Arial" panose="020B0604020202020204" pitchFamily="34" charset="0"/>
              </a:rPr>
              <a:t>Adams, C. (2023) ‘JW Marriott Grosvenor House London Review’, </a:t>
            </a:r>
            <a:r>
              <a:rPr lang="en-GB" i="1" dirty="0">
                <a:latin typeface="Arial" panose="020B0604020202020204" pitchFamily="34" charset="0"/>
                <a:cs typeface="Arial" panose="020B0604020202020204" pitchFamily="34" charset="0"/>
              </a:rPr>
              <a:t>The Times</a:t>
            </a:r>
            <a:r>
              <a:rPr lang="en-GB" dirty="0">
                <a:latin typeface="Arial" panose="020B0604020202020204" pitchFamily="34" charset="0"/>
                <a:cs typeface="Arial" panose="020B0604020202020204" pitchFamily="34" charset="0"/>
              </a:rPr>
              <a:t>,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March. Available at: https://www.thetimes.co.uk/travel/destinations/uk/england/london/review/jw-marriott-grosvenor-house-london (Accessed: 23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May 2023 </a:t>
            </a:r>
          </a:p>
          <a:p>
            <a:r>
              <a:rPr lang="en-GB" dirty="0">
                <a:latin typeface="Arial" panose="020B0604020202020204" pitchFamily="34" charset="0"/>
                <a:cs typeface="Arial" panose="020B0604020202020204" pitchFamily="34" charset="0"/>
              </a:rPr>
              <a:t>Baek, J., Choe, Y. and Ok, C. (2020) ‘Determinants of hotel guests’ service experiences: an examination of differences between lifestyle and traditional hotels’, </a:t>
            </a:r>
            <a:r>
              <a:rPr lang="en-GB" i="1" dirty="0">
                <a:latin typeface="Arial" panose="020B0604020202020204" pitchFamily="34" charset="0"/>
                <a:cs typeface="Arial" panose="020B0604020202020204" pitchFamily="34" charset="0"/>
              </a:rPr>
              <a:t>Journal of Hospitality Marketing &amp; Management</a:t>
            </a:r>
            <a:r>
              <a:rPr lang="en-GB" dirty="0">
                <a:latin typeface="Arial" panose="020B0604020202020204" pitchFamily="34" charset="0"/>
                <a:cs typeface="Arial" panose="020B0604020202020204" pitchFamily="34" charset="0"/>
              </a:rPr>
              <a:t>, 29 (1), pp 1-18, DOI: 10.1080/19368623.2019.1580173  </a:t>
            </a:r>
          </a:p>
          <a:p>
            <a:r>
              <a:rPr lang="en-GB" dirty="0" err="1">
                <a:latin typeface="Arial" panose="020B0604020202020204" pitchFamily="34" charset="0"/>
                <a:cs typeface="Arial" panose="020B0604020202020204" pitchFamily="34" charset="0"/>
              </a:rPr>
              <a:t>Hamsanandini</a:t>
            </a:r>
            <a:r>
              <a:rPr lang="en-GB" dirty="0">
                <a:latin typeface="Arial" panose="020B0604020202020204" pitchFamily="34" charset="0"/>
                <a:cs typeface="Arial" panose="020B0604020202020204" pitchFamily="34" charset="0"/>
              </a:rPr>
              <a:t>, U., </a:t>
            </a:r>
            <a:r>
              <a:rPr lang="en-GB" dirty="0" err="1">
                <a:latin typeface="Arial" panose="020B0604020202020204" pitchFamily="34" charset="0"/>
                <a:cs typeface="Arial" panose="020B0604020202020204" pitchFamily="34" charset="0"/>
              </a:rPr>
              <a:t>Oun-Joung</a:t>
            </a:r>
            <a:r>
              <a:rPr lang="en-GB" dirty="0">
                <a:latin typeface="Arial" panose="020B0604020202020204" pitchFamily="34" charset="0"/>
                <a:cs typeface="Arial" panose="020B0604020202020204" pitchFamily="34" charset="0"/>
              </a:rPr>
              <a:t>, P., Ryu, J. (2017), ‘Influence of empathy on hotel guests’ emotional service experience’. </a:t>
            </a:r>
            <a:r>
              <a:rPr lang="en-GB" i="1" dirty="0">
                <a:latin typeface="Arial" panose="020B0604020202020204" pitchFamily="34" charset="0"/>
                <a:cs typeface="Arial" panose="020B0604020202020204" pitchFamily="34" charset="0"/>
              </a:rPr>
              <a:t>The Journal of Services Marketing</a:t>
            </a:r>
            <a:r>
              <a:rPr lang="en-GB" dirty="0">
                <a:latin typeface="Arial" panose="020B0604020202020204" pitchFamily="34" charset="0"/>
                <a:cs typeface="Arial" panose="020B0604020202020204" pitchFamily="34" charset="0"/>
              </a:rPr>
              <a:t>, 31(6), pp. 618-635, DOI: 10.1108/JSM-06-2016-0220 </a:t>
            </a:r>
          </a:p>
          <a:p>
            <a:r>
              <a:rPr lang="en-GB" dirty="0" err="1">
                <a:latin typeface="Arial" panose="020B0604020202020204" pitchFamily="34" charset="0"/>
                <a:cs typeface="Arial" panose="020B0604020202020204" pitchFamily="34" charset="0"/>
              </a:rPr>
              <a:t>Hyken</a:t>
            </a:r>
            <a:r>
              <a:rPr lang="en-GB" dirty="0">
                <a:latin typeface="Arial" panose="020B0604020202020204" pitchFamily="34" charset="0"/>
                <a:cs typeface="Arial" panose="020B0604020202020204" pitchFamily="34" charset="0"/>
              </a:rPr>
              <a:t>, S. (2022) ‘Customer Service The Marriott Way’, </a:t>
            </a:r>
            <a:r>
              <a:rPr lang="en-GB" i="1" dirty="0">
                <a:latin typeface="Arial" panose="020B0604020202020204" pitchFamily="34" charset="0"/>
                <a:cs typeface="Arial" panose="020B0604020202020204" pitchFamily="34" charset="0"/>
              </a:rPr>
              <a:t>Forbes, </a:t>
            </a:r>
            <a:r>
              <a:rPr lang="en-GB" dirty="0">
                <a:latin typeface="Arial" panose="020B0604020202020204" pitchFamily="34" charset="0"/>
                <a:cs typeface="Arial" panose="020B0604020202020204" pitchFamily="34" charset="0"/>
              </a:rPr>
              <a:t>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July. Available at: </a:t>
            </a:r>
            <a:r>
              <a:rPr lang="en-GB" u="sng" dirty="0">
                <a:latin typeface="Arial" panose="020B0604020202020204" pitchFamily="34" charset="0"/>
                <a:cs typeface="Arial" panose="020B0604020202020204" pitchFamily="34" charset="0"/>
              </a:rPr>
              <a:t>https://www.forbes.com/sites/shephyken/2022/07/17/customer-service-the-marriott-way/?sh=516bcc057807</a:t>
            </a:r>
            <a:r>
              <a:rPr lang="en-GB" dirty="0">
                <a:latin typeface="Arial" panose="020B0604020202020204" pitchFamily="34" charset="0"/>
                <a:cs typeface="Arial" panose="020B0604020202020204" pitchFamily="34" charset="0"/>
              </a:rPr>
              <a:t> (Accessed: 23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May 2023) </a:t>
            </a:r>
          </a:p>
          <a:p>
            <a:r>
              <a:rPr lang="en-GB" dirty="0">
                <a:latin typeface="Arial" panose="020B0604020202020204" pitchFamily="34" charset="0"/>
                <a:cs typeface="Arial" panose="020B0604020202020204" pitchFamily="34" charset="0"/>
              </a:rPr>
              <a:t>Luxury Hotels &amp; Resorts: Mindful Experiences | JW Marriott (2023). Available at: </a:t>
            </a:r>
            <a:r>
              <a:rPr lang="en-GB" u="sng" dirty="0">
                <a:latin typeface="Arial" panose="020B0604020202020204" pitchFamily="34" charset="0"/>
                <a:cs typeface="Arial" panose="020B0604020202020204" pitchFamily="34" charset="0"/>
              </a:rPr>
              <a:t>https://jw-marriott.marriott.com</a:t>
            </a:r>
            <a:r>
              <a:rPr lang="en-GB" dirty="0">
                <a:latin typeface="Arial" panose="020B0604020202020204" pitchFamily="34" charset="0"/>
                <a:cs typeface="Arial" panose="020B0604020202020204" pitchFamily="34" charset="0"/>
              </a:rPr>
              <a:t> (Accessed: 23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May 2023) </a:t>
            </a:r>
          </a:p>
          <a:p>
            <a:r>
              <a:rPr lang="en-GB" dirty="0" err="1">
                <a:latin typeface="Arial" panose="020B0604020202020204" pitchFamily="34" charset="0"/>
                <a:cs typeface="Arial" panose="020B0604020202020204" pitchFamily="34" charset="0"/>
              </a:rPr>
              <a:t>Piramanayagam</a:t>
            </a:r>
            <a:r>
              <a:rPr lang="en-GB" dirty="0">
                <a:latin typeface="Arial" panose="020B0604020202020204" pitchFamily="34" charset="0"/>
                <a:cs typeface="Arial" panose="020B0604020202020204" pitchFamily="34" charset="0"/>
              </a:rPr>
              <a:t>, S. and Seal, P.P. (2022) </a:t>
            </a:r>
            <a:r>
              <a:rPr lang="en-GB" i="1" dirty="0">
                <a:latin typeface="Arial" panose="020B0604020202020204" pitchFamily="34" charset="0"/>
                <a:cs typeface="Arial" panose="020B0604020202020204" pitchFamily="34" charset="0"/>
              </a:rPr>
              <a:t>The Language of Luxury: Decoding the Luxury Hotel Brand’s Marketing Communication</a:t>
            </a:r>
            <a:r>
              <a:rPr lang="en-GB" dirty="0">
                <a:latin typeface="Arial" panose="020B0604020202020204" pitchFamily="34" charset="0"/>
                <a:cs typeface="Arial" panose="020B0604020202020204" pitchFamily="34" charset="0"/>
              </a:rPr>
              <a:t>, pp 221-242, DOI: 10.1108/978-1-83982-900-020211011 </a:t>
            </a:r>
          </a:p>
          <a:p>
            <a:r>
              <a:rPr lang="en-GB" dirty="0" err="1">
                <a:latin typeface="Arial" panose="020B0604020202020204" pitchFamily="34" charset="0"/>
                <a:cs typeface="Arial" panose="020B0604020202020204" pitchFamily="34" charset="0"/>
              </a:rPr>
              <a:t>Tesone</a:t>
            </a:r>
            <a:r>
              <a:rPr lang="en-GB" dirty="0">
                <a:latin typeface="Arial" panose="020B0604020202020204" pitchFamily="34" charset="0"/>
                <a:cs typeface="Arial" panose="020B0604020202020204" pitchFamily="34" charset="0"/>
              </a:rPr>
              <a:t>, D. (2010) </a:t>
            </a:r>
            <a:r>
              <a:rPr lang="en-GB" i="1" dirty="0">
                <a:latin typeface="Arial" panose="020B0604020202020204" pitchFamily="34" charset="0"/>
                <a:cs typeface="Arial" panose="020B0604020202020204" pitchFamily="34" charset="0"/>
              </a:rPr>
              <a:t>Principles of management for the hospitality industry</a:t>
            </a:r>
            <a:r>
              <a:rPr lang="en-GB" dirty="0">
                <a:latin typeface="Arial" panose="020B0604020202020204" pitchFamily="34" charset="0"/>
                <a:cs typeface="Arial" panose="020B0604020202020204" pitchFamily="34" charset="0"/>
              </a:rPr>
              <a:t>,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Oxford: Elsevier Linacre House </a:t>
            </a:r>
          </a:p>
          <a:p>
            <a:r>
              <a:rPr lang="en-GB" dirty="0">
                <a:latin typeface="Arial" panose="020B0604020202020204" pitchFamily="34" charset="0"/>
                <a:cs typeface="Arial" panose="020B0604020202020204" pitchFamily="34" charset="0"/>
              </a:rPr>
              <a:t>Travel Weekly (2017) </a:t>
            </a:r>
            <a:r>
              <a:rPr lang="en-GB" i="1" dirty="0">
                <a:latin typeface="Arial" panose="020B0604020202020204" pitchFamily="34" charset="0"/>
                <a:cs typeface="Arial" panose="020B0604020202020204" pitchFamily="34" charset="0"/>
              </a:rPr>
              <a:t>JW Marriott Houston Downtown. </a:t>
            </a:r>
            <a:r>
              <a:rPr lang="en-GB" dirty="0">
                <a:latin typeface="Arial" panose="020B0604020202020204" pitchFamily="34" charset="0"/>
                <a:cs typeface="Arial" panose="020B0604020202020204" pitchFamily="34" charset="0"/>
              </a:rPr>
              <a:t>Available at: https://www.travelweekly.com/Hotels/Houston/JW-Marriott-Houston-Downtown-p6677905 (Accessed: 23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May 2023) </a:t>
            </a:r>
          </a:p>
          <a:p>
            <a:r>
              <a:rPr lang="en-GB" dirty="0">
                <a:latin typeface="Arial" panose="020B0604020202020204" pitchFamily="34" charset="0"/>
                <a:cs typeface="Arial" panose="020B0604020202020204" pitchFamily="34" charset="0"/>
              </a:rPr>
              <a:t>Walker, J. and Walker, J. (2013) </a:t>
            </a:r>
            <a:r>
              <a:rPr lang="en-GB" i="1" dirty="0">
                <a:latin typeface="Arial" panose="020B0604020202020204" pitchFamily="34" charset="0"/>
                <a:cs typeface="Arial" panose="020B0604020202020204" pitchFamily="34" charset="0"/>
              </a:rPr>
              <a:t>Introduction to Hospitality Management, </a:t>
            </a:r>
            <a:r>
              <a:rPr lang="en-GB" dirty="0">
                <a:latin typeface="Arial" panose="020B0604020202020204" pitchFamily="34" charset="0"/>
                <a:cs typeface="Arial" panose="020B0604020202020204" pitchFamily="34" charset="0"/>
              </a:rPr>
              <a:t>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Harlow: Pearson Education Limited </a:t>
            </a:r>
          </a:p>
          <a:p>
            <a:r>
              <a:rPr lang="en-GB" dirty="0">
                <a:latin typeface="Arial" panose="020B0604020202020204" pitchFamily="34" charset="0"/>
                <a:cs typeface="Arial" panose="020B0604020202020204" pitchFamily="34" charset="0"/>
              </a:rPr>
              <a:t>Wood, R (2013) </a:t>
            </a:r>
            <a:r>
              <a:rPr lang="en-GB" i="1" dirty="0">
                <a:latin typeface="Arial" panose="020B0604020202020204" pitchFamily="34" charset="0"/>
                <a:cs typeface="Arial" panose="020B0604020202020204" pitchFamily="34" charset="0"/>
              </a:rPr>
              <a:t>Key Concepts in Hospitality Management, </a:t>
            </a:r>
            <a:r>
              <a:rPr lang="en-GB" dirty="0">
                <a:latin typeface="Arial" panose="020B0604020202020204" pitchFamily="34" charset="0"/>
                <a:cs typeface="Arial" panose="020B0604020202020204" pitchFamily="34" charset="0"/>
              </a:rPr>
              <a:t>London: SAGE Publications Ltd </a:t>
            </a:r>
          </a:p>
          <a:p>
            <a:r>
              <a:rPr lang="en-GB" u="sng" dirty="0" err="1">
                <a:latin typeface="Arial" panose="020B0604020202020204" pitchFamily="34" charset="0"/>
                <a:cs typeface="Arial" panose="020B0604020202020204" pitchFamily="34" charset="0"/>
              </a:rPr>
              <a:t>Zoghbi</a:t>
            </a:r>
            <a:r>
              <a:rPr lang="en-GB" u="sng" dirty="0">
                <a:latin typeface="Arial" panose="020B0604020202020204" pitchFamily="34" charset="0"/>
                <a:cs typeface="Arial" panose="020B0604020202020204" pitchFamily="34" charset="0"/>
              </a:rPr>
              <a:t>-Manrique-de-Lara</a:t>
            </a:r>
            <a:r>
              <a:rPr lang="en-GB" dirty="0">
                <a:latin typeface="Arial" panose="020B0604020202020204" pitchFamily="34" charset="0"/>
                <a:cs typeface="Arial" panose="020B0604020202020204" pitchFamily="34" charset="0"/>
              </a:rPr>
              <a:t>, P., </a:t>
            </a:r>
            <a:r>
              <a:rPr lang="en-GB" u="sng" dirty="0">
                <a:latin typeface="Arial" panose="020B0604020202020204" pitchFamily="34" charset="0"/>
                <a:cs typeface="Arial" panose="020B0604020202020204" pitchFamily="34" charset="0"/>
              </a:rPr>
              <a:t>Suárez-Acosta</a:t>
            </a:r>
            <a:r>
              <a:rPr lang="en-GB" dirty="0">
                <a:latin typeface="Arial" panose="020B0604020202020204" pitchFamily="34" charset="0"/>
                <a:cs typeface="Arial" panose="020B0604020202020204" pitchFamily="34" charset="0"/>
              </a:rPr>
              <a:t>, M. A., &amp; </a:t>
            </a:r>
            <a:r>
              <a:rPr lang="en-GB" u="sng" dirty="0">
                <a:latin typeface="Arial" panose="020B0604020202020204" pitchFamily="34" charset="0"/>
                <a:cs typeface="Arial" panose="020B0604020202020204" pitchFamily="34" charset="0"/>
              </a:rPr>
              <a:t>Aguiar-Quintana</a:t>
            </a:r>
            <a:r>
              <a:rPr lang="en-GB" dirty="0">
                <a:latin typeface="Arial" panose="020B0604020202020204" pitchFamily="34" charset="0"/>
                <a:cs typeface="Arial" panose="020B0604020202020204" pitchFamily="34" charset="0"/>
              </a:rPr>
              <a:t>, T. (2014). ‘Hotel Guests’ Responses to Service Recovery: How Loyalty Influences Guest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Cornell Hospitality Quarterly</a:t>
            </a:r>
            <a:r>
              <a:rPr lang="en-GB" dirty="0">
                <a:latin typeface="Arial" panose="020B0604020202020204" pitchFamily="34" charset="0"/>
                <a:cs typeface="Arial" panose="020B0604020202020204" pitchFamily="34" charset="0"/>
              </a:rPr>
              <a:t>, 55(2), 152–164. DOI: 10.1177/1938965513513348</a:t>
            </a:r>
          </a:p>
          <a:p>
            <a:endParaRPr lang="en-GB" dirty="0"/>
          </a:p>
        </p:txBody>
      </p:sp>
    </p:spTree>
    <p:extLst>
      <p:ext uri="{BB962C8B-B14F-4D97-AF65-F5344CB8AC3E}">
        <p14:creationId xmlns:p14="http://schemas.microsoft.com/office/powerpoint/2010/main" val="3580295850"/>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41799145_TF56160789" id="{7406F58C-9744-47DE-91FA-E6DFDEC87FF1}" vid="{435CA12C-F27D-40DC-9B93-0415F0C54E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{DCFCEDAE-4911-4D8B-ACF1-4DE584394940}tf56160789_win32</Template>
  <TotalTime>2359</TotalTime>
  <Words>1627</Words>
  <Application>Microsoft Office PowerPoint</Application>
  <PresentationFormat>Widescreen</PresentationFormat>
  <Paragraphs>88</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Bookman Old Style</vt:lpstr>
      <vt:lpstr>Calibri</vt:lpstr>
      <vt:lpstr>Franklin Gothic Book</vt:lpstr>
      <vt:lpstr>1_RetrospectVTI</vt:lpstr>
      <vt:lpstr>The role and importance of quality service,  hospitality and guest services in JW Marriott hotels</vt:lpstr>
      <vt:lpstr>Contents</vt:lpstr>
      <vt:lpstr>Introduction</vt:lpstr>
      <vt:lpstr>Enhancing the Guest Experience</vt:lpstr>
      <vt:lpstr>Building a great Reputation</vt:lpstr>
      <vt:lpstr>Customer Loyalty and Repeat Business</vt:lpstr>
      <vt:lpstr>Differentiation in a Competitive Market</vt:lpstr>
      <vt:lpstr>Employee Engagement and Retention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JW Marriott hotels</dc:title>
  <dc:creator>Alina Badea</dc:creator>
  <cp:lastModifiedBy>Alina Badea</cp:lastModifiedBy>
  <cp:revision>1</cp:revision>
  <dcterms:created xsi:type="dcterms:W3CDTF">2023-05-23T19:54:17Z</dcterms:created>
  <dcterms:modified xsi:type="dcterms:W3CDTF">2023-05-25T11:18:40Z</dcterms:modified>
</cp:coreProperties>
</file>