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1078" r:id="rId3"/>
    <p:sldId id="454" r:id="rId4"/>
    <p:sldId id="455" r:id="rId5"/>
    <p:sldId id="456" r:id="rId6"/>
    <p:sldId id="512" r:id="rId7"/>
    <p:sldId id="513" r:id="rId8"/>
    <p:sldId id="458" r:id="rId9"/>
    <p:sldId id="459" r:id="rId10"/>
    <p:sldId id="460" r:id="rId11"/>
    <p:sldId id="461" r:id="rId12"/>
    <p:sldId id="1111" r:id="rId13"/>
    <p:sldId id="1112" r:id="rId14"/>
    <p:sldId id="485" r:id="rId15"/>
    <p:sldId id="1114" r:id="rId16"/>
    <p:sldId id="518" r:id="rId17"/>
    <p:sldId id="495" r:id="rId18"/>
    <p:sldId id="521" r:id="rId19"/>
    <p:sldId id="522" r:id="rId20"/>
    <p:sldId id="496" r:id="rId21"/>
    <p:sldId id="523" r:id="rId22"/>
    <p:sldId id="524" r:id="rId23"/>
    <p:sldId id="107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5" d="100"/>
          <a:sy n="65" d="100"/>
        </p:scale>
        <p:origin x="123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381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136231"/>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77079" y="2513916"/>
            <a:ext cx="8189841"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2977745"/>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37322" y="3415067"/>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437322" y="3865643"/>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p:cNvSpPr>
            <a:spLocks noGrp="1"/>
          </p:cNvSpPr>
          <p:nvPr>
            <p:ph idx="18"/>
          </p:nvPr>
        </p:nvSpPr>
        <p:spPr>
          <a:xfrm>
            <a:off x="437322" y="4355971"/>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7322" y="4819799"/>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7322" y="5243869"/>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7079" y="58461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2"/>
          <p:cNvSpPr>
            <a:spLocks noGrp="1"/>
          </p:cNvSpPr>
          <p:nvPr>
            <p:ph idx="22"/>
          </p:nvPr>
        </p:nvSpPr>
        <p:spPr>
          <a:xfrm>
            <a:off x="457203" y="59985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156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3"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6</a:t>
            </a:r>
          </a:p>
          <a:p>
            <a:pPr eaLnBrk="1" hangingPunct="1"/>
            <a:endParaRPr lang="en-GB" altLang="en-US" dirty="0">
              <a:solidFill>
                <a:schemeClr val="accent2"/>
              </a:solidFill>
            </a:endParaRPr>
          </a:p>
          <a:p>
            <a:pPr eaLnBrk="1" hangingPunct="1"/>
            <a:r>
              <a:rPr lang="en-GB" altLang="en-US" sz="4800" b="1" dirty="0">
                <a:solidFill>
                  <a:schemeClr val="accent2"/>
                </a:solidFill>
              </a:rPr>
              <a:t>Working Capital Management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Working Capital Ratios</a:t>
            </a:r>
          </a:p>
          <a:p>
            <a:r>
              <a:rPr lang="en-GB" dirty="0"/>
              <a:t>Operational Ratios</a:t>
            </a:r>
          </a:p>
          <a:p>
            <a:r>
              <a:rPr lang="en-GB" dirty="0"/>
              <a:t>Summary of Key Financial Ratios.</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p:cNvSpPr>
            <a:spLocks noGrp="1"/>
          </p:cNvSpPr>
          <p:nvPr>
            <p:ph idx="1"/>
          </p:nvPr>
        </p:nvSpPr>
        <p:spPr>
          <a:xfrm>
            <a:off x="457200" y="1600201"/>
            <a:ext cx="8229600" cy="1752600"/>
          </a:xfrm>
        </p:spPr>
        <p:txBody>
          <a:bodyPr/>
          <a:lstStyle/>
          <a:p>
            <a:pPr>
              <a:lnSpc>
                <a:spcPct val="90000"/>
              </a:lnSpc>
            </a:pPr>
            <a:r>
              <a:rPr lang="en-US" altLang="en-US" sz="2600" dirty="0">
                <a:ea typeface="ヒラギノ角ゴ Pro W3" pitchFamily="-65" charset="-128"/>
              </a:rPr>
              <a:t>Working Capital Ratios</a:t>
            </a:r>
          </a:p>
          <a:p>
            <a:pPr lvl="1"/>
            <a:r>
              <a:rPr lang="en-US" altLang="en-US" sz="2400" dirty="0">
                <a:ea typeface="ヒラギノ角ゴ Pro W3" pitchFamily="-65" charset="-128"/>
              </a:rPr>
              <a:t>Accounts Receivable Days</a:t>
            </a:r>
          </a:p>
          <a:p>
            <a:pPr lvl="2"/>
            <a:r>
              <a:rPr lang="en-US" altLang="en-US" sz="2200" dirty="0">
                <a:ea typeface="ＭＳ Ｐゴシック" panose="020B0600070205080204" pitchFamily="34" charset="-128"/>
              </a:rPr>
              <a:t>The firm’s accounts receivable in terms of the number of days’ worth of sales that it represents</a:t>
            </a:r>
            <a:endParaRPr lang="en-US" sz="2200" dirty="0"/>
          </a:p>
        </p:txBody>
      </p:sp>
      <mc:AlternateContent xmlns:mc="http://schemas.openxmlformats.org/markup-compatibility/2006" xmlns:a14="http://schemas.microsoft.com/office/drawing/2010/main">
        <mc:Choice Requires="a14">
          <p:sp>
            <p:nvSpPr>
              <p:cNvPr id="4" name="Object 3" descr="Accounts receivable days equals accounts receivable over average daily sales."/>
              <p:cNvSpPr txBox="1"/>
              <p:nvPr/>
            </p:nvSpPr>
            <p:spPr bwMode="auto">
              <a:xfrm>
                <a:off x="619125" y="3644900"/>
                <a:ext cx="7189788"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Receivable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Receivable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Sales</m:t>
                          </m:r>
                        </m:den>
                      </m:f>
                    </m:oMath>
                  </m:oMathPara>
                </a14:m>
                <a:endParaRPr lang="en-GB"/>
              </a:p>
            </p:txBody>
          </p:sp>
        </mc:Choice>
        <mc:Fallback xmlns="">
          <p:sp>
            <p:nvSpPr>
              <p:cNvPr id="4" name="Object 3" descr="Accounts receivable days equals accounts receivable over average daily sales."/>
              <p:cNvSpPr txBox="1">
                <a:spLocks noRot="1" noChangeAspect="1" noMove="1" noResize="1" noEditPoints="1" noAdjustHandles="1" noChangeArrowheads="1" noChangeShapeType="1" noTextEdit="1"/>
              </p:cNvSpPr>
              <p:nvPr/>
            </p:nvSpPr>
            <p:spPr bwMode="auto">
              <a:xfrm>
                <a:off x="619125" y="3644900"/>
                <a:ext cx="7189788" cy="91122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2019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399" y="1412776"/>
                <a:ext cx="8229600" cy="2362200"/>
              </a:xfrm>
            </p:spPr>
            <p:txBody>
              <a:bodyPr/>
              <a:lstStyle/>
              <a:p>
                <a:pPr>
                  <a:lnSpc>
                    <a:spcPct val="90000"/>
                  </a:lnSpc>
                </a:pPr>
                <a:r>
                  <a:rPr lang="en-US" altLang="en-US" sz="2600" dirty="0">
                    <a:ea typeface="ヒラギノ角ゴ Pro W3" pitchFamily="-65" charset="-128"/>
                  </a:rPr>
                  <a:t>Working Capital Ratios</a:t>
                </a:r>
              </a:p>
              <a:p>
                <a:pPr lvl="1">
                  <a:lnSpc>
                    <a:spcPct val="90000"/>
                  </a:lnSpc>
                </a:pPr>
                <a:r>
                  <a:rPr lang="en-US" altLang="en-US" sz="2400" dirty="0">
                    <a:ea typeface="ヒラギノ角ゴ Pro W3" pitchFamily="-65" charset="-128"/>
                  </a:rPr>
                  <a:t>Inventory Days and Inventory Turnover</a:t>
                </a:r>
              </a:p>
              <a:p>
                <a:pPr lvl="2">
                  <a:lnSpc>
                    <a:spcPct val="90000"/>
                  </a:lnSpc>
                </a:pPr>
                <a:r>
                  <a:rPr lang="en-US" altLang="en-US" sz="2200" dirty="0">
                    <a:ea typeface="ＭＳ Ｐゴシック" panose="020B0600070205080204" pitchFamily="34" charset="-128"/>
                  </a:rPr>
                  <a:t>Inventory Days is the number of days’ cost of goods sold represented by inventory</a:t>
                </a:r>
              </a:p>
              <a:p>
                <a:pPr lvl="2">
                  <a:lnSpc>
                    <a:spcPct val="90000"/>
                  </a:lnSpc>
                </a:pPr>
                <a:endParaRPr lang="en-US" altLang="en-US" sz="2200" dirty="0">
                  <a:ea typeface="ＭＳ Ｐゴシック" panose="020B0600070205080204" pitchFamily="34" charset="-128"/>
                </a:endParaRPr>
              </a:p>
              <a:p>
                <a:pPr marL="914400" lvl="2" indent="0">
                  <a:lnSpc>
                    <a:spcPct val="90000"/>
                  </a:lnSpc>
                  <a:buNone/>
                </a:pPr>
                <a14:m>
                  <m:oMathPara xmlns:m="http://schemas.openxmlformats.org/officeDocument/2006/math">
                    <m:oMathParaPr>
                      <m:jc m:val="centerGroup"/>
                    </m:oMathParaPr>
                    <m:oMath xmlns:m="http://schemas.openxmlformats.org/officeDocument/2006/math">
                      <m:r>
                        <m:rPr>
                          <m:sty m:val="p"/>
                        </m:rPr>
                        <a:rPr lang="en-GB" sz="1800" i="1" smtClean="0">
                          <a:solidFill>
                            <a:srgbClr val="000000"/>
                          </a:solidFill>
                          <a:latin typeface="Cambria Math" panose="02040503050406030204" pitchFamily="18" charset="0"/>
                        </a:rPr>
                        <m:t>Inventory</m:t>
                      </m:r>
                      <m:r>
                        <a:rPr lang="en-GB" sz="1800" i="1" smtClean="0">
                          <a:solidFill>
                            <a:srgbClr val="000000"/>
                          </a:solidFill>
                          <a:latin typeface="Cambria Math" panose="02040503050406030204" pitchFamily="18" charset="0"/>
                        </a:rPr>
                        <m:t> </m:t>
                      </m:r>
                      <m:r>
                        <m:rPr>
                          <m:sty m:val="p"/>
                        </m:rPr>
                        <a:rPr lang="en-GB" sz="1800" i="1" smtClean="0">
                          <a:solidFill>
                            <a:srgbClr val="000000"/>
                          </a:solidFill>
                          <a:latin typeface="Cambria Math" panose="02040503050406030204" pitchFamily="18" charset="0"/>
                        </a:rPr>
                        <m:t>days</m:t>
                      </m:r>
                      <m:r>
                        <a:rPr lang="en-GB" sz="1800" i="1" smtClean="0">
                          <a:solidFill>
                            <a:srgbClr val="000000"/>
                          </a:solidFill>
                          <a:latin typeface="Cambria Math" panose="02040503050406030204" pitchFamily="18" charset="0"/>
                        </a:rPr>
                        <m:t>=</m:t>
                      </m:r>
                      <m:f>
                        <m:fPr>
                          <m:ctrlPr>
                            <a:rPr lang="en-GB" sz="1800" i="1">
                              <a:solidFill>
                                <a:srgbClr val="000000"/>
                              </a:solidFill>
                              <a:latin typeface="Cambria Math" panose="02040503050406030204" pitchFamily="18" charset="0"/>
                            </a:rPr>
                          </m:ctrlPr>
                        </m:fPr>
                        <m:num>
                          <m:r>
                            <m:rPr>
                              <m:sty m:val="p"/>
                            </m:rPr>
                            <a:rPr lang="en-GB" sz="1800" i="1">
                              <a:solidFill>
                                <a:srgbClr val="000000"/>
                              </a:solidFill>
                              <a:latin typeface="Cambria Math" panose="02040503050406030204" pitchFamily="18" charset="0"/>
                            </a:rPr>
                            <m:t>Inventory</m:t>
                          </m:r>
                        </m:num>
                        <m:den>
                          <m:r>
                            <m:rPr>
                              <m:sty m:val="p"/>
                            </m:rPr>
                            <a:rPr lang="en-GB" sz="1800" i="1">
                              <a:solidFill>
                                <a:srgbClr val="000000"/>
                              </a:solidFill>
                              <a:latin typeface="Cambria Math" panose="02040503050406030204" pitchFamily="18" charset="0"/>
                            </a:rPr>
                            <m:t>Average</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Daily</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Cost</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of</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Goods</m:t>
                          </m:r>
                          <m:r>
                            <a:rPr lang="en-GB" sz="1800" i="1">
                              <a:solidFill>
                                <a:srgbClr val="000000"/>
                              </a:solidFill>
                              <a:latin typeface="Cambria Math" panose="02040503050406030204" pitchFamily="18" charset="0"/>
                            </a:rPr>
                            <m:t> </m:t>
                          </m:r>
                          <m:r>
                            <m:rPr>
                              <m:sty m:val="p"/>
                            </m:rPr>
                            <a:rPr lang="en-GB" sz="1800" i="1">
                              <a:solidFill>
                                <a:srgbClr val="000000"/>
                              </a:solidFill>
                              <a:latin typeface="Cambria Math" panose="02040503050406030204" pitchFamily="18" charset="0"/>
                            </a:rPr>
                            <m:t>Sold</m:t>
                          </m:r>
                        </m:den>
                      </m:f>
                    </m:oMath>
                  </m:oMathPara>
                </a14:m>
                <a:endParaRPr lang="en-US" altLang="en-US" sz="2200" dirty="0">
                  <a:ea typeface="ＭＳ Ｐゴシック" panose="020B0600070205080204" pitchFamily="34" charset="-128"/>
                </a:endParaRPr>
              </a:p>
              <a:p>
                <a:pPr marL="914400" lvl="2" indent="0">
                  <a:lnSpc>
                    <a:spcPct val="90000"/>
                  </a:lnSpc>
                  <a:buNone/>
                </a:pPr>
                <a:endParaRPr lang="en-US" altLang="en-US" sz="2200" dirty="0">
                  <a:ea typeface="ＭＳ Ｐゴシック" panose="020B0600070205080204" pitchFamily="34" charset="-128"/>
                </a:endParaRPr>
              </a:p>
              <a:p>
                <a:pPr lvl="2">
                  <a:lnSpc>
                    <a:spcPct val="90000"/>
                  </a:lnSpc>
                </a:pPr>
                <a:r>
                  <a:rPr lang="en-US" altLang="en-US" sz="2200" dirty="0">
                    <a:ea typeface="ＭＳ Ｐゴシック" panose="020B0600070205080204" pitchFamily="34" charset="-128"/>
                  </a:rPr>
                  <a:t>Inventory Turnover tells how efficiently a company turns its inventory into sales</a:t>
                </a:r>
                <a:endParaRPr lang="en-US" sz="2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399" y="1412776"/>
                <a:ext cx="8229600" cy="2362200"/>
              </a:xfrm>
              <a:blipFill>
                <a:blip r:embed="rId2"/>
                <a:stretch>
                  <a:fillRect l="-1111" t="-3876" r="-1704" b="-5090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Object 3" descr="Inventory turnover equals cost of goods sold over inventory."/>
              <p:cNvSpPr txBox="1"/>
              <p:nvPr/>
            </p:nvSpPr>
            <p:spPr bwMode="auto">
              <a:xfrm>
                <a:off x="1728787" y="4802186"/>
                <a:ext cx="5838825" cy="9112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oMath>
                  </m:oMathPara>
                </a14:m>
                <a:endParaRPr lang="en-GB" dirty="0"/>
              </a:p>
            </p:txBody>
          </p:sp>
        </mc:Choice>
        <mc:Fallback xmlns="">
          <p:sp>
            <p:nvSpPr>
              <p:cNvPr id="4" name="Object 3" descr="Inventory turnover equals cost of goods sold over inventory."/>
              <p:cNvSpPr txBox="1">
                <a:spLocks noRot="1" noChangeAspect="1" noMove="1" noResize="1" noEditPoints="1" noAdjustHandles="1" noChangeArrowheads="1" noChangeShapeType="1" noTextEdit="1"/>
              </p:cNvSpPr>
              <p:nvPr/>
            </p:nvSpPr>
            <p:spPr bwMode="auto">
              <a:xfrm>
                <a:off x="1728787" y="4802186"/>
                <a:ext cx="5838825" cy="911225"/>
              </a:xfrm>
              <a:prstGeom prst="rect">
                <a:avLst/>
              </a:prstGeom>
              <a:blipFill>
                <a:blip r:embed="rId3"/>
                <a:stretch>
                  <a:fillRect/>
                </a:stretch>
              </a:blipFill>
            </p:spPr>
            <p:txBody>
              <a:bodyPr/>
              <a:lstStyle/>
              <a:p>
                <a:r>
                  <a:rPr lang="en-GB">
                    <a:noFill/>
                  </a:rPr>
                  <a:t> </a:t>
                </a:r>
              </a:p>
            </p:txBody>
          </p:sp>
        </mc:Fallback>
      </mc:AlternateContent>
      <p:sp>
        <p:nvSpPr>
          <p:cNvPr id="6" name="Title 1">
            <a:extLst>
              <a:ext uri="{FF2B5EF4-FFF2-40B4-BE49-F238E27FC236}">
                <a16:creationId xmlns:a16="http://schemas.microsoft.com/office/drawing/2014/main" id="{F8F3F10F-7176-8A87-F638-608F2D846A35}"/>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297793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Compute Global’s accounts payable days, inventory days, and inventory turnover for 2016.</a:t>
            </a:r>
          </a:p>
        </p:txBody>
      </p:sp>
    </p:spTree>
    <p:extLst>
      <p:ext uri="{BB962C8B-B14F-4D97-AF65-F5344CB8AC3E}">
        <p14:creationId xmlns:p14="http://schemas.microsoft.com/office/powerpoint/2010/main" val="398913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a:xfrm>
            <a:off x="469964" y="1432559"/>
            <a:ext cx="8229600" cy="4648200"/>
          </a:xfrm>
        </p:spPr>
        <p:txBody>
          <a:bodyPr/>
          <a:lstStyle/>
          <a:p>
            <a:pPr marL="0" indent="0">
              <a:buNone/>
            </a:pPr>
            <a:r>
              <a:rPr lang="en-US" sz="2600" b="1" dirty="0"/>
              <a:t>Solution</a:t>
            </a:r>
          </a:p>
          <a:p>
            <a:pPr marL="0" indent="0">
              <a:buNone/>
            </a:pPr>
            <a:r>
              <a:rPr lang="en-US" sz="2600" b="1" dirty="0"/>
              <a:t>Plan and Organize</a:t>
            </a:r>
          </a:p>
          <a:p>
            <a:r>
              <a:rPr lang="en-US" sz="2400" dirty="0"/>
              <a:t>Working capital ratios require information from both the balance sheet and the income statement. For these ratios, we need inventory and accounts payable from the balance sheet and cost of goods sold from the income statement (often listed as cost of sales).</a:t>
            </a:r>
          </a:p>
          <a:p>
            <a:r>
              <a:rPr lang="en-US" sz="2400" dirty="0"/>
              <a:t>Inventory = 15.3, </a:t>
            </a:r>
          </a:p>
          <a:p>
            <a:r>
              <a:rPr lang="en-US" sz="2400" dirty="0"/>
              <a:t>Accounts payable = 29.2, </a:t>
            </a:r>
          </a:p>
          <a:p>
            <a:r>
              <a:rPr lang="en-US" sz="2400" dirty="0"/>
              <a:t>Cost of goods sold (cost of sales) = 153.4</a:t>
            </a:r>
          </a:p>
        </p:txBody>
      </p:sp>
    </p:spTree>
    <p:extLst>
      <p:ext uri="{BB962C8B-B14F-4D97-AF65-F5344CB8AC3E}">
        <p14:creationId xmlns:p14="http://schemas.microsoft.com/office/powerpoint/2010/main" val="1202967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600" b="1" dirty="0"/>
              <a:t>Execute</a:t>
            </a:r>
          </a:p>
        </p:txBody>
      </p:sp>
      <mc:AlternateContent xmlns:mc="http://schemas.openxmlformats.org/markup-compatibility/2006" xmlns:a14="http://schemas.microsoft.com/office/drawing/2010/main">
        <mc:Choice Requires="a14">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p:nvPr/>
            </p:nvSpPr>
            <p:spPr bwMode="auto">
              <a:xfrm>
                <a:off x="350548" y="2334341"/>
                <a:ext cx="8757230" cy="218931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29.2</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=69.48</m:t>
                      </m:r>
                    </m:oMath>
                    <m:oMath xmlns:m="http://schemas.openxmlformats.org/officeDocument/2006/math">
                      <m:r>
                        <m:rPr>
                          <m:sty m:val="p"/>
                        </m:rPr>
                        <a:rPr lang="en-GB" i="1">
                          <a:solidFill>
                            <a:srgbClr val="000000"/>
                          </a:solidFill>
                          <a:latin typeface="Cambria Math" panose="02040503050406030204" pitchFamily="18" charset="0"/>
                        </a:rPr>
                        <m:t>Inventory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Average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Daily</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153.4/365</m:t>
                              </m:r>
                            </m:e>
                          </m:d>
                        </m:den>
                      </m:f>
                      <m:r>
                        <a:rPr lang="en-GB" i="1">
                          <a:solidFill>
                            <a:srgbClr val="000000"/>
                          </a:solidFill>
                          <a:latin typeface="Cambria Math" panose="02040503050406030204" pitchFamily="18" charset="0"/>
                        </a:rPr>
                        <m:t>=36.40</m:t>
                      </m:r>
                    </m:oMath>
                    <m:oMath xmlns:m="http://schemas.openxmlformats.org/officeDocument/2006/math">
                      <m:r>
                        <m:rPr>
                          <m:sty m:val="p"/>
                        </m:rPr>
                        <a:rPr lang="en-GB" i="1">
                          <a:solidFill>
                            <a:srgbClr val="000000"/>
                          </a:solidFill>
                          <a:latin typeface="Cambria Math" panose="02040503050406030204" pitchFamily="18" charset="0"/>
                        </a:rPr>
                        <m:t>Inventoryturnover</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153.4</m:t>
                          </m:r>
                        </m:num>
                        <m:den>
                          <m:r>
                            <a:rPr lang="en-GB" i="1">
                              <a:solidFill>
                                <a:srgbClr val="000000"/>
                              </a:solidFill>
                              <a:latin typeface="Cambria Math" panose="02040503050406030204" pitchFamily="18" charset="0"/>
                            </a:rPr>
                            <m:t>15.3</m:t>
                          </m:r>
                        </m:den>
                      </m:f>
                      <m:r>
                        <a:rPr lang="en-GB" i="1">
                          <a:solidFill>
                            <a:srgbClr val="000000"/>
                          </a:solidFill>
                          <a:latin typeface="Cambria Math" panose="02040503050406030204" pitchFamily="18" charset="0"/>
                        </a:rPr>
                        <m:t>=10.03</m:t>
                      </m:r>
                    </m:oMath>
                  </m:oMathPara>
                </a14:m>
                <a:endParaRPr lang="en-GB" dirty="0"/>
              </a:p>
            </p:txBody>
          </p:sp>
        </mc:Choice>
        <mc:Fallback xmlns="">
          <p:sp>
            <p:nvSp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SpPr txBox="1">
                <a:spLocks noRot="1" noChangeAspect="1" noMove="1" noResize="1" noEditPoints="1" noAdjustHandles="1" noChangeArrowheads="1" noChangeShapeType="1" noTextEdit="1"/>
              </p:cNvSpPr>
              <p:nvPr/>
            </p:nvSpPr>
            <p:spPr bwMode="auto">
              <a:xfrm>
                <a:off x="350548" y="2334341"/>
                <a:ext cx="8757230" cy="2189315"/>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7758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Problem:</a:t>
            </a:r>
          </a:p>
          <a:p>
            <a:r>
              <a:rPr lang="en-US" altLang="en-US" sz="2600" dirty="0">
                <a:ea typeface="ヒラギノ角ゴ Pro W3" pitchFamily="-65" charset="-128"/>
              </a:rPr>
              <a:t>Compute Rylan’s accounts receivable days, accounts payable days, and inventory days based on the following information:</a:t>
            </a:r>
          </a:p>
          <a:p>
            <a:pPr lvl="1">
              <a:lnSpc>
                <a:spcPct val="90000"/>
              </a:lnSpc>
            </a:pPr>
            <a:r>
              <a:rPr lang="en-US" altLang="en-US" sz="2400" dirty="0">
                <a:ea typeface="ヒラギノ角ゴ Pro W3" pitchFamily="-65" charset="-128"/>
              </a:rPr>
              <a:t>Accounts Receivable = $635</a:t>
            </a:r>
          </a:p>
          <a:p>
            <a:pPr lvl="1">
              <a:lnSpc>
                <a:spcPct val="90000"/>
              </a:lnSpc>
            </a:pPr>
            <a:r>
              <a:rPr lang="en-US" altLang="en-US" sz="2400" dirty="0">
                <a:ea typeface="ヒラギノ角ゴ Pro W3" pitchFamily="-65" charset="-128"/>
              </a:rPr>
              <a:t>Inventory= $925.0</a:t>
            </a:r>
          </a:p>
          <a:p>
            <a:pPr lvl="1">
              <a:lnSpc>
                <a:spcPct val="90000"/>
              </a:lnSpc>
            </a:pPr>
            <a:r>
              <a:rPr lang="en-US" altLang="en-US" sz="2400" dirty="0">
                <a:ea typeface="ヒラギノ角ゴ Pro W3" pitchFamily="-65" charset="-128"/>
              </a:rPr>
              <a:t>Accounts payable = $1,259</a:t>
            </a:r>
          </a:p>
          <a:p>
            <a:pPr lvl="1">
              <a:lnSpc>
                <a:spcPct val="90000"/>
              </a:lnSpc>
            </a:pPr>
            <a:r>
              <a:rPr lang="en-US" altLang="en-US" sz="2400" dirty="0">
                <a:ea typeface="ヒラギノ角ゴ Pro W3" pitchFamily="-65" charset="-128"/>
              </a:rPr>
              <a:t>Sales = $8,052</a:t>
            </a:r>
          </a:p>
          <a:p>
            <a:pPr lvl="1">
              <a:lnSpc>
                <a:spcPct val="90000"/>
              </a:lnSpc>
            </a:pPr>
            <a:r>
              <a:rPr lang="en-US" altLang="en-US" sz="2400" dirty="0">
                <a:ea typeface="ヒラギノ角ゴ Pro W3" pitchFamily="-65" charset="-128"/>
              </a:rPr>
              <a:t>Cost of goods sold (cost of sales) = $5,140</a:t>
            </a:r>
            <a:endParaRPr lang="en-US" sz="2400" dirty="0"/>
          </a:p>
        </p:txBody>
      </p:sp>
    </p:spTree>
    <p:extLst>
      <p:ext uri="{BB962C8B-B14F-4D97-AF65-F5344CB8AC3E}">
        <p14:creationId xmlns:p14="http://schemas.microsoft.com/office/powerpoint/2010/main" val="394154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Solution:</a:t>
            </a:r>
          </a:p>
          <a:p>
            <a:pPr>
              <a:spcBef>
                <a:spcPct val="40000"/>
              </a:spcBef>
              <a:buNone/>
            </a:pPr>
            <a:r>
              <a:rPr lang="en-US" altLang="en-US" sz="2800" b="1" dirty="0">
                <a:ea typeface="ヒラギノ角ゴ Pro W3" pitchFamily="-65" charset="-128"/>
              </a:rPr>
              <a:t>Plan and Organize:</a:t>
            </a:r>
          </a:p>
          <a:p>
            <a:pPr>
              <a:lnSpc>
                <a:spcPct val="90000"/>
              </a:lnSpc>
            </a:pPr>
            <a:r>
              <a:rPr lang="en-US" altLang="en-US" sz="2600" dirty="0">
                <a:ea typeface="ヒラギノ角ゴ Pro W3" pitchFamily="-65" charset="-128"/>
              </a:rPr>
              <a:t>Working capital ratios require information from both the balance sheet and the income statement</a:t>
            </a:r>
            <a:endParaRPr lang="en-US" sz="2600" dirty="0"/>
          </a:p>
        </p:txBody>
      </p:sp>
    </p:spTree>
    <p:extLst>
      <p:ext uri="{BB962C8B-B14F-4D97-AF65-F5344CB8AC3E}">
        <p14:creationId xmlns:p14="http://schemas.microsoft.com/office/powerpoint/2010/main" val="3315821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mc:AlternateContent xmlns:mc="http://schemas.openxmlformats.org/markup-compatibility/2006" xmlns:a14="http://schemas.microsoft.com/office/drawing/2010/main">
        <mc:Choice Requires="a14">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Grp="1"/>
              </p:cNvSpPr>
              <p:nvPr>
                <p:ph idx="1"/>
              </p:nvPr>
            </p:nvSpPr>
            <p:spPr bwMode="auto">
              <a:xfrm>
                <a:off x="473204" y="1758407"/>
                <a:ext cx="8311896" cy="2352152"/>
              </a:xfrm>
              <a:prstGeom prst="rect">
                <a:avLst/>
              </a:prstGeom>
              <a:noFill/>
            </p:spPr>
            <p:txBody>
              <a:bodyPr>
                <a:normAutofit fontScale="62500" lnSpcReduction="20000"/>
              </a:bodyPr>
              <a:lstStyle/>
              <a:p>
                <a:pPr>
                  <a:buNone/>
                </a:pPr>
                <a14:m>
                  <m:oMathPara xmlns:m="http://schemas.openxmlformats.org/officeDocument/2006/math">
                    <m:oMathParaPr>
                      <m:jc m:val="left"/>
                    </m:oMathParaPr>
                    <m:oMath xmlns:m="http://schemas.openxmlformats.org/officeDocument/2006/math">
                      <m:r>
                        <m:rPr>
                          <m:sty m:val="p"/>
                        </m:rPr>
                        <a:rPr lang="en-GB" i="1">
                          <a:solidFill>
                            <a:srgbClr val="000000"/>
                          </a:solidFill>
                          <a:latin typeface="Cambria Math" panose="02040503050406030204" pitchFamily="18" charset="0"/>
                        </a:rPr>
                        <m:t>AccountsReceivableDays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AccountsReceivable</m:t>
                          </m:r>
                        </m:num>
                        <m:den>
                          <m:r>
                            <m:rPr>
                              <m:sty m:val="p"/>
                            </m:rPr>
                            <a:rPr lang="en-GB" i="1">
                              <a:solidFill>
                                <a:srgbClr val="000000"/>
                              </a:solidFill>
                              <a:latin typeface="Cambria Math" panose="02040503050406030204" pitchFamily="18" charset="0"/>
                            </a:rPr>
                            <m:t>Sales</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635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8,052/365</m:t>
                              </m:r>
                            </m:e>
                          </m:d>
                        </m:den>
                      </m:f>
                      <m:r>
                        <a:rPr lang="en-GB" i="1">
                          <a:solidFill>
                            <a:srgbClr val="000000"/>
                          </a:solidFill>
                          <a:latin typeface="Cambria Math" panose="02040503050406030204" pitchFamily="18" charset="0"/>
                        </a:rPr>
                        <m:t>=28.8</m:t>
                      </m:r>
                    </m:oMath>
                    <m:oMath xmlns:m="http://schemas.openxmlformats.org/officeDocument/2006/math">
                      <m:r>
                        <m:rPr>
                          <m:sty m:val="p"/>
                        </m:rPr>
                        <a:rPr lang="en-GB" i="1">
                          <a:solidFill>
                            <a:srgbClr val="000000"/>
                          </a:solidFill>
                          <a:latin typeface="Cambria Math" panose="02040503050406030204" pitchFamily="18" charset="0"/>
                        </a:rPr>
                        <m:t>InventoryDays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925</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=65.7</m:t>
                      </m:r>
                    </m:oMath>
                    <m:oMath xmlns:m="http://schemas.openxmlformats.org/officeDocument/2006/math">
                      <m:r>
                        <m:rPr>
                          <m:sty m:val="p"/>
                        </m:rPr>
                        <a:rPr lang="en-GB" i="1">
                          <a:solidFill>
                            <a:srgbClr val="000000"/>
                          </a:solidFill>
                          <a:latin typeface="Cambria Math" panose="02040503050406030204" pitchFamily="18" charset="0"/>
                        </a:rPr>
                        <m:t>AccountsPayableDays</m:t>
                      </m:r>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Accounts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Payable</m:t>
                          </m:r>
                        </m:num>
                        <m:den>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r>
                            <a:rPr lang="en-GB" i="1">
                              <a:solidFill>
                                <a:srgbClr val="000000"/>
                              </a:solidFill>
                              <a:latin typeface="Cambria Math" panose="02040503050406030204" pitchFamily="18" charset="0"/>
                            </a:rPr>
                            <m:t>/365</m:t>
                          </m:r>
                        </m:den>
                      </m:f>
                      <m:r>
                        <a:rPr lang="en-GB" i="1">
                          <a:solidFill>
                            <a:srgbClr val="000000"/>
                          </a:solidFill>
                          <a:latin typeface="Cambria Math" panose="02040503050406030204" pitchFamily="18" charset="0"/>
                        </a:rPr>
                        <m:t>=</m:t>
                      </m:r>
                      <m:f>
                        <m:fPr>
                          <m:ctrlPr>
                            <a:rPr lang="en-GB" i="1">
                              <a:solidFill>
                                <a:srgbClr val="000000"/>
                              </a:solidFill>
                              <a:latin typeface="Cambria Math" panose="02040503050406030204" pitchFamily="18" charset="0"/>
                            </a:rPr>
                          </m:ctrlPr>
                        </m:fPr>
                        <m:num>
                          <m:r>
                            <a:rPr lang="en-GB" i="1">
                              <a:solidFill>
                                <a:srgbClr val="000000"/>
                              </a:solidFill>
                              <a:latin typeface="Cambria Math" panose="02040503050406030204" pitchFamily="18" charset="0"/>
                            </a:rPr>
                            <m:t>1,259</m:t>
                          </m:r>
                        </m:num>
                        <m:den>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5,140/365</m:t>
                              </m:r>
                            </m:e>
                          </m:d>
                        </m:den>
                      </m:f>
                      <m:r>
                        <a:rPr lang="en-GB" i="1">
                          <a:solidFill>
                            <a:srgbClr val="000000"/>
                          </a:solidFill>
                          <a:latin typeface="Cambria Math" panose="02040503050406030204" pitchFamily="18" charset="0"/>
                        </a:rPr>
                        <m:t>=89.4</m:t>
                      </m:r>
                    </m:oMath>
                  </m:oMathPara>
                </a14:m>
                <a:endParaRPr lang="en-GB"/>
              </a:p>
            </p:txBody>
          </p:sp>
        </mc:Choice>
        <mc:Fallback xmlns="">
          <p:sp>
            <p:nvSp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SpPr txBox="1">
                <a:spLocks noRot="1" noChangeAspect="1" noMove="1" noResize="1" noEditPoints="1" noAdjustHandles="1" noChangeArrowheads="1" noChangeShapeType="1" noTextEdit="1"/>
              </p:cNvSpPr>
              <p:nvPr>
                <p:ph idx="1"/>
              </p:nvPr>
            </p:nvSpPr>
            <p:spPr bwMode="auto">
              <a:xfrm>
                <a:off x="473204" y="1758407"/>
                <a:ext cx="8311896" cy="2352152"/>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897189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Evaluate:</a:t>
            </a:r>
          </a:p>
          <a:p>
            <a:r>
              <a:rPr lang="en-US" altLang="en-US" sz="2600" dirty="0">
                <a:ea typeface="ヒラギノ角ゴ Pro W3" pitchFamily="-65" charset="-128"/>
              </a:rPr>
              <a:t>Assuming that Rylan’s accounts payable at year-end on its balance sheet is representative of the normal amount during the year, Rylan is able, on average, to take about 89.4 days to pay its suppliers</a:t>
            </a:r>
          </a:p>
          <a:p>
            <a:r>
              <a:rPr lang="en-US" altLang="en-US" sz="2600" dirty="0">
                <a:ea typeface="ヒラギノ角ゴ Pro W3" pitchFamily="-65" charset="-128"/>
              </a:rPr>
              <a:t>This compares with the 28.8 days that it waits on average to be paid (its accounts receivable days)</a:t>
            </a:r>
          </a:p>
          <a:p>
            <a:r>
              <a:rPr lang="en-US" altLang="en-US" sz="2600" dirty="0">
                <a:ea typeface="ヒラギノ角ゴ Pro W3" pitchFamily="-65" charset="-128"/>
              </a:rPr>
              <a:t>Rylan typically takes 65.7 days to sell its inventory</a:t>
            </a:r>
            <a:endParaRPr lang="en-US" sz="2600" dirty="0"/>
          </a:p>
        </p:txBody>
      </p:sp>
    </p:spTree>
    <p:extLst>
      <p:ext uri="{BB962C8B-B14F-4D97-AF65-F5344CB8AC3E}">
        <p14:creationId xmlns:p14="http://schemas.microsoft.com/office/powerpoint/2010/main" val="617437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382000" cy="1097280"/>
          </a:xfrm>
        </p:spPr>
        <p:txBody>
          <a:bodyPr/>
          <a:lstStyle/>
          <a:p>
            <a:r>
              <a:rPr lang="en-US" altLang="en-US" sz="3600" dirty="0">
                <a:latin typeface="+mj-lt"/>
                <a:ea typeface="ヒラギノ角ゴ Pro W3" pitchFamily="-65" charset="-128"/>
              </a:rPr>
              <a:t>Financial Statement Analysis</a:t>
            </a:r>
            <a:endParaRPr lang="en-US" sz="2000" b="0" dirty="0">
              <a:latin typeface="+mj-lt"/>
            </a:endParaRPr>
          </a:p>
        </p:txBody>
      </p:sp>
      <p:sp>
        <p:nvSpPr>
          <p:cNvPr id="3" name="Content Placeholder 2"/>
          <p:cNvSpPr>
            <a:spLocks noGrp="1"/>
          </p:cNvSpPr>
          <p:nvPr>
            <p:ph idx="1"/>
          </p:nvPr>
        </p:nvSpPr>
        <p:spPr>
          <a:xfrm>
            <a:off x="457200" y="1600201"/>
            <a:ext cx="8229600" cy="15240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Equity</a:t>
            </a:r>
          </a:p>
          <a:p>
            <a:pPr lvl="2"/>
            <a:r>
              <a:rPr lang="en-US" altLang="en-US" sz="2200" dirty="0">
                <a:ea typeface="ＭＳ Ｐゴシック" panose="020B0600070205080204" pitchFamily="34" charset="-128"/>
              </a:rPr>
              <a:t>Evaluating the firm’s return on investment by comparing its income to its investment </a:t>
            </a:r>
            <a:endParaRPr lang="en-US" sz="2200" dirty="0"/>
          </a:p>
        </p:txBody>
      </p:sp>
      <mc:AlternateContent xmlns:mc="http://schemas.openxmlformats.org/markup-compatibility/2006" xmlns:a14="http://schemas.microsoft.com/office/drawing/2010/main">
        <mc:Choice Requires="a14">
          <p:sp>
            <p:nvSpPr>
              <p:cNvPr id="4" name="Object 3" descr="Return on equity equals net income over book value of equity."/>
              <p:cNvSpPr txBox="1"/>
              <p:nvPr/>
            </p:nvSpPr>
            <p:spPr bwMode="auto">
              <a:xfrm>
                <a:off x="1536243" y="3452226"/>
                <a:ext cx="5528582" cy="896528"/>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Book</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Value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of</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Equity</m:t>
                          </m:r>
                        </m:den>
                      </m:f>
                    </m:oMath>
                  </m:oMathPara>
                </a14:m>
                <a:endParaRPr lang="en-GB"/>
              </a:p>
            </p:txBody>
          </p:sp>
        </mc:Choice>
        <mc:Fallback xmlns="">
          <p:sp>
            <p:nvSpPr>
              <p:cNvPr id="4" name="Object 3" descr="Return on equity equals net income over book value of equity."/>
              <p:cNvSpPr txBox="1">
                <a:spLocks noRot="1" noChangeAspect="1" noMove="1" noResize="1" noEditPoints="1" noAdjustHandles="1" noChangeArrowheads="1" noChangeShapeType="1" noTextEdit="1"/>
              </p:cNvSpPr>
              <p:nvPr/>
            </p:nvSpPr>
            <p:spPr bwMode="auto">
              <a:xfrm>
                <a:off x="1536243" y="3452226"/>
                <a:ext cx="5528582" cy="896528"/>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934096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16764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Assets</a:t>
            </a:r>
          </a:p>
          <a:p>
            <a:pPr lvl="2"/>
            <a:r>
              <a:rPr lang="en-US" altLang="en-US" sz="2200" dirty="0">
                <a:ea typeface="ＭＳ Ｐゴシック" panose="020B0600070205080204" pitchFamily="34" charset="-128"/>
              </a:rPr>
              <a:t>Evaluating the firm’s return on investment by comparing its income to its assets</a:t>
            </a:r>
            <a:endParaRPr lang="en-US" sz="2200" dirty="0"/>
          </a:p>
        </p:txBody>
      </p:sp>
      <mc:AlternateContent xmlns:mc="http://schemas.openxmlformats.org/markup-compatibility/2006" xmlns:a14="http://schemas.microsoft.com/office/drawing/2010/main">
        <mc:Choice Requires="a14">
          <p:sp>
            <p:nvSpPr>
              <p:cNvPr id="4" name="Object 3" descr="Return on assets equals net income over total assets."/>
              <p:cNvSpPr txBox="1"/>
              <p:nvPr/>
            </p:nvSpPr>
            <p:spPr bwMode="auto">
              <a:xfrm>
                <a:off x="1555019" y="3603338"/>
                <a:ext cx="4497271" cy="84512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r>
                        <m:rPr>
                          <m:nor/>
                        </m:rPr>
                        <a:rPr lang="en-GB" i="0">
                          <a:solidFill>
                            <a:srgbClr val="000000"/>
                          </a:solidFill>
                          <a:latin typeface="Cambria Math" panose="02040503050406030204" pitchFamily="18" charset="0"/>
                        </a:rPr>
                        <m:t>Return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on</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 </m:t>
                      </m:r>
                      <m:r>
                        <a:rPr lang="en-GB" i="0">
                          <a:solidFill>
                            <a:srgbClr val="000000"/>
                          </a:solidFill>
                          <a:latin typeface="Cambria Math" panose="02040503050406030204" pitchFamily="18" charset="0"/>
                        </a:rPr>
                        <m:t>=</m:t>
                      </m:r>
                      <m:r>
                        <a:rPr lang="en-GB" i="1">
                          <a:solidFill>
                            <a:srgbClr val="000000"/>
                          </a:solidFill>
                          <a:latin typeface="Cambria Math" panose="02040503050406030204" pitchFamily="18" charset="0"/>
                        </a:rPr>
                        <m:t> </m:t>
                      </m:r>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Net</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Income</m:t>
                          </m:r>
                        </m:num>
                        <m:den>
                          <m:r>
                            <m:rPr>
                              <m:nor/>
                            </m:rPr>
                            <a:rPr lang="en-GB" i="0">
                              <a:solidFill>
                                <a:srgbClr val="000000"/>
                              </a:solidFill>
                              <a:latin typeface="Cambria Math" panose="02040503050406030204" pitchFamily="18" charset="0"/>
                            </a:rPr>
                            <m:t>Total</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Assets</m:t>
                          </m:r>
                        </m:den>
                      </m:f>
                    </m:oMath>
                  </m:oMathPara>
                </a14:m>
                <a:endParaRPr lang="en-GB"/>
              </a:p>
            </p:txBody>
          </p:sp>
        </mc:Choice>
        <mc:Fallback xmlns="">
          <p:sp>
            <p:nvSpPr>
              <p:cNvPr id="4" name="Object 3" descr="Return on assets equals net income over total assets."/>
              <p:cNvSpPr txBox="1">
                <a:spLocks noRot="1" noChangeAspect="1" noMove="1" noResize="1" noEditPoints="1" noAdjustHandles="1" noChangeArrowheads="1" noChangeShapeType="1" noTextEdit="1"/>
              </p:cNvSpPr>
              <p:nvPr/>
            </p:nvSpPr>
            <p:spPr bwMode="auto">
              <a:xfrm>
                <a:off x="1555019" y="3603338"/>
                <a:ext cx="4497271" cy="845121"/>
              </a:xfrm>
              <a:prstGeom prst="rect">
                <a:avLst/>
              </a:prstGeom>
              <a:blipFill>
                <a:blip r:embed="rId2"/>
                <a:stretch>
                  <a:fillRect/>
                </a:stretch>
              </a:blipFill>
            </p:spPr>
            <p:txBody>
              <a:bodyPr/>
              <a:lstStyle/>
              <a:p>
                <a:r>
                  <a:rPr lang="en-GB">
                    <a:noFill/>
                  </a:rPr>
                  <a:t> </a:t>
                </a:r>
              </a:p>
            </p:txBody>
          </p:sp>
        </mc:Fallback>
      </mc:AlternateContent>
      <p:sp>
        <p:nvSpPr>
          <p:cNvPr id="5" name="Title 1">
            <a:extLst>
              <a:ext uri="{FF2B5EF4-FFF2-40B4-BE49-F238E27FC236}">
                <a16:creationId xmlns:a16="http://schemas.microsoft.com/office/drawing/2014/main" id="{48F3F44C-3571-2905-E78C-396AD56C0DE2}"/>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891425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 </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Assess how Global’s ability to use its assets effectively has changed in the last year by computing the change in its return on assets.</a:t>
            </a:r>
          </a:p>
        </p:txBody>
      </p:sp>
    </p:spTree>
    <p:extLst>
      <p:ext uri="{BB962C8B-B14F-4D97-AF65-F5344CB8AC3E}">
        <p14:creationId xmlns:p14="http://schemas.microsoft.com/office/powerpoint/2010/main" val="325320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3" name="Content Placeholder 2"/>
          <p:cNvSpPr>
            <a:spLocks noGrp="1"/>
          </p:cNvSpPr>
          <p:nvPr>
            <p:ph idx="1"/>
          </p:nvPr>
        </p:nvSpPr>
        <p:spPr>
          <a:xfrm>
            <a:off x="457200" y="1600201"/>
            <a:ext cx="8229600" cy="2057400"/>
          </a:xfrm>
        </p:spPr>
        <p:txBody>
          <a:bodyPr/>
          <a:lstStyle/>
          <a:p>
            <a:pPr marL="0" indent="0">
              <a:buNone/>
            </a:pPr>
            <a:r>
              <a:rPr lang="en-US" sz="2800" b="1" dirty="0"/>
              <a:t>Solution</a:t>
            </a:r>
          </a:p>
          <a:p>
            <a:pPr marL="0" indent="0">
              <a:buNone/>
            </a:pPr>
            <a:r>
              <a:rPr lang="en-US" sz="2800" b="1" dirty="0"/>
              <a:t>Plan and Organize</a:t>
            </a:r>
          </a:p>
          <a:p>
            <a:r>
              <a:rPr lang="en-US" sz="2600" dirty="0"/>
              <a:t>In order to compute ROA, we need net income, interest expense, and total assets.</a:t>
            </a:r>
          </a:p>
        </p:txBody>
      </p:sp>
      <p:graphicFrame>
        <p:nvGraphicFramePr>
          <p:cNvPr id="4" name="Table 3" descr="A table with 3 columns: blank, 2015, and 2016. Row 1: net income: 1.9 and 2.0. Row 2: interest expense: 4.6 and 7.7. Row 3: total assets: 128.9 and 170.1."/>
          <p:cNvGraphicFramePr>
            <a:graphicFrameLocks noGrp="1"/>
          </p:cNvGraphicFramePr>
          <p:nvPr/>
        </p:nvGraphicFramePr>
        <p:xfrm>
          <a:off x="1524000" y="3911608"/>
          <a:ext cx="4343400" cy="1483360"/>
        </p:xfrm>
        <a:graphic>
          <a:graphicData uri="http://schemas.openxmlformats.org/drawingml/2006/table">
            <a:tbl>
              <a:tblPr firstRow="1" bandRow="1">
                <a:tableStyleId>{3B4B98B0-60AC-42C2-AFA5-B58CD77FA1E5}</a:tableStyleId>
              </a:tblPr>
              <a:tblGrid>
                <a:gridCol w="2032000">
                  <a:extLst>
                    <a:ext uri="{9D8B030D-6E8A-4147-A177-3AD203B41FA5}">
                      <a16:colId xmlns:a16="http://schemas.microsoft.com/office/drawing/2014/main" val="20000"/>
                    </a:ext>
                  </a:extLst>
                </a:gridCol>
                <a:gridCol w="11684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tblGrid>
              <a:tr h="370840">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70840">
                <a:tc>
                  <a:txBody>
                    <a:bodyPr/>
                    <a:lstStyle/>
                    <a:p>
                      <a:r>
                        <a:rPr lang="en-US" sz="1800" b="1" i="0" u="none" strike="noStrike" kern="1200" baseline="0" dirty="0">
                          <a:solidFill>
                            <a:schemeClr val="tx1"/>
                          </a:solidFill>
                          <a:latin typeface="+mn-lt"/>
                          <a:ea typeface="+mn-ea"/>
                          <a:cs typeface="+mn-cs"/>
                        </a:rPr>
                        <a:t>Net Income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370840">
                <a:tc>
                  <a:txBody>
                    <a:bodyPr/>
                    <a:lstStyle/>
                    <a:p>
                      <a:r>
                        <a:rPr lang="en-US" sz="1800" b="1" i="0" u="none" strike="noStrike" kern="1200" baseline="0" dirty="0">
                          <a:solidFill>
                            <a:schemeClr val="tx1"/>
                          </a:solidFill>
                          <a:latin typeface="+mn-lt"/>
                          <a:ea typeface="+mn-ea"/>
                          <a:cs typeface="+mn-cs"/>
                        </a:rPr>
                        <a:t>Interest Expense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4.6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7.7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370840">
                <a:tc>
                  <a:txBody>
                    <a:bodyPr/>
                    <a:lstStyle/>
                    <a:p>
                      <a:r>
                        <a:rPr lang="en-US" sz="1800" b="1" i="0" u="none" strike="noStrike" kern="1200" baseline="0" dirty="0">
                          <a:solidFill>
                            <a:schemeClr val="tx1"/>
                          </a:solidFill>
                          <a:latin typeface="+mn-lt"/>
                          <a:ea typeface="+mn-ea"/>
                          <a:cs typeface="+mn-cs"/>
                        </a:rPr>
                        <a:t>Total Assets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128.9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170.1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12412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4" name="Content Placeholder 3"/>
          <p:cNvSpPr>
            <a:spLocks noGrp="1"/>
          </p:cNvSpPr>
          <p:nvPr>
            <p:ph idx="1"/>
          </p:nvPr>
        </p:nvSpPr>
        <p:spPr/>
        <p:txBody>
          <a:bodyPr/>
          <a:lstStyle/>
          <a:p>
            <a:pPr marL="0" indent="0">
              <a:buNone/>
            </a:pPr>
            <a:r>
              <a:rPr lang="en-US" sz="2600" b="1" dirty="0"/>
              <a:t>Execute</a:t>
            </a:r>
            <a:endParaRPr lang="en-US" sz="2600" dirty="0"/>
          </a:p>
        </p:txBody>
      </p:sp>
      <p:sp>
        <p:nvSpPr>
          <p:cNvPr id="5" name="Content Placeholder 4"/>
          <p:cNvSpPr>
            <a:spLocks noGrp="1"/>
          </p:cNvSpPr>
          <p:nvPr>
            <p:ph idx="13"/>
          </p:nvPr>
        </p:nvSpPr>
        <p:spPr>
          <a:xfrm>
            <a:off x="457200" y="2136230"/>
            <a:ext cx="3714263" cy="378369"/>
          </a:xfrm>
        </p:spPr>
        <p:txBody>
          <a:bodyPr/>
          <a:lstStyle/>
          <a:p>
            <a:pPr marL="0" indent="0">
              <a:buNone/>
            </a:pPr>
            <a:r>
              <a:rPr lang="en-US" sz="2400" dirty="0"/>
              <a:t>In 2016, Global’s ROA was</a:t>
            </a:r>
          </a:p>
        </p:txBody>
      </p:sp>
      <mc:AlternateContent xmlns:mc="http://schemas.openxmlformats.org/markup-compatibility/2006" xmlns:a14="http://schemas.microsoft.com/office/drawing/2010/main">
        <mc:Choice Requires="a14">
          <p:sp>
            <p:nvSpPr>
              <p:cNvPr id="15" name="Object" descr="2.0 plus 7.7 over 170.1 equals 5.7%."/>
              <p:cNvSpPr txBox="1">
                <a:spLocks noGrp="1"/>
              </p:cNvSpPr>
              <p:nvPr>
                <p:ph idx="15"/>
              </p:nvPr>
            </p:nvSpPr>
            <p:spPr bwMode="auto">
              <a:xfrm>
                <a:off x="4128599" y="1938781"/>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2.0+7.7</m:t>
                              </m:r>
                            </m:e>
                          </m:d>
                        </m:num>
                        <m:den>
                          <m:r>
                            <a:rPr lang="en-GB" i="1">
                              <a:solidFill>
                                <a:srgbClr val="000000"/>
                              </a:solidFill>
                              <a:latin typeface="Cambria Math" panose="02040503050406030204" pitchFamily="18" charset="0"/>
                            </a:rPr>
                            <m:t>170.1</m:t>
                          </m:r>
                        </m:den>
                      </m:f>
                      <m:r>
                        <a:rPr lang="en-GB" i="1">
                          <a:solidFill>
                            <a:srgbClr val="000000"/>
                          </a:solidFill>
                          <a:latin typeface="Cambria Math" panose="02040503050406030204" pitchFamily="18" charset="0"/>
                        </a:rPr>
                        <m:t>=5.7%,</m:t>
                      </m:r>
                    </m:oMath>
                  </m:oMathPara>
                </a14:m>
                <a:endParaRPr lang="en-GB"/>
              </a:p>
            </p:txBody>
          </p:sp>
        </mc:Choice>
        <mc:Fallback xmlns="">
          <p:sp>
            <p:nvSpPr>
              <p:cNvPr id="15" name="Object" descr="2.0 plus 7.7 over 170.1 equals 5.7%."/>
              <p:cNvSpPr txBox="1">
                <a:spLocks noRot="1" noChangeAspect="1" noMove="1" noResize="1" noEditPoints="1" noAdjustHandles="1" noChangeArrowheads="1" noChangeShapeType="1" noTextEdit="1"/>
              </p:cNvSpPr>
              <p:nvPr>
                <p:ph idx="15"/>
              </p:nvPr>
            </p:nvSpPr>
            <p:spPr bwMode="auto">
              <a:xfrm>
                <a:off x="4128599" y="1938781"/>
                <a:ext cx="2312392" cy="829360"/>
              </a:xfrm>
              <a:prstGeom prst="rect">
                <a:avLst/>
              </a:prstGeom>
              <a:blipFill>
                <a:blip r:embed="rId2"/>
                <a:stretch>
                  <a:fillRect/>
                </a:stretch>
              </a:blipFill>
            </p:spPr>
            <p:txBody>
              <a:bodyPr/>
              <a:lstStyle/>
              <a:p>
                <a:r>
                  <a:rPr lang="en-GB">
                    <a:noFill/>
                  </a:rPr>
                  <a:t> </a:t>
                </a:r>
              </a:p>
            </p:txBody>
          </p:sp>
        </mc:Fallback>
      </mc:AlternateContent>
      <p:sp>
        <p:nvSpPr>
          <p:cNvPr id="6" name="Content Placeholder 5"/>
          <p:cNvSpPr>
            <a:spLocks noGrp="1"/>
          </p:cNvSpPr>
          <p:nvPr>
            <p:ph idx="14"/>
          </p:nvPr>
        </p:nvSpPr>
        <p:spPr>
          <a:xfrm>
            <a:off x="462791" y="2871110"/>
            <a:ext cx="4399721" cy="358642"/>
          </a:xfrm>
        </p:spPr>
        <p:txBody>
          <a:bodyPr/>
          <a:lstStyle/>
          <a:p>
            <a:pPr marL="0" indent="0">
              <a:buNone/>
            </a:pPr>
            <a:r>
              <a:rPr lang="en-US" sz="2400" dirty="0"/>
              <a:t>compared to an ROA in 2015 of</a:t>
            </a:r>
          </a:p>
        </p:txBody>
      </p:sp>
      <mc:AlternateContent xmlns:mc="http://schemas.openxmlformats.org/markup-compatibility/2006" xmlns:a14="http://schemas.microsoft.com/office/drawing/2010/main">
        <mc:Choice Requires="a14">
          <p:sp>
            <p:nvSpPr>
              <p:cNvPr id="16" name="Object" descr="1.9 plus 4.6 over 128.9 equals 5.0%."/>
              <p:cNvSpPr txBox="1">
                <a:spLocks noGrp="1"/>
              </p:cNvSpPr>
              <p:nvPr>
                <p:ph idx="15"/>
              </p:nvPr>
            </p:nvSpPr>
            <p:spPr bwMode="auto">
              <a:xfrm>
                <a:off x="4795358" y="2734127"/>
                <a:ext cx="2312392" cy="829360"/>
              </a:xfrm>
              <a:prstGeom prst="rect">
                <a:avLst/>
              </a:prstGeom>
              <a:noFill/>
            </p:spPr>
            <p:txBody>
              <a:bodyPr>
                <a:normAutofit/>
              </a:bodyPr>
              <a:lstStyle/>
              <a:p>
                <a:pPr>
                  <a:buNone/>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d>
                            <m:dPr>
                              <m:ctrlPr>
                                <a:rPr lang="en-GB" i="1">
                                  <a:solidFill>
                                    <a:srgbClr val="000000"/>
                                  </a:solidFill>
                                  <a:latin typeface="Cambria Math" panose="02040503050406030204" pitchFamily="18" charset="0"/>
                                </a:rPr>
                              </m:ctrlPr>
                            </m:dPr>
                            <m:e>
                              <m:r>
                                <a:rPr lang="en-GB" i="1">
                                  <a:solidFill>
                                    <a:srgbClr val="000000"/>
                                  </a:solidFill>
                                  <a:latin typeface="Cambria Math" panose="02040503050406030204" pitchFamily="18" charset="0"/>
                                </a:rPr>
                                <m:t>1.9+4.6</m:t>
                              </m:r>
                            </m:e>
                          </m:d>
                        </m:num>
                        <m:den>
                          <m:r>
                            <a:rPr lang="en-GB" i="1">
                              <a:solidFill>
                                <a:srgbClr val="000000"/>
                              </a:solidFill>
                              <a:latin typeface="Cambria Math" panose="02040503050406030204" pitchFamily="18" charset="0"/>
                            </a:rPr>
                            <m:t>128.9</m:t>
                          </m:r>
                        </m:den>
                      </m:f>
                      <m:r>
                        <a:rPr lang="en-GB" i="1">
                          <a:solidFill>
                            <a:srgbClr val="000000"/>
                          </a:solidFill>
                          <a:latin typeface="Cambria Math" panose="02040503050406030204" pitchFamily="18" charset="0"/>
                        </a:rPr>
                        <m:t>=5.0%,</m:t>
                      </m:r>
                    </m:oMath>
                  </m:oMathPara>
                </a14:m>
                <a:endParaRPr lang="en-GB"/>
              </a:p>
            </p:txBody>
          </p:sp>
        </mc:Choice>
        <mc:Fallback xmlns="">
          <p:sp>
            <p:nvSpPr>
              <p:cNvPr id="16" name="Object" descr="1.9 plus 4.6 over 128.9 equals 5.0%."/>
              <p:cNvSpPr txBox="1">
                <a:spLocks noRot="1" noChangeAspect="1" noMove="1" noResize="1" noEditPoints="1" noAdjustHandles="1" noChangeArrowheads="1" noChangeShapeType="1" noTextEdit="1"/>
              </p:cNvSpPr>
              <p:nvPr>
                <p:ph idx="15"/>
              </p:nvPr>
            </p:nvSpPr>
            <p:spPr bwMode="auto">
              <a:xfrm>
                <a:off x="4795358" y="2734127"/>
                <a:ext cx="2312392" cy="829360"/>
              </a:xfrm>
              <a:prstGeom prst="rect">
                <a:avLst/>
              </a:prstGeom>
              <a:blipFill>
                <a:blip r:embed="rId3"/>
                <a:stretch>
                  <a:fillRect/>
                </a:stretch>
              </a:blipFill>
            </p:spPr>
            <p:txBody>
              <a:bodyPr/>
              <a:lstStyle/>
              <a:p>
                <a:r>
                  <a:rPr lang="en-GB">
                    <a:noFill/>
                  </a:rPr>
                  <a:t> </a:t>
                </a:r>
              </a:p>
            </p:txBody>
          </p:sp>
        </mc:Fallback>
      </mc:AlternateContent>
      <p:sp>
        <p:nvSpPr>
          <p:cNvPr id="8" name="Content Placeholder 7"/>
          <p:cNvSpPr>
            <a:spLocks noGrp="1"/>
          </p:cNvSpPr>
          <p:nvPr>
            <p:ph idx="16"/>
          </p:nvPr>
        </p:nvSpPr>
        <p:spPr>
          <a:xfrm>
            <a:off x="437322" y="3624261"/>
            <a:ext cx="8269358" cy="1676400"/>
          </a:xfrm>
        </p:spPr>
        <p:txBody>
          <a:bodyPr/>
          <a:lstStyle/>
          <a:p>
            <a:pPr marL="0" indent="0">
              <a:buNone/>
            </a:pPr>
            <a:r>
              <a:rPr lang="en-US" sz="2400" b="1" dirty="0"/>
              <a:t>Evaluate</a:t>
            </a:r>
          </a:p>
          <a:p>
            <a:r>
              <a:rPr lang="en-US" sz="2400" dirty="0"/>
              <a:t>The improvement in Global’s ROA from 2015 to 2016 suggests that Global was able to use its assets more effectively and increase its return over this period.</a:t>
            </a:r>
          </a:p>
        </p:txBody>
      </p:sp>
    </p:spTree>
    <p:extLst>
      <p:ext uri="{BB962C8B-B14F-4D97-AF65-F5344CB8AC3E}">
        <p14:creationId xmlns:p14="http://schemas.microsoft.com/office/powerpoint/2010/main" val="206010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533400"/>
          </a:xfrm>
        </p:spPr>
        <p:txBody>
          <a:bodyPr/>
          <a:lstStyle/>
          <a:p>
            <a:pPr marL="0" indent="0">
              <a:buNone/>
            </a:pPr>
            <a:r>
              <a:rPr lang="en-US" sz="2400" b="1" dirty="0"/>
              <a:t>Table 2.4 A Summary of Key Financial Ratios</a:t>
            </a:r>
          </a:p>
        </p:txBody>
      </p:sp>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nvGraphicFramePr>
        <p:xfrm>
          <a:off x="523873" y="2297114"/>
          <a:ext cx="8391529" cy="3951286"/>
        </p:xfrm>
        <a:graphic>
          <a:graphicData uri="http://schemas.openxmlformats.org/drawingml/2006/table">
            <a:tbl>
              <a:tblPr firstRow="1" bandRow="1">
                <a:tableStyleId>{3B4B98B0-60AC-42C2-AFA5-B58CD77FA1E5}</a:tableStyleId>
              </a:tblPr>
              <a:tblGrid>
                <a:gridCol w="1457327">
                  <a:extLst>
                    <a:ext uri="{9D8B030D-6E8A-4147-A177-3AD203B41FA5}">
                      <a16:colId xmlns:a16="http://schemas.microsoft.com/office/drawing/2014/main" val="20000"/>
                    </a:ext>
                  </a:extLst>
                </a:gridCol>
                <a:gridCol w="19050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143001">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Profitability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Gross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33.8%</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30.1%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51.4%</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39.0%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Operating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8.1%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7.3%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12.2%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16.2%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Net Profit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2.6%</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4.5%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xmlns:a14="http://schemas.microsoft.com/office/drawing/2010/main">
        <mc:Choice Requires="a14">
          <p:sp>
            <p:nvSpPr>
              <p:cNvPr id="5" name="Object 4" descr="A formula: Gross profit over sales."/>
              <p:cNvSpPr txBox="1"/>
              <p:nvPr/>
            </p:nvSpPr>
            <p:spPr bwMode="auto">
              <a:xfrm>
                <a:off x="2119955" y="3448622"/>
                <a:ext cx="1446502" cy="70370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GrossProfit</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xmlns="">
          <p:sp>
            <p:nvSpPr>
              <p:cNvPr id="5" name="Object 4" descr="A formula: Gross profit over sales."/>
              <p:cNvSpPr txBox="1">
                <a:spLocks noRot="1" noChangeAspect="1" noMove="1" noResize="1" noEditPoints="1" noAdjustHandles="1" noChangeArrowheads="1" noChangeShapeType="1" noTextEdit="1"/>
              </p:cNvSpPr>
              <p:nvPr/>
            </p:nvSpPr>
            <p:spPr bwMode="auto">
              <a:xfrm>
                <a:off x="2119955" y="3448622"/>
                <a:ext cx="1446502" cy="70370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Object 5" descr="A formula: Operating income over sales."/>
              <p:cNvSpPr txBox="1"/>
              <p:nvPr/>
            </p:nvSpPr>
            <p:spPr bwMode="auto">
              <a:xfrm>
                <a:off x="1913845" y="4410917"/>
                <a:ext cx="2050822" cy="68412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Operating</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xmlns="">
          <p:sp>
            <p:nvSpPr>
              <p:cNvPr id="6" name="Object 5" descr="A formula: Operating income over sales."/>
              <p:cNvSpPr txBox="1">
                <a:spLocks noRot="1" noChangeAspect="1" noMove="1" noResize="1" noEditPoints="1" noAdjustHandles="1" noChangeArrowheads="1" noChangeShapeType="1" noTextEdit="1"/>
              </p:cNvSpPr>
              <p:nvPr/>
            </p:nvSpPr>
            <p:spPr bwMode="auto">
              <a:xfrm>
                <a:off x="1913845" y="4410917"/>
                <a:ext cx="2050822" cy="68412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Object 6" descr="A formula: Net income over sales."/>
              <p:cNvSpPr txBox="1"/>
              <p:nvPr/>
            </p:nvSpPr>
            <p:spPr bwMode="auto">
              <a:xfrm>
                <a:off x="2254250" y="5286375"/>
                <a:ext cx="1368425" cy="704850"/>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Sales</m:t>
                          </m:r>
                        </m:den>
                      </m:f>
                    </m:oMath>
                  </m:oMathPara>
                </a14:m>
                <a:endParaRPr lang="en-GB"/>
              </a:p>
            </p:txBody>
          </p:sp>
        </mc:Choice>
        <mc:Fallback xmlns="">
          <p:sp>
            <p:nvSpPr>
              <p:cNvPr id="7" name="Object 6" descr="A formula: Net income over sales."/>
              <p:cNvSpPr txBox="1">
                <a:spLocks noRot="1" noChangeAspect="1" noMove="1" noResize="1" noEditPoints="1" noAdjustHandles="1" noChangeArrowheads="1" noChangeShapeType="1" noTextEdit="1"/>
              </p:cNvSpPr>
              <p:nvPr/>
            </p:nvSpPr>
            <p:spPr bwMode="auto">
              <a:xfrm>
                <a:off x="2254250" y="5286375"/>
                <a:ext cx="1368425" cy="7048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84665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nvGraphicFramePr>
        <p:xfrm>
          <a:off x="509585" y="2054222"/>
          <a:ext cx="8391536" cy="4220526"/>
        </p:xfrm>
        <a:graphic>
          <a:graphicData uri="http://schemas.openxmlformats.org/drawingml/2006/table">
            <a:tbl>
              <a:tblPr firstRow="1" bandRow="1">
                <a:tableStyleId>{3B4B98B0-60AC-42C2-AFA5-B58CD77FA1E5}</a:tableStyleId>
              </a:tblPr>
              <a:tblGrid>
                <a:gridCol w="1152527">
                  <a:extLst>
                    <a:ext uri="{9D8B030D-6E8A-4147-A177-3AD203B41FA5}">
                      <a16:colId xmlns:a16="http://schemas.microsoft.com/office/drawing/2014/main" val="20000"/>
                    </a:ext>
                  </a:extLst>
                </a:gridCol>
                <a:gridCol w="2605088">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900121">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Liquidity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a:solidFill>
                            <a:schemeClr val="bg1"/>
                          </a:solidFill>
                        </a:rPr>
                        <a:t>blank</a:t>
                      </a:r>
                      <a:endParaRPr lang="en-US"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Current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Quick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Cash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xmlns:a14="http://schemas.microsoft.com/office/drawing/2010/main">
        <mc:Choice Requires="a14">
          <p:sp>
            <p:nvSpPr>
              <p:cNvPr id="5" name="Object 4" descr="A formula: Current assets minus inventory over current liabilities."/>
              <p:cNvSpPr txBox="1"/>
              <p:nvPr/>
            </p:nvSpPr>
            <p:spPr bwMode="auto">
              <a:xfrm>
                <a:off x="1593068" y="4399811"/>
                <a:ext cx="2774950"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Inventory</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xmlns="">
          <p:sp>
            <p:nvSpPr>
              <p:cNvPr id="5" name="Object 4" descr="A formula: Current assets minus inventory over current liabilities."/>
              <p:cNvSpPr txBox="1">
                <a:spLocks noRot="1" noChangeAspect="1" noMove="1" noResize="1" noEditPoints="1" noAdjustHandles="1" noChangeArrowheads="1" noChangeShapeType="1" noTextEdit="1"/>
              </p:cNvSpPr>
              <p:nvPr/>
            </p:nvSpPr>
            <p:spPr bwMode="auto">
              <a:xfrm>
                <a:off x="1593068" y="4399811"/>
                <a:ext cx="2774950" cy="6826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Object 5" descr="A formula: Current assets over current liabilities."/>
              <p:cNvSpPr txBox="1"/>
              <p:nvPr/>
            </p:nvSpPr>
            <p:spPr bwMode="auto">
              <a:xfrm>
                <a:off x="1960562" y="3454398"/>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xmlns="">
          <p:sp>
            <p:nvSpPr>
              <p:cNvPr id="6" name="Object 5" descr="A formula: Current assets over current liabilities."/>
              <p:cNvSpPr txBox="1">
                <a:spLocks noRot="1" noChangeAspect="1" noMove="1" noResize="1" noEditPoints="1" noAdjustHandles="1" noChangeArrowheads="1" noChangeShapeType="1" noTextEdit="1"/>
              </p:cNvSpPr>
              <p:nvPr/>
            </p:nvSpPr>
            <p:spPr bwMode="auto">
              <a:xfrm>
                <a:off x="1960562" y="3454398"/>
                <a:ext cx="2014537" cy="682625"/>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Object 6" descr="A formula: Cash over current liabilities."/>
              <p:cNvSpPr txBox="1"/>
              <p:nvPr/>
            </p:nvSpPr>
            <p:spPr bwMode="auto">
              <a:xfrm>
                <a:off x="1941511" y="5307013"/>
                <a:ext cx="2014537"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Cash</m:t>
                          </m:r>
                        </m:num>
                        <m:den>
                          <m:r>
                            <m:rPr>
                              <m:sty m:val="p"/>
                            </m:rPr>
                            <a:rPr lang="en-GB" i="1">
                              <a:solidFill>
                                <a:srgbClr val="000000"/>
                              </a:solidFill>
                              <a:latin typeface="Cambria Math" panose="02040503050406030204" pitchFamily="18" charset="0"/>
                            </a:rPr>
                            <m:t>Current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Liabilities</m:t>
                          </m:r>
                        </m:den>
                      </m:f>
                    </m:oMath>
                  </m:oMathPara>
                </a14:m>
                <a:endParaRPr lang="en-GB"/>
              </a:p>
            </p:txBody>
          </p:sp>
        </mc:Choice>
        <mc:Fallback xmlns="">
          <p:sp>
            <p:nvSpPr>
              <p:cNvPr id="7" name="Object 6" descr="A formula: Cash over current liabilities."/>
              <p:cNvSpPr txBox="1">
                <a:spLocks noRot="1" noChangeAspect="1" noMove="1" noResize="1" noEditPoints="1" noAdjustHandles="1" noChangeArrowheads="1" noChangeShapeType="1" noTextEdit="1"/>
              </p:cNvSpPr>
              <p:nvPr/>
            </p:nvSpPr>
            <p:spPr bwMode="auto">
              <a:xfrm>
                <a:off x="1941511" y="5307013"/>
                <a:ext cx="2014537" cy="682625"/>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77829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nvGraphicFramePr>
        <p:xfrm>
          <a:off x="423857" y="2239962"/>
          <a:ext cx="8601081" cy="3703638"/>
        </p:xfrm>
        <a:graphic>
          <a:graphicData uri="http://schemas.openxmlformats.org/drawingml/2006/table">
            <a:tbl>
              <a:tblPr firstRow="1" bandRow="1">
                <a:tableStyleId>{3B4B98B0-60AC-42C2-AFA5-B58CD77FA1E5}</a:tableStyleId>
              </a:tblPr>
              <a:tblGrid>
                <a:gridCol w="1938343">
                  <a:extLst>
                    <a:ext uri="{9D8B030D-6E8A-4147-A177-3AD203B41FA5}">
                      <a16:colId xmlns:a16="http://schemas.microsoft.com/office/drawing/2014/main" val="20000"/>
                    </a:ext>
                  </a:extLst>
                </a:gridCol>
                <a:gridCol w="22098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28673">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728664">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06158">
                <a:tc>
                  <a:txBody>
                    <a:bodyPr/>
                    <a:lstStyle/>
                    <a:p>
                      <a:r>
                        <a:rPr lang="en-US" sz="1800" b="1" i="0" u="none" strike="noStrike" kern="1200" baseline="0" dirty="0">
                          <a:solidFill>
                            <a:schemeClr val="tx1"/>
                          </a:solidFill>
                          <a:latin typeface="+mn-lt"/>
                          <a:ea typeface="+mn-ea"/>
                          <a:cs typeface="+mn-cs"/>
                        </a:rPr>
                        <a:t>Efficiency and Working Capital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143000">
                <a:tc>
                  <a:txBody>
                    <a:bodyPr/>
                    <a:lstStyle/>
                    <a:p>
                      <a:r>
                        <a:rPr lang="en-US" sz="1800" b="0" i="0" u="none" strike="noStrike" kern="1200" baseline="0" dirty="0">
                          <a:solidFill>
                            <a:schemeClr val="tx1"/>
                          </a:solidFill>
                          <a:latin typeface="+mn-lt"/>
                          <a:ea typeface="+mn-ea"/>
                          <a:cs typeface="+mn-cs"/>
                        </a:rPr>
                        <a:t>Accounts Receivable</a:t>
                      </a:r>
                    </a:p>
                    <a:p>
                      <a:r>
                        <a:rPr lang="en-US" sz="1800" b="0" i="0" u="none" strike="noStrike" kern="1200" baseline="0" dirty="0">
                          <a:solidFill>
                            <a:schemeClr val="tx1"/>
                          </a:solidFill>
                          <a:latin typeface="+mn-lt"/>
                          <a:ea typeface="+mn-ea"/>
                          <a:cs typeface="+mn-cs"/>
                        </a:rPr>
                        <a:t>Days</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7.8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60.2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Fixed Asset Turnover</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xmlns:a14="http://schemas.microsoft.com/office/drawing/2010/main">
        <mc:Choice Requires="a14">
          <p:sp>
            <p:nvSpPr>
              <p:cNvPr id="5" name="Object 4" descr="A formula: Accounts receivable over average daily sales."/>
              <p:cNvSpPr txBox="1"/>
              <p:nvPr/>
            </p:nvSpPr>
            <p:spPr bwMode="auto">
              <a:xfrm>
                <a:off x="2311401" y="4133855"/>
                <a:ext cx="2355850" cy="7207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nor/>
                            </m:rPr>
                            <a:rPr lang="en-GB" i="0">
                              <a:solidFill>
                                <a:srgbClr val="000000"/>
                              </a:solidFill>
                              <a:latin typeface="Cambria Math" panose="02040503050406030204" pitchFamily="18" charset="0"/>
                            </a:rPr>
                            <m:t>Accounts</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Receivable</m:t>
                          </m:r>
                        </m:num>
                        <m:den>
                          <m:r>
                            <m:rPr>
                              <m:nor/>
                            </m:rPr>
                            <a:rPr lang="en-GB" i="0">
                              <a:solidFill>
                                <a:srgbClr val="000000"/>
                              </a:solidFill>
                              <a:latin typeface="Cambria Math" panose="02040503050406030204" pitchFamily="18" charset="0"/>
                            </a:rPr>
                            <m:t>Average</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Daily</m:t>
                          </m:r>
                          <m:r>
                            <m:rPr>
                              <m:nor/>
                            </m:rPr>
                            <a:rPr lang="en-GB" i="0">
                              <a:solidFill>
                                <a:srgbClr val="000000"/>
                              </a:solidFill>
                              <a:latin typeface="Cambria Math" panose="02040503050406030204" pitchFamily="18" charset="0"/>
                            </a:rPr>
                            <m:t> </m:t>
                          </m:r>
                          <m:r>
                            <m:rPr>
                              <m:nor/>
                            </m:rPr>
                            <a:rPr lang="en-GB" i="0">
                              <a:solidFill>
                                <a:srgbClr val="000000"/>
                              </a:solidFill>
                              <a:latin typeface="Cambria Math" panose="02040503050406030204" pitchFamily="18" charset="0"/>
                            </a:rPr>
                            <m:t>Sales</m:t>
                          </m:r>
                        </m:den>
                      </m:f>
                    </m:oMath>
                  </m:oMathPara>
                </a14:m>
                <a:endParaRPr lang="en-GB"/>
              </a:p>
            </p:txBody>
          </p:sp>
        </mc:Choice>
        <mc:Fallback xmlns="">
          <p:sp>
            <p:nvSpPr>
              <p:cNvPr id="5" name="Object 4" descr="A formula: Accounts receivable over average daily sales."/>
              <p:cNvSpPr txBox="1">
                <a:spLocks noRot="1" noChangeAspect="1" noMove="1" noResize="1" noEditPoints="1" noAdjustHandles="1" noChangeArrowheads="1" noChangeShapeType="1" noTextEdit="1"/>
              </p:cNvSpPr>
              <p:nvPr/>
            </p:nvSpPr>
            <p:spPr bwMode="auto">
              <a:xfrm>
                <a:off x="2311401" y="4133855"/>
                <a:ext cx="2355850" cy="72072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Object 5" descr="A formula: Sales over fixed assets."/>
              <p:cNvSpPr txBox="1"/>
              <p:nvPr/>
            </p:nvSpPr>
            <p:spPr bwMode="auto">
              <a:xfrm>
                <a:off x="2678113" y="5121275"/>
                <a:ext cx="1482725" cy="682625"/>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Fixed</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xmlns="">
          <p:sp>
            <p:nvSpPr>
              <p:cNvPr id="6" name="Object 5" descr="A formula: Sales over fixed assets."/>
              <p:cNvSpPr txBox="1">
                <a:spLocks noRot="1" noChangeAspect="1" noMove="1" noResize="1" noEditPoints="1" noAdjustHandles="1" noChangeArrowheads="1" noChangeShapeType="1" noTextEdit="1"/>
              </p:cNvSpPr>
              <p:nvPr/>
            </p:nvSpPr>
            <p:spPr bwMode="auto">
              <a:xfrm>
                <a:off x="2678113" y="5121275"/>
                <a:ext cx="1482725" cy="68262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378595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4676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3144733175"/>
              </p:ext>
            </p:extLst>
          </p:nvPr>
        </p:nvGraphicFramePr>
        <p:xfrm>
          <a:off x="490536" y="2039936"/>
          <a:ext cx="8458205" cy="1998664"/>
        </p:xfrm>
        <a:graphic>
          <a:graphicData uri="http://schemas.openxmlformats.org/drawingml/2006/table">
            <a:tbl>
              <a:tblPr firstRow="1" bandRow="1">
                <a:tableStyleId>{3B4B98B0-60AC-42C2-AFA5-B58CD77FA1E5}</a:tableStyleId>
              </a:tblPr>
              <a:tblGrid>
                <a:gridCol w="1666874">
                  <a:extLst>
                    <a:ext uri="{9D8B030D-6E8A-4147-A177-3AD203B41FA5}">
                      <a16:colId xmlns:a16="http://schemas.microsoft.com/office/drawing/2014/main" val="20000"/>
                    </a:ext>
                  </a:extLst>
                </a:gridCol>
                <a:gridCol w="2066926">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4">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gridCol w="1066801">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33744">
                <a:tc>
                  <a:txBody>
                    <a:bodyPr/>
                    <a:lstStyle/>
                    <a:p>
                      <a:r>
                        <a:rPr lang="en-US" sz="1600" b="0" i="0" u="none" strike="noStrike" kern="1200" baseline="0" dirty="0">
                          <a:solidFill>
                            <a:schemeClr val="tx1"/>
                          </a:solidFill>
                          <a:latin typeface="+mn-lt"/>
                          <a:ea typeface="+mn-ea"/>
                          <a:cs typeface="+mn-cs"/>
                        </a:rPr>
                        <a:t>Total Asset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0.7</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85800">
                <a:tc>
                  <a:txBody>
                    <a:bodyPr/>
                    <a:lstStyle/>
                    <a:p>
                      <a:r>
                        <a:rPr lang="en-US" sz="1600" b="0" i="0" u="none" strike="noStrike" kern="1200" baseline="0" dirty="0">
                          <a:solidFill>
                            <a:schemeClr val="tx1"/>
                          </a:solidFill>
                          <a:latin typeface="+mn-lt"/>
                          <a:ea typeface="+mn-ea"/>
                          <a:cs typeface="+mn-cs"/>
                        </a:rPr>
                        <a:t>Inventory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4.2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26.9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mc:AlternateContent xmlns:mc="http://schemas.openxmlformats.org/markup-compatibility/2006" xmlns:a14="http://schemas.microsoft.com/office/drawing/2010/main">
        <mc:Choice Requires="a14">
          <p:sp>
            <p:nvSpPr>
              <p:cNvPr id="5" name="Object 4" descr="A formula: Sales over total assets."/>
              <p:cNvSpPr txBox="1"/>
              <p:nvPr/>
            </p:nvSpPr>
            <p:spPr bwMode="auto">
              <a:xfrm>
                <a:off x="2446943" y="2616713"/>
                <a:ext cx="1402139" cy="662549"/>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Sales</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xmlns="">
          <p:sp>
            <p:nvSpPr>
              <p:cNvPr id="5" name="Object 4" descr="A formula: Sales over total assets."/>
              <p:cNvSpPr txBox="1">
                <a:spLocks noRot="1" noChangeAspect="1" noMove="1" noResize="1" noEditPoints="1" noAdjustHandles="1" noChangeArrowheads="1" noChangeShapeType="1" noTextEdit="1"/>
              </p:cNvSpPr>
              <p:nvPr/>
            </p:nvSpPr>
            <p:spPr bwMode="auto">
              <a:xfrm>
                <a:off x="2446943" y="2616713"/>
                <a:ext cx="1402139" cy="662549"/>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Object 5" descr="A formula: Cost of goods sold over inventory."/>
              <p:cNvSpPr txBox="1"/>
              <p:nvPr/>
            </p:nvSpPr>
            <p:spPr bwMode="auto">
              <a:xfrm>
                <a:off x="2183968" y="3377589"/>
                <a:ext cx="1947137" cy="661011"/>
              </a:xfrm>
              <a:prstGeom prst="rect">
                <a:avLst/>
              </a:prstGeom>
              <a:noFill/>
            </p:spPr>
            <p:txBody>
              <a:bodyPr>
                <a:normAutofit/>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Cost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Goods</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Sold</m:t>
                          </m:r>
                        </m:num>
                        <m:den>
                          <m:r>
                            <m:rPr>
                              <m:sty m:val="p"/>
                            </m:rPr>
                            <a:rPr lang="en-GB" i="1">
                              <a:solidFill>
                                <a:srgbClr val="000000"/>
                              </a:solidFill>
                              <a:latin typeface="Cambria Math" panose="02040503050406030204" pitchFamily="18" charset="0"/>
                            </a:rPr>
                            <m:t>Inventory</m:t>
                          </m:r>
                        </m:den>
                      </m:f>
                    </m:oMath>
                  </m:oMathPara>
                </a14:m>
                <a:endParaRPr lang="en-GB"/>
              </a:p>
            </p:txBody>
          </p:sp>
        </mc:Choice>
        <mc:Fallback xmlns="">
          <p:sp>
            <p:nvSpPr>
              <p:cNvPr id="6" name="Object 5" descr="A formula: Cost of goods sold over inventory."/>
              <p:cNvSpPr txBox="1">
                <a:spLocks noRot="1" noChangeAspect="1" noMove="1" noResize="1" noEditPoints="1" noAdjustHandles="1" noChangeArrowheads="1" noChangeShapeType="1" noTextEdit="1"/>
              </p:cNvSpPr>
              <p:nvPr/>
            </p:nvSpPr>
            <p:spPr bwMode="auto">
              <a:xfrm>
                <a:off x="2183968" y="3377589"/>
                <a:ext cx="1947137" cy="661011"/>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84847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5438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4063522455"/>
              </p:ext>
            </p:extLst>
          </p:nvPr>
        </p:nvGraphicFramePr>
        <p:xfrm>
          <a:off x="447672" y="2068513"/>
          <a:ext cx="8543928" cy="2773680"/>
        </p:xfrm>
        <a:graphic>
          <a:graphicData uri="http://schemas.openxmlformats.org/drawingml/2006/table">
            <a:tbl>
              <a:tblPr firstRow="1" bandRow="1">
                <a:tableStyleId>{3B4B98B0-60AC-42C2-AFA5-B58CD77FA1E5}</a:tableStyleId>
              </a:tblPr>
              <a:tblGrid>
                <a:gridCol w="1762128">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94640">
                <a:tc>
                  <a:txBody>
                    <a:bodyPr/>
                    <a:lstStyle/>
                    <a:p>
                      <a:r>
                        <a:rPr lang="en-US" sz="1600" b="1" i="0" u="none" strike="noStrike" kern="1200" baseline="0" dirty="0">
                          <a:solidFill>
                            <a:schemeClr val="tx1"/>
                          </a:solidFill>
                          <a:latin typeface="+mn-lt"/>
                          <a:ea typeface="+mn-ea"/>
                          <a:cs typeface="+mn-cs"/>
                        </a:rPr>
                        <a:t>Leverage Ratios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09600">
                <a:tc>
                  <a:txBody>
                    <a:bodyPr/>
                    <a:lstStyle/>
                    <a:p>
                      <a:r>
                        <a:rPr lang="en-US" sz="1600" b="0" i="0" u="none" strike="noStrike" kern="1200" baseline="0" dirty="0">
                          <a:solidFill>
                            <a:schemeClr val="tx1"/>
                          </a:solidFill>
                          <a:latin typeface="+mn-lt"/>
                          <a:ea typeface="+mn-ea"/>
                          <a:cs typeface="+mn-cs"/>
                        </a:rPr>
                        <a:t>Book Debt-to-Equity 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46.6%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09600">
                <a:tc>
                  <a:txBody>
                    <a:bodyPr/>
                    <a:lstStyle/>
                    <a:p>
                      <a:r>
                        <a:rPr lang="en-US" sz="1600" b="0" i="0" u="none" strike="noStrike" kern="1200" baseline="0" dirty="0">
                          <a:solidFill>
                            <a:schemeClr val="tx1"/>
                          </a:solidFill>
                          <a:latin typeface="+mn-lt"/>
                          <a:ea typeface="+mn-ea"/>
                          <a:cs typeface="+mn-cs"/>
                        </a:rPr>
                        <a:t>Market Debt-to-</a:t>
                      </a:r>
                    </a:p>
                    <a:p>
                      <a:r>
                        <a:rPr lang="en-US" sz="1600" b="0" i="0" u="none" strike="noStrike" kern="1200" baseline="0" dirty="0">
                          <a:solidFill>
                            <a:schemeClr val="tx1"/>
                          </a:solidFill>
                          <a:latin typeface="+mn-lt"/>
                          <a:ea typeface="+mn-ea"/>
                          <a:cs typeface="+mn-cs"/>
                        </a:rPr>
                        <a:t>Equity Ratio</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6.2%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09600">
                <a:tc>
                  <a:txBody>
                    <a:bodyPr/>
                    <a:lstStyle/>
                    <a:p>
                      <a:r>
                        <a:rPr lang="en-US" sz="1600" b="0" i="0" u="none" strike="noStrike" kern="1200" baseline="0" dirty="0">
                          <a:solidFill>
                            <a:schemeClr val="tx1"/>
                          </a:solidFill>
                          <a:latin typeface="+mn-lt"/>
                          <a:ea typeface="+mn-ea"/>
                          <a:cs typeface="+mn-cs"/>
                        </a:rPr>
                        <a:t>Debt-to-Capital</a:t>
                      </a:r>
                    </a:p>
                    <a:p>
                      <a:r>
                        <a:rPr lang="en-US" sz="1600" b="0" i="0" u="none" strike="noStrike" kern="1200" baseline="0" dirty="0">
                          <a:solidFill>
                            <a:schemeClr val="tx1"/>
                          </a:solidFill>
                          <a:latin typeface="+mn-lt"/>
                          <a:ea typeface="+mn-ea"/>
                          <a:cs typeface="+mn-cs"/>
                        </a:rPr>
                        <a:t>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20.9%</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30.6%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32.0%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mc:AlternateContent xmlns:mc="http://schemas.openxmlformats.org/markup-compatibility/2006" xmlns:a14="http://schemas.microsoft.com/office/drawing/2010/main">
        <mc:Choice Requires="a14">
          <p:sp>
            <p:nvSpPr>
              <p:cNvPr id="5" name="Object 4" descr="A formula: Total debt over book value of total equity."/>
              <p:cNvSpPr txBox="1"/>
              <p:nvPr/>
            </p:nvSpPr>
            <p:spPr bwMode="auto">
              <a:xfrm>
                <a:off x="2201864" y="2959099"/>
                <a:ext cx="25971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xmlns="">
          <p:sp>
            <p:nvSpPr>
              <p:cNvPr id="5" name="Object 4" descr="A formula: Total debt over book value of total equity."/>
              <p:cNvSpPr txBox="1">
                <a:spLocks noRot="1" noChangeAspect="1" noMove="1" noResize="1" noEditPoints="1" noAdjustHandles="1" noChangeArrowheads="1" noChangeShapeType="1" noTextEdit="1"/>
              </p:cNvSpPr>
              <p:nvPr/>
            </p:nvSpPr>
            <p:spPr bwMode="auto">
              <a:xfrm>
                <a:off x="2201864" y="2959099"/>
                <a:ext cx="25971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Object 5" descr="A formula: Total debt over book value of total equity."/>
              <p:cNvSpPr txBox="1"/>
              <p:nvPr/>
            </p:nvSpPr>
            <p:spPr bwMode="auto">
              <a:xfrm>
                <a:off x="2282825" y="3568700"/>
                <a:ext cx="2597150"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smtClean="0">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a:rPr lang="en-GB" b="0" i="1" smtClean="0">
                              <a:solidFill>
                                <a:srgbClr val="000000"/>
                              </a:solidFill>
                              <a:latin typeface="Cambria Math" panose="02040503050406030204" pitchFamily="18" charset="0"/>
                            </a:rPr>
                            <m:t>𝑀𝑎𝑟𝑘𝑒𝑡</m:t>
                          </m:r>
                          <m:r>
                            <a:rPr lang="en-GB" b="0" i="1" smtClean="0">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dirty="0"/>
              </a:p>
            </p:txBody>
          </p:sp>
        </mc:Choice>
        <mc:Fallback xmlns="">
          <p:sp>
            <p:nvSpPr>
              <p:cNvPr id="6" name="Object 5" descr="A formula: Total debt over book value of total equity."/>
              <p:cNvSpPr txBox="1">
                <a:spLocks noRot="1" noChangeAspect="1" noMove="1" noResize="1" noEditPoints="1" noAdjustHandles="1" noChangeArrowheads="1" noChangeShapeType="1" noTextEdit="1"/>
              </p:cNvSpPr>
              <p:nvPr/>
            </p:nvSpPr>
            <p:spPr bwMode="auto">
              <a:xfrm>
                <a:off x="2282825" y="3568700"/>
                <a:ext cx="2597150" cy="64135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Object 6" descr="A formula: Total debt over total equity plus total debt."/>
              <p:cNvSpPr txBox="1"/>
              <p:nvPr/>
            </p:nvSpPr>
            <p:spPr bwMode="auto">
              <a:xfrm>
                <a:off x="2320925" y="4197350"/>
                <a:ext cx="2462213" cy="641350"/>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Debt</m:t>
                          </m:r>
                        </m:den>
                      </m:f>
                    </m:oMath>
                  </m:oMathPara>
                </a14:m>
                <a:endParaRPr lang="en-GB" dirty="0"/>
              </a:p>
            </p:txBody>
          </p:sp>
        </mc:Choice>
        <mc:Fallback xmlns="">
          <p:sp>
            <p:nvSpPr>
              <p:cNvPr id="7" name="Object 6" descr="A formula: Total debt over total equity plus total debt."/>
              <p:cNvSpPr txBox="1">
                <a:spLocks noRot="1" noChangeAspect="1" noMove="1" noResize="1" noEditPoints="1" noAdjustHandles="1" noChangeArrowheads="1" noChangeShapeType="1" noTextEdit="1"/>
              </p:cNvSpPr>
              <p:nvPr/>
            </p:nvSpPr>
            <p:spPr bwMode="auto">
              <a:xfrm>
                <a:off x="2320925" y="4197350"/>
                <a:ext cx="2462213" cy="641350"/>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92047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n-lt"/>
                <a:ea typeface="ヒラギノ角ゴ Pro W3" pitchFamily="-65" charset="-128"/>
              </a:rPr>
              <a:t>A Summary of Key Financial Ratios</a:t>
            </a:r>
            <a:endParaRPr lang="en-US" sz="2000" b="0" dirty="0">
              <a:latin typeface="+mn-lt"/>
            </a:endParaRPr>
          </a:p>
        </p:txBody>
      </p:sp>
      <p:sp>
        <p:nvSpPr>
          <p:cNvPr id="3" name="Content Placeholder 2"/>
          <p:cNvSpPr>
            <a:spLocks noGrp="1"/>
          </p:cNvSpPr>
          <p:nvPr>
            <p:ph idx="1"/>
          </p:nvPr>
        </p:nvSpPr>
        <p:spPr>
          <a:xfrm>
            <a:off x="457200" y="1600201"/>
            <a:ext cx="8229600" cy="380999"/>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3012398790"/>
              </p:ext>
            </p:extLst>
          </p:nvPr>
        </p:nvGraphicFramePr>
        <p:xfrm>
          <a:off x="447672" y="2068513"/>
          <a:ext cx="8543928" cy="2808287"/>
        </p:xfrm>
        <a:graphic>
          <a:graphicData uri="http://schemas.openxmlformats.org/drawingml/2006/table">
            <a:tbl>
              <a:tblPr firstRow="1" bandRow="1">
                <a:tableStyleId>{3B4B98B0-60AC-42C2-AFA5-B58CD77FA1E5}</a:tableStyleId>
              </a:tblPr>
              <a:tblGrid>
                <a:gridCol w="1685928">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52767">
                <a:tc>
                  <a:txBody>
                    <a:bodyPr/>
                    <a:lstStyle/>
                    <a:p>
                      <a:r>
                        <a:rPr lang="en-US" sz="1600" b="1" i="0" u="none" strike="noStrike" kern="1200" baseline="0" dirty="0">
                          <a:solidFill>
                            <a:schemeClr val="tx1"/>
                          </a:solidFill>
                          <a:latin typeface="+mn-lt"/>
                          <a:ea typeface="+mn-ea"/>
                          <a:cs typeface="+mn-cs"/>
                        </a:rPr>
                        <a:t>Operating Returns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11847">
                <a:tc>
                  <a:txBody>
                    <a:bodyPr/>
                    <a:lstStyle/>
                    <a:p>
                      <a:r>
                        <a:rPr lang="en-US" sz="1600" b="0" i="0" u="none" strike="noStrike" kern="1200" baseline="0" dirty="0">
                          <a:solidFill>
                            <a:schemeClr val="tx1"/>
                          </a:solidFill>
                          <a:latin typeface="+mn-lt"/>
                          <a:ea typeface="+mn-ea"/>
                          <a:cs typeface="+mn-cs"/>
                        </a:rPr>
                        <a:t>Return on Equity</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10.4%</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38200">
                <a:tc>
                  <a:txBody>
                    <a:bodyPr/>
                    <a:lstStyle/>
                    <a:p>
                      <a:r>
                        <a:rPr lang="en-US" sz="1600" b="0" i="0" u="none" strike="noStrike" kern="1200" baseline="0" dirty="0">
                          <a:solidFill>
                            <a:schemeClr val="tx1"/>
                          </a:solidFill>
                          <a:latin typeface="+mn-lt"/>
                          <a:ea typeface="+mn-ea"/>
                          <a:cs typeface="+mn-cs"/>
                        </a:rPr>
                        <a:t>Return on Assets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5.8%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mc:AlternateContent xmlns:mc="http://schemas.openxmlformats.org/markup-compatibility/2006" xmlns:a14="http://schemas.microsoft.com/office/drawing/2010/main">
        <mc:Choice Requires="a14">
          <p:sp>
            <p:nvSpPr>
              <p:cNvPr id="5" name="Object 4" descr="A formula: Net income over book value of equity."/>
              <p:cNvSpPr txBox="1"/>
              <p:nvPr/>
            </p:nvSpPr>
            <p:spPr bwMode="auto">
              <a:xfrm>
                <a:off x="2490788" y="3292475"/>
                <a:ext cx="2025650" cy="641350"/>
              </a:xfrm>
              <a:prstGeom prst="rect">
                <a:avLst/>
              </a:prstGeom>
              <a:noFill/>
            </p:spPr>
            <p:txBody>
              <a:bodyPr>
                <a:normAutofit fontScale="925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num>
                        <m:den>
                          <m:r>
                            <m:rPr>
                              <m:sty m:val="p"/>
                            </m:rPr>
                            <a:rPr lang="en-GB" i="1">
                              <a:solidFill>
                                <a:srgbClr val="000000"/>
                              </a:solidFill>
                              <a:latin typeface="Cambria Math" panose="02040503050406030204" pitchFamily="18" charset="0"/>
                            </a:rPr>
                            <m:t>Book</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Value</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of</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Equity</m:t>
                          </m:r>
                        </m:den>
                      </m:f>
                    </m:oMath>
                  </m:oMathPara>
                </a14:m>
                <a:endParaRPr lang="en-GB"/>
              </a:p>
            </p:txBody>
          </p:sp>
        </mc:Choice>
        <mc:Fallback xmlns="">
          <p:sp>
            <p:nvSpPr>
              <p:cNvPr id="5" name="Object 4" descr="A formula: Net income over book value of equity."/>
              <p:cNvSpPr txBox="1">
                <a:spLocks noRot="1" noChangeAspect="1" noMove="1" noResize="1" noEditPoints="1" noAdjustHandles="1" noChangeArrowheads="1" noChangeShapeType="1" noTextEdit="1"/>
              </p:cNvSpPr>
              <p:nvPr/>
            </p:nvSpPr>
            <p:spPr bwMode="auto">
              <a:xfrm>
                <a:off x="2490788" y="3292475"/>
                <a:ext cx="2025650" cy="64135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Object 7" descr="A formula: Net income plus interest expense over total assets."/>
              <p:cNvSpPr txBox="1"/>
              <p:nvPr/>
            </p:nvSpPr>
            <p:spPr bwMode="auto">
              <a:xfrm>
                <a:off x="2182538" y="4175555"/>
                <a:ext cx="2727876" cy="576992"/>
              </a:xfrm>
              <a:prstGeom prst="rect">
                <a:avLst/>
              </a:prstGeom>
              <a:noFill/>
            </p:spPr>
            <p:txBody>
              <a:bodyPr>
                <a:normAutofit fontScale="85000" lnSpcReduction="10000"/>
              </a:bodyPr>
              <a:lstStyle/>
              <a:p>
                <a:pPr/>
                <a14:m>
                  <m:oMathPara xmlns:m="http://schemas.openxmlformats.org/officeDocument/2006/math">
                    <m:oMathParaPr>
                      <m:jc m:val="left"/>
                    </m:oMathParaPr>
                    <m:oMath xmlns:m="http://schemas.openxmlformats.org/officeDocument/2006/math">
                      <m:f>
                        <m:fPr>
                          <m:ctrlPr>
                            <a:rPr lang="en-GB" i="1">
                              <a:solidFill>
                                <a:srgbClr val="000000"/>
                              </a:solidFill>
                              <a:latin typeface="Cambria Math" panose="02040503050406030204" pitchFamily="18" charset="0"/>
                            </a:rPr>
                          </m:ctrlPr>
                        </m:fPr>
                        <m:num>
                          <m:r>
                            <m:rPr>
                              <m:sty m:val="p"/>
                            </m:rPr>
                            <a:rPr lang="en-GB" i="1">
                              <a:solidFill>
                                <a:srgbClr val="000000"/>
                              </a:solidFill>
                              <a:latin typeface="Cambria Math" panose="02040503050406030204" pitchFamily="18" charset="0"/>
                            </a:rPr>
                            <m:t>Net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Income</m:t>
                          </m:r>
                          <m:r>
                            <a:rPr lang="en-GB" i="1">
                              <a:solidFill>
                                <a:srgbClr val="000000"/>
                              </a:solidFill>
                              <a:latin typeface="Cambria Math" panose="02040503050406030204" pitchFamily="18" charset="0"/>
                            </a:rPr>
                            <m:t>+</m:t>
                          </m:r>
                          <m:r>
                            <m:rPr>
                              <m:sty m:val="p"/>
                            </m:rPr>
                            <a:rPr lang="en-GB" i="1">
                              <a:solidFill>
                                <a:srgbClr val="000000"/>
                              </a:solidFill>
                              <a:latin typeface="Cambria Math" panose="02040503050406030204" pitchFamily="18" charset="0"/>
                            </a:rPr>
                            <m:t>Interest</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Expense</m:t>
                          </m:r>
                        </m:num>
                        <m:den>
                          <m:r>
                            <m:rPr>
                              <m:sty m:val="p"/>
                            </m:rPr>
                            <a:rPr lang="en-GB" i="1">
                              <a:solidFill>
                                <a:srgbClr val="000000"/>
                              </a:solidFill>
                              <a:latin typeface="Cambria Math" panose="02040503050406030204" pitchFamily="18" charset="0"/>
                            </a:rPr>
                            <m:t>Total</m:t>
                          </m:r>
                          <m:r>
                            <a:rPr lang="en-GB" i="1">
                              <a:solidFill>
                                <a:srgbClr val="000000"/>
                              </a:solidFill>
                              <a:latin typeface="Cambria Math" panose="02040503050406030204" pitchFamily="18" charset="0"/>
                            </a:rPr>
                            <m:t> </m:t>
                          </m:r>
                          <m:r>
                            <m:rPr>
                              <m:sty m:val="p"/>
                            </m:rPr>
                            <a:rPr lang="en-GB" i="1">
                              <a:solidFill>
                                <a:srgbClr val="000000"/>
                              </a:solidFill>
                              <a:latin typeface="Cambria Math" panose="02040503050406030204" pitchFamily="18" charset="0"/>
                            </a:rPr>
                            <m:t>Assets</m:t>
                          </m:r>
                        </m:den>
                      </m:f>
                    </m:oMath>
                  </m:oMathPara>
                </a14:m>
                <a:endParaRPr lang="en-GB"/>
              </a:p>
            </p:txBody>
          </p:sp>
        </mc:Choice>
        <mc:Fallback xmlns="">
          <p:sp>
            <p:nvSpPr>
              <p:cNvPr id="8" name="Object 7" descr="A formula: Net income plus interest expense over total assets."/>
              <p:cNvSpPr txBox="1">
                <a:spLocks noRot="1" noChangeAspect="1" noMove="1" noResize="1" noEditPoints="1" noAdjustHandles="1" noChangeArrowheads="1" noChangeShapeType="1" noTextEdit="1"/>
              </p:cNvSpPr>
              <p:nvPr/>
            </p:nvSpPr>
            <p:spPr bwMode="auto">
              <a:xfrm>
                <a:off x="2182538" y="4175555"/>
                <a:ext cx="2727876" cy="57699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124687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2205</TotalTime>
  <Words>954</Words>
  <Application>Microsoft Office PowerPoint</Application>
  <PresentationFormat>On-screen Show (4:3)</PresentationFormat>
  <Paragraphs>274</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ＭＳ Ｐゴシック</vt:lpstr>
      <vt:lpstr>Myriad Pro</vt:lpstr>
      <vt:lpstr>ヒラギノ角ゴ Pro W3</vt:lpstr>
      <vt:lpstr>Arial</vt:lpstr>
      <vt:lpstr>Cambria Math</vt:lpstr>
      <vt:lpstr>Verdana</vt:lpstr>
      <vt:lpstr>20140311PresentationUWTSDTemplate</vt:lpstr>
      <vt:lpstr>MBA</vt:lpstr>
      <vt:lpstr>Week Outline</vt:lpstr>
      <vt:lpstr>Financial Statement Analysis </vt:lpstr>
      <vt:lpstr>Financial Statement Analysis </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Financial Statement Analysis</vt:lpstr>
      <vt:lpstr>Financial Statement Analysis </vt:lpstr>
      <vt:lpstr>Example Computing Operating Returns </vt:lpstr>
      <vt:lpstr>Example: Computing Operating Returns</vt:lpstr>
      <vt:lpstr>Example Computing Operating Returns</vt:lpstr>
      <vt:lpstr>A Summary of Key Financial Ratios</vt:lpstr>
      <vt:lpstr>A Summary of Key Financial Ratios</vt:lpstr>
      <vt:lpstr>A Summary of Key Financial Ratios</vt:lpstr>
      <vt:lpstr>A Summary of Key Financial Ratios</vt:lpstr>
      <vt:lpstr>A Summary of Key Financial Ratios</vt:lpstr>
      <vt:lpstr>A Summary of Key Financial Ratios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142</cp:revision>
  <cp:lastPrinted>2018-07-09T15:27:01Z</cp:lastPrinted>
  <dcterms:created xsi:type="dcterms:W3CDTF">2002-10-07T19:43:58Z</dcterms:created>
  <dcterms:modified xsi:type="dcterms:W3CDTF">2025-02-06T09:38:30Z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