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1"/>
  </p:sldMasterIdLst>
  <p:handoutMasterIdLst>
    <p:handoutMasterId r:id="rId90"/>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343" r:id="rId89"/>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4" autoAdjust="0"/>
    <p:restoredTop sz="94660"/>
  </p:normalViewPr>
  <p:slideViewPr>
    <p:cSldViewPr snapToGrid="0">
      <p:cViewPr>
        <p:scale>
          <a:sx n="86" d="100"/>
          <a:sy n="86" d="100"/>
        </p:scale>
        <p:origin x="514"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handoutMaster" Target="handoutMasters/handout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C75CE260-A76B-4104-91D5-741D2EFF37E2}" type="datetimeFigureOut">
              <a:rPr lang="en-GB" smtClean="0"/>
              <a:t>21/02/2021</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BC009352-A3AE-40C7-B7C0-446EC5C26D54}" type="slidenum">
              <a:rPr lang="en-GB" smtClean="0"/>
              <a:t>‹#›</a:t>
            </a:fld>
            <a:endParaRPr lang="en-GB"/>
          </a:p>
        </p:txBody>
      </p:sp>
    </p:spTree>
    <p:extLst>
      <p:ext uri="{BB962C8B-B14F-4D97-AF65-F5344CB8AC3E}">
        <p14:creationId xmlns:p14="http://schemas.microsoft.com/office/powerpoint/2010/main" val="190166451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7937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3636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9296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0386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2462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6538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91590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9480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0887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8336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0516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0910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0939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98921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55391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9242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0279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2/21/2021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5025292"/>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0DA29-9A47-4A13-A1E8-B714E6C6333C}"/>
              </a:ext>
            </a:extLst>
          </p:cNvPr>
          <p:cNvSpPr>
            <a:spLocks noGrp="1"/>
          </p:cNvSpPr>
          <p:nvPr>
            <p:ph type="ctrTitle"/>
          </p:nvPr>
        </p:nvSpPr>
        <p:spPr/>
        <p:txBody>
          <a:bodyPr/>
          <a:lstStyle/>
          <a:p>
            <a:r>
              <a:rPr lang="en-GB" dirty="0"/>
              <a:t>Remedies for breach of contract</a:t>
            </a:r>
          </a:p>
        </p:txBody>
      </p:sp>
      <p:sp>
        <p:nvSpPr>
          <p:cNvPr id="3" name="Subtitle 2">
            <a:extLst>
              <a:ext uri="{FF2B5EF4-FFF2-40B4-BE49-F238E27FC236}">
                <a16:creationId xmlns:a16="http://schemas.microsoft.com/office/drawing/2014/main" id="{7590B45A-C3E9-4E83-936F-FC5ED91AB173}"/>
              </a:ext>
            </a:extLst>
          </p:cNvPr>
          <p:cNvSpPr>
            <a:spLocks noGrp="1"/>
          </p:cNvSpPr>
          <p:nvPr>
            <p:ph type="subTitle" idx="1"/>
          </p:nvPr>
        </p:nvSpPr>
        <p:spPr/>
        <p:txBody>
          <a:bodyPr/>
          <a:lstStyle/>
          <a:p>
            <a:r>
              <a:rPr lang="en-GB" dirty="0"/>
              <a:t>Louise Holmes</a:t>
            </a:r>
          </a:p>
        </p:txBody>
      </p:sp>
    </p:spTree>
    <p:extLst>
      <p:ext uri="{BB962C8B-B14F-4D97-AF65-F5344CB8AC3E}">
        <p14:creationId xmlns:p14="http://schemas.microsoft.com/office/powerpoint/2010/main" val="2525436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E0FE9-8C62-4B97-84F4-DAD09F95AE20}"/>
              </a:ext>
            </a:extLst>
          </p:cNvPr>
          <p:cNvSpPr>
            <a:spLocks noGrp="1"/>
          </p:cNvSpPr>
          <p:nvPr>
            <p:ph type="title"/>
          </p:nvPr>
        </p:nvSpPr>
        <p:spPr/>
        <p:txBody>
          <a:bodyPr/>
          <a:lstStyle/>
          <a:p>
            <a:r>
              <a:rPr lang="en-GB" dirty="0"/>
              <a:t>Aims of this section</a:t>
            </a:r>
          </a:p>
        </p:txBody>
      </p:sp>
      <p:sp>
        <p:nvSpPr>
          <p:cNvPr id="3" name="Content Placeholder 2">
            <a:extLst>
              <a:ext uri="{FF2B5EF4-FFF2-40B4-BE49-F238E27FC236}">
                <a16:creationId xmlns:a16="http://schemas.microsoft.com/office/drawing/2014/main" id="{8BA0E92B-0FD3-4BCB-BC5E-B567075C2FBA}"/>
              </a:ext>
            </a:extLst>
          </p:cNvPr>
          <p:cNvSpPr>
            <a:spLocks noGrp="1"/>
          </p:cNvSpPr>
          <p:nvPr>
            <p:ph idx="1"/>
          </p:nvPr>
        </p:nvSpPr>
        <p:spPr/>
        <p:txBody>
          <a:bodyPr>
            <a:normAutofit/>
          </a:bodyPr>
          <a:lstStyle/>
          <a:p>
            <a:pPr marL="0" indent="0">
              <a:buNone/>
            </a:pPr>
            <a:r>
              <a:rPr lang="en-GB" sz="3200" dirty="0"/>
              <a:t>Understand the remedies available where a contract has been breached</a:t>
            </a:r>
          </a:p>
        </p:txBody>
      </p:sp>
    </p:spTree>
    <p:extLst>
      <p:ext uri="{BB962C8B-B14F-4D97-AF65-F5344CB8AC3E}">
        <p14:creationId xmlns:p14="http://schemas.microsoft.com/office/powerpoint/2010/main" val="1518680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B76CC-5FCB-4D44-A794-6B333BC0382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DD9987FF-0474-48FA-954A-6C8729CC0CDD}"/>
              </a:ext>
            </a:extLst>
          </p:cNvPr>
          <p:cNvSpPr>
            <a:spLocks noGrp="1"/>
          </p:cNvSpPr>
          <p:nvPr>
            <p:ph idx="1"/>
          </p:nvPr>
        </p:nvSpPr>
        <p:spPr/>
        <p:txBody>
          <a:bodyPr/>
          <a:lstStyle/>
          <a:p>
            <a:pPr marL="0" indent="0">
              <a:buNone/>
            </a:pPr>
            <a:r>
              <a:rPr lang="en-GB" dirty="0"/>
              <a:t>Following a breach of contract, the key concern of the injured party is usually to see if the law can help them to achieve the outcome they desire.  For many, this will be compensation (known as “damages”) for financial losses suffered as a result of the breach,  but for others, alternative actions – such as forcing the other party to do what they originally promised – may be preferred.</a:t>
            </a:r>
          </a:p>
        </p:txBody>
      </p:sp>
    </p:spTree>
    <p:extLst>
      <p:ext uri="{BB962C8B-B14F-4D97-AF65-F5344CB8AC3E}">
        <p14:creationId xmlns:p14="http://schemas.microsoft.com/office/powerpoint/2010/main" val="1115065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E9CEE-C33B-49B4-897C-BD9D47427749}"/>
              </a:ext>
            </a:extLst>
          </p:cNvPr>
          <p:cNvSpPr>
            <a:spLocks noGrp="1"/>
          </p:cNvSpPr>
          <p:nvPr>
            <p:ph type="title"/>
          </p:nvPr>
        </p:nvSpPr>
        <p:spPr/>
        <p:txBody>
          <a:bodyPr/>
          <a:lstStyle/>
          <a:p>
            <a:r>
              <a:rPr lang="en-GB" dirty="0"/>
              <a:t>Remedy</a:t>
            </a:r>
          </a:p>
        </p:txBody>
      </p:sp>
      <p:sp>
        <p:nvSpPr>
          <p:cNvPr id="3" name="Content Placeholder 2">
            <a:extLst>
              <a:ext uri="{FF2B5EF4-FFF2-40B4-BE49-F238E27FC236}">
                <a16:creationId xmlns:a16="http://schemas.microsoft.com/office/drawing/2014/main" id="{B2B463D6-05CB-4D2E-91F3-39DFA7FED951}"/>
              </a:ext>
            </a:extLst>
          </p:cNvPr>
          <p:cNvSpPr>
            <a:spLocks noGrp="1"/>
          </p:cNvSpPr>
          <p:nvPr>
            <p:ph idx="1"/>
          </p:nvPr>
        </p:nvSpPr>
        <p:spPr>
          <a:xfrm>
            <a:off x="1295401" y="2556932"/>
            <a:ext cx="9601196" cy="3318936"/>
          </a:xfrm>
        </p:spPr>
        <p:txBody>
          <a:bodyPr/>
          <a:lstStyle/>
          <a:p>
            <a:pPr marL="0" indent="0">
              <a:buNone/>
            </a:pPr>
            <a:r>
              <a:rPr lang="en-GB" dirty="0"/>
              <a:t>A remedy is what the court gives the party who has suffered through non-performance of the contract. The main remedies available for breach of contract are:-</a:t>
            </a:r>
          </a:p>
          <a:p>
            <a:r>
              <a:rPr lang="en-GB" dirty="0"/>
              <a:t>The common law remedy of damages; and</a:t>
            </a:r>
          </a:p>
          <a:p>
            <a:r>
              <a:rPr lang="en-GB" dirty="0"/>
              <a:t>Equitable remedies, including specific performance and injunction</a:t>
            </a:r>
          </a:p>
        </p:txBody>
      </p:sp>
    </p:spTree>
    <p:extLst>
      <p:ext uri="{BB962C8B-B14F-4D97-AF65-F5344CB8AC3E}">
        <p14:creationId xmlns:p14="http://schemas.microsoft.com/office/powerpoint/2010/main" val="1320191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0B6A-01CB-407C-A62C-F3BD231D85AF}"/>
              </a:ext>
            </a:extLst>
          </p:cNvPr>
          <p:cNvSpPr>
            <a:spLocks noGrp="1"/>
          </p:cNvSpPr>
          <p:nvPr>
            <p:ph type="title"/>
          </p:nvPr>
        </p:nvSpPr>
        <p:spPr/>
        <p:txBody>
          <a:bodyPr/>
          <a:lstStyle/>
          <a:p>
            <a:r>
              <a:rPr lang="en-GB" dirty="0"/>
              <a:t>In addition…</a:t>
            </a:r>
          </a:p>
        </p:txBody>
      </p:sp>
      <p:sp>
        <p:nvSpPr>
          <p:cNvPr id="3" name="Content Placeholder 2">
            <a:extLst>
              <a:ext uri="{FF2B5EF4-FFF2-40B4-BE49-F238E27FC236}">
                <a16:creationId xmlns:a16="http://schemas.microsoft.com/office/drawing/2014/main" id="{9083B6B3-C263-472C-8C87-8B5296CE7E97}"/>
              </a:ext>
            </a:extLst>
          </p:cNvPr>
          <p:cNvSpPr>
            <a:spLocks noGrp="1"/>
          </p:cNvSpPr>
          <p:nvPr>
            <p:ph idx="1"/>
          </p:nvPr>
        </p:nvSpPr>
        <p:spPr/>
        <p:txBody>
          <a:bodyPr>
            <a:normAutofit/>
          </a:bodyPr>
          <a:lstStyle/>
          <a:p>
            <a:pPr marL="0" indent="0">
              <a:buNone/>
            </a:pPr>
            <a:r>
              <a:rPr lang="en-GB" sz="3200" dirty="0"/>
              <a:t>As previously noted, in some circumstances the injured party may be able to terminate the contract (repudiate).</a:t>
            </a:r>
          </a:p>
          <a:p>
            <a:pPr marL="0" indent="0">
              <a:buNone/>
            </a:pPr>
            <a:r>
              <a:rPr lang="en-GB" sz="3200" dirty="0"/>
              <a:t>Specific remedies have been set out in the Consumer Rights Act 2015 for use in situations when any of the terms implied by that statute are breached.</a:t>
            </a:r>
          </a:p>
        </p:txBody>
      </p:sp>
    </p:spTree>
    <p:extLst>
      <p:ext uri="{BB962C8B-B14F-4D97-AF65-F5344CB8AC3E}">
        <p14:creationId xmlns:p14="http://schemas.microsoft.com/office/powerpoint/2010/main" val="2472096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62CF5-C24B-456C-A1CE-494B6957383E}"/>
              </a:ext>
            </a:extLst>
          </p:cNvPr>
          <p:cNvSpPr>
            <a:spLocks noGrp="1"/>
          </p:cNvSpPr>
          <p:nvPr>
            <p:ph type="title"/>
          </p:nvPr>
        </p:nvSpPr>
        <p:spPr/>
        <p:txBody>
          <a:bodyPr/>
          <a:lstStyle/>
          <a:p>
            <a:r>
              <a:rPr lang="en-GB" dirty="0"/>
              <a:t>Damages</a:t>
            </a:r>
          </a:p>
        </p:txBody>
      </p:sp>
      <p:sp>
        <p:nvSpPr>
          <p:cNvPr id="3" name="Content Placeholder 2">
            <a:extLst>
              <a:ext uri="{FF2B5EF4-FFF2-40B4-BE49-F238E27FC236}">
                <a16:creationId xmlns:a16="http://schemas.microsoft.com/office/drawing/2014/main" id="{400A81C8-DC67-4E28-9F9B-F91C255EF18B}"/>
              </a:ext>
            </a:extLst>
          </p:cNvPr>
          <p:cNvSpPr>
            <a:spLocks noGrp="1"/>
          </p:cNvSpPr>
          <p:nvPr>
            <p:ph idx="1"/>
          </p:nvPr>
        </p:nvSpPr>
        <p:spPr>
          <a:xfrm>
            <a:off x="1295401" y="2556932"/>
            <a:ext cx="9601196" cy="3318936"/>
          </a:xfrm>
        </p:spPr>
        <p:txBody>
          <a:bodyPr/>
          <a:lstStyle/>
          <a:p>
            <a:pPr marL="0" indent="0">
              <a:buNone/>
            </a:pPr>
            <a:r>
              <a:rPr lang="en-GB" dirty="0"/>
              <a:t>If 1 party has breached the contract, the other party is usually awarded damages, which consist of a money payment made by the party in breach to the other party. The precise amount awarded will be assessed by the court.</a:t>
            </a:r>
          </a:p>
          <a:p>
            <a:pPr marL="0" indent="0">
              <a:buNone/>
            </a:pPr>
            <a:r>
              <a:rPr lang="en-GB" dirty="0"/>
              <a:t>Damages are a common law remedy, which means that they were the main remedy originally developed by the judges and that they are available to all winners of a civil action as their right.  Their availability should be juxtaposed with the availability of equitable remedies which are only awarded when the court considers that this would be fair and are therefore discretionary remedies.</a:t>
            </a:r>
          </a:p>
        </p:txBody>
      </p:sp>
    </p:spTree>
    <p:extLst>
      <p:ext uri="{BB962C8B-B14F-4D97-AF65-F5344CB8AC3E}">
        <p14:creationId xmlns:p14="http://schemas.microsoft.com/office/powerpoint/2010/main" val="2862480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FE2AC-C5A1-4E11-8B1D-944E5E393E49}"/>
              </a:ext>
            </a:extLst>
          </p:cNvPr>
          <p:cNvSpPr>
            <a:spLocks noGrp="1"/>
          </p:cNvSpPr>
          <p:nvPr>
            <p:ph type="title"/>
          </p:nvPr>
        </p:nvSpPr>
        <p:spPr/>
        <p:txBody>
          <a:bodyPr/>
          <a:lstStyle/>
          <a:p>
            <a:r>
              <a:rPr lang="en-GB" dirty="0"/>
              <a:t>The contractual measure of damages</a:t>
            </a:r>
          </a:p>
        </p:txBody>
      </p:sp>
      <p:sp>
        <p:nvSpPr>
          <p:cNvPr id="3" name="Content Placeholder 2">
            <a:extLst>
              <a:ext uri="{FF2B5EF4-FFF2-40B4-BE49-F238E27FC236}">
                <a16:creationId xmlns:a16="http://schemas.microsoft.com/office/drawing/2014/main" id="{693D6D1F-51DF-455F-84C0-4992048E5DBD}"/>
              </a:ext>
            </a:extLst>
          </p:cNvPr>
          <p:cNvSpPr>
            <a:spLocks noGrp="1"/>
          </p:cNvSpPr>
          <p:nvPr>
            <p:ph idx="1"/>
          </p:nvPr>
        </p:nvSpPr>
        <p:spPr/>
        <p:txBody>
          <a:bodyPr/>
          <a:lstStyle/>
          <a:p>
            <a:pPr marL="0" indent="0">
              <a:buNone/>
            </a:pPr>
            <a:r>
              <a:rPr lang="en-GB" dirty="0"/>
              <a:t>The courts’ approach to, or their purpose in, the awarding of damages in contract law was explained by Baron Parke in Robinson v Harman [1948]</a:t>
            </a:r>
          </a:p>
          <a:p>
            <a:pPr marL="0" indent="0">
              <a:buNone/>
            </a:pPr>
            <a:r>
              <a:rPr lang="en-GB" i="1" dirty="0"/>
              <a:t>“the rule of the common law is, that where a party sustains a loss by reason of a breach of contract, he is, so far as money can do it, to be placed in the same situation, with respect to damages, as if the contract had been performed.”</a:t>
            </a:r>
          </a:p>
          <a:p>
            <a:pPr marL="0" indent="0">
              <a:buNone/>
            </a:pPr>
            <a:r>
              <a:rPr lang="en-GB" dirty="0"/>
              <a:t>This has also been confirmed in subsequent cases.</a:t>
            </a:r>
          </a:p>
        </p:txBody>
      </p:sp>
    </p:spTree>
    <p:extLst>
      <p:ext uri="{BB962C8B-B14F-4D97-AF65-F5344CB8AC3E}">
        <p14:creationId xmlns:p14="http://schemas.microsoft.com/office/powerpoint/2010/main" val="1926490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6BF5D-691F-4018-81FC-062B994512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23BA2C-0DB8-43FF-85EE-3D752FA9A1B7}"/>
              </a:ext>
            </a:extLst>
          </p:cNvPr>
          <p:cNvSpPr>
            <a:spLocks noGrp="1"/>
          </p:cNvSpPr>
          <p:nvPr>
            <p:ph idx="1"/>
          </p:nvPr>
        </p:nvSpPr>
        <p:spPr/>
        <p:txBody>
          <a:bodyPr/>
          <a:lstStyle/>
          <a:p>
            <a:pPr marL="0" indent="0">
              <a:buNone/>
            </a:pPr>
            <a:r>
              <a:rPr lang="en-GB" b="1" i="1" dirty="0"/>
              <a:t>Farley v Skinner [2001] – </a:t>
            </a:r>
            <a:r>
              <a:rPr lang="en-GB" dirty="0"/>
              <a:t>where Lord Scott said that the injured party </a:t>
            </a:r>
            <a:r>
              <a:rPr lang="en-GB" i="1" dirty="0"/>
              <a:t>“is entitled…..to the benefit of the bargain” </a:t>
            </a:r>
            <a:r>
              <a:rPr lang="en-GB" dirty="0"/>
              <a:t>and</a:t>
            </a:r>
          </a:p>
          <a:p>
            <a:pPr marL="0" indent="0">
              <a:buNone/>
            </a:pPr>
            <a:endParaRPr lang="en-GB" b="1" i="1" dirty="0"/>
          </a:p>
          <a:p>
            <a:pPr marL="0" indent="0">
              <a:buNone/>
            </a:pPr>
            <a:r>
              <a:rPr lang="en-GB" b="1" i="1" dirty="0"/>
              <a:t>Bunge SA v </a:t>
            </a:r>
            <a:r>
              <a:rPr lang="en-GB" b="1" i="1" dirty="0" err="1"/>
              <a:t>Nidera</a:t>
            </a:r>
            <a:r>
              <a:rPr lang="en-GB" b="1" i="1" dirty="0"/>
              <a:t> SA [2015] – </a:t>
            </a:r>
            <a:r>
              <a:rPr lang="en-GB" dirty="0"/>
              <a:t>where Lord </a:t>
            </a:r>
            <a:r>
              <a:rPr lang="en-GB" dirty="0" err="1"/>
              <a:t>Sumption</a:t>
            </a:r>
            <a:r>
              <a:rPr lang="en-GB" dirty="0"/>
              <a:t> confirmed that the </a:t>
            </a:r>
            <a:r>
              <a:rPr lang="en-GB" i="1" dirty="0"/>
              <a:t>“fundamental principle of the common law of damages is the compensatory principle”</a:t>
            </a:r>
          </a:p>
          <a:p>
            <a:pPr marL="0" indent="0">
              <a:buNone/>
            </a:pPr>
            <a:r>
              <a:rPr lang="en-GB" dirty="0"/>
              <a:t>In other words the injured party is entitled to be compensated for not getting the “bargain” that he should have gained under the contract.</a:t>
            </a:r>
          </a:p>
        </p:txBody>
      </p:sp>
    </p:spTree>
    <p:extLst>
      <p:ext uri="{BB962C8B-B14F-4D97-AF65-F5344CB8AC3E}">
        <p14:creationId xmlns:p14="http://schemas.microsoft.com/office/powerpoint/2010/main" val="2401067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7B372-6A04-4B61-98EB-D5DA51772204}"/>
              </a:ext>
            </a:extLst>
          </p:cNvPr>
          <p:cNvSpPr>
            <a:spLocks noGrp="1"/>
          </p:cNvSpPr>
          <p:nvPr>
            <p:ph type="title"/>
          </p:nvPr>
        </p:nvSpPr>
        <p:spPr/>
        <p:txBody>
          <a:bodyPr>
            <a:normAutofit fontScale="90000"/>
          </a:bodyPr>
          <a:lstStyle/>
          <a:p>
            <a:r>
              <a:rPr lang="en-GB" b="1" i="1" dirty="0"/>
              <a:t>Omak Maritime Ltd v Mamola Challenger Shipping Co [2010]</a:t>
            </a:r>
          </a:p>
        </p:txBody>
      </p:sp>
      <p:sp>
        <p:nvSpPr>
          <p:cNvPr id="3" name="Content Placeholder 2">
            <a:extLst>
              <a:ext uri="{FF2B5EF4-FFF2-40B4-BE49-F238E27FC236}">
                <a16:creationId xmlns:a16="http://schemas.microsoft.com/office/drawing/2014/main" id="{17714F02-E6B4-42CD-B211-962CDABFE7A7}"/>
              </a:ext>
            </a:extLst>
          </p:cNvPr>
          <p:cNvSpPr>
            <a:spLocks noGrp="1"/>
          </p:cNvSpPr>
          <p:nvPr>
            <p:ph idx="1"/>
          </p:nvPr>
        </p:nvSpPr>
        <p:spPr/>
        <p:txBody>
          <a:bodyPr>
            <a:normAutofit/>
          </a:bodyPr>
          <a:lstStyle/>
          <a:p>
            <a:pPr marL="0" indent="0">
              <a:buNone/>
            </a:pPr>
            <a:r>
              <a:rPr lang="en-GB" sz="2800" dirty="0"/>
              <a:t>Is a case applying this rule.  The court refused to allow the claimants to succeed in claiming damages for breach of contract as the breach had actually allowed them to make a greater profit than they would have done if they had been able to carry out the original contractual obligations; doing otherwise would have allowed the claimants to have been in a better position than if the contract had been performed.</a:t>
            </a:r>
          </a:p>
        </p:txBody>
      </p:sp>
    </p:spTree>
    <p:extLst>
      <p:ext uri="{BB962C8B-B14F-4D97-AF65-F5344CB8AC3E}">
        <p14:creationId xmlns:p14="http://schemas.microsoft.com/office/powerpoint/2010/main" val="2970496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C0F7F-2447-42C0-80DC-13C35B02D7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2D24CA-CA1B-491D-A64A-7A880EF2120E}"/>
              </a:ext>
            </a:extLst>
          </p:cNvPr>
          <p:cNvSpPr>
            <a:spLocks noGrp="1"/>
          </p:cNvSpPr>
          <p:nvPr>
            <p:ph idx="1"/>
          </p:nvPr>
        </p:nvSpPr>
        <p:spPr/>
        <p:txBody>
          <a:bodyPr/>
          <a:lstStyle/>
          <a:p>
            <a:pPr marL="0" indent="0">
              <a:buNone/>
            </a:pPr>
            <a:r>
              <a:rPr lang="en-GB" dirty="0"/>
              <a:t>Given that traditionally contract damages are compensatory, rather than imposed as a punishment, </a:t>
            </a:r>
            <a:r>
              <a:rPr lang="en-GB" b="1" dirty="0"/>
              <a:t>nominal</a:t>
            </a:r>
            <a:r>
              <a:rPr lang="en-GB" dirty="0"/>
              <a:t> damages may be awarded where there has been a breach of contract but loss is minimal or non-existent. This could be just a few pounds or even pence.</a:t>
            </a:r>
          </a:p>
          <a:p>
            <a:pPr marL="0" indent="0">
              <a:buNone/>
            </a:pPr>
            <a:r>
              <a:rPr lang="en-GB" dirty="0"/>
              <a:t>If the court thinks that the claimant was technically correct in bringing a claim but was wasting everyone’s time by suing, he may get </a:t>
            </a:r>
            <a:r>
              <a:rPr lang="en-GB" b="1" dirty="0"/>
              <a:t>contemptuous</a:t>
            </a:r>
            <a:r>
              <a:rPr lang="en-GB" dirty="0"/>
              <a:t> damages, such as 1p.</a:t>
            </a:r>
          </a:p>
        </p:txBody>
      </p:sp>
    </p:spTree>
    <p:extLst>
      <p:ext uri="{BB962C8B-B14F-4D97-AF65-F5344CB8AC3E}">
        <p14:creationId xmlns:p14="http://schemas.microsoft.com/office/powerpoint/2010/main" val="1529472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BE69-13A2-4C94-BD9C-F37987A66E24}"/>
              </a:ext>
            </a:extLst>
          </p:cNvPr>
          <p:cNvSpPr>
            <a:spLocks noGrp="1"/>
          </p:cNvSpPr>
          <p:nvPr>
            <p:ph type="title"/>
          </p:nvPr>
        </p:nvSpPr>
        <p:spPr/>
        <p:txBody>
          <a:bodyPr/>
          <a:lstStyle/>
          <a:p>
            <a:r>
              <a:rPr lang="en-GB" dirty="0"/>
              <a:t>Main heads of damages</a:t>
            </a:r>
          </a:p>
        </p:txBody>
      </p:sp>
      <p:sp>
        <p:nvSpPr>
          <p:cNvPr id="3" name="Content Placeholder 2">
            <a:extLst>
              <a:ext uri="{FF2B5EF4-FFF2-40B4-BE49-F238E27FC236}">
                <a16:creationId xmlns:a16="http://schemas.microsoft.com/office/drawing/2014/main" id="{CA8B6218-E1BD-4AA1-B28D-8C2EE71C0F56}"/>
              </a:ext>
            </a:extLst>
          </p:cNvPr>
          <p:cNvSpPr>
            <a:spLocks noGrp="1"/>
          </p:cNvSpPr>
          <p:nvPr>
            <p:ph idx="1"/>
          </p:nvPr>
        </p:nvSpPr>
        <p:spPr/>
        <p:txBody>
          <a:bodyPr>
            <a:normAutofit/>
          </a:bodyPr>
          <a:lstStyle/>
          <a:p>
            <a:pPr marL="0" indent="0">
              <a:buNone/>
            </a:pPr>
            <a:r>
              <a:rPr lang="en-GB" sz="3200" dirty="0"/>
              <a:t>Traditionally damages were largely available only for </a:t>
            </a:r>
            <a:r>
              <a:rPr lang="en-GB" sz="3200" b="1" dirty="0"/>
              <a:t>pecuniary</a:t>
            </a:r>
            <a:r>
              <a:rPr lang="en-GB" sz="3200" dirty="0"/>
              <a:t> (</a:t>
            </a:r>
            <a:r>
              <a:rPr lang="en-GB" sz="3200" dirty="0" err="1"/>
              <a:t>ie</a:t>
            </a:r>
            <a:r>
              <a:rPr lang="en-GB" sz="3200" dirty="0"/>
              <a:t> financial) loss under a contract.  In recent years, however, the courts have also begun to allow claims for </a:t>
            </a:r>
            <a:r>
              <a:rPr lang="en-GB" sz="3200" b="1" dirty="0"/>
              <a:t>non-pecuniary</a:t>
            </a:r>
            <a:r>
              <a:rPr lang="en-GB" sz="3200" dirty="0"/>
              <a:t> (</a:t>
            </a:r>
            <a:r>
              <a:rPr lang="en-GB" sz="3200" dirty="0" err="1"/>
              <a:t>ie</a:t>
            </a:r>
            <a:r>
              <a:rPr lang="en-GB" sz="3200" dirty="0"/>
              <a:t> non-financial) losses.</a:t>
            </a:r>
          </a:p>
        </p:txBody>
      </p:sp>
    </p:spTree>
    <p:extLst>
      <p:ext uri="{BB962C8B-B14F-4D97-AF65-F5344CB8AC3E}">
        <p14:creationId xmlns:p14="http://schemas.microsoft.com/office/powerpoint/2010/main" val="2630893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C354-8CB7-423F-BE36-DC3D474D6604}"/>
              </a:ext>
            </a:extLst>
          </p:cNvPr>
          <p:cNvSpPr>
            <a:spLocks noGrp="1"/>
          </p:cNvSpPr>
          <p:nvPr>
            <p:ph type="title"/>
          </p:nvPr>
        </p:nvSpPr>
        <p:spPr/>
        <p:txBody>
          <a:bodyPr/>
          <a:lstStyle/>
          <a:p>
            <a:r>
              <a:rPr lang="en-GB" dirty="0"/>
              <a:t>Pecuniary damages</a:t>
            </a:r>
          </a:p>
        </p:txBody>
      </p:sp>
      <p:sp>
        <p:nvSpPr>
          <p:cNvPr id="3" name="Content Placeholder 2">
            <a:extLst>
              <a:ext uri="{FF2B5EF4-FFF2-40B4-BE49-F238E27FC236}">
                <a16:creationId xmlns:a16="http://schemas.microsoft.com/office/drawing/2014/main" id="{9E3DD3A8-C1BC-49BB-AFC8-C4C2ABA0A48B}"/>
              </a:ext>
            </a:extLst>
          </p:cNvPr>
          <p:cNvSpPr>
            <a:spLocks noGrp="1"/>
          </p:cNvSpPr>
          <p:nvPr>
            <p:ph idx="1"/>
          </p:nvPr>
        </p:nvSpPr>
        <p:spPr/>
        <p:txBody>
          <a:bodyPr>
            <a:normAutofit/>
          </a:bodyPr>
          <a:lstStyle/>
          <a:p>
            <a:pPr marL="0" indent="0">
              <a:buNone/>
            </a:pPr>
            <a:r>
              <a:rPr lang="en-GB" sz="3200" dirty="0"/>
              <a:t>Generally aim to compensate the injured party for their financial losses. In determining the exact sum that the claimant will recover, the courts will have regard to the main ways in which loss is calculated.</a:t>
            </a:r>
          </a:p>
        </p:txBody>
      </p:sp>
    </p:spTree>
    <p:extLst>
      <p:ext uri="{BB962C8B-B14F-4D97-AF65-F5344CB8AC3E}">
        <p14:creationId xmlns:p14="http://schemas.microsoft.com/office/powerpoint/2010/main" val="3458426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66882-5238-4829-BAAE-DD7A317B4E2F}"/>
              </a:ext>
            </a:extLst>
          </p:cNvPr>
          <p:cNvSpPr>
            <a:spLocks noGrp="1"/>
          </p:cNvSpPr>
          <p:nvPr>
            <p:ph type="title"/>
          </p:nvPr>
        </p:nvSpPr>
        <p:spPr/>
        <p:txBody>
          <a:bodyPr/>
          <a:lstStyle/>
          <a:p>
            <a:r>
              <a:rPr lang="en-GB" dirty="0"/>
              <a:t>(1) Loss of Bargain/ expectation loss</a:t>
            </a:r>
          </a:p>
        </p:txBody>
      </p:sp>
      <p:sp>
        <p:nvSpPr>
          <p:cNvPr id="3" name="Content Placeholder 2">
            <a:extLst>
              <a:ext uri="{FF2B5EF4-FFF2-40B4-BE49-F238E27FC236}">
                <a16:creationId xmlns:a16="http://schemas.microsoft.com/office/drawing/2014/main" id="{7AD072AA-7A41-412B-A437-C011F7141545}"/>
              </a:ext>
            </a:extLst>
          </p:cNvPr>
          <p:cNvSpPr>
            <a:spLocks noGrp="1"/>
          </p:cNvSpPr>
          <p:nvPr>
            <p:ph idx="1"/>
          </p:nvPr>
        </p:nvSpPr>
        <p:spPr/>
        <p:txBody>
          <a:bodyPr>
            <a:normAutofit fontScale="92500"/>
          </a:bodyPr>
          <a:lstStyle/>
          <a:p>
            <a:pPr marL="0" indent="0">
              <a:buNone/>
            </a:pPr>
            <a:r>
              <a:rPr lang="en-GB" dirty="0"/>
              <a:t>Simply put, damages here are awarded in order to put the claimant, financially, into the position that he would have been in had the contract been properly performed.</a:t>
            </a:r>
          </a:p>
          <a:p>
            <a:pPr marL="0" indent="0">
              <a:buNone/>
            </a:pPr>
            <a:r>
              <a:rPr lang="en-GB" dirty="0"/>
              <a:t>In sale of goods cases, for </a:t>
            </a:r>
            <a:r>
              <a:rPr lang="en-GB" dirty="0" err="1"/>
              <a:t>eg</a:t>
            </a:r>
            <a:r>
              <a:rPr lang="en-GB" dirty="0"/>
              <a:t>, damages will often be the difference between the agreed contract price and the actual market price on the day on which the goods should have been delivered; the court aims to give the injured party what he should have had and therefore compensates for the cost of replacement.  If the price of the goods has gone down and the buyer can find them more cheaply then his damages will be nominal. This is sometimes referred to as the </a:t>
            </a:r>
            <a:r>
              <a:rPr lang="en-GB" b="1" dirty="0"/>
              <a:t>market price </a:t>
            </a:r>
            <a:r>
              <a:rPr lang="en-GB" dirty="0"/>
              <a:t>rule.</a:t>
            </a:r>
          </a:p>
        </p:txBody>
      </p:sp>
    </p:spTree>
    <p:extLst>
      <p:ext uri="{BB962C8B-B14F-4D97-AF65-F5344CB8AC3E}">
        <p14:creationId xmlns:p14="http://schemas.microsoft.com/office/powerpoint/2010/main" val="75094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39770-214A-48F9-8C65-311284DF3C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CE4230-8989-4715-9872-818BEDD73B98}"/>
              </a:ext>
            </a:extLst>
          </p:cNvPr>
          <p:cNvSpPr>
            <a:spLocks noGrp="1"/>
          </p:cNvSpPr>
          <p:nvPr>
            <p:ph idx="1"/>
          </p:nvPr>
        </p:nvSpPr>
        <p:spPr/>
        <p:txBody>
          <a:bodyPr/>
          <a:lstStyle/>
          <a:p>
            <a:pPr marL="0" indent="0">
              <a:buNone/>
            </a:pPr>
            <a:r>
              <a:rPr lang="en-GB" dirty="0"/>
              <a:t>On other occasions, actual loss can be difficult to assess, or it may be difficult for the court to decide how to quantify (measure) such loss.</a:t>
            </a:r>
          </a:p>
          <a:p>
            <a:pPr marL="0" indent="0">
              <a:buNone/>
            </a:pPr>
            <a:r>
              <a:rPr lang="en-GB" b="1" i="1" dirty="0" err="1"/>
              <a:t>Ruxley</a:t>
            </a:r>
            <a:r>
              <a:rPr lang="en-GB" b="1" i="1" dirty="0"/>
              <a:t> Electronics and Construction Ltd v Forsyth [1996] – </a:t>
            </a:r>
            <a:r>
              <a:rPr lang="en-GB" dirty="0"/>
              <a:t>the claimant built the defendant a swimming pool that was 6 inches shallower than stated in the contract. The defendant refused to pay for it and then claimed breach of contract and damages of £21,560 to cover the cost of removing the original pool and then building another to the correct depth.</a:t>
            </a:r>
            <a:endParaRPr lang="en-GB" b="1" i="1" dirty="0"/>
          </a:p>
        </p:txBody>
      </p:sp>
    </p:spTree>
    <p:extLst>
      <p:ext uri="{BB962C8B-B14F-4D97-AF65-F5344CB8AC3E}">
        <p14:creationId xmlns:p14="http://schemas.microsoft.com/office/powerpoint/2010/main" val="420056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D421-EC5B-41B6-B677-8DB91DBBD0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A9D4D6-FD25-4EED-8E0E-F7C947011D9D}"/>
              </a:ext>
            </a:extLst>
          </p:cNvPr>
          <p:cNvSpPr>
            <a:spLocks noGrp="1"/>
          </p:cNvSpPr>
          <p:nvPr>
            <p:ph idx="1"/>
          </p:nvPr>
        </p:nvSpPr>
        <p:spPr/>
        <p:txBody>
          <a:bodyPr/>
          <a:lstStyle/>
          <a:p>
            <a:pPr marL="0" indent="0">
              <a:buNone/>
            </a:pPr>
            <a:r>
              <a:rPr lang="en-GB" dirty="0"/>
              <a:t>The </a:t>
            </a:r>
            <a:r>
              <a:rPr lang="en-GB" dirty="0" err="1"/>
              <a:t>HofL</a:t>
            </a:r>
            <a:r>
              <a:rPr lang="en-GB" dirty="0"/>
              <a:t> held that, as the swimming pool could still be used, albeit with less enjoyment, his damages should be limited to compensation for his loss of enjoyment (amenity)which it assessed at £2,500. (This was on the basis that it might prevent the defendant from safely enjoying the pleasure of diving into the pool). There was no difference in value between the shallower pool provided and the deeper one requested.  Also, the court felt that the cost of the cure would have been an excessive award.</a:t>
            </a:r>
          </a:p>
        </p:txBody>
      </p:sp>
    </p:spTree>
    <p:extLst>
      <p:ext uri="{BB962C8B-B14F-4D97-AF65-F5344CB8AC3E}">
        <p14:creationId xmlns:p14="http://schemas.microsoft.com/office/powerpoint/2010/main" val="878350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C736-7030-4A75-AD92-DFE8E6C7BD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0F54B7-550C-4036-A546-616E10D02FC2}"/>
              </a:ext>
            </a:extLst>
          </p:cNvPr>
          <p:cNvSpPr>
            <a:spLocks noGrp="1"/>
          </p:cNvSpPr>
          <p:nvPr>
            <p:ph idx="1"/>
          </p:nvPr>
        </p:nvSpPr>
        <p:spPr/>
        <p:txBody>
          <a:bodyPr/>
          <a:lstStyle/>
          <a:p>
            <a:pPr marL="0" indent="0">
              <a:buNone/>
            </a:pPr>
            <a:r>
              <a:rPr lang="en-GB" dirty="0"/>
              <a:t>Sometimes the court may have to estimate what the claimant might have received if the contract had been honoured.  In </a:t>
            </a:r>
            <a:r>
              <a:rPr lang="en-GB" b="1" i="1" dirty="0"/>
              <a:t>Chaplin v Hicks [1911] </a:t>
            </a:r>
            <a:r>
              <a:rPr lang="en-GB" dirty="0"/>
              <a:t>the claimant, along with 49 other people, was offered an interview, which she accepted. The defendant promised to choose 12 candidates from the 50 and offer them theatrical engagements for 3 years.  The defendant did not given her enough notice of the interview and she sued for her lost chance of selection.  The court felt that it was difficult to assess damages because she might not have succeeded in the interview.</a:t>
            </a:r>
          </a:p>
        </p:txBody>
      </p:sp>
    </p:spTree>
    <p:extLst>
      <p:ext uri="{BB962C8B-B14F-4D97-AF65-F5344CB8AC3E}">
        <p14:creationId xmlns:p14="http://schemas.microsoft.com/office/powerpoint/2010/main" val="1040888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7B003-529A-4290-85C2-7430A08EE4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23DCED-46B0-4B24-8FFB-6109AF628B6C}"/>
              </a:ext>
            </a:extLst>
          </p:cNvPr>
          <p:cNvSpPr>
            <a:spLocks noGrp="1"/>
          </p:cNvSpPr>
          <p:nvPr>
            <p:ph idx="1"/>
          </p:nvPr>
        </p:nvSpPr>
        <p:spPr/>
        <p:txBody>
          <a:bodyPr>
            <a:normAutofit/>
          </a:bodyPr>
          <a:lstStyle/>
          <a:p>
            <a:pPr marL="0" indent="0">
              <a:buNone/>
            </a:pPr>
            <a:r>
              <a:rPr lang="en-GB" sz="3200" dirty="0"/>
              <a:t>Nevertheless she was awarded £100 for her </a:t>
            </a:r>
            <a:r>
              <a:rPr lang="en-GB" sz="3200" b="1" dirty="0"/>
              <a:t>lost opportunity. </a:t>
            </a:r>
            <a:r>
              <a:rPr lang="en-GB" sz="3200" dirty="0"/>
              <a:t>Damages of this kind are called speculative ( because the court has to speculate, or guess, what might have happened) and are not always recoverable, due to the uncertainty involved.</a:t>
            </a:r>
          </a:p>
        </p:txBody>
      </p:sp>
    </p:spTree>
    <p:extLst>
      <p:ext uri="{BB962C8B-B14F-4D97-AF65-F5344CB8AC3E}">
        <p14:creationId xmlns:p14="http://schemas.microsoft.com/office/powerpoint/2010/main" val="810723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922E-CE0D-492F-B82A-4C390C8EAA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32CCA9-796F-4F79-9725-C24AE7FD433B}"/>
              </a:ext>
            </a:extLst>
          </p:cNvPr>
          <p:cNvSpPr>
            <a:spLocks noGrp="1"/>
          </p:cNvSpPr>
          <p:nvPr>
            <p:ph idx="1"/>
          </p:nvPr>
        </p:nvSpPr>
        <p:spPr/>
        <p:txBody>
          <a:bodyPr>
            <a:normAutofit lnSpcReduction="10000"/>
          </a:bodyPr>
          <a:lstStyle/>
          <a:p>
            <a:pPr marL="0" indent="0">
              <a:buNone/>
            </a:pPr>
            <a:r>
              <a:rPr lang="en-GB" dirty="0"/>
              <a:t>In </a:t>
            </a:r>
            <a:r>
              <a:rPr lang="en-GB" b="1" i="1" dirty="0"/>
              <a:t>McGill v The Sports and Entertainment Media Group [2016] </a:t>
            </a:r>
            <a:r>
              <a:rPr lang="en-GB" dirty="0"/>
              <a:t>the </a:t>
            </a:r>
            <a:r>
              <a:rPr lang="en-GB" dirty="0" err="1"/>
              <a:t>CofA</a:t>
            </a:r>
            <a:r>
              <a:rPr lang="en-GB" dirty="0"/>
              <a:t> added some clarity to the rules governing the awarding of damages for a lost opportunity.  The case involved a football agent – McGill – who was in the middle of arranging the transfer of a professional football player from 1 club to another, when the deal was discovered by the Media Group (“SEM”) who induced the player to let them take over the deal. As a result of this the £300,000 agent commission was paid to SEM rather than McGill.</a:t>
            </a:r>
          </a:p>
          <a:p>
            <a:pPr marL="0" indent="0">
              <a:buNone/>
            </a:pPr>
            <a:r>
              <a:rPr lang="en-GB" dirty="0"/>
              <a:t>McGill bought an action against SEM (and other defendants), claiming damages for his loss of a chance to earn the agent’s commission.</a:t>
            </a:r>
          </a:p>
        </p:txBody>
      </p:sp>
    </p:spTree>
    <p:extLst>
      <p:ext uri="{BB962C8B-B14F-4D97-AF65-F5344CB8AC3E}">
        <p14:creationId xmlns:p14="http://schemas.microsoft.com/office/powerpoint/2010/main" val="1906131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85398-64A7-4832-845D-30F133360F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C0C665-C898-4A24-A448-5123095DDB41}"/>
              </a:ext>
            </a:extLst>
          </p:cNvPr>
          <p:cNvSpPr>
            <a:spLocks noGrp="1"/>
          </p:cNvSpPr>
          <p:nvPr>
            <p:ph idx="1"/>
          </p:nvPr>
        </p:nvSpPr>
        <p:spPr/>
        <p:txBody>
          <a:bodyPr>
            <a:normAutofit/>
          </a:bodyPr>
          <a:lstStyle/>
          <a:p>
            <a:pPr marL="0" indent="0">
              <a:buNone/>
            </a:pPr>
            <a:r>
              <a:rPr lang="en-GB" sz="2800" dirty="0"/>
              <a:t>The court commented:-</a:t>
            </a:r>
          </a:p>
          <a:p>
            <a:pPr marL="0" indent="0">
              <a:buNone/>
            </a:pPr>
            <a:r>
              <a:rPr lang="en-GB" sz="2800" i="1" dirty="0"/>
              <a:t>“The key principle…is that where the claimant’s loss depends, not on what he would have done, but on the hypothetical acts of a third party, the claimant first needs to prove…that there was a real or substantial, rather than a speculative, chance that the third party would have acted so as to confer the benefit in question, thereby establishing causation…”</a:t>
            </a:r>
          </a:p>
        </p:txBody>
      </p:sp>
    </p:spTree>
    <p:extLst>
      <p:ext uri="{BB962C8B-B14F-4D97-AF65-F5344CB8AC3E}">
        <p14:creationId xmlns:p14="http://schemas.microsoft.com/office/powerpoint/2010/main" val="167361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1C43C-E4D7-4BD7-9ACB-D9C89B365B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463F4D-C1E6-4A5D-BC80-23F8B3216C6A}"/>
              </a:ext>
            </a:extLst>
          </p:cNvPr>
          <p:cNvSpPr>
            <a:spLocks noGrp="1"/>
          </p:cNvSpPr>
          <p:nvPr>
            <p:ph idx="1"/>
          </p:nvPr>
        </p:nvSpPr>
        <p:spPr>
          <a:xfrm>
            <a:off x="1295401" y="2556932"/>
            <a:ext cx="9601196" cy="3318936"/>
          </a:xfrm>
        </p:spPr>
        <p:txBody>
          <a:bodyPr/>
          <a:lstStyle/>
          <a:p>
            <a:pPr marL="0" indent="0">
              <a:buNone/>
            </a:pPr>
            <a:r>
              <a:rPr lang="en-GB" dirty="0"/>
              <a:t>Here the court was able to find that there was such a “</a:t>
            </a:r>
            <a:r>
              <a:rPr lang="en-GB" i="1" dirty="0"/>
              <a:t>real or substantial…chance” </a:t>
            </a:r>
            <a:r>
              <a:rPr lang="en-GB" dirty="0"/>
              <a:t>that – but for the intervention by SEM – McGill and the player would have entered into a binding written agreement for McGill to act for the player before the transfer deal was finalised and therefore Mc Gill succeeded in his case. </a:t>
            </a:r>
          </a:p>
        </p:txBody>
      </p:sp>
    </p:spTree>
    <p:extLst>
      <p:ext uri="{BB962C8B-B14F-4D97-AF65-F5344CB8AC3E}">
        <p14:creationId xmlns:p14="http://schemas.microsoft.com/office/powerpoint/2010/main" val="1939343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D21BF-7BAE-4090-B604-E52B57EEEB63}"/>
              </a:ext>
            </a:extLst>
          </p:cNvPr>
          <p:cNvSpPr>
            <a:spLocks noGrp="1"/>
          </p:cNvSpPr>
          <p:nvPr>
            <p:ph type="title"/>
          </p:nvPr>
        </p:nvSpPr>
        <p:spPr/>
        <p:txBody>
          <a:bodyPr/>
          <a:lstStyle/>
          <a:p>
            <a:r>
              <a:rPr lang="en-GB" dirty="0"/>
              <a:t>(2) Reliance loss</a:t>
            </a:r>
          </a:p>
        </p:txBody>
      </p:sp>
      <p:sp>
        <p:nvSpPr>
          <p:cNvPr id="3" name="Content Placeholder 2">
            <a:extLst>
              <a:ext uri="{FF2B5EF4-FFF2-40B4-BE49-F238E27FC236}">
                <a16:creationId xmlns:a16="http://schemas.microsoft.com/office/drawing/2014/main" id="{E178A42F-748E-4855-A525-6221EC73434A}"/>
              </a:ext>
            </a:extLst>
          </p:cNvPr>
          <p:cNvSpPr>
            <a:spLocks noGrp="1"/>
          </p:cNvSpPr>
          <p:nvPr>
            <p:ph idx="1"/>
          </p:nvPr>
        </p:nvSpPr>
        <p:spPr/>
        <p:txBody>
          <a:bodyPr>
            <a:noAutofit/>
          </a:bodyPr>
          <a:lstStyle/>
          <a:p>
            <a:pPr marL="0" indent="0">
              <a:buNone/>
            </a:pPr>
            <a:r>
              <a:rPr lang="en-GB" sz="2800" dirty="0"/>
              <a:t>In some instances it may be impossible to accurately quantify (or measure) what the loss of the bargain has actually cost. Instead, the award can, in some circumstances, be based upon “reliance”, being the sums spent by the injured party in reliance on the other party fulfilling his obligations. These losses are alternatively sometimes called </a:t>
            </a:r>
            <a:r>
              <a:rPr lang="en-GB" sz="2800" b="1" dirty="0"/>
              <a:t>consequential losses</a:t>
            </a:r>
            <a:r>
              <a:rPr lang="en-GB" sz="2800" dirty="0"/>
              <a:t>, in the sense that they are losses that have been incurred as a consequence of relying on the other party’s original contractual promise.</a:t>
            </a:r>
          </a:p>
        </p:txBody>
      </p:sp>
    </p:spTree>
    <p:extLst>
      <p:ext uri="{BB962C8B-B14F-4D97-AF65-F5344CB8AC3E}">
        <p14:creationId xmlns:p14="http://schemas.microsoft.com/office/powerpoint/2010/main" val="939468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DD52-65C3-4DFF-AFBD-27DE64C6C0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5A03A6-962E-45AE-BCB0-368F6FFDCCA4}"/>
              </a:ext>
            </a:extLst>
          </p:cNvPr>
          <p:cNvSpPr>
            <a:spLocks noGrp="1"/>
          </p:cNvSpPr>
          <p:nvPr>
            <p:ph idx="1"/>
          </p:nvPr>
        </p:nvSpPr>
        <p:spPr>
          <a:xfrm>
            <a:off x="1295401" y="2556932"/>
            <a:ext cx="9601196" cy="3318936"/>
          </a:xfrm>
        </p:spPr>
        <p:txBody>
          <a:bodyPr>
            <a:normAutofit/>
          </a:bodyPr>
          <a:lstStyle/>
          <a:p>
            <a:pPr marL="0" indent="0">
              <a:buNone/>
            </a:pPr>
            <a:r>
              <a:rPr lang="en-GB" sz="2800" dirty="0"/>
              <a:t>In </a:t>
            </a:r>
            <a:r>
              <a:rPr lang="en-GB" sz="2800" b="1" i="1" dirty="0"/>
              <a:t>Anglia Television v Reed [1972] – </a:t>
            </a:r>
            <a:r>
              <a:rPr lang="en-GB" sz="2800" dirty="0"/>
              <a:t>an actor pulled out of a film contract very late so that no replacement star could be found.  The amount of profit which might have been made by the film was uncertain, so instead of loss of bargain, the claimants were awarded, in reliance loss, all the money that they had spent on preparation for the film which was now wasted as a result of the defendant’s breach.</a:t>
            </a:r>
          </a:p>
        </p:txBody>
      </p:sp>
    </p:spTree>
    <p:extLst>
      <p:ext uri="{BB962C8B-B14F-4D97-AF65-F5344CB8AC3E}">
        <p14:creationId xmlns:p14="http://schemas.microsoft.com/office/powerpoint/2010/main" val="847803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1353D-C3C6-4C38-91B1-B606EC73E727}"/>
              </a:ext>
            </a:extLst>
          </p:cNvPr>
          <p:cNvSpPr>
            <a:spLocks noGrp="1"/>
          </p:cNvSpPr>
          <p:nvPr>
            <p:ph type="title"/>
          </p:nvPr>
        </p:nvSpPr>
        <p:spPr>
          <a:xfrm>
            <a:off x="1295402" y="982132"/>
            <a:ext cx="9601196" cy="1303867"/>
          </a:xfrm>
        </p:spPr>
        <p:txBody>
          <a:bodyPr/>
          <a:lstStyle/>
          <a:p>
            <a:r>
              <a:rPr lang="en-GB" dirty="0"/>
              <a:t>Non-pecuniary damages</a:t>
            </a:r>
          </a:p>
        </p:txBody>
      </p:sp>
      <p:sp>
        <p:nvSpPr>
          <p:cNvPr id="3" name="Content Placeholder 2">
            <a:extLst>
              <a:ext uri="{FF2B5EF4-FFF2-40B4-BE49-F238E27FC236}">
                <a16:creationId xmlns:a16="http://schemas.microsoft.com/office/drawing/2014/main" id="{E26A3A92-AB4D-4BE8-B78C-48ED79044C9A}"/>
              </a:ext>
            </a:extLst>
          </p:cNvPr>
          <p:cNvSpPr>
            <a:spLocks noGrp="1"/>
          </p:cNvSpPr>
          <p:nvPr>
            <p:ph idx="1"/>
          </p:nvPr>
        </p:nvSpPr>
        <p:spPr/>
        <p:txBody>
          <a:bodyPr/>
          <a:lstStyle/>
          <a:p>
            <a:pPr marL="0" indent="0">
              <a:buNone/>
            </a:pPr>
            <a:r>
              <a:rPr lang="en-GB" dirty="0"/>
              <a:t>Contract damages are usually concerned with compensating financial losses but in some situations compensation for non-pecuniary losses (such as mental distress) will also be recoverable.  Of course, it is difficult to put a value on these more abstract losses.  Traditionally, the English and Welsh courts were reluctant to award damages under this heading, as in </a:t>
            </a:r>
            <a:r>
              <a:rPr lang="en-GB" b="1" i="1" dirty="0"/>
              <a:t>Addis v Gramophone Co Ltd [1909] </a:t>
            </a:r>
            <a:r>
              <a:rPr lang="en-GB" dirty="0"/>
              <a:t>where damages for the distress resulting from a wrongful dismissal could not be recovered.</a:t>
            </a:r>
          </a:p>
        </p:txBody>
      </p:sp>
    </p:spTree>
    <p:extLst>
      <p:ext uri="{BB962C8B-B14F-4D97-AF65-F5344CB8AC3E}">
        <p14:creationId xmlns:p14="http://schemas.microsoft.com/office/powerpoint/2010/main" val="35126373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18B12-6E8E-4945-936D-0C4C07FEA8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38FE26-B4BA-43D1-BE05-C73284434E41}"/>
              </a:ext>
            </a:extLst>
          </p:cNvPr>
          <p:cNvSpPr>
            <a:spLocks noGrp="1"/>
          </p:cNvSpPr>
          <p:nvPr>
            <p:ph idx="1"/>
          </p:nvPr>
        </p:nvSpPr>
        <p:spPr>
          <a:xfrm>
            <a:off x="1295401" y="2556932"/>
            <a:ext cx="9601196" cy="3318936"/>
          </a:xfrm>
        </p:spPr>
        <p:txBody>
          <a:bodyPr/>
          <a:lstStyle/>
          <a:p>
            <a:pPr marL="0" indent="0">
              <a:buNone/>
            </a:pPr>
            <a:r>
              <a:rPr lang="en-GB" dirty="0"/>
              <a:t>There are 2 key exceptions to this rule, both of which were further refined by the </a:t>
            </a:r>
            <a:r>
              <a:rPr lang="en-GB" dirty="0" err="1"/>
              <a:t>HofL</a:t>
            </a:r>
            <a:r>
              <a:rPr lang="en-GB" dirty="0"/>
              <a:t> decision in </a:t>
            </a:r>
            <a:r>
              <a:rPr lang="en-GB" b="1" i="1" dirty="0"/>
              <a:t>Farley v Skinner (No.2) [2001].</a:t>
            </a:r>
          </a:p>
          <a:p>
            <a:pPr marL="0" indent="0">
              <a:buNone/>
            </a:pPr>
            <a:r>
              <a:rPr lang="en-GB" dirty="0"/>
              <a:t>1. Where the object of the contract is to provide </a:t>
            </a:r>
            <a:r>
              <a:rPr lang="en-GB" b="1" dirty="0"/>
              <a:t>pleasure, relaxation</a:t>
            </a:r>
            <a:r>
              <a:rPr lang="en-GB" dirty="0"/>
              <a:t>, </a:t>
            </a:r>
            <a:r>
              <a:rPr lang="en-GB" b="1" dirty="0"/>
              <a:t>peace</a:t>
            </a:r>
            <a:r>
              <a:rPr lang="en-GB" dirty="0"/>
              <a:t> </a:t>
            </a:r>
            <a:r>
              <a:rPr lang="en-GB" b="1" dirty="0"/>
              <a:t>of mind </a:t>
            </a:r>
            <a:r>
              <a:rPr lang="en-GB" dirty="0"/>
              <a:t>or </a:t>
            </a:r>
            <a:r>
              <a:rPr lang="en-GB" b="1" dirty="0"/>
              <a:t>freedom from distress</a:t>
            </a:r>
            <a:r>
              <a:rPr lang="en-GB" dirty="0"/>
              <a:t>, damages are recoverable. This was applied in relation to a contract for a holiday in </a:t>
            </a:r>
            <a:r>
              <a:rPr lang="en-GB" b="1" i="1" dirty="0"/>
              <a:t>Jarvis v Swan Tours [1973] </a:t>
            </a:r>
            <a:r>
              <a:rPr lang="en-GB" dirty="0"/>
              <a:t>– the claimant was awarded damages to compensate for his disappointment and distress when the holiday did not meet its advertised promises.</a:t>
            </a:r>
          </a:p>
        </p:txBody>
      </p:sp>
    </p:spTree>
    <p:extLst>
      <p:ext uri="{BB962C8B-B14F-4D97-AF65-F5344CB8AC3E}">
        <p14:creationId xmlns:p14="http://schemas.microsoft.com/office/powerpoint/2010/main" val="3464136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86FC-5E74-4143-8A8E-99BD469226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6A29B3-FE25-4BA7-B04B-105871ACA115}"/>
              </a:ext>
            </a:extLst>
          </p:cNvPr>
          <p:cNvSpPr>
            <a:spLocks noGrp="1"/>
          </p:cNvSpPr>
          <p:nvPr>
            <p:ph idx="1"/>
          </p:nvPr>
        </p:nvSpPr>
        <p:spPr/>
        <p:txBody>
          <a:bodyPr/>
          <a:lstStyle/>
          <a:p>
            <a:pPr marL="0" indent="0">
              <a:buNone/>
            </a:pPr>
            <a:r>
              <a:rPr lang="en-GB" dirty="0"/>
              <a:t>In </a:t>
            </a:r>
            <a:r>
              <a:rPr lang="en-GB" b="1" i="1" dirty="0"/>
              <a:t>Farley v Skinner </a:t>
            </a:r>
            <a:r>
              <a:rPr lang="en-GB" dirty="0"/>
              <a:t>the House made it clear that the “pleasure” did not need to be the only object of the contract.  In that case, a surveyor had been instructed, as part of a general contract to survey and value a house, to report on the likely impact of aircraft noise.  The surveyor failed to carry out this part of the contract properly and the purchaser of the house was allowed to recover damages for the fact that his enjoyment of the house was affected by the noise of planes using a nearby airport.</a:t>
            </a:r>
          </a:p>
        </p:txBody>
      </p:sp>
    </p:spTree>
    <p:extLst>
      <p:ext uri="{BB962C8B-B14F-4D97-AF65-F5344CB8AC3E}">
        <p14:creationId xmlns:p14="http://schemas.microsoft.com/office/powerpoint/2010/main" val="16227196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0D332-1513-4AA8-8DAB-FEAF79A903B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65B213-5667-4F8F-9BF1-08A3C789530E}"/>
              </a:ext>
            </a:extLst>
          </p:cNvPr>
          <p:cNvSpPr>
            <a:spLocks noGrp="1"/>
          </p:cNvSpPr>
          <p:nvPr>
            <p:ph idx="1"/>
          </p:nvPr>
        </p:nvSpPr>
        <p:spPr/>
        <p:txBody>
          <a:bodyPr>
            <a:normAutofit/>
          </a:bodyPr>
          <a:lstStyle/>
          <a:p>
            <a:pPr marL="0" indent="0">
              <a:buNone/>
            </a:pPr>
            <a:r>
              <a:rPr lang="en-GB" sz="3200" dirty="0"/>
              <a:t>The swimming pool case of </a:t>
            </a:r>
            <a:r>
              <a:rPr lang="en-GB" sz="3200" b="1" i="1" dirty="0" err="1"/>
              <a:t>Ruxley</a:t>
            </a:r>
            <a:r>
              <a:rPr lang="en-GB" sz="3200" b="1" i="1" dirty="0"/>
              <a:t>  Electronics and Construction Ltd v Forsyth [1996] </a:t>
            </a:r>
            <a:r>
              <a:rPr lang="en-GB" sz="3200" dirty="0"/>
              <a:t>is another example of a loss of enjoyment case.</a:t>
            </a:r>
          </a:p>
        </p:txBody>
      </p:sp>
    </p:spTree>
    <p:extLst>
      <p:ext uri="{BB962C8B-B14F-4D97-AF65-F5344CB8AC3E}">
        <p14:creationId xmlns:p14="http://schemas.microsoft.com/office/powerpoint/2010/main" val="864833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33B7E-CF12-4D40-8635-396350F46C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109D90-5B6E-4AB0-BD7E-5730DA923A13}"/>
              </a:ext>
            </a:extLst>
          </p:cNvPr>
          <p:cNvSpPr>
            <a:spLocks noGrp="1"/>
          </p:cNvSpPr>
          <p:nvPr>
            <p:ph idx="1"/>
          </p:nvPr>
        </p:nvSpPr>
        <p:spPr/>
        <p:txBody>
          <a:bodyPr>
            <a:normAutofit/>
          </a:bodyPr>
          <a:lstStyle/>
          <a:p>
            <a:pPr marL="0" indent="0">
              <a:buNone/>
            </a:pPr>
            <a:r>
              <a:rPr lang="en-GB" sz="2800" b="1" i="1" dirty="0"/>
              <a:t>Hamilton Jones v David &amp; Snape [2004] </a:t>
            </a:r>
            <a:r>
              <a:rPr lang="en-GB" sz="2800" dirty="0"/>
              <a:t>is an example of a contract with the purpose of providing freedom from distress.  The defendant solicitors negligently enabled the claimant’s estranged husband to illegally remove the couple’s children.  The claimant was entitled to damages for the distress caused by the defendant’s breach since the claimant’s main purpose in engaging the solicitors was to prevent the removal of the children.</a:t>
            </a:r>
            <a:endParaRPr lang="en-GB" sz="2800" b="1" i="1" dirty="0"/>
          </a:p>
        </p:txBody>
      </p:sp>
    </p:spTree>
    <p:extLst>
      <p:ext uri="{BB962C8B-B14F-4D97-AF65-F5344CB8AC3E}">
        <p14:creationId xmlns:p14="http://schemas.microsoft.com/office/powerpoint/2010/main" val="29299373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AC36D-B0F3-4B38-9EC9-3EDEE3AB460C}"/>
              </a:ext>
            </a:extLst>
          </p:cNvPr>
          <p:cNvSpPr>
            <a:spLocks noGrp="1"/>
          </p:cNvSpPr>
          <p:nvPr>
            <p:ph type="title"/>
          </p:nvPr>
        </p:nvSpPr>
        <p:spPr/>
        <p:txBody>
          <a:bodyPr/>
          <a:lstStyle/>
          <a:p>
            <a:r>
              <a:rPr lang="en-GB" dirty="0"/>
              <a:t>The second exception</a:t>
            </a:r>
          </a:p>
        </p:txBody>
      </p:sp>
      <p:sp>
        <p:nvSpPr>
          <p:cNvPr id="3" name="Content Placeholder 2">
            <a:extLst>
              <a:ext uri="{FF2B5EF4-FFF2-40B4-BE49-F238E27FC236}">
                <a16:creationId xmlns:a16="http://schemas.microsoft.com/office/drawing/2014/main" id="{AF11C108-FDC3-4DF1-9C51-41B3922D7C52}"/>
              </a:ext>
            </a:extLst>
          </p:cNvPr>
          <p:cNvSpPr>
            <a:spLocks noGrp="1"/>
          </p:cNvSpPr>
          <p:nvPr>
            <p:ph idx="1"/>
          </p:nvPr>
        </p:nvSpPr>
        <p:spPr/>
        <p:txBody>
          <a:bodyPr>
            <a:normAutofit/>
          </a:bodyPr>
          <a:lstStyle/>
          <a:p>
            <a:pPr marL="0" indent="0">
              <a:buNone/>
            </a:pPr>
            <a:r>
              <a:rPr lang="en-GB" sz="2800" dirty="0"/>
              <a:t>(2) Where the breach causes physical inconvenience and discomfort which leads to mental suffering, damages are recoverable.  In </a:t>
            </a:r>
            <a:r>
              <a:rPr lang="en-GB" sz="2800" b="1" i="1" dirty="0"/>
              <a:t>Farley v Skinner </a:t>
            </a:r>
            <a:r>
              <a:rPr lang="en-GB" sz="2800" dirty="0"/>
              <a:t> the </a:t>
            </a:r>
            <a:r>
              <a:rPr lang="en-GB" sz="2800" dirty="0" err="1"/>
              <a:t>HofL</a:t>
            </a:r>
            <a:r>
              <a:rPr lang="en-GB" sz="2800" dirty="0"/>
              <a:t> thought that the claimant might also recover under this heading since the aircraft noise could be regarded as “physical inconvenience” which caused mental suffering.</a:t>
            </a:r>
          </a:p>
        </p:txBody>
      </p:sp>
    </p:spTree>
    <p:extLst>
      <p:ext uri="{BB962C8B-B14F-4D97-AF65-F5344CB8AC3E}">
        <p14:creationId xmlns:p14="http://schemas.microsoft.com/office/powerpoint/2010/main" val="31610523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C8C9E-2DBF-4219-BF3D-432A63C551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E8318D-9FA1-4331-9F4D-A33796A205CE}"/>
              </a:ext>
            </a:extLst>
          </p:cNvPr>
          <p:cNvSpPr>
            <a:spLocks noGrp="1"/>
          </p:cNvSpPr>
          <p:nvPr>
            <p:ph idx="1"/>
          </p:nvPr>
        </p:nvSpPr>
        <p:spPr/>
        <p:txBody>
          <a:bodyPr/>
          <a:lstStyle/>
          <a:p>
            <a:pPr marL="0" indent="0">
              <a:buNone/>
            </a:pPr>
            <a:r>
              <a:rPr lang="en-GB" dirty="0"/>
              <a:t>The potential limits on such damages have been suggested by </a:t>
            </a:r>
            <a:r>
              <a:rPr lang="en-GB" b="1" i="1" dirty="0"/>
              <a:t>Milner v Carnival plc [2010] </a:t>
            </a:r>
            <a:r>
              <a:rPr lang="en-GB" dirty="0"/>
              <a:t>where damages for the distress, discomfort and inconvenience suffered when a supposed luxury holiday turned out to be very problematic were limited to approximately £4,000 for each spouse. The judge conceded that, although Mr and Mrs Milner’s expectations for the trip had been “sky high”, their subsequent distress could not be considered to be comparable with those suffering bereavement, discrimination etc</a:t>
            </a:r>
          </a:p>
        </p:txBody>
      </p:sp>
    </p:spTree>
    <p:extLst>
      <p:ext uri="{BB962C8B-B14F-4D97-AF65-F5344CB8AC3E}">
        <p14:creationId xmlns:p14="http://schemas.microsoft.com/office/powerpoint/2010/main" val="3069615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9C15D-9423-442F-AFBD-9340231FFA5D}"/>
              </a:ext>
            </a:extLst>
          </p:cNvPr>
          <p:cNvSpPr>
            <a:spLocks noGrp="1"/>
          </p:cNvSpPr>
          <p:nvPr>
            <p:ph type="title"/>
          </p:nvPr>
        </p:nvSpPr>
        <p:spPr/>
        <p:txBody>
          <a:bodyPr/>
          <a:lstStyle/>
          <a:p>
            <a:r>
              <a:rPr lang="en-GB" dirty="0"/>
              <a:t>Claiming damages </a:t>
            </a:r>
          </a:p>
        </p:txBody>
      </p:sp>
      <p:sp>
        <p:nvSpPr>
          <p:cNvPr id="3" name="Content Placeholder 2">
            <a:extLst>
              <a:ext uri="{FF2B5EF4-FFF2-40B4-BE49-F238E27FC236}">
                <a16:creationId xmlns:a16="http://schemas.microsoft.com/office/drawing/2014/main" id="{E0FA06A3-25FA-4DB9-AE2D-78C5FCAD4F60}"/>
              </a:ext>
            </a:extLst>
          </p:cNvPr>
          <p:cNvSpPr>
            <a:spLocks noGrp="1"/>
          </p:cNvSpPr>
          <p:nvPr>
            <p:ph idx="1"/>
          </p:nvPr>
        </p:nvSpPr>
        <p:spPr>
          <a:xfrm>
            <a:off x="1295401" y="2556932"/>
            <a:ext cx="9601196" cy="3318936"/>
          </a:xfrm>
        </p:spPr>
        <p:txBody>
          <a:bodyPr/>
          <a:lstStyle/>
          <a:p>
            <a:pPr marL="0" indent="0">
              <a:buNone/>
            </a:pPr>
            <a:r>
              <a:rPr lang="en-GB" dirty="0"/>
              <a:t>If a claimant is to be awarded damages, he must show:</a:t>
            </a:r>
          </a:p>
          <a:p>
            <a:r>
              <a:rPr lang="en-GB" dirty="0"/>
              <a:t>That there was a breach of contract</a:t>
            </a:r>
          </a:p>
          <a:p>
            <a:r>
              <a:rPr lang="en-GB" dirty="0"/>
              <a:t>That the breach </a:t>
            </a:r>
            <a:r>
              <a:rPr lang="en-GB" b="1" dirty="0"/>
              <a:t>caused</a:t>
            </a:r>
            <a:r>
              <a:rPr lang="en-GB" dirty="0"/>
              <a:t> the loss complained of</a:t>
            </a:r>
          </a:p>
          <a:p>
            <a:r>
              <a:rPr lang="en-GB" dirty="0"/>
              <a:t>That the loss was not too </a:t>
            </a:r>
            <a:r>
              <a:rPr lang="en-GB" b="1" dirty="0"/>
              <a:t>remote</a:t>
            </a:r>
            <a:r>
              <a:rPr lang="en-GB" dirty="0"/>
              <a:t> from the breach of contract; and</a:t>
            </a:r>
          </a:p>
          <a:p>
            <a:r>
              <a:rPr lang="en-GB" dirty="0"/>
              <a:t>That he has attempted to </a:t>
            </a:r>
            <a:r>
              <a:rPr lang="en-GB" b="1" dirty="0"/>
              <a:t>mitigate</a:t>
            </a:r>
            <a:r>
              <a:rPr lang="en-GB" dirty="0"/>
              <a:t> the losses that he is claiming.</a:t>
            </a:r>
          </a:p>
          <a:p>
            <a:pPr marL="0" indent="0">
              <a:buNone/>
            </a:pPr>
            <a:endParaRPr lang="en-GB" dirty="0"/>
          </a:p>
        </p:txBody>
      </p:sp>
    </p:spTree>
    <p:extLst>
      <p:ext uri="{BB962C8B-B14F-4D97-AF65-F5344CB8AC3E}">
        <p14:creationId xmlns:p14="http://schemas.microsoft.com/office/powerpoint/2010/main" val="4288771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3936-A41E-4166-9EAE-0DB5CEA3A27A}"/>
              </a:ext>
            </a:extLst>
          </p:cNvPr>
          <p:cNvSpPr>
            <a:spLocks noGrp="1"/>
          </p:cNvSpPr>
          <p:nvPr>
            <p:ph type="title"/>
          </p:nvPr>
        </p:nvSpPr>
        <p:spPr/>
        <p:txBody>
          <a:bodyPr/>
          <a:lstStyle/>
          <a:p>
            <a:r>
              <a:rPr lang="en-GB" dirty="0"/>
              <a:t>Causation</a:t>
            </a:r>
          </a:p>
        </p:txBody>
      </p:sp>
      <p:sp>
        <p:nvSpPr>
          <p:cNvPr id="3" name="Content Placeholder 2">
            <a:extLst>
              <a:ext uri="{FF2B5EF4-FFF2-40B4-BE49-F238E27FC236}">
                <a16:creationId xmlns:a16="http://schemas.microsoft.com/office/drawing/2014/main" id="{EF484F62-E401-42D5-9B8D-D5779EF1D68A}"/>
              </a:ext>
            </a:extLst>
          </p:cNvPr>
          <p:cNvSpPr>
            <a:spLocks noGrp="1"/>
          </p:cNvSpPr>
          <p:nvPr>
            <p:ph idx="1"/>
          </p:nvPr>
        </p:nvSpPr>
        <p:spPr/>
        <p:txBody>
          <a:bodyPr/>
          <a:lstStyle/>
          <a:p>
            <a:pPr marL="0" indent="0">
              <a:buNone/>
            </a:pPr>
            <a:r>
              <a:rPr lang="en-GB" dirty="0"/>
              <a:t>Did the breach of contract actually cause the loss claimed for as damages are not available to compensate for losses not caused by the breach.  </a:t>
            </a:r>
          </a:p>
          <a:p>
            <a:pPr marL="0" indent="0">
              <a:buNone/>
            </a:pPr>
            <a:r>
              <a:rPr lang="en-GB" b="1" i="1" dirty="0"/>
              <a:t>C&amp;P Haulage v Middleton [1983] </a:t>
            </a:r>
            <a:r>
              <a:rPr lang="en-GB" dirty="0"/>
              <a:t>applied this rule. The claimant tried to recover the cost of equipment that he had installed in a rented garage.  Although there had been a breach of contract, where he was unlawfully ejected from the garage, he was not able to recover the equipment costs as the contract had provided that “any fixtures that you put in are left”.  His losses resulted from the nature of the contract and not from its breach.</a:t>
            </a:r>
            <a:endParaRPr lang="en-GB" b="1" i="1" dirty="0"/>
          </a:p>
        </p:txBody>
      </p:sp>
    </p:spTree>
    <p:extLst>
      <p:ext uri="{BB962C8B-B14F-4D97-AF65-F5344CB8AC3E}">
        <p14:creationId xmlns:p14="http://schemas.microsoft.com/office/powerpoint/2010/main" val="40397070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CF001-EC2F-4047-B4DA-5F4300428619}"/>
              </a:ext>
            </a:extLst>
          </p:cNvPr>
          <p:cNvSpPr>
            <a:spLocks noGrp="1"/>
          </p:cNvSpPr>
          <p:nvPr>
            <p:ph type="title"/>
          </p:nvPr>
        </p:nvSpPr>
        <p:spPr/>
        <p:txBody>
          <a:bodyPr/>
          <a:lstStyle/>
          <a:p>
            <a:r>
              <a:rPr lang="en-GB" dirty="0"/>
              <a:t>Remoteness</a:t>
            </a:r>
          </a:p>
        </p:txBody>
      </p:sp>
      <p:sp>
        <p:nvSpPr>
          <p:cNvPr id="3" name="Content Placeholder 2">
            <a:extLst>
              <a:ext uri="{FF2B5EF4-FFF2-40B4-BE49-F238E27FC236}">
                <a16:creationId xmlns:a16="http://schemas.microsoft.com/office/drawing/2014/main" id="{E8F9F3F5-FA01-49BA-995D-DC293275F9C9}"/>
              </a:ext>
            </a:extLst>
          </p:cNvPr>
          <p:cNvSpPr>
            <a:spLocks noGrp="1"/>
          </p:cNvSpPr>
          <p:nvPr>
            <p:ph idx="1"/>
          </p:nvPr>
        </p:nvSpPr>
        <p:spPr>
          <a:xfrm>
            <a:off x="1295401" y="2556932"/>
            <a:ext cx="9601196" cy="3318936"/>
          </a:xfrm>
        </p:spPr>
        <p:txBody>
          <a:bodyPr>
            <a:normAutofit fontScale="92500"/>
          </a:bodyPr>
          <a:lstStyle/>
          <a:p>
            <a:pPr marL="0" indent="0">
              <a:buNone/>
            </a:pPr>
            <a:r>
              <a:rPr lang="en-GB" dirty="0"/>
              <a:t>A breach of contract may have far reaching consequences, particularly when it causes the injured party to lose profit that he might otherwise have made.  The basic rule established in </a:t>
            </a:r>
            <a:r>
              <a:rPr lang="en-GB" b="1" i="1" dirty="0"/>
              <a:t>Hadley v Baxendale [1854] </a:t>
            </a:r>
            <a:r>
              <a:rPr lang="en-GB" dirty="0"/>
              <a:t>is that the person in breach will be liable only for losses which:</a:t>
            </a:r>
          </a:p>
          <a:p>
            <a:r>
              <a:rPr lang="en-GB" dirty="0"/>
              <a:t>A reasonable person would have anticipated as being a likely (or </a:t>
            </a:r>
            <a:r>
              <a:rPr lang="en-GB" b="1" dirty="0"/>
              <a:t>reasonably foreseeable</a:t>
            </a:r>
            <a:r>
              <a:rPr lang="en-GB" dirty="0"/>
              <a:t>) result of the breach; or </a:t>
            </a:r>
          </a:p>
          <a:p>
            <a:r>
              <a:rPr lang="en-GB" dirty="0"/>
              <a:t>The defendant had been </a:t>
            </a:r>
            <a:r>
              <a:rPr lang="en-GB" b="1" dirty="0"/>
              <a:t>specifically warned </a:t>
            </a:r>
            <a:r>
              <a:rPr lang="en-GB" dirty="0"/>
              <a:t>about by the claimant</a:t>
            </a:r>
          </a:p>
          <a:p>
            <a:pPr marL="0" indent="0">
              <a:buNone/>
            </a:pPr>
            <a:r>
              <a:rPr lang="en-GB" dirty="0"/>
              <a:t>All other losses will be considered </a:t>
            </a:r>
            <a:r>
              <a:rPr lang="en-GB" b="1" dirty="0"/>
              <a:t>too remote </a:t>
            </a:r>
            <a:r>
              <a:rPr lang="en-GB" dirty="0"/>
              <a:t>from the breach for him to be liable</a:t>
            </a:r>
          </a:p>
        </p:txBody>
      </p:sp>
    </p:spTree>
    <p:extLst>
      <p:ext uri="{BB962C8B-B14F-4D97-AF65-F5344CB8AC3E}">
        <p14:creationId xmlns:p14="http://schemas.microsoft.com/office/powerpoint/2010/main" val="16787393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8A35-57CE-4A95-96EB-0D37D5EAB929}"/>
              </a:ext>
            </a:extLst>
          </p:cNvPr>
          <p:cNvSpPr>
            <a:spLocks noGrp="1"/>
          </p:cNvSpPr>
          <p:nvPr>
            <p:ph type="title"/>
          </p:nvPr>
        </p:nvSpPr>
        <p:spPr/>
        <p:txBody>
          <a:bodyPr/>
          <a:lstStyle/>
          <a:p>
            <a:r>
              <a:rPr lang="en-GB" dirty="0"/>
              <a:t>Hadley v Baxendale [1854]</a:t>
            </a:r>
          </a:p>
        </p:txBody>
      </p:sp>
      <p:sp>
        <p:nvSpPr>
          <p:cNvPr id="3" name="Content Placeholder 2">
            <a:extLst>
              <a:ext uri="{FF2B5EF4-FFF2-40B4-BE49-F238E27FC236}">
                <a16:creationId xmlns:a16="http://schemas.microsoft.com/office/drawing/2014/main" id="{8AB22B2D-5560-4BF7-AAD6-7557B4507246}"/>
              </a:ext>
            </a:extLst>
          </p:cNvPr>
          <p:cNvSpPr>
            <a:spLocks noGrp="1"/>
          </p:cNvSpPr>
          <p:nvPr>
            <p:ph idx="1"/>
          </p:nvPr>
        </p:nvSpPr>
        <p:spPr/>
        <p:txBody>
          <a:bodyPr>
            <a:normAutofit/>
          </a:bodyPr>
          <a:lstStyle/>
          <a:p>
            <a:pPr marL="0" indent="0">
              <a:buNone/>
            </a:pPr>
            <a:r>
              <a:rPr lang="en-GB" sz="3600" dirty="0"/>
              <a:t>The mill with the broken crankshaft</a:t>
            </a:r>
          </a:p>
        </p:txBody>
      </p:sp>
    </p:spTree>
    <p:extLst>
      <p:ext uri="{BB962C8B-B14F-4D97-AF65-F5344CB8AC3E}">
        <p14:creationId xmlns:p14="http://schemas.microsoft.com/office/powerpoint/2010/main" val="1117120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D86AE-FD11-4A37-852A-DCC26D4DCED9}"/>
              </a:ext>
            </a:extLst>
          </p:cNvPr>
          <p:cNvSpPr>
            <a:spLocks noGrp="1"/>
          </p:cNvSpPr>
          <p:nvPr>
            <p:ph type="title"/>
          </p:nvPr>
        </p:nvSpPr>
        <p:spPr/>
        <p:txBody>
          <a:bodyPr>
            <a:normAutofit fontScale="90000"/>
          </a:bodyPr>
          <a:lstStyle/>
          <a:p>
            <a:r>
              <a:rPr lang="en-GB" dirty="0"/>
              <a:t>Victoria Laundry v Newman Industries [1949]</a:t>
            </a:r>
          </a:p>
        </p:txBody>
      </p:sp>
      <p:sp>
        <p:nvSpPr>
          <p:cNvPr id="3" name="Content Placeholder 2">
            <a:extLst>
              <a:ext uri="{FF2B5EF4-FFF2-40B4-BE49-F238E27FC236}">
                <a16:creationId xmlns:a16="http://schemas.microsoft.com/office/drawing/2014/main" id="{C8BE61A1-E616-412C-B67D-6C5BDAE90543}"/>
              </a:ext>
            </a:extLst>
          </p:cNvPr>
          <p:cNvSpPr>
            <a:spLocks noGrp="1"/>
          </p:cNvSpPr>
          <p:nvPr>
            <p:ph idx="1"/>
          </p:nvPr>
        </p:nvSpPr>
        <p:spPr>
          <a:xfrm>
            <a:off x="1295401" y="2556932"/>
            <a:ext cx="9601196" cy="3318936"/>
          </a:xfrm>
        </p:spPr>
        <p:txBody>
          <a:bodyPr/>
          <a:lstStyle/>
          <a:p>
            <a:pPr marL="0" indent="0">
              <a:buNone/>
            </a:pPr>
            <a:r>
              <a:rPr lang="en-GB" dirty="0"/>
              <a:t>In this case the breach was the late delivery of a boiler for the laundry.  The laundry lost:-</a:t>
            </a:r>
          </a:p>
          <a:p>
            <a:r>
              <a:rPr lang="en-GB" dirty="0"/>
              <a:t>Profits on its usual business, which were recoverable as they were reasonably foreseeable; and</a:t>
            </a:r>
          </a:p>
          <a:p>
            <a:r>
              <a:rPr lang="en-GB" dirty="0"/>
              <a:t>The chance of a particularly well-paid contract that it had to refuse.  The related losses here were not recoverable as they were not reasonably foreseeable and had also not been brought to the attention of the defendant at the time of making </a:t>
            </a:r>
            <a:r>
              <a:rPr lang="en-GB"/>
              <a:t>the contract.</a:t>
            </a:r>
          </a:p>
        </p:txBody>
      </p:sp>
    </p:spTree>
    <p:extLst>
      <p:ext uri="{BB962C8B-B14F-4D97-AF65-F5344CB8AC3E}">
        <p14:creationId xmlns:p14="http://schemas.microsoft.com/office/powerpoint/2010/main" val="1100178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The “Heron II” [1969]</a:t>
            </a:r>
          </a:p>
        </p:txBody>
      </p:sp>
      <p:sp>
        <p:nvSpPr>
          <p:cNvPr id="3" name="Content Placeholder 2"/>
          <p:cNvSpPr>
            <a:spLocks noGrp="1"/>
          </p:cNvSpPr>
          <p:nvPr>
            <p:ph idx="1"/>
          </p:nvPr>
        </p:nvSpPr>
        <p:spPr/>
        <p:txBody>
          <a:bodyPr>
            <a:normAutofit/>
          </a:bodyPr>
          <a:lstStyle/>
          <a:p>
            <a:pPr marL="0" indent="0">
              <a:buNone/>
            </a:pPr>
            <a:r>
              <a:rPr lang="en-GB" sz="2800" dirty="0"/>
              <a:t>This case is in contrast to the previous one.  Here a ship was chartered to carry sugar to </a:t>
            </a:r>
            <a:r>
              <a:rPr lang="en-GB" sz="2800" dirty="0" err="1"/>
              <a:t>Basrah</a:t>
            </a:r>
            <a:r>
              <a:rPr lang="en-GB" sz="2800" dirty="0"/>
              <a:t>.  The ship arrived late and, when the characters sold the sugar, the price had dropped.  </a:t>
            </a:r>
            <a:r>
              <a:rPr lang="en-GB" sz="2800" dirty="0" err="1"/>
              <a:t>HofL</a:t>
            </a:r>
            <a:r>
              <a:rPr lang="en-GB" sz="2800" dirty="0"/>
              <a:t> held that the </a:t>
            </a:r>
            <a:r>
              <a:rPr lang="en-GB" sz="2800" dirty="0" err="1"/>
              <a:t>shipowners</a:t>
            </a:r>
            <a:r>
              <a:rPr lang="en-GB" sz="2800" dirty="0"/>
              <a:t> were liable for the loss because they knew that there was a sugar market in  </a:t>
            </a:r>
            <a:r>
              <a:rPr lang="en-GB" sz="2800" dirty="0" err="1"/>
              <a:t>Basrah</a:t>
            </a:r>
            <a:r>
              <a:rPr lang="en-GB" sz="2800" dirty="0"/>
              <a:t> and should have anticipated that prices would fluctuate, affecting the charterers.</a:t>
            </a:r>
          </a:p>
        </p:txBody>
      </p:sp>
    </p:spTree>
    <p:extLst>
      <p:ext uri="{BB962C8B-B14F-4D97-AF65-F5344CB8AC3E}">
        <p14:creationId xmlns:p14="http://schemas.microsoft.com/office/powerpoint/2010/main" val="362080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Jackson v Royal Bank of Scotland [2005]</a:t>
            </a:r>
          </a:p>
        </p:txBody>
      </p:sp>
      <p:sp>
        <p:nvSpPr>
          <p:cNvPr id="3" name="Content Placeholder 2"/>
          <p:cNvSpPr>
            <a:spLocks noGrp="1"/>
          </p:cNvSpPr>
          <p:nvPr>
            <p:ph idx="1"/>
          </p:nvPr>
        </p:nvSpPr>
        <p:spPr/>
        <p:txBody>
          <a:bodyPr>
            <a:normAutofit fontScale="92500"/>
          </a:bodyPr>
          <a:lstStyle/>
          <a:p>
            <a:pPr marL="0" indent="0">
              <a:buNone/>
            </a:pPr>
            <a:r>
              <a:rPr lang="en-GB" dirty="0"/>
              <a:t>It was suggested in this case that there is only one rule: the defendant will be liable for those results that he should </a:t>
            </a:r>
            <a:r>
              <a:rPr lang="en-GB" b="1" dirty="0"/>
              <a:t>reasonably have contemplated </a:t>
            </a:r>
            <a:r>
              <a:rPr lang="en-GB" dirty="0"/>
              <a:t>as a likely result of his breach </a:t>
            </a:r>
            <a:r>
              <a:rPr lang="en-GB" b="1" dirty="0"/>
              <a:t>at the time the contract was made</a:t>
            </a:r>
            <a:r>
              <a:rPr lang="en-GB" dirty="0"/>
              <a:t>.  However, the </a:t>
            </a:r>
            <a:r>
              <a:rPr lang="en-GB" b="1" i="1" dirty="0"/>
              <a:t>Hadley v Baxendale </a:t>
            </a:r>
            <a:r>
              <a:rPr lang="en-GB" dirty="0"/>
              <a:t>principles still enable us to identify the situations where the parties had the results in their reasonable contemplation at the time of making the contract because:</a:t>
            </a:r>
          </a:p>
          <a:p>
            <a:r>
              <a:rPr lang="en-GB" dirty="0"/>
              <a:t>They are a natural result of the breach; or</a:t>
            </a:r>
          </a:p>
          <a:p>
            <a:r>
              <a:rPr lang="en-GB" dirty="0"/>
              <a:t>The defendant has been made aware of special circumstances which made the result likely.</a:t>
            </a:r>
          </a:p>
        </p:txBody>
      </p:sp>
    </p:spTree>
    <p:extLst>
      <p:ext uri="{BB962C8B-B14F-4D97-AF65-F5344CB8AC3E}">
        <p14:creationId xmlns:p14="http://schemas.microsoft.com/office/powerpoint/2010/main" val="35766464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Transfield Shipping </a:t>
            </a:r>
            <a:r>
              <a:rPr lang="en-GB" b="1" i="1" dirty="0" err="1"/>
              <a:t>Inc</a:t>
            </a:r>
            <a:r>
              <a:rPr lang="en-GB" b="1" i="1" dirty="0"/>
              <a:t> (The “</a:t>
            </a:r>
            <a:r>
              <a:rPr lang="en-GB" b="1" i="1" dirty="0" err="1"/>
              <a:t>Achilleas</a:t>
            </a:r>
            <a:r>
              <a:rPr lang="en-GB" b="1" i="1" dirty="0"/>
              <a:t>”)[2008]</a:t>
            </a:r>
          </a:p>
        </p:txBody>
      </p:sp>
      <p:sp>
        <p:nvSpPr>
          <p:cNvPr id="3" name="Content Placeholder 2"/>
          <p:cNvSpPr>
            <a:spLocks noGrp="1"/>
          </p:cNvSpPr>
          <p:nvPr>
            <p:ph idx="1"/>
          </p:nvPr>
        </p:nvSpPr>
        <p:spPr/>
        <p:txBody>
          <a:bodyPr/>
          <a:lstStyle/>
          <a:p>
            <a:pPr marL="0" indent="0">
              <a:buNone/>
            </a:pPr>
            <a:r>
              <a:rPr lang="en-GB" dirty="0"/>
              <a:t>This required a reconsideration of the traditional rules on remoteness.</a:t>
            </a:r>
          </a:p>
          <a:p>
            <a:pPr marL="0" indent="0">
              <a:buNone/>
            </a:pPr>
            <a:r>
              <a:rPr lang="en-GB" dirty="0"/>
              <a:t>The </a:t>
            </a:r>
            <a:r>
              <a:rPr lang="en-GB" dirty="0" err="1"/>
              <a:t>HofL</a:t>
            </a:r>
            <a:r>
              <a:rPr lang="en-GB" dirty="0"/>
              <a:t> suggested that the test as well as considering what was foreseeable to the parties at the time of contracting also concerns whether the damage is of a type that the defendant ought reasonably to have accepted responsibility for.  This is inconsistent with the reasoning in </a:t>
            </a:r>
            <a:r>
              <a:rPr lang="en-GB" b="1" i="1" dirty="0"/>
              <a:t>Victoria  Laundries v Newman Industries </a:t>
            </a:r>
          </a:p>
        </p:txBody>
      </p:sp>
    </p:spTree>
    <p:extLst>
      <p:ext uri="{BB962C8B-B14F-4D97-AF65-F5344CB8AC3E}">
        <p14:creationId xmlns:p14="http://schemas.microsoft.com/office/powerpoint/2010/main" val="24015253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marL="0" indent="0">
              <a:buNone/>
            </a:pPr>
            <a:r>
              <a:rPr lang="en-GB" sz="3200" dirty="0"/>
              <a:t>The “</a:t>
            </a:r>
            <a:r>
              <a:rPr lang="en-GB" sz="3200" dirty="0" err="1"/>
              <a:t>Achilleas</a:t>
            </a:r>
            <a:r>
              <a:rPr lang="en-GB" sz="3200" dirty="0"/>
              <a:t>” was considered in </a:t>
            </a:r>
            <a:r>
              <a:rPr lang="en-GB" sz="3200" b="1" i="1" dirty="0" err="1"/>
              <a:t>Superfield</a:t>
            </a:r>
            <a:r>
              <a:rPr lang="en-GB" sz="3200" b="1" i="1" dirty="0"/>
              <a:t> Ltd v Siemens Building Technologies FE Ltd [2010] </a:t>
            </a:r>
            <a:r>
              <a:rPr lang="en-GB" sz="3200" dirty="0"/>
              <a:t>where it was confirmed that </a:t>
            </a:r>
            <a:r>
              <a:rPr lang="en-GB" sz="3200" b="1" i="1" dirty="0"/>
              <a:t>Hadley v Baxendale </a:t>
            </a:r>
            <a:r>
              <a:rPr lang="en-GB" sz="3200" dirty="0"/>
              <a:t>remains the standard rule but </a:t>
            </a:r>
            <a:r>
              <a:rPr lang="en-GB" sz="3200" b="1" i="1" dirty="0"/>
              <a:t>The “</a:t>
            </a:r>
            <a:r>
              <a:rPr lang="en-GB" sz="3200" b="1" i="1" dirty="0" err="1"/>
              <a:t>Achilleas</a:t>
            </a:r>
            <a:r>
              <a:rPr lang="en-GB" sz="3200" b="1" i="1" dirty="0"/>
              <a:t>” </a:t>
            </a:r>
            <a:r>
              <a:rPr lang="en-GB" sz="3200" dirty="0"/>
              <a:t>approach should be used where the </a:t>
            </a:r>
            <a:r>
              <a:rPr lang="en-GB" sz="3200" b="1" i="1" dirty="0"/>
              <a:t>Hadley v Baxendale </a:t>
            </a:r>
            <a:r>
              <a:rPr lang="en-GB" sz="3200" dirty="0"/>
              <a:t>approach </a:t>
            </a:r>
            <a:r>
              <a:rPr lang="en-GB" sz="3200" i="1" dirty="0"/>
              <a:t>“would not reflect the expectation or intention reasonably to be imputed to the parties”. </a:t>
            </a:r>
          </a:p>
        </p:txBody>
      </p:sp>
    </p:spTree>
    <p:extLst>
      <p:ext uri="{BB962C8B-B14F-4D97-AF65-F5344CB8AC3E}">
        <p14:creationId xmlns:p14="http://schemas.microsoft.com/office/powerpoint/2010/main" val="35080781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Summary of the remoteness of damages rules:-</a:t>
            </a:r>
          </a:p>
        </p:txBody>
      </p:sp>
      <p:sp>
        <p:nvSpPr>
          <p:cNvPr id="3" name="Content Placeholder 2"/>
          <p:cNvSpPr>
            <a:spLocks noGrp="1"/>
          </p:cNvSpPr>
          <p:nvPr>
            <p:ph idx="1"/>
          </p:nvPr>
        </p:nvSpPr>
        <p:spPr/>
        <p:txBody>
          <a:bodyPr/>
          <a:lstStyle/>
          <a:p>
            <a:pPr marL="0" indent="0">
              <a:buNone/>
            </a:pPr>
            <a:r>
              <a:rPr lang="en-GB" b="1" dirty="0"/>
              <a:t>Main rule:</a:t>
            </a:r>
          </a:p>
          <a:p>
            <a:pPr marL="0" indent="0">
              <a:buNone/>
            </a:pPr>
            <a:r>
              <a:rPr lang="en-GB" dirty="0"/>
              <a:t>The defendant is only liable for those losses that he should </a:t>
            </a:r>
            <a:r>
              <a:rPr lang="en-GB" b="1" dirty="0"/>
              <a:t>reasonably have contemplated</a:t>
            </a:r>
            <a:r>
              <a:rPr lang="en-GB" dirty="0"/>
              <a:t> as a likely result of his breach </a:t>
            </a:r>
            <a:r>
              <a:rPr lang="en-GB" b="1" dirty="0"/>
              <a:t>at the time the contract was made.</a:t>
            </a:r>
          </a:p>
          <a:p>
            <a:pPr marL="0" indent="0" algn="r">
              <a:buNone/>
            </a:pPr>
            <a:r>
              <a:rPr lang="en-GB" b="1" i="1" dirty="0"/>
              <a:t>Jackson v Royal Bank of Scotland[2005]</a:t>
            </a:r>
          </a:p>
        </p:txBody>
      </p:sp>
    </p:spTree>
    <p:extLst>
      <p:ext uri="{BB962C8B-B14F-4D97-AF65-F5344CB8AC3E}">
        <p14:creationId xmlns:p14="http://schemas.microsoft.com/office/powerpoint/2010/main" val="7467880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How do we establish whether losses were within a party’s reasonable contemplation at the time the contract was made?</a:t>
            </a:r>
          </a:p>
          <a:p>
            <a:pPr marL="0" indent="0">
              <a:buNone/>
            </a:pPr>
            <a:r>
              <a:rPr lang="en-GB" dirty="0"/>
              <a:t>We follow the rules from </a:t>
            </a:r>
            <a:r>
              <a:rPr lang="en-GB" b="1" i="1" dirty="0"/>
              <a:t>Hadley v Baxendale</a:t>
            </a:r>
            <a:r>
              <a:rPr lang="en-GB" dirty="0"/>
              <a:t>:</a:t>
            </a:r>
          </a:p>
          <a:p>
            <a:pPr marL="457200" indent="-457200">
              <a:buFont typeface="+mj-lt"/>
              <a:buAutoNum type="arabicPeriod"/>
            </a:pPr>
            <a:r>
              <a:rPr lang="en-GB" dirty="0"/>
              <a:t>Would a reasonable person have anticipated the losses as being a likely, or reasonably foreseeable, result of the breach? – or, if not:</a:t>
            </a:r>
          </a:p>
          <a:p>
            <a:pPr marL="457200" indent="-457200">
              <a:buFont typeface="+mj-lt"/>
              <a:buAutoNum type="arabicPeriod"/>
            </a:pPr>
            <a:r>
              <a:rPr lang="en-GB" dirty="0"/>
              <a:t>Had the defendant been specifically warned about these losses by the claimant?</a:t>
            </a:r>
          </a:p>
        </p:txBody>
      </p:sp>
    </p:spTree>
    <p:extLst>
      <p:ext uri="{BB962C8B-B14F-4D97-AF65-F5344CB8AC3E}">
        <p14:creationId xmlns:p14="http://schemas.microsoft.com/office/powerpoint/2010/main" val="34705193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800" dirty="0"/>
              <a:t>However, these rules should not be followed if they will not produce an outcome which reflects the expectation or intention which the parties could reasonably be said to have had.</a:t>
            </a:r>
          </a:p>
          <a:p>
            <a:pPr marL="0" indent="0" algn="r">
              <a:buNone/>
            </a:pPr>
            <a:r>
              <a:rPr lang="en-GB" sz="2800" b="1" i="1" dirty="0"/>
              <a:t>The “</a:t>
            </a:r>
            <a:r>
              <a:rPr lang="en-GB" sz="2800" b="1" i="1" dirty="0" err="1"/>
              <a:t>Achilleas</a:t>
            </a:r>
            <a:r>
              <a:rPr lang="en-GB" sz="2800" b="1" i="1" dirty="0"/>
              <a:t>” [2008]</a:t>
            </a:r>
          </a:p>
          <a:p>
            <a:pPr marL="0" indent="0" algn="r">
              <a:buNone/>
            </a:pPr>
            <a:r>
              <a:rPr lang="en-GB" sz="2800" b="1" i="1" dirty="0" err="1"/>
              <a:t>Supershield</a:t>
            </a:r>
            <a:r>
              <a:rPr lang="en-GB" sz="2800" b="1" i="1" dirty="0"/>
              <a:t> Ltd v Siemens Building Technologies FE Ltd [2010]</a:t>
            </a:r>
          </a:p>
        </p:txBody>
      </p:sp>
    </p:spTree>
    <p:extLst>
      <p:ext uri="{BB962C8B-B14F-4D97-AF65-F5344CB8AC3E}">
        <p14:creationId xmlns:p14="http://schemas.microsoft.com/office/powerpoint/2010/main" val="40767742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Mitigation of loss</a:t>
            </a:r>
          </a:p>
        </p:txBody>
      </p:sp>
      <p:sp>
        <p:nvSpPr>
          <p:cNvPr id="3" name="Content Placeholder 2"/>
          <p:cNvSpPr>
            <a:spLocks noGrp="1"/>
          </p:cNvSpPr>
          <p:nvPr>
            <p:ph idx="1"/>
          </p:nvPr>
        </p:nvSpPr>
        <p:spPr/>
        <p:txBody>
          <a:bodyPr/>
          <a:lstStyle/>
          <a:p>
            <a:pPr marL="0" indent="0">
              <a:buNone/>
            </a:pPr>
            <a:r>
              <a:rPr lang="en-GB" dirty="0"/>
              <a:t>Like the remoteness rule, this limits the amount of damages the claimant may be awarded.  He must keep his losses to a minimum and cannot claim for any loss that could reasonably have been avoided. For example, where a buyer has refused to accept the seller’s goods, the seller must try to find another buyer as quickly as possible, if that is the best way to reduce loss.</a:t>
            </a:r>
          </a:p>
          <a:p>
            <a:pPr marL="0" indent="0">
              <a:buNone/>
            </a:pPr>
            <a:r>
              <a:rPr lang="en-GB" dirty="0"/>
              <a:t>The key question when determining mitigation is whether the innocent party has </a:t>
            </a:r>
            <a:r>
              <a:rPr lang="en-GB" b="1" dirty="0"/>
              <a:t>acted reasonably</a:t>
            </a:r>
            <a:r>
              <a:rPr lang="en-GB" dirty="0"/>
              <a:t>.</a:t>
            </a:r>
          </a:p>
        </p:txBody>
      </p:sp>
    </p:spTree>
    <p:extLst>
      <p:ext uri="{BB962C8B-B14F-4D97-AF65-F5344CB8AC3E}">
        <p14:creationId xmlns:p14="http://schemas.microsoft.com/office/powerpoint/2010/main" val="40002089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If the seller waits for an </a:t>
            </a:r>
            <a:r>
              <a:rPr lang="en-GB" b="1" dirty="0"/>
              <a:t>unreasonably </a:t>
            </a:r>
            <a:r>
              <a:rPr lang="en-GB" dirty="0"/>
              <a:t>long time and the price goes down, he may bear some of the loss; he will only receive the difference between the contract price and the resale price at the date when the contract was broken.</a:t>
            </a:r>
          </a:p>
          <a:p>
            <a:pPr marL="0" indent="0">
              <a:buNone/>
            </a:pPr>
            <a:r>
              <a:rPr lang="en-GB" dirty="0"/>
              <a:t>If the seller has delayed </a:t>
            </a:r>
            <a:r>
              <a:rPr lang="en-GB" b="1" dirty="0"/>
              <a:t>reasonably,</a:t>
            </a:r>
            <a:r>
              <a:rPr lang="en-GB" dirty="0"/>
              <a:t> though, on the basis of a justifiable belief that the price will increase, his delay might not decrease the damages awarded, even if this assumption proves false and the price decreases.  The buyer will be liable for all losses actually suffered.</a:t>
            </a:r>
          </a:p>
        </p:txBody>
      </p:sp>
    </p:spTree>
    <p:extLst>
      <p:ext uri="{BB962C8B-B14F-4D97-AF65-F5344CB8AC3E}">
        <p14:creationId xmlns:p14="http://schemas.microsoft.com/office/powerpoint/2010/main" val="1074089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Equitable remedies</a:t>
            </a:r>
          </a:p>
        </p:txBody>
      </p:sp>
      <p:sp>
        <p:nvSpPr>
          <p:cNvPr id="3" name="Content Placeholder 2"/>
          <p:cNvSpPr>
            <a:spLocks noGrp="1"/>
          </p:cNvSpPr>
          <p:nvPr>
            <p:ph idx="1"/>
          </p:nvPr>
        </p:nvSpPr>
        <p:spPr/>
        <p:txBody>
          <a:bodyPr/>
          <a:lstStyle/>
          <a:p>
            <a:pPr marL="0" indent="0">
              <a:buNone/>
            </a:pPr>
            <a:r>
              <a:rPr lang="en-GB" dirty="0"/>
              <a:t>The Guardian Online example, June 2011</a:t>
            </a:r>
          </a:p>
        </p:txBody>
      </p:sp>
    </p:spTree>
    <p:extLst>
      <p:ext uri="{BB962C8B-B14F-4D97-AF65-F5344CB8AC3E}">
        <p14:creationId xmlns:p14="http://schemas.microsoft.com/office/powerpoint/2010/main" val="9805184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sz="2800" dirty="0"/>
              <a:t>Under the common law, the main available remedy is damages, which is available as of right.  However, monetary compensation is not always an adequate remedy as can be seen in the previous example and equity has therefore developed a range of remedies that are available at the discretion of the court.  A person who does not obey a court order for an equitable remedy is on contempt of court and may be punished by imprisonment.</a:t>
            </a:r>
          </a:p>
        </p:txBody>
      </p:sp>
    </p:spTree>
    <p:extLst>
      <p:ext uri="{BB962C8B-B14F-4D97-AF65-F5344CB8AC3E}">
        <p14:creationId xmlns:p14="http://schemas.microsoft.com/office/powerpoint/2010/main" val="22208729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Specific performance</a:t>
            </a:r>
          </a:p>
        </p:txBody>
      </p:sp>
      <p:sp>
        <p:nvSpPr>
          <p:cNvPr id="3" name="Content Placeholder 2"/>
          <p:cNvSpPr>
            <a:spLocks noGrp="1"/>
          </p:cNvSpPr>
          <p:nvPr>
            <p:ph idx="1"/>
          </p:nvPr>
        </p:nvSpPr>
        <p:spPr/>
        <p:txBody>
          <a:bodyPr/>
          <a:lstStyle/>
          <a:p>
            <a:pPr marL="0" indent="0">
              <a:buNone/>
            </a:pPr>
            <a:r>
              <a:rPr lang="en-GB" dirty="0"/>
              <a:t>A decree of specific performance is a court order compelling the performance of the contract.  </a:t>
            </a:r>
            <a:r>
              <a:rPr lang="en-GB" dirty="0" err="1"/>
              <a:t>Eg</a:t>
            </a:r>
            <a:r>
              <a:rPr lang="en-GB" dirty="0"/>
              <a:t>, if you had entered into a sale of goods contract and the seller refused to hand over the item being sold, you might prefer this remedy to an award of damages so that you obtained the item you had been promised.</a:t>
            </a:r>
          </a:p>
          <a:p>
            <a:pPr marL="0" indent="0">
              <a:buNone/>
            </a:pPr>
            <a:r>
              <a:rPr lang="en-GB" dirty="0"/>
              <a:t>As this is an equitable remedy, the court has discretion whether or not to order it.  Discretion is exercised in accordance with several key principles.</a:t>
            </a:r>
          </a:p>
        </p:txBody>
      </p:sp>
    </p:spTree>
    <p:extLst>
      <p:ext uri="{BB962C8B-B14F-4D97-AF65-F5344CB8AC3E}">
        <p14:creationId xmlns:p14="http://schemas.microsoft.com/office/powerpoint/2010/main" val="3546518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1. Specific performance will not be ordered where damages would be an adequate remedy</a:t>
            </a:r>
          </a:p>
        </p:txBody>
      </p:sp>
      <p:sp>
        <p:nvSpPr>
          <p:cNvPr id="3" name="Content Placeholder 2"/>
          <p:cNvSpPr>
            <a:spLocks noGrp="1"/>
          </p:cNvSpPr>
          <p:nvPr>
            <p:ph idx="1"/>
          </p:nvPr>
        </p:nvSpPr>
        <p:spPr/>
        <p:txBody>
          <a:bodyPr/>
          <a:lstStyle/>
          <a:p>
            <a:pPr marL="0" indent="0">
              <a:buNone/>
            </a:pPr>
            <a:r>
              <a:rPr lang="en-GB" dirty="0"/>
              <a:t>In almost every case involving the sale of goods, it is considered sufficient to give the disappointed buyer money to buy replacement goods.  He will not obtain the actual goods that are the subject matter of the contract unless they are unique and could not be acquired elsewhere.</a:t>
            </a:r>
          </a:p>
          <a:p>
            <a:pPr marL="0" indent="0">
              <a:buNone/>
            </a:pPr>
            <a:r>
              <a:rPr lang="en-GB" dirty="0"/>
              <a:t>As real property (a house or land) is generally regarded in law as unique, specific performance could be a suitable remedy for the distressed client that Emma took a message from.</a:t>
            </a:r>
          </a:p>
        </p:txBody>
      </p:sp>
    </p:spTree>
    <p:extLst>
      <p:ext uri="{BB962C8B-B14F-4D97-AF65-F5344CB8AC3E}">
        <p14:creationId xmlns:p14="http://schemas.microsoft.com/office/powerpoint/2010/main" val="28425850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2. Specific performance will not be granted if constant supervision by the court would be needed to ensure compliance with the order</a:t>
            </a:r>
          </a:p>
        </p:txBody>
      </p:sp>
      <p:sp>
        <p:nvSpPr>
          <p:cNvPr id="3" name="Content Placeholder 2"/>
          <p:cNvSpPr>
            <a:spLocks noGrp="1"/>
          </p:cNvSpPr>
          <p:nvPr>
            <p:ph idx="1"/>
          </p:nvPr>
        </p:nvSpPr>
        <p:spPr/>
        <p:txBody>
          <a:bodyPr/>
          <a:lstStyle/>
          <a:p>
            <a:pPr marL="0" indent="0">
              <a:buNone/>
            </a:pPr>
            <a:r>
              <a:rPr lang="en-GB" sz="2800" dirty="0"/>
              <a:t>In </a:t>
            </a:r>
            <a:r>
              <a:rPr lang="en-GB" sz="2800" b="1" i="1" dirty="0"/>
              <a:t>Ryan v Mutual Tontine Westminster Chambers Association [1893] </a:t>
            </a:r>
            <a:r>
              <a:rPr lang="en-GB" sz="2800" dirty="0"/>
              <a:t>the court refused specific performance to require a porter to be in “permanent attendance” at a block of flats as the court would need to keep checking that the order was being complied with.  On the other hand, in </a:t>
            </a:r>
            <a:r>
              <a:rPr lang="en-GB" sz="2800" b="1" i="1" dirty="0"/>
              <a:t>Posner v Scott-Lewis [1986]</a:t>
            </a:r>
            <a:r>
              <a:rPr lang="en-GB" sz="2800" dirty="0"/>
              <a:t> specific performance was granted to compel the mere appointment of a porter as this did not need constant supervision.</a:t>
            </a:r>
          </a:p>
        </p:txBody>
      </p:sp>
    </p:spTree>
    <p:extLst>
      <p:ext uri="{BB962C8B-B14F-4D97-AF65-F5344CB8AC3E}">
        <p14:creationId xmlns:p14="http://schemas.microsoft.com/office/powerpoint/2010/main" val="24415913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3. A contract of personal services</a:t>
            </a:r>
          </a:p>
        </p:txBody>
      </p:sp>
      <p:sp>
        <p:nvSpPr>
          <p:cNvPr id="3" name="Content Placeholder 2"/>
          <p:cNvSpPr>
            <a:spLocks noGrp="1"/>
          </p:cNvSpPr>
          <p:nvPr>
            <p:ph idx="1"/>
          </p:nvPr>
        </p:nvSpPr>
        <p:spPr/>
        <p:txBody>
          <a:bodyPr>
            <a:normAutofit/>
          </a:bodyPr>
          <a:lstStyle/>
          <a:p>
            <a:pPr marL="0" indent="0">
              <a:buNone/>
            </a:pPr>
            <a:r>
              <a:rPr lang="en-GB" sz="3200" dirty="0"/>
              <a:t>Specific performance is generally not available in relation to a contract of personal services, such as employment.</a:t>
            </a:r>
          </a:p>
        </p:txBody>
      </p:sp>
    </p:spTree>
    <p:extLst>
      <p:ext uri="{BB962C8B-B14F-4D97-AF65-F5344CB8AC3E}">
        <p14:creationId xmlns:p14="http://schemas.microsoft.com/office/powerpoint/2010/main" val="11614063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4. Specific performance is subject to the principle of mutuality</a:t>
            </a:r>
          </a:p>
        </p:txBody>
      </p:sp>
      <p:sp>
        <p:nvSpPr>
          <p:cNvPr id="3" name="Content Placeholder 2"/>
          <p:cNvSpPr>
            <a:spLocks noGrp="1"/>
          </p:cNvSpPr>
          <p:nvPr>
            <p:ph idx="1"/>
          </p:nvPr>
        </p:nvSpPr>
        <p:spPr/>
        <p:txBody>
          <a:bodyPr>
            <a:normAutofit lnSpcReduction="10000"/>
          </a:bodyPr>
          <a:lstStyle/>
          <a:p>
            <a:pPr marL="0" indent="0">
              <a:buNone/>
            </a:pPr>
            <a:r>
              <a:rPr lang="en-GB" dirty="0"/>
              <a:t>This means that if the order is available to one party, it must also be available to the other.  </a:t>
            </a:r>
            <a:r>
              <a:rPr lang="en-GB" dirty="0" err="1"/>
              <a:t>Eg</a:t>
            </a:r>
            <a:r>
              <a:rPr lang="en-GB" dirty="0"/>
              <a:t>, in a house purchase contract , the purchaser would potentially be able to gain an order for specific performance if the seller refused to move out and complete the sale, due to the unique nature of real property. This means that the seller would also potentially be able to claim specific performance if the roles were reversed, even though damages would be an adequate remedy in that situation.  The principle of mutuality also works in reverse – if there is a reason why one party could not have the remedy made available to them, it will not be available to the other party, either.</a:t>
            </a:r>
          </a:p>
        </p:txBody>
      </p:sp>
    </p:spTree>
    <p:extLst>
      <p:ext uri="{BB962C8B-B14F-4D97-AF65-F5344CB8AC3E}">
        <p14:creationId xmlns:p14="http://schemas.microsoft.com/office/powerpoint/2010/main" val="13598989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5. The party seeking the remedy must have conducted himself properly</a:t>
            </a:r>
          </a:p>
        </p:txBody>
      </p:sp>
      <p:sp>
        <p:nvSpPr>
          <p:cNvPr id="3" name="Content Placeholder 2"/>
          <p:cNvSpPr>
            <a:spLocks noGrp="1"/>
          </p:cNvSpPr>
          <p:nvPr>
            <p:ph idx="1"/>
          </p:nvPr>
        </p:nvSpPr>
        <p:spPr/>
        <p:txBody>
          <a:bodyPr>
            <a:normAutofit/>
          </a:bodyPr>
          <a:lstStyle/>
          <a:p>
            <a:pPr marL="0" indent="0">
              <a:buNone/>
            </a:pPr>
            <a:r>
              <a:rPr lang="en-GB" sz="3200" dirty="0"/>
              <a:t>Since the remedy is discretionary under equity, it will not be awarded where the claimant’s actions in seeking the order are unconscionable, as would be the case with all equitable remedies.</a:t>
            </a:r>
          </a:p>
        </p:txBody>
      </p:sp>
    </p:spTree>
    <p:extLst>
      <p:ext uri="{BB962C8B-B14F-4D97-AF65-F5344CB8AC3E}">
        <p14:creationId xmlns:p14="http://schemas.microsoft.com/office/powerpoint/2010/main" val="5070375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Injunction</a:t>
            </a:r>
          </a:p>
        </p:txBody>
      </p:sp>
      <p:sp>
        <p:nvSpPr>
          <p:cNvPr id="3" name="Content Placeholder 2"/>
          <p:cNvSpPr>
            <a:spLocks noGrp="1"/>
          </p:cNvSpPr>
          <p:nvPr>
            <p:ph idx="1"/>
          </p:nvPr>
        </p:nvSpPr>
        <p:spPr/>
        <p:txBody>
          <a:bodyPr>
            <a:normAutofit/>
          </a:bodyPr>
          <a:lstStyle/>
          <a:p>
            <a:pPr marL="0" indent="0">
              <a:buNone/>
            </a:pPr>
            <a:r>
              <a:rPr lang="en-GB" sz="2800" dirty="0"/>
              <a:t>This is a court order instructing someone to refrain from action.  It might be sought where a party tries to break a promise not to work for another while engaged by the claimant, as was the case in </a:t>
            </a:r>
            <a:r>
              <a:rPr lang="en-GB" sz="2800" dirty="0" err="1"/>
              <a:t>Kieren</a:t>
            </a:r>
            <a:r>
              <a:rPr lang="en-GB" sz="2800" dirty="0"/>
              <a:t> Fallon story – </a:t>
            </a:r>
            <a:r>
              <a:rPr lang="en-GB" sz="2800" b="1" i="1" dirty="0" err="1"/>
              <a:t>Araci</a:t>
            </a:r>
            <a:r>
              <a:rPr lang="en-GB" sz="2800" b="1" i="1" dirty="0"/>
              <a:t> v Fallon [2011]. </a:t>
            </a:r>
            <a:r>
              <a:rPr lang="en-GB" sz="2800" dirty="0"/>
              <a:t>Again it is an equitable remedy given at the courts’ discretion and will not be awarded if damages would be sufficient.</a:t>
            </a:r>
          </a:p>
        </p:txBody>
      </p:sp>
    </p:spTree>
    <p:extLst>
      <p:ext uri="{BB962C8B-B14F-4D97-AF65-F5344CB8AC3E}">
        <p14:creationId xmlns:p14="http://schemas.microsoft.com/office/powerpoint/2010/main" val="37942282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An injunction will generally not be granted if it would have the effect of forcing the performance of a personal services contract, since it would be an indirect way of ordering the specific performance of a personal service contract.  </a:t>
            </a:r>
            <a:r>
              <a:rPr lang="en-GB" dirty="0" err="1"/>
              <a:t>Eg</a:t>
            </a:r>
            <a:r>
              <a:rPr lang="en-GB" dirty="0"/>
              <a:t>, </a:t>
            </a:r>
            <a:r>
              <a:rPr lang="en-GB" b="1" i="1" dirty="0"/>
              <a:t>Page One Records v Britton [1967] </a:t>
            </a:r>
            <a:r>
              <a:rPr lang="en-GB" dirty="0"/>
              <a:t>the Troggs pop group had a contract with an agent for 5 years.  When they broke the contract, the court would not grant the agent an injunction preventing the group from using another agent, because this would effectively have forced the group to use the original agent.  He obtained damages instead.</a:t>
            </a:r>
          </a:p>
        </p:txBody>
      </p:sp>
    </p:spTree>
    <p:extLst>
      <p:ext uri="{BB962C8B-B14F-4D97-AF65-F5344CB8AC3E}">
        <p14:creationId xmlns:p14="http://schemas.microsoft.com/office/powerpoint/2010/main" val="12698579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Consumer rights remedies</a:t>
            </a:r>
          </a:p>
        </p:txBody>
      </p:sp>
      <p:sp>
        <p:nvSpPr>
          <p:cNvPr id="3" name="Content Placeholder 2"/>
          <p:cNvSpPr>
            <a:spLocks noGrp="1"/>
          </p:cNvSpPr>
          <p:nvPr>
            <p:ph idx="1"/>
          </p:nvPr>
        </p:nvSpPr>
        <p:spPr/>
        <p:txBody>
          <a:bodyPr>
            <a:normAutofit/>
          </a:bodyPr>
          <a:lstStyle/>
          <a:p>
            <a:pPr marL="0" indent="0">
              <a:buNone/>
            </a:pPr>
            <a:r>
              <a:rPr lang="en-GB" sz="3200" dirty="0"/>
              <a:t>In addition to the general remedies available, we need to consider some specific remedies which apply in relation to breaches of the terms implied by the </a:t>
            </a:r>
            <a:r>
              <a:rPr lang="en-GB" sz="3200" b="1" dirty="0"/>
              <a:t>Consumer Rights Act 2015</a:t>
            </a:r>
            <a:endParaRPr lang="en-GB" sz="3200" dirty="0"/>
          </a:p>
        </p:txBody>
      </p:sp>
    </p:spTree>
    <p:extLst>
      <p:ext uri="{BB962C8B-B14F-4D97-AF65-F5344CB8AC3E}">
        <p14:creationId xmlns:p14="http://schemas.microsoft.com/office/powerpoint/2010/main" val="42335711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Goods contracts remedies</a:t>
            </a:r>
          </a:p>
        </p:txBody>
      </p:sp>
      <p:sp>
        <p:nvSpPr>
          <p:cNvPr id="3" name="Content Placeholder 2"/>
          <p:cNvSpPr>
            <a:spLocks noGrp="1"/>
          </p:cNvSpPr>
          <p:nvPr>
            <p:ph idx="1"/>
          </p:nvPr>
        </p:nvSpPr>
        <p:spPr/>
        <p:txBody>
          <a:bodyPr>
            <a:normAutofit/>
          </a:bodyPr>
          <a:lstStyle/>
          <a:p>
            <a:pPr marL="0" indent="0">
              <a:buNone/>
            </a:pPr>
            <a:r>
              <a:rPr lang="en-GB" sz="2800" dirty="0"/>
              <a:t>The remedies available to goods contracts are outlined in s19.  There are 3 distinct “steps” in the available remedies as follows:-</a:t>
            </a:r>
          </a:p>
          <a:p>
            <a:r>
              <a:rPr lang="en-GB" sz="2800" dirty="0"/>
              <a:t>Short term right to reject, within the first 30 days of ownership;</a:t>
            </a:r>
          </a:p>
          <a:p>
            <a:r>
              <a:rPr lang="en-GB" sz="2800" dirty="0"/>
              <a:t>Right to request a replacement or a repair; and</a:t>
            </a:r>
          </a:p>
          <a:p>
            <a:r>
              <a:rPr lang="en-GB" sz="2800" dirty="0"/>
              <a:t>Right to a price reduction, or to finally reject the goods.</a:t>
            </a:r>
          </a:p>
        </p:txBody>
      </p:sp>
    </p:spTree>
    <p:extLst>
      <p:ext uri="{BB962C8B-B14F-4D97-AF65-F5344CB8AC3E}">
        <p14:creationId xmlns:p14="http://schemas.microsoft.com/office/powerpoint/2010/main" val="310781816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s19</a:t>
            </a:r>
          </a:p>
        </p:txBody>
      </p:sp>
      <p:sp>
        <p:nvSpPr>
          <p:cNvPr id="3" name="Content Placeholder 2"/>
          <p:cNvSpPr>
            <a:spLocks noGrp="1"/>
          </p:cNvSpPr>
          <p:nvPr>
            <p:ph idx="1"/>
          </p:nvPr>
        </p:nvSpPr>
        <p:spPr/>
        <p:txBody>
          <a:bodyPr/>
          <a:lstStyle/>
          <a:p>
            <a:pPr marL="0" indent="0">
              <a:buNone/>
            </a:pPr>
            <a:r>
              <a:rPr lang="en-GB" dirty="0"/>
              <a:t>S19 also confirms that these remedy options do not prevent the consumer from seeking other remedies, as appropriate, including damages, specific performance and repudiation. These remedies can be sought instead of, or as well as, the remedies listed here, but the consumer is not permitted to recover more than once for the same loss.  </a:t>
            </a:r>
          </a:p>
        </p:txBody>
      </p:sp>
    </p:spTree>
    <p:extLst>
      <p:ext uri="{BB962C8B-B14F-4D97-AF65-F5344CB8AC3E}">
        <p14:creationId xmlns:p14="http://schemas.microsoft.com/office/powerpoint/2010/main" val="175267734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 Ss20-22 – Short-term right to reject</a:t>
            </a:r>
          </a:p>
        </p:txBody>
      </p:sp>
      <p:sp>
        <p:nvSpPr>
          <p:cNvPr id="3" name="Content Placeholder 2"/>
          <p:cNvSpPr>
            <a:spLocks noGrp="1"/>
          </p:cNvSpPr>
          <p:nvPr>
            <p:ph idx="1"/>
          </p:nvPr>
        </p:nvSpPr>
        <p:spPr/>
        <p:txBody>
          <a:bodyPr/>
          <a:lstStyle/>
          <a:p>
            <a:pPr marL="0" indent="0">
              <a:buNone/>
            </a:pPr>
            <a:r>
              <a:rPr lang="en-GB" dirty="0"/>
              <a:t>First, the consumer has a 30-day “window” within which to exercise their initial right to reject goods which breach any of the implied terms (although it should be noted that this time limit will be reduced where the goods in question are perishable).  The time limit usually begins once the consumer has gained ownership or possession of the goods (explained later).</a:t>
            </a:r>
          </a:p>
          <a:p>
            <a:pPr marL="0" indent="0">
              <a:buNone/>
            </a:pPr>
            <a:endParaRPr lang="en-GB" dirty="0"/>
          </a:p>
        </p:txBody>
      </p:sp>
    </p:spTree>
    <p:extLst>
      <p:ext uri="{BB962C8B-B14F-4D97-AF65-F5344CB8AC3E}">
        <p14:creationId xmlns:p14="http://schemas.microsoft.com/office/powerpoint/2010/main" val="377311433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5730D-ED0A-4A0A-B0CF-6475E343AB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8A05ED-E277-44DE-836D-C8FDFC809A75}"/>
              </a:ext>
            </a:extLst>
          </p:cNvPr>
          <p:cNvSpPr>
            <a:spLocks noGrp="1"/>
          </p:cNvSpPr>
          <p:nvPr>
            <p:ph idx="1"/>
          </p:nvPr>
        </p:nvSpPr>
        <p:spPr/>
        <p:txBody>
          <a:bodyPr>
            <a:noAutofit/>
          </a:bodyPr>
          <a:lstStyle/>
          <a:p>
            <a:pPr marL="0" indent="0">
              <a:buNone/>
            </a:pPr>
            <a:r>
              <a:rPr lang="en-GB" sz="3200" dirty="0"/>
              <a:t>Rejection allows the consumer to treat the contract as having ended, releasing him from all contractual obligations.  He is also entitled to a refund – which must be provided to him within 14 days from the date when the agreement to refund is made – but he must either return the goods to the trader or make them available for collection.</a:t>
            </a:r>
          </a:p>
        </p:txBody>
      </p:sp>
    </p:spTree>
    <p:extLst>
      <p:ext uri="{BB962C8B-B14F-4D97-AF65-F5344CB8AC3E}">
        <p14:creationId xmlns:p14="http://schemas.microsoft.com/office/powerpoint/2010/main" val="19135201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E6AA2-B42A-498E-9830-83FEDFAEEB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1ACF779-090B-487A-A00F-DF5BDFC62012}"/>
              </a:ext>
            </a:extLst>
          </p:cNvPr>
          <p:cNvSpPr>
            <a:spLocks noGrp="1"/>
          </p:cNvSpPr>
          <p:nvPr>
            <p:ph idx="1"/>
          </p:nvPr>
        </p:nvSpPr>
        <p:spPr/>
        <p:txBody>
          <a:bodyPr>
            <a:normAutofit lnSpcReduction="10000"/>
          </a:bodyPr>
          <a:lstStyle/>
          <a:p>
            <a:pPr marL="0" indent="0">
              <a:buNone/>
            </a:pPr>
            <a:r>
              <a:rPr lang="en-GB" dirty="0"/>
              <a:t>In terms of what can be rejected, </a:t>
            </a:r>
            <a:r>
              <a:rPr lang="en-GB" b="1" dirty="0"/>
              <a:t>s21</a:t>
            </a:r>
            <a:r>
              <a:rPr lang="en-GB" dirty="0"/>
              <a:t> identifies the following options for a consumer:</a:t>
            </a:r>
          </a:p>
          <a:p>
            <a:r>
              <a:rPr lang="en-GB" dirty="0"/>
              <a:t>Rejecting  </a:t>
            </a:r>
            <a:r>
              <a:rPr lang="en-GB" b="1" dirty="0"/>
              <a:t>all </a:t>
            </a:r>
            <a:r>
              <a:rPr lang="en-GB" dirty="0"/>
              <a:t>the goods supplied (which may include some goods which are </a:t>
            </a:r>
            <a:r>
              <a:rPr lang="en-GB" b="1" dirty="0"/>
              <a:t>non-faulty</a:t>
            </a:r>
            <a:r>
              <a:rPr lang="en-GB" dirty="0"/>
              <a:t>);or </a:t>
            </a:r>
          </a:p>
          <a:p>
            <a:r>
              <a:rPr lang="en-GB" dirty="0"/>
              <a:t>Rejecting </a:t>
            </a:r>
            <a:r>
              <a:rPr lang="en-GB" b="1" dirty="0"/>
              <a:t>all</a:t>
            </a:r>
            <a:r>
              <a:rPr lang="en-GB" dirty="0"/>
              <a:t> of the goods which are faulty (but none of the goods which are not); or</a:t>
            </a:r>
          </a:p>
          <a:p>
            <a:r>
              <a:rPr lang="en-GB" dirty="0"/>
              <a:t>Rejecting </a:t>
            </a:r>
            <a:r>
              <a:rPr lang="en-GB" b="1" dirty="0"/>
              <a:t>some</a:t>
            </a:r>
            <a:r>
              <a:rPr lang="en-GB" dirty="0"/>
              <a:t> of the faulty goods (but also keeping some of the goods which are faulty, and also all of the goods which are not).</a:t>
            </a:r>
          </a:p>
        </p:txBody>
      </p:sp>
    </p:spTree>
    <p:extLst>
      <p:ext uri="{BB962C8B-B14F-4D97-AF65-F5344CB8AC3E}">
        <p14:creationId xmlns:p14="http://schemas.microsoft.com/office/powerpoint/2010/main" val="42642874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181A-E4C5-4B3E-841D-0ED2A3D6B4D1}"/>
              </a:ext>
            </a:extLst>
          </p:cNvPr>
          <p:cNvSpPr>
            <a:spLocks noGrp="1"/>
          </p:cNvSpPr>
          <p:nvPr>
            <p:ph type="title"/>
          </p:nvPr>
        </p:nvSpPr>
        <p:spPr/>
        <p:txBody>
          <a:bodyPr/>
          <a:lstStyle/>
          <a:p>
            <a:r>
              <a:rPr lang="en-GB" b="1" dirty="0"/>
              <a:t>(2) s23 – Repair or replacement </a:t>
            </a:r>
          </a:p>
        </p:txBody>
      </p:sp>
      <p:sp>
        <p:nvSpPr>
          <p:cNvPr id="3" name="Content Placeholder 2">
            <a:extLst>
              <a:ext uri="{FF2B5EF4-FFF2-40B4-BE49-F238E27FC236}">
                <a16:creationId xmlns:a16="http://schemas.microsoft.com/office/drawing/2014/main" id="{FF7734F6-E415-4679-BF46-27D78479DEA0}"/>
              </a:ext>
            </a:extLst>
          </p:cNvPr>
          <p:cNvSpPr>
            <a:spLocks noGrp="1"/>
          </p:cNvSpPr>
          <p:nvPr>
            <p:ph idx="1"/>
          </p:nvPr>
        </p:nvSpPr>
        <p:spPr>
          <a:xfrm>
            <a:off x="1295401" y="2556932"/>
            <a:ext cx="9601196" cy="3318936"/>
          </a:xfrm>
        </p:spPr>
        <p:txBody>
          <a:bodyPr/>
          <a:lstStyle/>
          <a:p>
            <a:pPr marL="0" indent="0">
              <a:buNone/>
            </a:pPr>
            <a:r>
              <a:rPr lang="en-GB" dirty="0"/>
              <a:t>Alternatively, under </a:t>
            </a:r>
            <a:r>
              <a:rPr lang="en-GB" b="1" dirty="0"/>
              <a:t>s23</a:t>
            </a:r>
            <a:r>
              <a:rPr lang="en-GB" dirty="0"/>
              <a:t>, the consumer can require the trader to repair or replace the faulty goods. The </a:t>
            </a:r>
            <a:r>
              <a:rPr lang="en-GB" b="1" dirty="0"/>
              <a:t>trader</a:t>
            </a:r>
            <a:r>
              <a:rPr lang="en-GB" dirty="0"/>
              <a:t> is required to:</a:t>
            </a:r>
          </a:p>
          <a:p>
            <a:r>
              <a:rPr lang="en-GB" dirty="0"/>
              <a:t>Replace the item or attempt repair within a reasonable period of time;</a:t>
            </a:r>
          </a:p>
          <a:p>
            <a:r>
              <a:rPr lang="en-GB" dirty="0"/>
              <a:t>Do so without causing significant inconvenience to the consumer, provided that such a request is neither impossible nor disproportionate to the alternative (</a:t>
            </a:r>
            <a:r>
              <a:rPr lang="en-GB" dirty="0" err="1"/>
              <a:t>ie</a:t>
            </a:r>
            <a:r>
              <a:rPr lang="en-GB" dirty="0"/>
              <a:t> repair/replacement); and</a:t>
            </a:r>
          </a:p>
          <a:p>
            <a:r>
              <a:rPr lang="en-GB" dirty="0"/>
              <a:t>Bear any of the costs incurred in attempting the repair/replacement.</a:t>
            </a:r>
          </a:p>
        </p:txBody>
      </p:sp>
    </p:spTree>
    <p:extLst>
      <p:ext uri="{BB962C8B-B14F-4D97-AF65-F5344CB8AC3E}">
        <p14:creationId xmlns:p14="http://schemas.microsoft.com/office/powerpoint/2010/main" val="21063083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1A2E-2ADD-4481-8BA9-CDF26BE644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92E3F06-08F1-4216-9DA1-E52D625BD7F4}"/>
              </a:ext>
            </a:extLst>
          </p:cNvPr>
          <p:cNvSpPr>
            <a:spLocks noGrp="1"/>
          </p:cNvSpPr>
          <p:nvPr>
            <p:ph idx="1"/>
          </p:nvPr>
        </p:nvSpPr>
        <p:spPr>
          <a:xfrm>
            <a:off x="1295401" y="2556932"/>
            <a:ext cx="9601196" cy="3318936"/>
          </a:xfrm>
        </p:spPr>
        <p:txBody>
          <a:bodyPr>
            <a:normAutofit/>
          </a:bodyPr>
          <a:lstStyle/>
          <a:p>
            <a:pPr marL="0" indent="0">
              <a:buNone/>
            </a:pPr>
            <a:r>
              <a:rPr lang="en-GB" sz="2800" dirty="0"/>
              <a:t>Meanwhile, the </a:t>
            </a:r>
            <a:r>
              <a:rPr lang="en-GB" sz="2800" b="1" dirty="0"/>
              <a:t>consumer</a:t>
            </a:r>
            <a:r>
              <a:rPr lang="en-GB" sz="2800" dirty="0"/>
              <a:t> must:</a:t>
            </a:r>
          </a:p>
          <a:p>
            <a:r>
              <a:rPr lang="en-GB" sz="2800" dirty="0"/>
              <a:t>Allow the trader a reasonable time to repair/replace before asking for the alternative option, or to decide to enforce their short term right to reject, unless to do so would cause significant inconvenience to the consumer (for example, if there was a specific reason why the repair/replacement needed to be completed with greater speed).</a:t>
            </a:r>
          </a:p>
        </p:txBody>
      </p:sp>
    </p:spTree>
    <p:extLst>
      <p:ext uri="{BB962C8B-B14F-4D97-AF65-F5344CB8AC3E}">
        <p14:creationId xmlns:p14="http://schemas.microsoft.com/office/powerpoint/2010/main" val="39386456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D4C03-56B1-49BC-81FF-946A6B5519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CA39048-298E-4AC5-BDC0-E14965A6FAF0}"/>
              </a:ext>
            </a:extLst>
          </p:cNvPr>
          <p:cNvSpPr>
            <a:spLocks noGrp="1"/>
          </p:cNvSpPr>
          <p:nvPr>
            <p:ph idx="1"/>
          </p:nvPr>
        </p:nvSpPr>
        <p:spPr/>
        <p:txBody>
          <a:bodyPr>
            <a:normAutofit/>
          </a:bodyPr>
          <a:lstStyle/>
          <a:p>
            <a:pPr marL="0" indent="0">
              <a:buNone/>
            </a:pPr>
            <a:r>
              <a:rPr lang="en-GB" sz="2800" dirty="0"/>
              <a:t>As noted above, if this remedy is chosen during the initial 30 days of ownership, the “stopwatch” on the short-term right to reject will be paused whilst the repair or replacement takes place.  When the item has been repaired or replaced, the consumer then has the remainder of the 30 day period, or a period of 7 days (whichever is longer), to consider whether or not to reject the goods </a:t>
            </a:r>
            <a:r>
              <a:rPr lang="en-GB" sz="2800" b="1" dirty="0"/>
              <a:t>(s22)</a:t>
            </a:r>
          </a:p>
        </p:txBody>
      </p:sp>
    </p:spTree>
    <p:extLst>
      <p:ext uri="{BB962C8B-B14F-4D97-AF65-F5344CB8AC3E}">
        <p14:creationId xmlns:p14="http://schemas.microsoft.com/office/powerpoint/2010/main" val="400047872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22450-9A1A-49BA-974A-920AA24D84EB}"/>
              </a:ext>
            </a:extLst>
          </p:cNvPr>
          <p:cNvSpPr>
            <a:spLocks noGrp="1"/>
          </p:cNvSpPr>
          <p:nvPr>
            <p:ph type="title"/>
          </p:nvPr>
        </p:nvSpPr>
        <p:spPr/>
        <p:txBody>
          <a:bodyPr>
            <a:normAutofit fontScale="90000"/>
          </a:bodyPr>
          <a:lstStyle/>
          <a:p>
            <a:r>
              <a:rPr lang="en-GB" b="1" dirty="0"/>
              <a:t>(3) s24 – Right to price reduction or final right to reject</a:t>
            </a:r>
          </a:p>
        </p:txBody>
      </p:sp>
      <p:sp>
        <p:nvSpPr>
          <p:cNvPr id="3" name="Content Placeholder 2">
            <a:extLst>
              <a:ext uri="{FF2B5EF4-FFF2-40B4-BE49-F238E27FC236}">
                <a16:creationId xmlns:a16="http://schemas.microsoft.com/office/drawing/2014/main" id="{6F15B728-0112-49E3-9E43-BF5BD3111045}"/>
              </a:ext>
            </a:extLst>
          </p:cNvPr>
          <p:cNvSpPr>
            <a:spLocks noGrp="1"/>
          </p:cNvSpPr>
          <p:nvPr>
            <p:ph idx="1"/>
          </p:nvPr>
        </p:nvSpPr>
        <p:spPr/>
        <p:txBody>
          <a:bodyPr/>
          <a:lstStyle/>
          <a:p>
            <a:pPr marL="0" indent="0">
              <a:buNone/>
            </a:pPr>
            <a:r>
              <a:rPr lang="en-GB" dirty="0"/>
              <a:t>The final remedy option, is the right to either:</a:t>
            </a:r>
          </a:p>
          <a:p>
            <a:r>
              <a:rPr lang="en-GB" dirty="0"/>
              <a:t>Keep the goods but insist on a price reduction; or </a:t>
            </a:r>
          </a:p>
          <a:p>
            <a:r>
              <a:rPr lang="en-GB" dirty="0"/>
              <a:t>To finally reject them</a:t>
            </a:r>
          </a:p>
          <a:p>
            <a:pPr marL="0" indent="0">
              <a:buNone/>
            </a:pPr>
            <a:r>
              <a:rPr lang="en-GB" dirty="0"/>
              <a:t>Generally these alternative options (the consumer can’t claim both) become available in the event that repair/replacement has either not been possible or has not remedied the defect.</a:t>
            </a:r>
          </a:p>
        </p:txBody>
      </p:sp>
    </p:spTree>
    <p:extLst>
      <p:ext uri="{BB962C8B-B14F-4D97-AF65-F5344CB8AC3E}">
        <p14:creationId xmlns:p14="http://schemas.microsoft.com/office/powerpoint/2010/main" val="413312615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91741-F30A-42C0-B461-A741947DB9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F19E73-FC17-45A4-9DB9-8B77FD4E8676}"/>
              </a:ext>
            </a:extLst>
          </p:cNvPr>
          <p:cNvSpPr>
            <a:spLocks noGrp="1"/>
          </p:cNvSpPr>
          <p:nvPr>
            <p:ph idx="1"/>
          </p:nvPr>
        </p:nvSpPr>
        <p:spPr/>
        <p:txBody>
          <a:bodyPr>
            <a:noAutofit/>
          </a:bodyPr>
          <a:lstStyle/>
          <a:p>
            <a:pPr marL="0" indent="0">
              <a:buNone/>
            </a:pPr>
            <a:r>
              <a:rPr lang="en-GB" sz="3200" dirty="0"/>
              <a:t>With the price reduction option, the consumer can keep the goods.  The amount of the reduction will depend upon a number of factors, but the primary focus should be on the difference in value in the amount paid and the value of the goods actually provided. Interestingly, </a:t>
            </a:r>
            <a:r>
              <a:rPr lang="en-GB" sz="3200" b="1" dirty="0"/>
              <a:t>CRA 2015 </a:t>
            </a:r>
            <a:r>
              <a:rPr lang="en-GB" sz="3200" dirty="0"/>
              <a:t>permits the deduction to be anything up to and including the full amount of the price.</a:t>
            </a:r>
          </a:p>
        </p:txBody>
      </p:sp>
    </p:spTree>
    <p:extLst>
      <p:ext uri="{BB962C8B-B14F-4D97-AF65-F5344CB8AC3E}">
        <p14:creationId xmlns:p14="http://schemas.microsoft.com/office/powerpoint/2010/main" val="245499253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E845-AAAB-4970-BD62-83B7150D96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04C3D1-577B-4ABE-8572-5AF88715B7EB}"/>
              </a:ext>
            </a:extLst>
          </p:cNvPr>
          <p:cNvSpPr>
            <a:spLocks noGrp="1"/>
          </p:cNvSpPr>
          <p:nvPr>
            <p:ph idx="1"/>
          </p:nvPr>
        </p:nvSpPr>
        <p:spPr/>
        <p:txBody>
          <a:bodyPr>
            <a:normAutofit/>
          </a:bodyPr>
          <a:lstStyle/>
          <a:p>
            <a:pPr marL="0" indent="0">
              <a:buNone/>
            </a:pPr>
            <a:r>
              <a:rPr lang="en-GB" sz="3600" dirty="0"/>
              <a:t>With the final </a:t>
            </a:r>
            <a:r>
              <a:rPr lang="en-GB" sz="3600" b="1" dirty="0"/>
              <a:t>right to reject </a:t>
            </a:r>
            <a:r>
              <a:rPr lang="en-GB" sz="3600" dirty="0"/>
              <a:t>under </a:t>
            </a:r>
            <a:r>
              <a:rPr lang="en-GB" sz="3600" b="1" dirty="0"/>
              <a:t>s20</a:t>
            </a:r>
            <a:r>
              <a:rPr lang="en-GB" sz="3600" dirty="0"/>
              <a:t>, the consumer’s rejection allows them to receive a full refund, which must be provided to him/her no more than 14 days from the date when the agreement to refund is made.</a:t>
            </a:r>
          </a:p>
        </p:txBody>
      </p:sp>
    </p:spTree>
    <p:extLst>
      <p:ext uri="{BB962C8B-B14F-4D97-AF65-F5344CB8AC3E}">
        <p14:creationId xmlns:p14="http://schemas.microsoft.com/office/powerpoint/2010/main" val="21094288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888B9-3CB4-4CC0-9579-55D983137F47}"/>
              </a:ext>
            </a:extLst>
          </p:cNvPr>
          <p:cNvSpPr>
            <a:spLocks noGrp="1"/>
          </p:cNvSpPr>
          <p:nvPr>
            <p:ph type="title"/>
          </p:nvPr>
        </p:nvSpPr>
        <p:spPr>
          <a:xfrm>
            <a:off x="1295402" y="982132"/>
            <a:ext cx="9601196" cy="1303867"/>
          </a:xfrm>
        </p:spPr>
        <p:txBody>
          <a:bodyPr/>
          <a:lstStyle/>
          <a:p>
            <a:r>
              <a:rPr lang="en-GB" dirty="0"/>
              <a:t>However, under </a:t>
            </a:r>
            <a:r>
              <a:rPr lang="en-GB" b="1" dirty="0"/>
              <a:t>s24</a:t>
            </a:r>
          </a:p>
        </p:txBody>
      </p:sp>
      <p:sp>
        <p:nvSpPr>
          <p:cNvPr id="3" name="Content Placeholder 2">
            <a:extLst>
              <a:ext uri="{FF2B5EF4-FFF2-40B4-BE49-F238E27FC236}">
                <a16:creationId xmlns:a16="http://schemas.microsoft.com/office/drawing/2014/main" id="{13287931-2D44-4E11-92D7-471749C1BEF9}"/>
              </a:ext>
            </a:extLst>
          </p:cNvPr>
          <p:cNvSpPr>
            <a:spLocks noGrp="1"/>
          </p:cNvSpPr>
          <p:nvPr>
            <p:ph idx="1"/>
          </p:nvPr>
        </p:nvSpPr>
        <p:spPr/>
        <p:txBody>
          <a:bodyPr>
            <a:normAutofit lnSpcReduction="10000"/>
          </a:bodyPr>
          <a:lstStyle/>
          <a:p>
            <a:pPr marL="0" indent="0">
              <a:buNone/>
            </a:pPr>
            <a:r>
              <a:rPr lang="en-GB" dirty="0"/>
              <a:t>The trader may be permitted to pay back less than the full purchase price, to take account of any use that the consumer has had of the goods; </a:t>
            </a:r>
            <a:r>
              <a:rPr lang="en-GB" dirty="0" err="1"/>
              <a:t>eg</a:t>
            </a:r>
            <a:r>
              <a:rPr lang="en-GB" dirty="0"/>
              <a:t>. If the consumer has had the benefit of 9 months use of the goods, a full refund may be considered inappropriate.</a:t>
            </a:r>
          </a:p>
          <a:p>
            <a:pPr marL="0" indent="0">
              <a:buNone/>
            </a:pPr>
            <a:r>
              <a:rPr lang="en-GB" dirty="0"/>
              <a:t>CRA 2015 suggests that a full refund will be expected if the rejection comes within 6 months of gaining possession/ownership of the goods, but a reduction would be expected if the rejection came after this. The only exception to this relates to motor vehicles (which does not include a mobility scooter or similar) where a deduction could be made within the first 6 months. </a:t>
            </a:r>
          </a:p>
        </p:txBody>
      </p:sp>
    </p:spTree>
    <p:extLst>
      <p:ext uri="{BB962C8B-B14F-4D97-AF65-F5344CB8AC3E}">
        <p14:creationId xmlns:p14="http://schemas.microsoft.com/office/powerpoint/2010/main" val="17167678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4CA29-9CD0-4A51-BBDE-0466165E1483}"/>
              </a:ext>
            </a:extLst>
          </p:cNvPr>
          <p:cNvSpPr>
            <a:spLocks noGrp="1"/>
          </p:cNvSpPr>
          <p:nvPr>
            <p:ph type="title"/>
          </p:nvPr>
        </p:nvSpPr>
        <p:spPr/>
        <p:txBody>
          <a:bodyPr>
            <a:normAutofit fontScale="90000"/>
          </a:bodyPr>
          <a:lstStyle/>
          <a:p>
            <a:r>
              <a:rPr lang="en-GB" b="1" dirty="0"/>
              <a:t>Summary: CRA 2015 Remedies – Goods Contracts</a:t>
            </a:r>
          </a:p>
        </p:txBody>
      </p:sp>
      <p:sp>
        <p:nvSpPr>
          <p:cNvPr id="3" name="Content Placeholder 2">
            <a:extLst>
              <a:ext uri="{FF2B5EF4-FFF2-40B4-BE49-F238E27FC236}">
                <a16:creationId xmlns:a16="http://schemas.microsoft.com/office/drawing/2014/main" id="{739695CD-843D-4985-B572-FF4328FF828B}"/>
              </a:ext>
            </a:extLst>
          </p:cNvPr>
          <p:cNvSpPr>
            <a:spLocks noGrp="1"/>
          </p:cNvSpPr>
          <p:nvPr>
            <p:ph idx="1"/>
          </p:nvPr>
        </p:nvSpPr>
        <p:spPr/>
        <p:txBody>
          <a:bodyPr/>
          <a:lstStyle/>
          <a:p>
            <a:pPr marL="0" indent="0">
              <a:buNone/>
            </a:pPr>
            <a:r>
              <a:rPr lang="en-GB" b="1" dirty="0"/>
              <a:t>Step 1</a:t>
            </a:r>
          </a:p>
          <a:p>
            <a:pPr marL="0" indent="0">
              <a:buNone/>
            </a:pPr>
            <a:r>
              <a:rPr lang="en-GB" dirty="0"/>
              <a:t>SHORT TERM RIGHT TO REJECT – </a:t>
            </a:r>
            <a:r>
              <a:rPr lang="en-GB" b="1" dirty="0"/>
              <a:t>ss20-22</a:t>
            </a:r>
          </a:p>
          <a:p>
            <a:r>
              <a:rPr lang="en-GB" dirty="0"/>
              <a:t>30 days to claim</a:t>
            </a:r>
          </a:p>
          <a:p>
            <a:r>
              <a:rPr lang="en-GB" dirty="0"/>
              <a:t>Also entitled to a refund</a:t>
            </a:r>
          </a:p>
          <a:p>
            <a:r>
              <a:rPr lang="en-GB" dirty="0"/>
              <a:t>Can reject some or all of all goods/faulty goods</a:t>
            </a:r>
          </a:p>
        </p:txBody>
      </p:sp>
    </p:spTree>
    <p:extLst>
      <p:ext uri="{BB962C8B-B14F-4D97-AF65-F5344CB8AC3E}">
        <p14:creationId xmlns:p14="http://schemas.microsoft.com/office/powerpoint/2010/main" val="31978916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0CCB6-DC32-43E2-B309-F1BAFE2EC7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0104FD-8A34-4037-987A-A57DC7B7CC4C}"/>
              </a:ext>
            </a:extLst>
          </p:cNvPr>
          <p:cNvSpPr>
            <a:spLocks noGrp="1"/>
          </p:cNvSpPr>
          <p:nvPr>
            <p:ph idx="1"/>
          </p:nvPr>
        </p:nvSpPr>
        <p:spPr/>
        <p:txBody>
          <a:bodyPr/>
          <a:lstStyle/>
          <a:p>
            <a:pPr marL="0" indent="0">
              <a:buNone/>
            </a:pPr>
            <a:r>
              <a:rPr lang="en-GB" b="1" dirty="0"/>
              <a:t>Step 2</a:t>
            </a:r>
          </a:p>
          <a:p>
            <a:pPr marL="0" indent="0">
              <a:buNone/>
            </a:pPr>
            <a:r>
              <a:rPr lang="en-GB" dirty="0"/>
              <a:t>RIGHT TO REPAIR OR REPLACEMENT – </a:t>
            </a:r>
            <a:r>
              <a:rPr lang="en-GB" b="1" dirty="0"/>
              <a:t>s23</a:t>
            </a:r>
          </a:p>
          <a:p>
            <a:r>
              <a:rPr lang="en-GB" dirty="0"/>
              <a:t>Repair/replacement to be completed within a reasonable period of time</a:t>
            </a:r>
          </a:p>
          <a:p>
            <a:r>
              <a:rPr lang="en-GB" dirty="0"/>
              <a:t>All associated costs to be borne by the trader</a:t>
            </a:r>
          </a:p>
          <a:p>
            <a:r>
              <a:rPr lang="en-GB" dirty="0"/>
              <a:t>Customer must not be significantly inconvenienced </a:t>
            </a:r>
          </a:p>
        </p:txBody>
      </p:sp>
    </p:spTree>
    <p:extLst>
      <p:ext uri="{BB962C8B-B14F-4D97-AF65-F5344CB8AC3E}">
        <p14:creationId xmlns:p14="http://schemas.microsoft.com/office/powerpoint/2010/main" val="179525252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83CED-3010-4732-A90D-CD3D7C43FC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9B31F1-C464-4BDF-B531-D2E36A350D5B}"/>
              </a:ext>
            </a:extLst>
          </p:cNvPr>
          <p:cNvSpPr>
            <a:spLocks noGrp="1"/>
          </p:cNvSpPr>
          <p:nvPr>
            <p:ph idx="1"/>
          </p:nvPr>
        </p:nvSpPr>
        <p:spPr>
          <a:xfrm>
            <a:off x="1295401" y="2556932"/>
            <a:ext cx="9601196" cy="3318936"/>
          </a:xfrm>
        </p:spPr>
        <p:txBody>
          <a:bodyPr>
            <a:normAutofit fontScale="92500" lnSpcReduction="10000"/>
          </a:bodyPr>
          <a:lstStyle/>
          <a:p>
            <a:pPr marL="0" indent="0">
              <a:buNone/>
            </a:pPr>
            <a:r>
              <a:rPr lang="en-GB" b="1" dirty="0"/>
              <a:t>Step 3</a:t>
            </a:r>
          </a:p>
          <a:p>
            <a:pPr marL="0" indent="0">
              <a:buNone/>
            </a:pPr>
            <a:r>
              <a:rPr lang="en-GB" dirty="0"/>
              <a:t>RIGHT TO PRICE REDUCTION OR FINAL RIGHT TO REJECT – </a:t>
            </a:r>
            <a:r>
              <a:rPr lang="en-GB" b="1" dirty="0"/>
              <a:t>s24</a:t>
            </a:r>
          </a:p>
          <a:p>
            <a:r>
              <a:rPr lang="en-GB" dirty="0"/>
              <a:t>price reduction can be up to 100% of price of goods</a:t>
            </a:r>
          </a:p>
          <a:p>
            <a:r>
              <a:rPr lang="en-GB" dirty="0"/>
              <a:t>Consumer keeps the goods when the price is reduced</a:t>
            </a:r>
          </a:p>
          <a:p>
            <a:r>
              <a:rPr lang="en-GB" dirty="0"/>
              <a:t>Right to reject requires full refund (unless consumer has had significant use of them) and return of goods</a:t>
            </a:r>
          </a:p>
          <a:p>
            <a:pPr marL="0" indent="0">
              <a:buNone/>
            </a:pPr>
            <a:r>
              <a:rPr lang="en-GB" b="1" dirty="0"/>
              <a:t>Alternatively – </a:t>
            </a:r>
            <a:r>
              <a:rPr lang="en-GB" dirty="0"/>
              <a:t>consumer can seek other remedies- such as damages, specific performance or repudiation – instead or as well as the </a:t>
            </a:r>
            <a:r>
              <a:rPr lang="en-GB" b="1" dirty="0"/>
              <a:t>CRA 2015 </a:t>
            </a:r>
            <a:r>
              <a:rPr lang="en-GB" dirty="0"/>
              <a:t>options – </a:t>
            </a:r>
            <a:r>
              <a:rPr lang="en-GB" b="1" dirty="0"/>
              <a:t>s19</a:t>
            </a:r>
          </a:p>
        </p:txBody>
      </p:sp>
    </p:spTree>
    <p:extLst>
      <p:ext uri="{BB962C8B-B14F-4D97-AF65-F5344CB8AC3E}">
        <p14:creationId xmlns:p14="http://schemas.microsoft.com/office/powerpoint/2010/main" val="30215552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4EF8-90BC-496F-904D-962D536168A0}"/>
              </a:ext>
            </a:extLst>
          </p:cNvPr>
          <p:cNvSpPr>
            <a:spLocks noGrp="1"/>
          </p:cNvSpPr>
          <p:nvPr>
            <p:ph type="title"/>
          </p:nvPr>
        </p:nvSpPr>
        <p:spPr>
          <a:xfrm>
            <a:off x="1295402" y="982132"/>
            <a:ext cx="9601196" cy="1303867"/>
          </a:xfrm>
        </p:spPr>
        <p:txBody>
          <a:bodyPr/>
          <a:lstStyle/>
          <a:p>
            <a:r>
              <a:rPr lang="en-GB" b="1" dirty="0"/>
              <a:t>Services contracts remedies</a:t>
            </a:r>
          </a:p>
        </p:txBody>
      </p:sp>
      <p:sp>
        <p:nvSpPr>
          <p:cNvPr id="3" name="Content Placeholder 2">
            <a:extLst>
              <a:ext uri="{FF2B5EF4-FFF2-40B4-BE49-F238E27FC236}">
                <a16:creationId xmlns:a16="http://schemas.microsoft.com/office/drawing/2014/main" id="{D1E2B9C2-1B3D-458C-BC92-5A0CD14BDDE1}"/>
              </a:ext>
            </a:extLst>
          </p:cNvPr>
          <p:cNvSpPr>
            <a:spLocks noGrp="1"/>
          </p:cNvSpPr>
          <p:nvPr>
            <p:ph idx="1"/>
          </p:nvPr>
        </p:nvSpPr>
        <p:spPr/>
        <p:txBody>
          <a:bodyPr>
            <a:noAutofit/>
          </a:bodyPr>
          <a:lstStyle/>
          <a:p>
            <a:pPr marL="0" indent="0">
              <a:buNone/>
            </a:pPr>
            <a:r>
              <a:rPr lang="en-GB" sz="3200" dirty="0"/>
              <a:t>Slightly different remedies are available where the implied terms relating to services have been breached, and these are outlined in </a:t>
            </a:r>
            <a:r>
              <a:rPr lang="en-GB" sz="3200" b="1" dirty="0"/>
              <a:t>s54 CRA 2015. </a:t>
            </a:r>
            <a:r>
              <a:rPr lang="en-GB" sz="3200" dirty="0"/>
              <a:t>Again, as with the remedies for goods contracts, the injured consumer is still free to seek alternative remedies – such as damages, specific performance and repudiation –instead or as well as any of these listed options</a:t>
            </a:r>
          </a:p>
        </p:txBody>
      </p:sp>
    </p:spTree>
    <p:extLst>
      <p:ext uri="{BB962C8B-B14F-4D97-AF65-F5344CB8AC3E}">
        <p14:creationId xmlns:p14="http://schemas.microsoft.com/office/powerpoint/2010/main" val="35350912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7F1C4-B4FE-4E22-B173-EA753905A6D5}"/>
              </a:ext>
            </a:extLst>
          </p:cNvPr>
          <p:cNvSpPr>
            <a:spLocks noGrp="1"/>
          </p:cNvSpPr>
          <p:nvPr>
            <p:ph type="title"/>
          </p:nvPr>
        </p:nvSpPr>
        <p:spPr/>
        <p:txBody>
          <a:bodyPr/>
          <a:lstStyle/>
          <a:p>
            <a:r>
              <a:rPr lang="en-GB" dirty="0"/>
              <a:t>(1) s55 – Right to repeat performance</a:t>
            </a:r>
          </a:p>
        </p:txBody>
      </p:sp>
      <p:sp>
        <p:nvSpPr>
          <p:cNvPr id="3" name="Content Placeholder 2">
            <a:extLst>
              <a:ext uri="{FF2B5EF4-FFF2-40B4-BE49-F238E27FC236}">
                <a16:creationId xmlns:a16="http://schemas.microsoft.com/office/drawing/2014/main" id="{DB9D03A5-21C6-441C-A7F6-BBEE9EA61AA9}"/>
              </a:ext>
            </a:extLst>
          </p:cNvPr>
          <p:cNvSpPr>
            <a:spLocks noGrp="1"/>
          </p:cNvSpPr>
          <p:nvPr>
            <p:ph idx="1"/>
          </p:nvPr>
        </p:nvSpPr>
        <p:spPr/>
        <p:txBody>
          <a:bodyPr>
            <a:noAutofit/>
          </a:bodyPr>
          <a:lstStyle/>
          <a:p>
            <a:pPr marL="0" indent="0">
              <a:buNone/>
            </a:pPr>
            <a:r>
              <a:rPr lang="en-GB" sz="3200" dirty="0"/>
              <a:t>This will apply to situations where the initial service was not performed with the use of reasonable care and skill (</a:t>
            </a:r>
            <a:r>
              <a:rPr lang="en-GB" sz="3200" b="1" dirty="0"/>
              <a:t>s49</a:t>
            </a:r>
            <a:r>
              <a:rPr lang="en-GB" sz="3200" dirty="0"/>
              <a:t>), in order to ensure that the contract has been performed correctly.  Here, the trader is required to perform the service again, at his own cost, within a reasonable period of time, and without significantly inconveniencing the consumer.</a:t>
            </a:r>
          </a:p>
        </p:txBody>
      </p:sp>
    </p:spTree>
    <p:extLst>
      <p:ext uri="{BB962C8B-B14F-4D97-AF65-F5344CB8AC3E}">
        <p14:creationId xmlns:p14="http://schemas.microsoft.com/office/powerpoint/2010/main" val="22410570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657AA-2489-4C82-BEBB-79CACA2A5228}"/>
              </a:ext>
            </a:extLst>
          </p:cNvPr>
          <p:cNvSpPr>
            <a:spLocks noGrp="1"/>
          </p:cNvSpPr>
          <p:nvPr>
            <p:ph type="title"/>
          </p:nvPr>
        </p:nvSpPr>
        <p:spPr/>
        <p:txBody>
          <a:bodyPr/>
          <a:lstStyle/>
          <a:p>
            <a:r>
              <a:rPr lang="en-GB" dirty="0"/>
              <a:t>S56 – Right to price reduction</a:t>
            </a:r>
          </a:p>
        </p:txBody>
      </p:sp>
      <p:sp>
        <p:nvSpPr>
          <p:cNvPr id="3" name="Content Placeholder 2">
            <a:extLst>
              <a:ext uri="{FF2B5EF4-FFF2-40B4-BE49-F238E27FC236}">
                <a16:creationId xmlns:a16="http://schemas.microsoft.com/office/drawing/2014/main" id="{E166A756-A9B7-4A62-A655-94D8353AE8D8}"/>
              </a:ext>
            </a:extLst>
          </p:cNvPr>
          <p:cNvSpPr>
            <a:spLocks noGrp="1"/>
          </p:cNvSpPr>
          <p:nvPr>
            <p:ph idx="1"/>
          </p:nvPr>
        </p:nvSpPr>
        <p:spPr>
          <a:xfrm>
            <a:off x="1295401" y="2556932"/>
            <a:ext cx="9601196" cy="3318936"/>
          </a:xfrm>
        </p:spPr>
        <p:txBody>
          <a:bodyPr/>
          <a:lstStyle/>
          <a:p>
            <a:pPr marL="0" indent="0">
              <a:buNone/>
            </a:pPr>
            <a:r>
              <a:rPr lang="en-GB" dirty="0"/>
              <a:t>Where the repeat performance remedy is not possible, or where the initial service was not performed within a reasonable time (</a:t>
            </a:r>
            <a:r>
              <a:rPr lang="en-GB" b="1" dirty="0"/>
              <a:t>s52</a:t>
            </a:r>
            <a:r>
              <a:rPr lang="en-GB" dirty="0"/>
              <a:t>), the consumer has the right to require the trader to reduce the price by an amount appropriate to the severity of the breach, and this can be up to 100% of the amount paid.  Any refund, whether full or partial, must be paid to the customer asap, and no more than 14 days from the date the agreement to refund is made.</a:t>
            </a:r>
          </a:p>
        </p:txBody>
      </p:sp>
    </p:spTree>
    <p:extLst>
      <p:ext uri="{BB962C8B-B14F-4D97-AF65-F5344CB8AC3E}">
        <p14:creationId xmlns:p14="http://schemas.microsoft.com/office/powerpoint/2010/main" val="12169473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A666-41AC-481F-AA5D-43B576F00E7F}"/>
              </a:ext>
            </a:extLst>
          </p:cNvPr>
          <p:cNvSpPr>
            <a:spLocks noGrp="1"/>
          </p:cNvSpPr>
          <p:nvPr>
            <p:ph type="title"/>
          </p:nvPr>
        </p:nvSpPr>
        <p:spPr/>
        <p:txBody>
          <a:bodyPr>
            <a:normAutofit fontScale="90000"/>
          </a:bodyPr>
          <a:lstStyle/>
          <a:p>
            <a:r>
              <a:rPr lang="en-GB" b="1" dirty="0"/>
              <a:t>Summary – CRA 2015 Remedies – Services Contracts</a:t>
            </a:r>
          </a:p>
        </p:txBody>
      </p:sp>
      <p:sp>
        <p:nvSpPr>
          <p:cNvPr id="3" name="Content Placeholder 2">
            <a:extLst>
              <a:ext uri="{FF2B5EF4-FFF2-40B4-BE49-F238E27FC236}">
                <a16:creationId xmlns:a16="http://schemas.microsoft.com/office/drawing/2014/main" id="{B9D7322D-44EC-4FD1-8216-488A99B843B3}"/>
              </a:ext>
            </a:extLst>
          </p:cNvPr>
          <p:cNvSpPr>
            <a:spLocks noGrp="1"/>
          </p:cNvSpPr>
          <p:nvPr>
            <p:ph idx="1"/>
          </p:nvPr>
        </p:nvSpPr>
        <p:spPr/>
        <p:txBody>
          <a:bodyPr/>
          <a:lstStyle/>
          <a:p>
            <a:pPr marL="0" indent="0">
              <a:buNone/>
            </a:pPr>
            <a:r>
              <a:rPr lang="en-GB" b="1" dirty="0"/>
              <a:t>Step 1</a:t>
            </a:r>
          </a:p>
          <a:p>
            <a:pPr marL="0" indent="0">
              <a:buNone/>
            </a:pPr>
            <a:r>
              <a:rPr lang="en-GB" dirty="0"/>
              <a:t>RIGHT TO REPEAT PERFORMANCE – </a:t>
            </a:r>
            <a:r>
              <a:rPr lang="en-GB" b="1" dirty="0"/>
              <a:t>s55</a:t>
            </a:r>
          </a:p>
          <a:p>
            <a:r>
              <a:rPr lang="en-GB" dirty="0"/>
              <a:t>used where service was not originally performed with reasonable care and skill</a:t>
            </a:r>
          </a:p>
          <a:p>
            <a:r>
              <a:rPr lang="en-GB" dirty="0"/>
              <a:t>Trader must re-perform at his own cost and within a reasonable time period</a:t>
            </a:r>
          </a:p>
          <a:p>
            <a:r>
              <a:rPr lang="en-GB" dirty="0"/>
              <a:t>Re-performance must not significantly inconvenience the consumer</a:t>
            </a:r>
          </a:p>
        </p:txBody>
      </p:sp>
    </p:spTree>
    <p:extLst>
      <p:ext uri="{BB962C8B-B14F-4D97-AF65-F5344CB8AC3E}">
        <p14:creationId xmlns:p14="http://schemas.microsoft.com/office/powerpoint/2010/main" val="188705721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E84E-F799-49B3-912B-2FAD5D36E2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B7444D-6BA2-4897-94FD-275C1DF923A9}"/>
              </a:ext>
            </a:extLst>
          </p:cNvPr>
          <p:cNvSpPr>
            <a:spLocks noGrp="1"/>
          </p:cNvSpPr>
          <p:nvPr>
            <p:ph idx="1"/>
          </p:nvPr>
        </p:nvSpPr>
        <p:spPr>
          <a:xfrm>
            <a:off x="1295401" y="2556932"/>
            <a:ext cx="9601196" cy="3318936"/>
          </a:xfrm>
        </p:spPr>
        <p:txBody>
          <a:bodyPr>
            <a:normAutofit fontScale="92500" lnSpcReduction="10000"/>
          </a:bodyPr>
          <a:lstStyle/>
          <a:p>
            <a:pPr marL="0" indent="0">
              <a:buNone/>
            </a:pPr>
            <a:r>
              <a:rPr lang="en-GB" b="1" dirty="0"/>
              <a:t>Step 2</a:t>
            </a:r>
          </a:p>
          <a:p>
            <a:pPr marL="0" indent="0">
              <a:buNone/>
            </a:pPr>
            <a:r>
              <a:rPr lang="en-GB" dirty="0"/>
              <a:t>RIGHT TO PRICE REDUCTION – </a:t>
            </a:r>
            <a:r>
              <a:rPr lang="en-GB" b="1" dirty="0"/>
              <a:t>s56</a:t>
            </a:r>
          </a:p>
          <a:p>
            <a:r>
              <a:rPr lang="en-GB" dirty="0"/>
              <a:t>used where Step 1 has failed to produce a satisfactory outcome or where service was not performed within a reasonable time</a:t>
            </a:r>
          </a:p>
          <a:p>
            <a:r>
              <a:rPr lang="en-GB" dirty="0"/>
              <a:t>Price reduction can be up to 100% of contract price</a:t>
            </a:r>
          </a:p>
          <a:p>
            <a:r>
              <a:rPr lang="en-GB" dirty="0"/>
              <a:t>Consumer must be paid asap</a:t>
            </a:r>
          </a:p>
          <a:p>
            <a:pPr marL="0" indent="0">
              <a:buNone/>
            </a:pPr>
            <a:r>
              <a:rPr lang="en-GB" b="1" dirty="0"/>
              <a:t>Alternatively: </a:t>
            </a:r>
            <a:r>
              <a:rPr lang="en-GB" dirty="0"/>
              <a:t>consumer can seek other remedies – such as damages, specific performance or repudiation – instead of or as well as the </a:t>
            </a:r>
            <a:r>
              <a:rPr lang="en-GB" b="1" dirty="0"/>
              <a:t>CRA 2015 </a:t>
            </a:r>
            <a:r>
              <a:rPr lang="en-GB" dirty="0"/>
              <a:t>options – </a:t>
            </a:r>
            <a:r>
              <a:rPr lang="en-GB" b="1" dirty="0"/>
              <a:t>s54</a:t>
            </a:r>
          </a:p>
        </p:txBody>
      </p:sp>
    </p:spTree>
    <p:extLst>
      <p:ext uri="{BB962C8B-B14F-4D97-AF65-F5344CB8AC3E}">
        <p14:creationId xmlns:p14="http://schemas.microsoft.com/office/powerpoint/2010/main" val="24783219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8ECE-032C-447B-8280-03DF40BCF322}"/>
              </a:ext>
            </a:extLst>
          </p:cNvPr>
          <p:cNvSpPr>
            <a:spLocks noGrp="1"/>
          </p:cNvSpPr>
          <p:nvPr>
            <p:ph type="title"/>
          </p:nvPr>
        </p:nvSpPr>
        <p:spPr/>
        <p:txBody>
          <a:bodyPr/>
          <a:lstStyle/>
          <a:p>
            <a:r>
              <a:rPr lang="en-GB" b="1" dirty="0"/>
              <a:t>Digital content </a:t>
            </a:r>
            <a:r>
              <a:rPr lang="en-GB" b="1"/>
              <a:t>contracts remedies</a:t>
            </a:r>
          </a:p>
        </p:txBody>
      </p:sp>
      <p:sp>
        <p:nvSpPr>
          <p:cNvPr id="3" name="Content Placeholder 2">
            <a:extLst>
              <a:ext uri="{FF2B5EF4-FFF2-40B4-BE49-F238E27FC236}">
                <a16:creationId xmlns:a16="http://schemas.microsoft.com/office/drawing/2014/main" id="{CEC59459-E407-4E86-BCD9-CAF7A642E2E8}"/>
              </a:ext>
            </a:extLst>
          </p:cNvPr>
          <p:cNvSpPr>
            <a:spLocks noGrp="1"/>
          </p:cNvSpPr>
          <p:nvPr>
            <p:ph idx="1"/>
          </p:nvPr>
        </p:nvSpPr>
        <p:spPr/>
        <p:txBody>
          <a:bodyPr>
            <a:normAutofit/>
          </a:bodyPr>
          <a:lstStyle/>
          <a:p>
            <a:pPr marL="0" indent="0">
              <a:buNone/>
            </a:pPr>
            <a:r>
              <a:rPr lang="en-GB" sz="3200" dirty="0"/>
              <a:t>Finally, specific remedies are also outlined in CRA 2015 where any of the implied terms relating to digital content have been breached, and these are identified in s42. As with the CRA 2015 remedies outlined above, the consumer is again still free to seek alternative remedies – such as damages or specific performance.</a:t>
            </a:r>
          </a:p>
        </p:txBody>
      </p:sp>
    </p:spTree>
    <p:extLst>
      <p:ext uri="{BB962C8B-B14F-4D97-AF65-F5344CB8AC3E}">
        <p14:creationId xmlns:p14="http://schemas.microsoft.com/office/powerpoint/2010/main" val="391963284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80E29-37FB-4A89-A811-150130E0CF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D2E899-85E2-4290-9EFB-E2E48E6E2907}"/>
              </a:ext>
            </a:extLst>
          </p:cNvPr>
          <p:cNvSpPr>
            <a:spLocks noGrp="1"/>
          </p:cNvSpPr>
          <p:nvPr>
            <p:ph idx="1"/>
          </p:nvPr>
        </p:nvSpPr>
        <p:spPr/>
        <p:txBody>
          <a:bodyPr>
            <a:normAutofit/>
          </a:bodyPr>
          <a:lstStyle/>
          <a:p>
            <a:pPr marL="0" indent="0">
              <a:buNone/>
            </a:pPr>
            <a:r>
              <a:rPr lang="en-GB" sz="3200" dirty="0"/>
              <a:t>Whilst there are similarities to the remedies available in relation to supply of goods, there are also some significant differences: in particular, the intangible nature of digital content means that there can be no right to reject, or repudiate.</a:t>
            </a:r>
          </a:p>
        </p:txBody>
      </p:sp>
    </p:spTree>
    <p:extLst>
      <p:ext uri="{BB962C8B-B14F-4D97-AF65-F5344CB8AC3E}">
        <p14:creationId xmlns:p14="http://schemas.microsoft.com/office/powerpoint/2010/main" val="72702272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DDFD-53C6-407B-BB66-313BFE3D98B6}"/>
              </a:ext>
            </a:extLst>
          </p:cNvPr>
          <p:cNvSpPr>
            <a:spLocks noGrp="1"/>
          </p:cNvSpPr>
          <p:nvPr>
            <p:ph type="title"/>
          </p:nvPr>
        </p:nvSpPr>
        <p:spPr/>
        <p:txBody>
          <a:bodyPr/>
          <a:lstStyle/>
          <a:p>
            <a:r>
              <a:rPr lang="en-GB" dirty="0"/>
              <a:t>(1) s43 – Right to repair or replacement</a:t>
            </a:r>
          </a:p>
        </p:txBody>
      </p:sp>
      <p:sp>
        <p:nvSpPr>
          <p:cNvPr id="3" name="Content Placeholder 2">
            <a:extLst>
              <a:ext uri="{FF2B5EF4-FFF2-40B4-BE49-F238E27FC236}">
                <a16:creationId xmlns:a16="http://schemas.microsoft.com/office/drawing/2014/main" id="{D693523B-1A0D-4D1F-B8F1-0EEE2F672259}"/>
              </a:ext>
            </a:extLst>
          </p:cNvPr>
          <p:cNvSpPr>
            <a:spLocks noGrp="1"/>
          </p:cNvSpPr>
          <p:nvPr>
            <p:ph idx="1"/>
          </p:nvPr>
        </p:nvSpPr>
        <p:spPr/>
        <p:txBody>
          <a:bodyPr>
            <a:normAutofit fontScale="92500" lnSpcReduction="10000"/>
          </a:bodyPr>
          <a:lstStyle/>
          <a:p>
            <a:pPr marL="0" indent="0">
              <a:buNone/>
            </a:pPr>
            <a:r>
              <a:rPr lang="en-GB" dirty="0"/>
              <a:t>To “repair” in this context means to ensure that the digital content conforms with the contract.  This could – for example -  be achieved via a software update.</a:t>
            </a:r>
          </a:p>
          <a:p>
            <a:pPr marL="0" indent="0">
              <a:buNone/>
            </a:pPr>
            <a:r>
              <a:rPr lang="en-GB" dirty="0"/>
              <a:t>As with the companion remedy for goods contracts, the repair or replacement must be completed within a reasonable period of time and without causing significant inconvenience to the consumer, provided that such a request is neither impossible nor disproportionate to alternative remedies. It will be for the trader to bear any of the costs incurred in attempting the repair/replacement, whilst the consumer is required to allow the trader a reasonable time to repair/replace before asking for the alternative option, or to decide to enforce their short-term right to reject, unless to do this would cause significant inconvenience to the consumer.</a:t>
            </a:r>
          </a:p>
        </p:txBody>
      </p:sp>
    </p:spTree>
    <p:extLst>
      <p:ext uri="{BB962C8B-B14F-4D97-AF65-F5344CB8AC3E}">
        <p14:creationId xmlns:p14="http://schemas.microsoft.com/office/powerpoint/2010/main" val="224682107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BFAC-3405-41F7-9FAF-E6C79612B2D2}"/>
              </a:ext>
            </a:extLst>
          </p:cNvPr>
          <p:cNvSpPr>
            <a:spLocks noGrp="1"/>
          </p:cNvSpPr>
          <p:nvPr>
            <p:ph type="title"/>
          </p:nvPr>
        </p:nvSpPr>
        <p:spPr/>
        <p:txBody>
          <a:bodyPr/>
          <a:lstStyle/>
          <a:p>
            <a:r>
              <a:rPr lang="en-GB" dirty="0"/>
              <a:t>(2) s44 – Right to price reduction</a:t>
            </a:r>
          </a:p>
        </p:txBody>
      </p:sp>
      <p:sp>
        <p:nvSpPr>
          <p:cNvPr id="3" name="Content Placeholder 2">
            <a:extLst>
              <a:ext uri="{FF2B5EF4-FFF2-40B4-BE49-F238E27FC236}">
                <a16:creationId xmlns:a16="http://schemas.microsoft.com/office/drawing/2014/main" id="{E8043223-AAA0-4699-A15F-9DC307476039}"/>
              </a:ext>
            </a:extLst>
          </p:cNvPr>
          <p:cNvSpPr>
            <a:spLocks noGrp="1"/>
          </p:cNvSpPr>
          <p:nvPr>
            <p:ph idx="1"/>
          </p:nvPr>
        </p:nvSpPr>
        <p:spPr/>
        <p:txBody>
          <a:bodyPr/>
          <a:lstStyle/>
          <a:p>
            <a:pPr marL="0" indent="0">
              <a:buNone/>
            </a:pPr>
            <a:r>
              <a:rPr lang="en-GB" dirty="0"/>
              <a:t>If the repair or replacement cannot be carried out (at all, or within a reasonable time, or without significantly inconveniencing the consumer,) then a price reduction becomes an alternative option.</a:t>
            </a:r>
          </a:p>
          <a:p>
            <a:pPr marL="0" indent="0">
              <a:buNone/>
            </a:pPr>
            <a:r>
              <a:rPr lang="en-GB" dirty="0"/>
              <a:t>As before, the price reduction could amount to a full refund, if this is deemed appropriate in the circumstances.  Any refund – whether full or partial – must be paid to the consumer asap. And no more than 14 days from the date when the agreement to refund is made.</a:t>
            </a:r>
          </a:p>
          <a:p>
            <a:pPr marL="0" indent="0">
              <a:buNone/>
            </a:pPr>
            <a:r>
              <a:rPr lang="en-GB" dirty="0"/>
              <a:t>The remaining 2 remedies in relation to digital content are more specific.</a:t>
            </a:r>
          </a:p>
        </p:txBody>
      </p:sp>
    </p:spTree>
    <p:extLst>
      <p:ext uri="{BB962C8B-B14F-4D97-AF65-F5344CB8AC3E}">
        <p14:creationId xmlns:p14="http://schemas.microsoft.com/office/powerpoint/2010/main" val="179956227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A67C1-71FA-4534-9F94-FC09E5D620B6}"/>
              </a:ext>
            </a:extLst>
          </p:cNvPr>
          <p:cNvSpPr>
            <a:spLocks noGrp="1"/>
          </p:cNvSpPr>
          <p:nvPr>
            <p:ph type="title"/>
          </p:nvPr>
        </p:nvSpPr>
        <p:spPr/>
        <p:txBody>
          <a:bodyPr/>
          <a:lstStyle/>
          <a:p>
            <a:r>
              <a:rPr lang="en-GB" dirty="0"/>
              <a:t>(3) s45 – Right to a refund</a:t>
            </a:r>
          </a:p>
        </p:txBody>
      </p:sp>
      <p:sp>
        <p:nvSpPr>
          <p:cNvPr id="3" name="Content Placeholder 2">
            <a:extLst>
              <a:ext uri="{FF2B5EF4-FFF2-40B4-BE49-F238E27FC236}">
                <a16:creationId xmlns:a16="http://schemas.microsoft.com/office/drawing/2014/main" id="{66014E99-10EB-4C7C-B959-2EFA6579D225}"/>
              </a:ext>
            </a:extLst>
          </p:cNvPr>
          <p:cNvSpPr>
            <a:spLocks noGrp="1"/>
          </p:cNvSpPr>
          <p:nvPr>
            <p:ph idx="1"/>
          </p:nvPr>
        </p:nvSpPr>
        <p:spPr/>
        <p:txBody>
          <a:bodyPr>
            <a:normAutofit/>
          </a:bodyPr>
          <a:lstStyle/>
          <a:p>
            <a:pPr marL="0" indent="0">
              <a:buNone/>
            </a:pPr>
            <a:r>
              <a:rPr lang="en-GB" sz="3200" dirty="0"/>
              <a:t>Unlike the other options, this remedy is only available when the term that has been breached is the trader’s right to supply the digital content (which is set out at </a:t>
            </a:r>
            <a:r>
              <a:rPr lang="en-GB" sz="3200" b="1" dirty="0"/>
              <a:t>s41</a:t>
            </a:r>
            <a:r>
              <a:rPr lang="en-GB" sz="3200" dirty="0"/>
              <a:t> and effectively means that the trader is selling something that he has no right to sell). The terms are the same as under </a:t>
            </a:r>
            <a:r>
              <a:rPr lang="en-GB" sz="3200" b="1" dirty="0"/>
              <a:t>s44</a:t>
            </a:r>
            <a:r>
              <a:rPr lang="en-GB" sz="3200" dirty="0"/>
              <a:t>.</a:t>
            </a:r>
          </a:p>
        </p:txBody>
      </p:sp>
    </p:spTree>
    <p:extLst>
      <p:ext uri="{BB962C8B-B14F-4D97-AF65-F5344CB8AC3E}">
        <p14:creationId xmlns:p14="http://schemas.microsoft.com/office/powerpoint/2010/main" val="150487615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570D2-4394-43D5-A26A-17BB7868AB89}"/>
              </a:ext>
            </a:extLst>
          </p:cNvPr>
          <p:cNvSpPr>
            <a:spLocks noGrp="1"/>
          </p:cNvSpPr>
          <p:nvPr>
            <p:ph type="title"/>
          </p:nvPr>
        </p:nvSpPr>
        <p:spPr>
          <a:xfrm>
            <a:off x="1295402" y="982132"/>
            <a:ext cx="9601196" cy="1303867"/>
          </a:xfrm>
        </p:spPr>
        <p:txBody>
          <a:bodyPr>
            <a:normAutofit fontScale="90000"/>
          </a:bodyPr>
          <a:lstStyle/>
          <a:p>
            <a:r>
              <a:rPr lang="en-GB" dirty="0"/>
              <a:t>(4) s46 – Remedy for damage to device or to other digital content </a:t>
            </a:r>
          </a:p>
        </p:txBody>
      </p:sp>
      <p:sp>
        <p:nvSpPr>
          <p:cNvPr id="3" name="Content Placeholder 2">
            <a:extLst>
              <a:ext uri="{FF2B5EF4-FFF2-40B4-BE49-F238E27FC236}">
                <a16:creationId xmlns:a16="http://schemas.microsoft.com/office/drawing/2014/main" id="{48ABEBE1-1980-4896-B136-C90A2ABC1EFD}"/>
              </a:ext>
            </a:extLst>
          </p:cNvPr>
          <p:cNvSpPr>
            <a:spLocks noGrp="1"/>
          </p:cNvSpPr>
          <p:nvPr>
            <p:ph idx="1"/>
          </p:nvPr>
        </p:nvSpPr>
        <p:spPr/>
        <p:txBody>
          <a:bodyPr>
            <a:normAutofit/>
          </a:bodyPr>
          <a:lstStyle/>
          <a:p>
            <a:pPr marL="0" indent="0">
              <a:buNone/>
            </a:pPr>
            <a:r>
              <a:rPr lang="en-GB" sz="2800" dirty="0"/>
              <a:t>If the digital content in question (whether paid for or free) causes damage to the consumer’s device or to any of the consumer’s other digital content, and where the trader has failed to use reasonable care and skill to prevent this happening, the consumer is entitled to receive either an offer from the trader to repair the damage or compensation for the damage caused.  The terms of the payment are the same as under s44.</a:t>
            </a:r>
          </a:p>
        </p:txBody>
      </p:sp>
    </p:spTree>
    <p:extLst>
      <p:ext uri="{BB962C8B-B14F-4D97-AF65-F5344CB8AC3E}">
        <p14:creationId xmlns:p14="http://schemas.microsoft.com/office/powerpoint/2010/main" val="286692896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DF047-DB24-4903-BDFB-4A39F4B20314}"/>
              </a:ext>
            </a:extLst>
          </p:cNvPr>
          <p:cNvSpPr>
            <a:spLocks noGrp="1"/>
          </p:cNvSpPr>
          <p:nvPr>
            <p:ph type="title"/>
          </p:nvPr>
        </p:nvSpPr>
        <p:spPr>
          <a:xfrm>
            <a:off x="1295402" y="982132"/>
            <a:ext cx="9601196" cy="1303867"/>
          </a:xfrm>
        </p:spPr>
        <p:txBody>
          <a:bodyPr>
            <a:normAutofit fontScale="90000"/>
          </a:bodyPr>
          <a:lstStyle/>
          <a:p>
            <a:r>
              <a:rPr lang="en-GB" b="1" dirty="0"/>
              <a:t>Summary: CRA 2015 remedies – digital </a:t>
            </a:r>
            <a:r>
              <a:rPr lang="en-GB" b="1"/>
              <a:t>content contracts</a:t>
            </a:r>
          </a:p>
        </p:txBody>
      </p:sp>
      <p:sp>
        <p:nvSpPr>
          <p:cNvPr id="3" name="Content Placeholder 2">
            <a:extLst>
              <a:ext uri="{FF2B5EF4-FFF2-40B4-BE49-F238E27FC236}">
                <a16:creationId xmlns:a16="http://schemas.microsoft.com/office/drawing/2014/main" id="{CD177733-140D-4BB6-93CB-09CFB9036EB9}"/>
              </a:ext>
            </a:extLst>
          </p:cNvPr>
          <p:cNvSpPr>
            <a:spLocks noGrp="1"/>
          </p:cNvSpPr>
          <p:nvPr>
            <p:ph idx="1"/>
          </p:nvPr>
        </p:nvSpPr>
        <p:spPr/>
        <p:txBody>
          <a:bodyPr/>
          <a:lstStyle/>
          <a:p>
            <a:pPr marL="0" indent="0">
              <a:buNone/>
            </a:pPr>
            <a:r>
              <a:rPr lang="en-GB" b="1" dirty="0"/>
              <a:t>Step 1</a:t>
            </a:r>
          </a:p>
          <a:p>
            <a:pPr marL="0" indent="0">
              <a:buNone/>
            </a:pPr>
            <a:r>
              <a:rPr lang="en-GB" dirty="0"/>
              <a:t>RIGHT TO REPAIR OR REPLACEMENT – </a:t>
            </a:r>
            <a:r>
              <a:rPr lang="en-GB" b="1" dirty="0"/>
              <a:t>s43</a:t>
            </a:r>
          </a:p>
          <a:p>
            <a:r>
              <a:rPr lang="en-GB" dirty="0"/>
              <a:t>Repair or replacement to be completed within a reasonable period of time</a:t>
            </a:r>
          </a:p>
          <a:p>
            <a:r>
              <a:rPr lang="en-GB" dirty="0"/>
              <a:t>All associated costs to be borne by trader</a:t>
            </a:r>
          </a:p>
          <a:p>
            <a:r>
              <a:rPr lang="en-GB" dirty="0"/>
              <a:t>Customer must not be significantly inconvenienced</a:t>
            </a:r>
          </a:p>
        </p:txBody>
      </p:sp>
    </p:spTree>
    <p:extLst>
      <p:ext uri="{BB962C8B-B14F-4D97-AF65-F5344CB8AC3E}">
        <p14:creationId xmlns:p14="http://schemas.microsoft.com/office/powerpoint/2010/main" val="29301056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Step 2</a:t>
            </a:r>
          </a:p>
          <a:p>
            <a:pPr marL="0" indent="0">
              <a:buNone/>
            </a:pPr>
            <a:r>
              <a:rPr lang="en-GB" dirty="0"/>
              <a:t>RIGHT TO PRICE REDUCTION – </a:t>
            </a:r>
            <a:r>
              <a:rPr lang="en-GB" b="1" dirty="0"/>
              <a:t>s44</a:t>
            </a:r>
          </a:p>
          <a:p>
            <a:r>
              <a:rPr lang="en-GB" dirty="0"/>
              <a:t>Price reduction can be up to 100% of price of goods</a:t>
            </a:r>
          </a:p>
          <a:p>
            <a:r>
              <a:rPr lang="en-GB" dirty="0"/>
              <a:t>Consumer must be paid as soon as possible</a:t>
            </a:r>
          </a:p>
        </p:txBody>
      </p:sp>
    </p:spTree>
    <p:extLst>
      <p:ext uri="{BB962C8B-B14F-4D97-AF65-F5344CB8AC3E}">
        <p14:creationId xmlns:p14="http://schemas.microsoft.com/office/powerpoint/2010/main" val="416719630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Alternatively – </a:t>
            </a:r>
            <a:r>
              <a:rPr lang="en-GB" dirty="0"/>
              <a:t>Consumer can seek other remedies – such as damages or specific performance – instead of or </a:t>
            </a:r>
            <a:r>
              <a:rPr lang="en-GB" dirty="0" err="1"/>
              <a:t>aswell</a:t>
            </a:r>
            <a:r>
              <a:rPr lang="en-GB" dirty="0"/>
              <a:t> as the </a:t>
            </a:r>
            <a:r>
              <a:rPr lang="en-GB" b="1" dirty="0"/>
              <a:t>CRA 2015 </a:t>
            </a:r>
            <a:r>
              <a:rPr lang="en-GB" dirty="0"/>
              <a:t>options – </a:t>
            </a:r>
            <a:r>
              <a:rPr lang="en-GB" b="1" dirty="0"/>
              <a:t>s42</a:t>
            </a:r>
          </a:p>
          <a:p>
            <a:pPr marL="0" indent="0">
              <a:buNone/>
            </a:pPr>
            <a:r>
              <a:rPr lang="en-GB" b="1" dirty="0"/>
              <a:t>Or</a:t>
            </a:r>
          </a:p>
          <a:p>
            <a:pPr marL="0" indent="0">
              <a:buNone/>
            </a:pPr>
            <a:r>
              <a:rPr lang="en-GB" dirty="0"/>
              <a:t>When the trader is in breach of the term relating to their right to supply the digital content, the consumer has the RIGHT TO A REFUND – </a:t>
            </a:r>
            <a:r>
              <a:rPr lang="en-GB" b="1" dirty="0"/>
              <a:t>s45</a:t>
            </a:r>
          </a:p>
          <a:p>
            <a:pPr marL="0" indent="0">
              <a:buNone/>
            </a:pPr>
            <a:r>
              <a:rPr lang="en-GB" b="1" dirty="0"/>
              <a:t>Or</a:t>
            </a:r>
          </a:p>
          <a:p>
            <a:pPr marL="0" indent="0">
              <a:buNone/>
            </a:pPr>
            <a:r>
              <a:rPr lang="en-GB" dirty="0"/>
              <a:t>When the digital content has been damaged other property belonging to the consumer, the consumer has the RIGHT TO COMPENSATION OR TO HAVE THE DAMAGE REPAIRED – </a:t>
            </a:r>
            <a:r>
              <a:rPr lang="en-GB" b="1" dirty="0"/>
              <a:t>s46</a:t>
            </a:r>
            <a:endParaRPr lang="en-GB" dirty="0"/>
          </a:p>
          <a:p>
            <a:pPr marL="0" indent="0">
              <a:buNone/>
            </a:pPr>
            <a:endParaRPr lang="en-GB" dirty="0"/>
          </a:p>
        </p:txBody>
      </p:sp>
    </p:spTree>
    <p:extLst>
      <p:ext uri="{BB962C8B-B14F-4D97-AF65-F5344CB8AC3E}">
        <p14:creationId xmlns:p14="http://schemas.microsoft.com/office/powerpoint/2010/main" val="369267445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Summary</a:t>
            </a:r>
          </a:p>
        </p:txBody>
      </p:sp>
      <p:sp>
        <p:nvSpPr>
          <p:cNvPr id="3" name="Content Placeholder 2"/>
          <p:cNvSpPr>
            <a:spLocks noGrp="1"/>
          </p:cNvSpPr>
          <p:nvPr>
            <p:ph idx="1"/>
          </p:nvPr>
        </p:nvSpPr>
        <p:spPr/>
        <p:txBody>
          <a:bodyPr>
            <a:normAutofit/>
          </a:bodyPr>
          <a:lstStyle/>
          <a:p>
            <a:pPr marL="0" indent="0">
              <a:buNone/>
            </a:pPr>
            <a:r>
              <a:rPr lang="en-GB" sz="2000" dirty="0"/>
              <a:t>The award of a remedy is, generally, how the courts respond to a breach of contract.  The remedies for breach of contract are as follows.</a:t>
            </a:r>
          </a:p>
          <a:p>
            <a:pPr marL="457200" indent="-457200">
              <a:buAutoNum type="arabicParenBoth"/>
            </a:pPr>
            <a:r>
              <a:rPr lang="en-GB" sz="2000" b="1" dirty="0"/>
              <a:t>Damages </a:t>
            </a:r>
            <a:r>
              <a:rPr lang="en-GB" sz="2000" dirty="0"/>
              <a:t>– a monetary award usually intended to put the injured party in the position they would have been in had the contract not been performed.  Damages can be awarded for pecuniary or non-pecuniary losses.  They are only awarded when:</a:t>
            </a:r>
          </a:p>
          <a:p>
            <a:r>
              <a:rPr lang="en-GB" sz="2000" dirty="0"/>
              <a:t>The breach of contract </a:t>
            </a:r>
            <a:r>
              <a:rPr lang="en-GB" sz="2000" b="1" i="1" dirty="0"/>
              <a:t>caused </a:t>
            </a:r>
            <a:r>
              <a:rPr lang="en-GB" sz="2000" dirty="0"/>
              <a:t> the loss;</a:t>
            </a:r>
          </a:p>
          <a:p>
            <a:r>
              <a:rPr lang="en-GB" sz="2000" dirty="0"/>
              <a:t>The loss is not </a:t>
            </a:r>
            <a:r>
              <a:rPr lang="en-GB" sz="2000" b="1" i="1" dirty="0"/>
              <a:t>too remote, </a:t>
            </a:r>
            <a:r>
              <a:rPr lang="en-GB" sz="2000" dirty="0"/>
              <a:t>as established in </a:t>
            </a:r>
            <a:r>
              <a:rPr lang="en-GB" sz="2000" b="1" dirty="0"/>
              <a:t>Hadley v Baxendale [1854]</a:t>
            </a:r>
            <a:r>
              <a:rPr lang="en-GB" sz="2000" dirty="0"/>
              <a:t>; and</a:t>
            </a:r>
          </a:p>
          <a:p>
            <a:r>
              <a:rPr lang="en-GB" sz="2000" dirty="0"/>
              <a:t>The loss could not reasonably have been avoided, known as </a:t>
            </a:r>
            <a:r>
              <a:rPr lang="en-GB" sz="2000" b="1" i="1" dirty="0"/>
              <a:t>mitigation.</a:t>
            </a:r>
            <a:endParaRPr lang="en-GB" sz="2000" dirty="0"/>
          </a:p>
          <a:p>
            <a:endParaRPr lang="en-GB" dirty="0"/>
          </a:p>
        </p:txBody>
      </p:sp>
    </p:spTree>
    <p:extLst>
      <p:ext uri="{BB962C8B-B14F-4D97-AF65-F5344CB8AC3E}">
        <p14:creationId xmlns:p14="http://schemas.microsoft.com/office/powerpoint/2010/main" val="236296038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(2) </a:t>
            </a:r>
            <a:r>
              <a:rPr lang="en-GB" b="1" dirty="0"/>
              <a:t>Specific performance – </a:t>
            </a:r>
            <a:r>
              <a:rPr lang="en-GB" dirty="0"/>
              <a:t>a court order telling the party in breach to fulfil his obligations.  It is a discretionary remedy and will not be given if, for example, damages would be adequate.</a:t>
            </a:r>
          </a:p>
          <a:p>
            <a:pPr marL="0" indent="0">
              <a:buNone/>
            </a:pPr>
            <a:r>
              <a:rPr lang="en-GB" dirty="0"/>
              <a:t>(3) </a:t>
            </a:r>
            <a:r>
              <a:rPr lang="en-GB" b="1" dirty="0"/>
              <a:t>Injunction – </a:t>
            </a:r>
            <a:r>
              <a:rPr lang="en-GB" dirty="0"/>
              <a:t>a court order telling a party to a contract not to do something.  </a:t>
            </a:r>
            <a:r>
              <a:rPr lang="en-GB" dirty="0" err="1"/>
              <a:t>Eg</a:t>
            </a:r>
            <a:r>
              <a:rPr lang="en-GB" dirty="0"/>
              <a:t> a promise not to work for anyone else during or within a specified time limit of leaving employment.  It is also discretionary and will generally not be granted of its effects will be to force someone to perform a contract for personal services. </a:t>
            </a:r>
          </a:p>
        </p:txBody>
      </p:sp>
    </p:spTree>
    <p:extLst>
      <p:ext uri="{BB962C8B-B14F-4D97-AF65-F5344CB8AC3E}">
        <p14:creationId xmlns:p14="http://schemas.microsoft.com/office/powerpoint/2010/main" val="97998684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buNone/>
            </a:pPr>
            <a:r>
              <a:rPr lang="en-GB" sz="2800" dirty="0"/>
              <a:t>(4) A range of remedies have also been set out within </a:t>
            </a:r>
            <a:r>
              <a:rPr lang="en-GB" sz="2800" b="1" dirty="0"/>
              <a:t>CRA 2015 </a:t>
            </a:r>
            <a:r>
              <a:rPr lang="en-GB" sz="2800" dirty="0"/>
              <a:t>in relation to terms implied into contracts for goods, services or digital content.  These are available instead of or as well as the more traditional remedies.</a:t>
            </a:r>
          </a:p>
        </p:txBody>
      </p:sp>
    </p:spTree>
    <p:extLst>
      <p:ext uri="{BB962C8B-B14F-4D97-AF65-F5344CB8AC3E}">
        <p14:creationId xmlns:p14="http://schemas.microsoft.com/office/powerpoint/2010/main" val="409997866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Y</a:t>
            </a:r>
            <a:r>
              <a:rPr lang="en-GB" b="1" dirty="0" err="1"/>
              <a:t>ou</a:t>
            </a:r>
            <a:r>
              <a:rPr lang="en-GB" b="1" dirty="0"/>
              <a:t> should now </a:t>
            </a:r>
            <a:r>
              <a:rPr lang="en-GB" b="1"/>
              <a:t>be able to…</a:t>
            </a:r>
            <a:endParaRPr lang="en-GB" b="1" dirty="0"/>
          </a:p>
        </p:txBody>
      </p:sp>
      <p:sp>
        <p:nvSpPr>
          <p:cNvPr id="3" name="Content Placeholder 2"/>
          <p:cNvSpPr>
            <a:spLocks noGrp="1"/>
          </p:cNvSpPr>
          <p:nvPr>
            <p:ph idx="1"/>
          </p:nvPr>
        </p:nvSpPr>
        <p:spPr/>
        <p:txBody>
          <a:bodyPr/>
          <a:lstStyle/>
          <a:p>
            <a:r>
              <a:rPr lang="en-GB" dirty="0"/>
              <a:t>Identify the remedies available when a contract has been breached</a:t>
            </a:r>
          </a:p>
          <a:p>
            <a:r>
              <a:rPr lang="en-GB" dirty="0"/>
              <a:t>Explain the purpose and meaning of damages in contract</a:t>
            </a:r>
          </a:p>
          <a:p>
            <a:r>
              <a:rPr lang="en-GB" dirty="0"/>
              <a:t>Explain the requirements for claiming damages</a:t>
            </a:r>
          </a:p>
          <a:p>
            <a:r>
              <a:rPr lang="en-GB" dirty="0"/>
              <a:t>Explain, in outline, heads of damages</a:t>
            </a:r>
          </a:p>
          <a:p>
            <a:r>
              <a:rPr lang="en-GB" dirty="0"/>
              <a:t>Explain the remedies of specific performance and injunction</a:t>
            </a:r>
          </a:p>
          <a:p>
            <a:r>
              <a:rPr lang="en-GB" dirty="0"/>
              <a:t>Apply an understanding of remedies available to a given situation</a:t>
            </a:r>
          </a:p>
        </p:txBody>
      </p:sp>
    </p:spTree>
    <p:extLst>
      <p:ext uri="{BB962C8B-B14F-4D97-AF65-F5344CB8AC3E}">
        <p14:creationId xmlns:p14="http://schemas.microsoft.com/office/powerpoint/2010/main" val="347972645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r>
              <a:rPr lang="en-GB" sz="7200" b="1" dirty="0"/>
              <a:t>THE END</a:t>
            </a:r>
          </a:p>
        </p:txBody>
      </p:sp>
    </p:spTree>
    <p:extLst>
      <p:ext uri="{BB962C8B-B14F-4D97-AF65-F5344CB8AC3E}">
        <p14:creationId xmlns:p14="http://schemas.microsoft.com/office/powerpoint/2010/main" val="155288664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0</TotalTime>
  <Words>6506</Words>
  <Application>Microsoft Office PowerPoint</Application>
  <PresentationFormat>Widescreen</PresentationFormat>
  <Paragraphs>239</Paragraphs>
  <Slides>88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88</vt:i4>
      </vt:variant>
    </vt:vector>
  </HeadingPairs>
  <TitlesOfParts>
    <vt:vector size="92" baseType="lpstr">
      <vt:lpstr>Arial</vt:lpstr>
      <vt:lpstr>Calibri</vt:lpstr>
      <vt:lpstr>Garamond</vt:lpstr>
      <vt:lpstr>Organic</vt:lpstr>
      <vt:lpstr>Remedies for breach of contract</vt:lpstr>
      <vt:lpstr>Aims of this section</vt:lpstr>
      <vt:lpstr>Introduction</vt:lpstr>
      <vt:lpstr>Remedy</vt:lpstr>
      <vt:lpstr>In addition…</vt:lpstr>
      <vt:lpstr>Damages</vt:lpstr>
      <vt:lpstr>The contractual measure of damages</vt:lpstr>
      <vt:lpstr>PowerPoint Presentation</vt:lpstr>
      <vt:lpstr>Omak Maritime Ltd v Mamola Challenger Shipping Co [2010]</vt:lpstr>
      <vt:lpstr>PowerPoint Presentation</vt:lpstr>
      <vt:lpstr>Main heads of damages</vt:lpstr>
      <vt:lpstr>Pecuniary damages</vt:lpstr>
      <vt:lpstr>(1) Loss of Bargain/ expectation loss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Reliance loss</vt:lpstr>
      <vt:lpstr>PowerPoint Presentation</vt:lpstr>
      <vt:lpstr>Non-pecuniary damages</vt:lpstr>
      <vt:lpstr>PowerPoint Presentation</vt:lpstr>
      <vt:lpstr>PowerPoint Presentation</vt:lpstr>
      <vt:lpstr>PowerPoint Presentation</vt:lpstr>
      <vt:lpstr>PowerPoint Presentation</vt:lpstr>
      <vt:lpstr>The second exception</vt:lpstr>
      <vt:lpstr>PowerPoint Presentation</vt:lpstr>
      <vt:lpstr>Claiming damages </vt:lpstr>
      <vt:lpstr>Causation</vt:lpstr>
      <vt:lpstr>Remoteness</vt:lpstr>
      <vt:lpstr>Hadley v Baxendale [1854]</vt:lpstr>
      <vt:lpstr>Victoria Laundry v Newman Industries [1949]</vt:lpstr>
      <vt:lpstr>The “Heron II” [1969]</vt:lpstr>
      <vt:lpstr>Jackson v Royal Bank of Scotland [2005]</vt:lpstr>
      <vt:lpstr>Transfield Shipping Inc (The “Achilleas”)[2008]</vt:lpstr>
      <vt:lpstr>PowerPoint Presentation</vt:lpstr>
      <vt:lpstr>Summary of the remoteness of damages rules:-</vt:lpstr>
      <vt:lpstr>PowerPoint Presentation</vt:lpstr>
      <vt:lpstr>PowerPoint Presentation</vt:lpstr>
      <vt:lpstr>Mitigation of loss</vt:lpstr>
      <vt:lpstr>PowerPoint Presentation</vt:lpstr>
      <vt:lpstr>Equitable remedies</vt:lpstr>
      <vt:lpstr>PowerPoint Presentation</vt:lpstr>
      <vt:lpstr>Specific performance</vt:lpstr>
      <vt:lpstr>1. Specific performance will not be ordered where damages would be an adequate remedy</vt:lpstr>
      <vt:lpstr>2. Specific performance will not be granted if constant supervision by the court would be needed to ensure compliance with the order</vt:lpstr>
      <vt:lpstr>3. A contract of personal services</vt:lpstr>
      <vt:lpstr>4. Specific performance is subject to the principle of mutuality</vt:lpstr>
      <vt:lpstr>5. The party seeking the remedy must have conducted himself properly</vt:lpstr>
      <vt:lpstr>Injunction</vt:lpstr>
      <vt:lpstr>PowerPoint Presentation</vt:lpstr>
      <vt:lpstr>Consumer rights remedies</vt:lpstr>
      <vt:lpstr>Goods contracts remedies</vt:lpstr>
      <vt:lpstr>s19</vt:lpstr>
      <vt:lpstr>(1) Ss20-22 – Short-term right to reject</vt:lpstr>
      <vt:lpstr>PowerPoint Presentation</vt:lpstr>
      <vt:lpstr>PowerPoint Presentation</vt:lpstr>
      <vt:lpstr>(2) s23 – Repair or replacement </vt:lpstr>
      <vt:lpstr>PowerPoint Presentation</vt:lpstr>
      <vt:lpstr>PowerPoint Presentation</vt:lpstr>
      <vt:lpstr>(3) s24 – Right to price reduction or final right to reject</vt:lpstr>
      <vt:lpstr>PowerPoint Presentation</vt:lpstr>
      <vt:lpstr>PowerPoint Presentation</vt:lpstr>
      <vt:lpstr>However, under s24</vt:lpstr>
      <vt:lpstr>Summary: CRA 2015 Remedies – Goods Contracts</vt:lpstr>
      <vt:lpstr>PowerPoint Presentation</vt:lpstr>
      <vt:lpstr>PowerPoint Presentation</vt:lpstr>
      <vt:lpstr>Services contracts remedies</vt:lpstr>
      <vt:lpstr>(1) s55 – Right to repeat performance</vt:lpstr>
      <vt:lpstr>S56 – Right to price reduction</vt:lpstr>
      <vt:lpstr>Summary – CRA 2015 Remedies – Services Contracts</vt:lpstr>
      <vt:lpstr>PowerPoint Presentation</vt:lpstr>
      <vt:lpstr>Digital content contracts remedies</vt:lpstr>
      <vt:lpstr>PowerPoint Presentation</vt:lpstr>
      <vt:lpstr>(1) s43 – Right to repair or replacement</vt:lpstr>
      <vt:lpstr>(2) s44 – Right to price reduction</vt:lpstr>
      <vt:lpstr>(3) s45 – Right to a refund</vt:lpstr>
      <vt:lpstr>(4) s46 – Remedy for damage to device or to other digital content </vt:lpstr>
      <vt:lpstr>Summary: CRA 2015 remedies – digital content contracts</vt:lpstr>
      <vt:lpstr>PowerPoint Presentation</vt:lpstr>
      <vt:lpstr>PowerPoint Presentation</vt:lpstr>
      <vt:lpstr>Summary</vt:lpstr>
      <vt:lpstr>PowerPoint Presentation</vt:lpstr>
      <vt:lpstr>PowerPoint Presentation</vt:lpstr>
      <vt:lpstr>You should now be able to…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Remedies for breach of contract</dc:title>
  <dc:creator>Louise Holmes</dc:creator>
  <cp:lastModifiedBy>Louise Holmes</cp:lastModifiedBy>
  <cp:revision>54</cp:revision>
  <cp:lastPrinted>2017-11-22T15:27:18Z</cp:lastPrinted>
  <dcterms:created xsi:type="dcterms:W3CDTF">2017-11-20T10:39:22Z</dcterms:created>
  <dcterms:modified xsi:type="dcterms:W3CDTF">2021-02-21T12:34:28Z</dcterms:modified>
</cp:coreProperties>
</file>