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1"/>
  </p:notesMasterIdLst>
  <p:sldIdLst>
    <p:sldId id="256" r:id="rId2"/>
    <p:sldId id="257" r:id="rId3"/>
    <p:sldId id="258" r:id="rId4"/>
    <p:sldId id="259" r:id="rId5"/>
    <p:sldId id="260" r:id="rId6"/>
    <p:sldId id="282" r:id="rId7"/>
    <p:sldId id="283" r:id="rId8"/>
    <p:sldId id="284" r:id="rId9"/>
    <p:sldId id="285" r:id="rId10"/>
    <p:sldId id="286" r:id="rId11"/>
    <p:sldId id="287" r:id="rId12"/>
    <p:sldId id="273" r:id="rId13"/>
    <p:sldId id="274" r:id="rId14"/>
    <p:sldId id="267" r:id="rId15"/>
    <p:sldId id="263" r:id="rId16"/>
    <p:sldId id="264" r:id="rId17"/>
    <p:sldId id="262" r:id="rId18"/>
    <p:sldId id="268" r:id="rId19"/>
    <p:sldId id="266" r:id="rId20"/>
    <p:sldId id="278" r:id="rId21"/>
    <p:sldId id="279" r:id="rId22"/>
    <p:sldId id="276" r:id="rId23"/>
    <p:sldId id="280" r:id="rId24"/>
    <p:sldId id="281" r:id="rId25"/>
    <p:sldId id="293" r:id="rId26"/>
    <p:sldId id="272" r:id="rId27"/>
    <p:sldId id="277" r:id="rId28"/>
    <p:sldId id="288" r:id="rId29"/>
    <p:sldId id="294"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291" autoAdjust="0"/>
  </p:normalViewPr>
  <p:slideViewPr>
    <p:cSldViewPr snapToGrid="0">
      <p:cViewPr varScale="1">
        <p:scale>
          <a:sx n="115" d="100"/>
          <a:sy n="115" d="100"/>
        </p:scale>
        <p:origin x="37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6F5F1F-898A-47A5-82A5-B1423D9BF88B}" type="datetimeFigureOut">
              <a:rPr lang="en-GB" smtClean="0"/>
              <a:t>10/06/2019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B973FC-9BF7-4F61-9DBF-D6EE6B024498}" type="slidenum">
              <a:rPr lang="en-GB" smtClean="0"/>
              <a:t>‹#›</a:t>
            </a:fld>
            <a:endParaRPr lang="en-GB"/>
          </a:p>
        </p:txBody>
      </p:sp>
    </p:spTree>
    <p:extLst>
      <p:ext uri="{BB962C8B-B14F-4D97-AF65-F5344CB8AC3E}">
        <p14:creationId xmlns:p14="http://schemas.microsoft.com/office/powerpoint/2010/main" val="3799869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901BF1-2491-4823-AD94-2C2FEE48F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7EAE65-7A5E-427D-875B-E3524C7C1F9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AB6A4D6C-6362-4D30-9ED2-878066EC1BE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992D1F7-6562-4E0F-8C3A-F547C2D2A9B7}" type="slidenum">
              <a:t>14</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07E0C7-4634-472C-BF96-8CEB337B0A93}"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36AE1B-1476-4243-9CAE-DEBC1F51B858}"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0DDF0A-8B45-4892-8C5F-A6319A32791B}"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FF3FA2-3446-4675-AF58-40C42EA1F2BA}"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43E766-83BE-40C7-99E5-4D32E9649318}" type="datetime1">
              <a:rPr lang="en-US" smtClean="0"/>
              <a:t>6/10/2019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1D69F9-1EBE-4EA8-9A91-46B093CE5210}" type="datetime1">
              <a:rPr lang="en-US" smtClean="0"/>
              <a:t>6/10/2019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ED4C68-63D4-4BF9-8CF4-660485F515FA}" type="datetime1">
              <a:rPr lang="en-US" smtClean="0"/>
              <a:t>6/10/2019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25A041-1E2B-4EE4-81CA-4E0D2A1596DD}"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D8DF59-B750-409A-9DFD-5A0C393CE3CC}"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AC116A-AD14-46D9-982B-BC40EA8082F0}"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6D6A3C-9050-4E1E-B657-F94AAE190BC2}"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D01E9981-5A64-4738-9DF3-E413A0E5A57B}"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9361CD5-DA73-4897-98F9-4C811DDE9F17}"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6677FF0-EBD1-4017-B9EC-7978B99963AD}" type="datetime1">
              <a:rPr lang="en-US" smtClean="0"/>
              <a:t>6/10/2019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E3F72B-69D2-4E5B-9C8F-C006A1A1562E}"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52E2D1-EA17-4D3C-A92E-CFC4E959A97B}" type="datetime1">
              <a:rPr lang="en-US" smtClean="0"/>
              <a:t>6/10/2019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9113F95-E7BA-4551-B71D-1ECFD7EE28A0}" type="datetime1">
              <a:rPr lang="en-US" smtClean="0"/>
              <a:t>6/10/2019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3FE6D-EADA-3748-A6B4-E98FB92FC7DE}"/>
              </a:ext>
            </a:extLst>
          </p:cNvPr>
          <p:cNvSpPr>
            <a:spLocks noGrp="1"/>
          </p:cNvSpPr>
          <p:nvPr>
            <p:ph type="ctrTitle"/>
          </p:nvPr>
        </p:nvSpPr>
        <p:spPr>
          <a:xfrm>
            <a:off x="2114332" y="1009357"/>
            <a:ext cx="9600027" cy="3393831"/>
          </a:xfrm>
        </p:spPr>
        <p:txBody>
          <a:bodyPr>
            <a:normAutofit/>
          </a:bodyPr>
          <a:lstStyle/>
          <a:p>
            <a:pPr algn="ctr"/>
            <a:r>
              <a:rPr lang="en-GB" b="1" dirty="0"/>
              <a:t>Customer Relationship Management in John Lewis</a:t>
            </a:r>
            <a:r>
              <a:rPr lang="en-GB" dirty="0"/>
              <a:t> </a:t>
            </a:r>
            <a:r>
              <a:rPr lang="en-GB" b="1" dirty="0"/>
              <a:t>(CRM) </a:t>
            </a:r>
            <a:endParaRPr lang="en-US" dirty="0"/>
          </a:p>
        </p:txBody>
      </p:sp>
      <p:sp>
        <p:nvSpPr>
          <p:cNvPr id="5" name="TextBox 4">
            <a:extLst>
              <a:ext uri="{FF2B5EF4-FFF2-40B4-BE49-F238E27FC236}">
                <a16:creationId xmlns:a16="http://schemas.microsoft.com/office/drawing/2014/main" id="{B5987761-E3AE-8B41-BDFE-C4753E48CE01}"/>
              </a:ext>
            </a:extLst>
          </p:cNvPr>
          <p:cNvSpPr txBox="1"/>
          <p:nvPr/>
        </p:nvSpPr>
        <p:spPr>
          <a:xfrm>
            <a:off x="1455750" y="6340634"/>
            <a:ext cx="10736250" cy="369332"/>
          </a:xfrm>
          <a:prstGeom prst="rect">
            <a:avLst/>
          </a:prstGeom>
          <a:noFill/>
        </p:spPr>
        <p:txBody>
          <a:bodyPr wrap="square" rtlCol="0">
            <a:spAutoFit/>
          </a:bodyPr>
          <a:lstStyle/>
          <a:p>
            <a:pPr algn="l"/>
            <a:r>
              <a:rPr lang="en-GB" b="1" dirty="0"/>
              <a:t> Koyrul Meah:1705602, Asma Chowdhury: 1704999, Monsur Ali: 1705640, Samad Uddin: 1710009</a:t>
            </a:r>
            <a:endParaRPr lang="en-US" b="1" dirty="0"/>
          </a:p>
        </p:txBody>
      </p:sp>
      <p:sp>
        <p:nvSpPr>
          <p:cNvPr id="3" name="Slide Number Placeholder 2">
            <a:extLst>
              <a:ext uri="{FF2B5EF4-FFF2-40B4-BE49-F238E27FC236}">
                <a16:creationId xmlns:a16="http://schemas.microsoft.com/office/drawing/2014/main" id="{05CCDAF5-7B5D-4370-BBE3-2E03E9359259}"/>
              </a:ext>
            </a:extLst>
          </p:cNvPr>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1485624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803DD-D7A7-854B-B649-395A8291E997}"/>
              </a:ext>
            </a:extLst>
          </p:cNvPr>
          <p:cNvSpPr>
            <a:spLocks noGrp="1"/>
          </p:cNvSpPr>
          <p:nvPr>
            <p:ph type="title"/>
          </p:nvPr>
        </p:nvSpPr>
        <p:spPr>
          <a:xfrm>
            <a:off x="2756452" y="412075"/>
            <a:ext cx="8787916" cy="754116"/>
          </a:xfrm>
        </p:spPr>
        <p:txBody>
          <a:bodyPr/>
          <a:lstStyle/>
          <a:p>
            <a:r>
              <a:rPr lang="en-GB" b="1" dirty="0"/>
              <a:t>Customer Relationship Management </a:t>
            </a:r>
            <a:endParaRPr lang="en-US" b="1" dirty="0"/>
          </a:p>
        </p:txBody>
      </p:sp>
      <p:sp>
        <p:nvSpPr>
          <p:cNvPr id="3" name="Content Placeholder 2">
            <a:extLst>
              <a:ext uri="{FF2B5EF4-FFF2-40B4-BE49-F238E27FC236}">
                <a16:creationId xmlns:a16="http://schemas.microsoft.com/office/drawing/2014/main" id="{32D3A4F7-996C-5947-8486-3FD0E967114D}"/>
              </a:ext>
            </a:extLst>
          </p:cNvPr>
          <p:cNvSpPr>
            <a:spLocks noGrp="1"/>
          </p:cNvSpPr>
          <p:nvPr>
            <p:ph idx="1"/>
          </p:nvPr>
        </p:nvSpPr>
        <p:spPr>
          <a:xfrm>
            <a:off x="1676512" y="1383101"/>
            <a:ext cx="5922860" cy="5226726"/>
          </a:xfrm>
        </p:spPr>
        <p:txBody>
          <a:bodyPr>
            <a:normAutofit/>
          </a:bodyPr>
          <a:lstStyle/>
          <a:p>
            <a:r>
              <a:rPr lang="en-GB" sz="2400" dirty="0">
                <a:solidFill>
                  <a:schemeClr val="tx1"/>
                </a:solidFill>
              </a:rPr>
              <a:t>It is a combination of practices, strategies and technologies. </a:t>
            </a:r>
          </a:p>
          <a:p>
            <a:r>
              <a:rPr lang="en-GB" sz="2400" dirty="0">
                <a:solidFill>
                  <a:schemeClr val="tx1"/>
                </a:solidFill>
              </a:rPr>
              <a:t>Companies use this to manage and analyse customer interactions and data.</a:t>
            </a:r>
          </a:p>
          <a:p>
            <a:r>
              <a:rPr lang="en-GB" sz="2400" dirty="0">
                <a:solidFill>
                  <a:schemeClr val="tx1"/>
                </a:solidFill>
              </a:rPr>
              <a:t>The goal is to improve customer service relationship and assisting in customer retention. </a:t>
            </a:r>
          </a:p>
          <a:p>
            <a:r>
              <a:rPr lang="en-GB" sz="2400" dirty="0">
                <a:solidFill>
                  <a:schemeClr val="tx1"/>
                </a:solidFill>
              </a:rPr>
              <a:t>Sales growth will increase for the company. </a:t>
            </a:r>
            <a:endParaRPr lang="en-GB" sz="2400" dirty="0" smtClean="0">
              <a:solidFill>
                <a:schemeClr val="tx1"/>
              </a:solidFill>
            </a:endParaRPr>
          </a:p>
          <a:p>
            <a:pPr marL="0" indent="0">
              <a:buNone/>
            </a:pPr>
            <a:r>
              <a:rPr lang="en-GB" sz="2400" dirty="0" smtClean="0">
                <a:solidFill>
                  <a:schemeClr val="tx1"/>
                </a:solidFill>
              </a:rPr>
              <a:t>(Salesforce, 2019).</a:t>
            </a:r>
            <a:endParaRPr lang="en-GB" sz="2400" dirty="0">
              <a:solidFill>
                <a:schemeClr val="tx1"/>
              </a:solidFill>
            </a:endParaRPr>
          </a:p>
        </p:txBody>
      </p:sp>
      <p:pic>
        <p:nvPicPr>
          <p:cNvPr id="5" name="Picture 4">
            <a:extLst>
              <a:ext uri="{FF2B5EF4-FFF2-40B4-BE49-F238E27FC236}">
                <a16:creationId xmlns:a16="http://schemas.microsoft.com/office/drawing/2014/main" id="{B221C636-E61E-4858-B46E-047C865346CE}"/>
              </a:ext>
            </a:extLst>
          </p:cNvPr>
          <p:cNvPicPr>
            <a:picLocks noChangeAspect="1"/>
          </p:cNvPicPr>
          <p:nvPr/>
        </p:nvPicPr>
        <p:blipFill rotWithShape="1">
          <a:blip r:embed="rId2"/>
          <a:srcRect l="4233" t="25302" r="4952" b="12302"/>
          <a:stretch/>
        </p:blipFill>
        <p:spPr>
          <a:xfrm>
            <a:off x="7441095" y="2352259"/>
            <a:ext cx="4750905" cy="2749827"/>
          </a:xfrm>
          <a:prstGeom prst="rect">
            <a:avLst/>
          </a:prstGeom>
        </p:spPr>
      </p:pic>
      <p:sp>
        <p:nvSpPr>
          <p:cNvPr id="4" name="Slide Number Placeholder 3">
            <a:extLst>
              <a:ext uri="{FF2B5EF4-FFF2-40B4-BE49-F238E27FC236}">
                <a16:creationId xmlns:a16="http://schemas.microsoft.com/office/drawing/2014/main" id="{28441DE5-4036-485B-91A1-A9221ECD1B44}"/>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3376216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ED36D-625B-0E4C-9D96-69295687F8E9}"/>
              </a:ext>
            </a:extLst>
          </p:cNvPr>
          <p:cNvSpPr>
            <a:spLocks noGrp="1"/>
          </p:cNvSpPr>
          <p:nvPr>
            <p:ph type="title"/>
          </p:nvPr>
        </p:nvSpPr>
        <p:spPr/>
        <p:txBody>
          <a:bodyPr/>
          <a:lstStyle/>
          <a:p>
            <a:r>
              <a:rPr lang="en-GB" b="1" dirty="0"/>
              <a:t>Customer Relationship Management at John Lewis and Partners </a:t>
            </a:r>
            <a:endParaRPr lang="en-US" b="1" dirty="0"/>
          </a:p>
        </p:txBody>
      </p:sp>
      <p:sp>
        <p:nvSpPr>
          <p:cNvPr id="3" name="Content Placeholder 2">
            <a:extLst>
              <a:ext uri="{FF2B5EF4-FFF2-40B4-BE49-F238E27FC236}">
                <a16:creationId xmlns:a16="http://schemas.microsoft.com/office/drawing/2014/main" id="{919F1AAB-6154-A44D-8D3F-812B6DF94329}"/>
              </a:ext>
            </a:extLst>
          </p:cNvPr>
          <p:cNvSpPr>
            <a:spLocks noGrp="1"/>
          </p:cNvSpPr>
          <p:nvPr>
            <p:ph idx="1"/>
          </p:nvPr>
        </p:nvSpPr>
        <p:spPr>
          <a:xfrm>
            <a:off x="2330420" y="2292366"/>
            <a:ext cx="8915400" cy="3777622"/>
          </a:xfrm>
        </p:spPr>
        <p:txBody>
          <a:bodyPr>
            <a:normAutofit/>
          </a:bodyPr>
          <a:lstStyle/>
          <a:p>
            <a:r>
              <a:rPr lang="en-GB" sz="2800" dirty="0">
                <a:solidFill>
                  <a:schemeClr val="tx1"/>
                </a:solidFill>
              </a:rPr>
              <a:t>John Lewis in-store staff have expertise in customer relationship management.</a:t>
            </a:r>
          </a:p>
          <a:p>
            <a:r>
              <a:rPr lang="en-GB" sz="2800" dirty="0">
                <a:solidFill>
                  <a:schemeClr val="tx1"/>
                </a:solidFill>
              </a:rPr>
              <a:t>This is the companies strongest selling point.</a:t>
            </a:r>
          </a:p>
          <a:p>
            <a:r>
              <a:rPr lang="en-GB" sz="2800" dirty="0">
                <a:solidFill>
                  <a:schemeClr val="tx1"/>
                </a:solidFill>
              </a:rPr>
              <a:t>The partners are the people that foster a sense of authority and trustworthiness that customers cannot resist. </a:t>
            </a:r>
            <a:endParaRPr lang="en-GB" sz="2800" dirty="0" smtClean="0">
              <a:solidFill>
                <a:schemeClr val="tx1"/>
              </a:solidFill>
            </a:endParaRPr>
          </a:p>
          <a:p>
            <a:pPr marL="0" indent="0">
              <a:buNone/>
            </a:pPr>
            <a:r>
              <a:rPr lang="en-GB" sz="2800" dirty="0" smtClean="0">
                <a:solidFill>
                  <a:schemeClr val="tx1"/>
                </a:solidFill>
              </a:rPr>
              <a:t>(</a:t>
            </a:r>
            <a:r>
              <a:rPr lang="en-GB" sz="2800" dirty="0" err="1" smtClean="0">
                <a:solidFill>
                  <a:schemeClr val="tx1"/>
                </a:solidFill>
              </a:rPr>
              <a:t>Techwalla</a:t>
            </a:r>
            <a:r>
              <a:rPr lang="en-GB" sz="2800" dirty="0" smtClean="0">
                <a:solidFill>
                  <a:schemeClr val="tx1"/>
                </a:solidFill>
              </a:rPr>
              <a:t>, 2019)</a:t>
            </a:r>
          </a:p>
          <a:p>
            <a:pPr marL="0" indent="0">
              <a:buNone/>
            </a:pPr>
            <a:endParaRPr lang="en-GB" sz="2800" dirty="0" smtClean="0">
              <a:solidFill>
                <a:schemeClr val="tx1"/>
              </a:solidFill>
            </a:endParaRPr>
          </a:p>
          <a:p>
            <a:pPr marL="0" indent="0">
              <a:buNone/>
            </a:pPr>
            <a:endParaRPr lang="en-GB" sz="2800" dirty="0" smtClean="0">
              <a:solidFill>
                <a:schemeClr val="tx1"/>
              </a:solidFill>
            </a:endParaRPr>
          </a:p>
          <a:p>
            <a:pPr marL="0" indent="0">
              <a:buNone/>
            </a:pPr>
            <a:endParaRPr lang="en-GB" sz="2800" dirty="0" smtClean="0">
              <a:solidFill>
                <a:schemeClr val="tx1"/>
              </a:solidFill>
            </a:endParaRPr>
          </a:p>
          <a:p>
            <a:pPr marL="0" indent="0">
              <a:buNone/>
            </a:pPr>
            <a:endParaRPr lang="en-US" sz="2800" dirty="0">
              <a:solidFill>
                <a:schemeClr val="tx1"/>
              </a:solidFill>
            </a:endParaRPr>
          </a:p>
        </p:txBody>
      </p:sp>
      <p:sp>
        <p:nvSpPr>
          <p:cNvPr id="4" name="Slide Number Placeholder 3">
            <a:extLst>
              <a:ext uri="{FF2B5EF4-FFF2-40B4-BE49-F238E27FC236}">
                <a16:creationId xmlns:a16="http://schemas.microsoft.com/office/drawing/2014/main" id="{9A4D7D64-CA46-4E63-A7E6-8995AACDBF82}"/>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1552550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A1446-4DF8-D940-83B3-03E4DF8E615E}"/>
              </a:ext>
            </a:extLst>
          </p:cNvPr>
          <p:cNvSpPr>
            <a:spLocks noGrp="1"/>
          </p:cNvSpPr>
          <p:nvPr>
            <p:ph type="title"/>
          </p:nvPr>
        </p:nvSpPr>
        <p:spPr/>
        <p:txBody>
          <a:bodyPr/>
          <a:lstStyle/>
          <a:p>
            <a:r>
              <a:rPr lang="en-GB" b="1" dirty="0"/>
              <a:t>What are the benefits of Customer Relationship Management?</a:t>
            </a:r>
            <a:endParaRPr lang="en-US" b="1" dirty="0"/>
          </a:p>
        </p:txBody>
      </p:sp>
      <p:sp>
        <p:nvSpPr>
          <p:cNvPr id="3" name="Content Placeholder 2">
            <a:extLst>
              <a:ext uri="{FF2B5EF4-FFF2-40B4-BE49-F238E27FC236}">
                <a16:creationId xmlns:a16="http://schemas.microsoft.com/office/drawing/2014/main" id="{97170959-6A08-F94A-A900-948E1820D765}"/>
              </a:ext>
            </a:extLst>
          </p:cNvPr>
          <p:cNvSpPr>
            <a:spLocks noGrp="1"/>
          </p:cNvSpPr>
          <p:nvPr>
            <p:ph idx="1"/>
          </p:nvPr>
        </p:nvSpPr>
        <p:spPr>
          <a:xfrm>
            <a:off x="2589212" y="2583766"/>
            <a:ext cx="8915400" cy="3777622"/>
          </a:xfrm>
        </p:spPr>
        <p:txBody>
          <a:bodyPr>
            <a:normAutofit/>
          </a:bodyPr>
          <a:lstStyle/>
          <a:p>
            <a:r>
              <a:rPr lang="en-GB" sz="2800" dirty="0">
                <a:solidFill>
                  <a:schemeClr val="tx1"/>
                </a:solidFill>
              </a:rPr>
              <a:t>Improved informational organisation.</a:t>
            </a:r>
          </a:p>
          <a:p>
            <a:r>
              <a:rPr lang="en-GB" sz="2800" dirty="0">
                <a:solidFill>
                  <a:schemeClr val="tx1"/>
                </a:solidFill>
              </a:rPr>
              <a:t>CRM for enhanced communication. </a:t>
            </a:r>
          </a:p>
          <a:p>
            <a:r>
              <a:rPr lang="en-GB" sz="2800" dirty="0">
                <a:solidFill>
                  <a:schemeClr val="tx1"/>
                </a:solidFill>
              </a:rPr>
              <a:t>CRM improves customer service.</a:t>
            </a:r>
          </a:p>
          <a:p>
            <a:r>
              <a:rPr lang="en-GB" sz="2800" dirty="0">
                <a:solidFill>
                  <a:schemeClr val="tx1"/>
                </a:solidFill>
              </a:rPr>
              <a:t>Customers are satisfied.</a:t>
            </a:r>
          </a:p>
          <a:p>
            <a:r>
              <a:rPr lang="en-GB" sz="2800" dirty="0">
                <a:solidFill>
                  <a:schemeClr val="tx1"/>
                </a:solidFill>
              </a:rPr>
              <a:t>Increased sales growth</a:t>
            </a:r>
            <a:r>
              <a:rPr lang="en-GB" sz="2800" dirty="0" smtClean="0">
                <a:solidFill>
                  <a:schemeClr val="tx1"/>
                </a:solidFill>
              </a:rPr>
              <a:t>.</a:t>
            </a:r>
          </a:p>
          <a:p>
            <a:pPr marL="0" indent="0">
              <a:buNone/>
            </a:pPr>
            <a:r>
              <a:rPr lang="en-GB" sz="2800" dirty="0">
                <a:solidFill>
                  <a:schemeClr val="tx1"/>
                </a:solidFill>
              </a:rPr>
              <a:t>(</a:t>
            </a:r>
            <a:r>
              <a:rPr lang="en-GB" sz="2800" dirty="0" err="1" smtClean="0">
                <a:solidFill>
                  <a:schemeClr val="tx1"/>
                </a:solidFill>
              </a:rPr>
              <a:t>Forshew</a:t>
            </a:r>
            <a:r>
              <a:rPr lang="en-GB" sz="2800" dirty="0" smtClean="0">
                <a:solidFill>
                  <a:schemeClr val="tx1"/>
                </a:solidFill>
              </a:rPr>
              <a:t>, 2018)</a:t>
            </a:r>
            <a:endParaRPr lang="en-US" sz="2800" dirty="0">
              <a:solidFill>
                <a:schemeClr val="tx1"/>
              </a:solidFill>
            </a:endParaRPr>
          </a:p>
        </p:txBody>
      </p:sp>
      <p:sp>
        <p:nvSpPr>
          <p:cNvPr id="4" name="Slide Number Placeholder 3">
            <a:extLst>
              <a:ext uri="{FF2B5EF4-FFF2-40B4-BE49-F238E27FC236}">
                <a16:creationId xmlns:a16="http://schemas.microsoft.com/office/drawing/2014/main" id="{EBCA159E-78D6-46DD-A279-A5623A22A40F}"/>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3122644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3DE54-16A1-4D4A-BF5C-1544B5CF3F66}"/>
              </a:ext>
            </a:extLst>
          </p:cNvPr>
          <p:cNvSpPr>
            <a:spLocks noGrp="1"/>
          </p:cNvSpPr>
          <p:nvPr>
            <p:ph type="title"/>
          </p:nvPr>
        </p:nvSpPr>
        <p:spPr/>
        <p:txBody>
          <a:bodyPr/>
          <a:lstStyle/>
          <a:p>
            <a:r>
              <a:rPr lang="en-GB" b="1"/>
              <a:t>What are the drawbacks of Customer Relationship Management? </a:t>
            </a:r>
            <a:endParaRPr lang="en-US" b="1"/>
          </a:p>
        </p:txBody>
      </p:sp>
      <p:sp>
        <p:nvSpPr>
          <p:cNvPr id="3" name="Content Placeholder 2">
            <a:extLst>
              <a:ext uri="{FF2B5EF4-FFF2-40B4-BE49-F238E27FC236}">
                <a16:creationId xmlns:a16="http://schemas.microsoft.com/office/drawing/2014/main" id="{2A7471D7-269F-1240-A80C-FBA2CCF58EEE}"/>
              </a:ext>
            </a:extLst>
          </p:cNvPr>
          <p:cNvSpPr>
            <a:spLocks noGrp="1"/>
          </p:cNvSpPr>
          <p:nvPr>
            <p:ph idx="1"/>
          </p:nvPr>
        </p:nvSpPr>
        <p:spPr>
          <a:xfrm>
            <a:off x="2589212" y="2456268"/>
            <a:ext cx="8915400" cy="3777622"/>
          </a:xfrm>
        </p:spPr>
        <p:txBody>
          <a:bodyPr>
            <a:normAutofit fontScale="92500"/>
          </a:bodyPr>
          <a:lstStyle/>
          <a:p>
            <a:r>
              <a:rPr lang="en-GB" sz="2800" dirty="0">
                <a:solidFill>
                  <a:schemeClr val="tx1"/>
                </a:solidFill>
              </a:rPr>
              <a:t>Customer Records and Data loss.</a:t>
            </a:r>
          </a:p>
          <a:p>
            <a:r>
              <a:rPr lang="en-GB" sz="2800" dirty="0">
                <a:solidFill>
                  <a:schemeClr val="tx1"/>
                </a:solidFill>
              </a:rPr>
              <a:t>The misunderstanding of customer relationship management. </a:t>
            </a:r>
          </a:p>
          <a:p>
            <a:r>
              <a:rPr lang="en-GB" sz="2800" dirty="0">
                <a:solidFill>
                  <a:schemeClr val="tx1"/>
                </a:solidFill>
              </a:rPr>
              <a:t>Customers sometimes feel exploited by companies. </a:t>
            </a:r>
          </a:p>
          <a:p>
            <a:r>
              <a:rPr lang="en-GB" sz="2800" dirty="0">
                <a:solidFill>
                  <a:schemeClr val="tx1"/>
                </a:solidFill>
              </a:rPr>
              <a:t>CRM schemes can be over used by organisations.</a:t>
            </a:r>
          </a:p>
          <a:p>
            <a:r>
              <a:rPr lang="en-GB" sz="2800" dirty="0">
                <a:solidFill>
                  <a:schemeClr val="tx1"/>
                </a:solidFill>
              </a:rPr>
              <a:t>NETFLIX had problems with CRM</a:t>
            </a:r>
            <a:r>
              <a:rPr lang="en-GB" sz="2800" dirty="0" smtClean="0">
                <a:solidFill>
                  <a:schemeClr val="tx1"/>
                </a:solidFill>
              </a:rPr>
              <a:t>.</a:t>
            </a:r>
          </a:p>
          <a:p>
            <a:pPr marL="0" indent="0">
              <a:buNone/>
            </a:pPr>
            <a:r>
              <a:rPr lang="en-GB" sz="2800" dirty="0">
                <a:solidFill>
                  <a:schemeClr val="tx1"/>
                </a:solidFill>
              </a:rPr>
              <a:t>(</a:t>
            </a:r>
            <a:r>
              <a:rPr lang="en-GB" sz="2800" dirty="0" smtClean="0">
                <a:solidFill>
                  <a:schemeClr val="tx1"/>
                </a:solidFill>
              </a:rPr>
              <a:t>Staff, 2018).</a:t>
            </a:r>
            <a:endParaRPr lang="en-GB" sz="2800" dirty="0">
              <a:solidFill>
                <a:schemeClr val="tx1"/>
              </a:solidFill>
            </a:endParaRPr>
          </a:p>
          <a:p>
            <a:pPr marL="0" indent="0">
              <a:buNone/>
            </a:pPr>
            <a:endParaRPr lang="en-US" sz="2800" dirty="0">
              <a:solidFill>
                <a:schemeClr val="tx1"/>
              </a:solidFill>
            </a:endParaRPr>
          </a:p>
        </p:txBody>
      </p:sp>
      <p:sp>
        <p:nvSpPr>
          <p:cNvPr id="4" name="Slide Number Placeholder 3">
            <a:extLst>
              <a:ext uri="{FF2B5EF4-FFF2-40B4-BE49-F238E27FC236}">
                <a16:creationId xmlns:a16="http://schemas.microsoft.com/office/drawing/2014/main" id="{21F7FC48-394A-4F95-A1F3-0B5369E6F87C}"/>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1826383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0353" y="427163"/>
            <a:ext cx="7453117" cy="726388"/>
          </a:xfrm>
        </p:spPr>
        <p:txBody>
          <a:bodyPr/>
          <a:lstStyle/>
          <a:p>
            <a:pPr algn="ctr"/>
            <a:r>
              <a:rPr lang="en-US" b="1" dirty="0"/>
              <a:t>JLP and the loyalty ladder</a:t>
            </a:r>
          </a:p>
        </p:txBody>
      </p:sp>
      <p:sp>
        <p:nvSpPr>
          <p:cNvPr id="3" name="Content Placeholder 2"/>
          <p:cNvSpPr>
            <a:spLocks noGrp="1"/>
          </p:cNvSpPr>
          <p:nvPr>
            <p:ph idx="1"/>
          </p:nvPr>
        </p:nvSpPr>
        <p:spPr>
          <a:xfrm>
            <a:off x="2589211" y="1795976"/>
            <a:ext cx="8915400" cy="3777622"/>
          </a:xfrm>
        </p:spPr>
        <p:txBody>
          <a:bodyPr>
            <a:normAutofit/>
          </a:bodyPr>
          <a:lstStyle/>
          <a:p>
            <a:pPr marL="0" indent="0">
              <a:buNone/>
            </a:pPr>
            <a:r>
              <a:rPr lang="en-US" sz="2800" dirty="0">
                <a:solidFill>
                  <a:schemeClr val="tx1"/>
                </a:solidFill>
              </a:rPr>
              <a:t>John Lewis uses the loyalty ladder to retain its old customers and gain new ones through:</a:t>
            </a:r>
          </a:p>
          <a:p>
            <a:pPr lvl="1"/>
            <a:r>
              <a:rPr lang="en-US" sz="2800" dirty="0">
                <a:solidFill>
                  <a:schemeClr val="tx1"/>
                </a:solidFill>
              </a:rPr>
              <a:t>The product advertisements</a:t>
            </a:r>
          </a:p>
          <a:p>
            <a:pPr lvl="1"/>
            <a:r>
              <a:rPr lang="en-US" sz="2800" dirty="0">
                <a:solidFill>
                  <a:schemeClr val="tx1"/>
                </a:solidFill>
              </a:rPr>
              <a:t>Showrooms</a:t>
            </a:r>
          </a:p>
          <a:p>
            <a:pPr lvl="1"/>
            <a:r>
              <a:rPr lang="en-US" sz="2800" dirty="0">
                <a:solidFill>
                  <a:schemeClr val="tx1"/>
                </a:solidFill>
              </a:rPr>
              <a:t>Launch events</a:t>
            </a:r>
          </a:p>
          <a:p>
            <a:pPr lvl="1"/>
            <a:r>
              <a:rPr lang="en-US" sz="2800" dirty="0">
                <a:solidFill>
                  <a:schemeClr val="tx1"/>
                </a:solidFill>
              </a:rPr>
              <a:t>Website</a:t>
            </a:r>
          </a:p>
        </p:txBody>
      </p:sp>
      <p:sp>
        <p:nvSpPr>
          <p:cNvPr id="4" name="Slide Number Placeholder 3">
            <a:extLst>
              <a:ext uri="{FF2B5EF4-FFF2-40B4-BE49-F238E27FC236}">
                <a16:creationId xmlns:a16="http://schemas.microsoft.com/office/drawing/2014/main" id="{71DCC7DD-0EBF-4FA6-9B17-E056D9E6E762}"/>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576550"/>
            <a:ext cx="3626704" cy="740456"/>
          </a:xfrm>
        </p:spPr>
        <p:txBody>
          <a:bodyPr/>
          <a:lstStyle/>
          <a:p>
            <a:pPr algn="ctr"/>
            <a:r>
              <a:rPr lang="en-US" b="1" dirty="0"/>
              <a:t>Gaining Clients</a:t>
            </a:r>
          </a:p>
        </p:txBody>
      </p:sp>
      <p:sp>
        <p:nvSpPr>
          <p:cNvPr id="3" name="Content Placeholder 2"/>
          <p:cNvSpPr>
            <a:spLocks noGrp="1"/>
          </p:cNvSpPr>
          <p:nvPr>
            <p:ph idx="1"/>
          </p:nvPr>
        </p:nvSpPr>
        <p:spPr>
          <a:xfrm>
            <a:off x="2391507" y="1732896"/>
            <a:ext cx="9239714" cy="4548554"/>
          </a:xfrm>
        </p:spPr>
        <p:txBody>
          <a:bodyPr>
            <a:noAutofit/>
          </a:bodyPr>
          <a:lstStyle/>
          <a:p>
            <a:pPr marL="0" indent="0">
              <a:buNone/>
            </a:pPr>
            <a:r>
              <a:rPr lang="en-US" sz="2800" dirty="0">
                <a:solidFill>
                  <a:schemeClr val="tx1"/>
                </a:solidFill>
              </a:rPr>
              <a:t>The potential buyers are swooped off their feet through:</a:t>
            </a:r>
          </a:p>
          <a:p>
            <a:pPr lvl="1"/>
            <a:r>
              <a:rPr lang="en-US" sz="2800" dirty="0">
                <a:solidFill>
                  <a:schemeClr val="tx1"/>
                </a:solidFill>
              </a:rPr>
              <a:t>Great marketing skills</a:t>
            </a:r>
          </a:p>
          <a:p>
            <a:pPr lvl="1"/>
            <a:r>
              <a:rPr lang="en-US" sz="2800" dirty="0">
                <a:solidFill>
                  <a:schemeClr val="tx1"/>
                </a:solidFill>
              </a:rPr>
              <a:t>Products </a:t>
            </a:r>
          </a:p>
          <a:p>
            <a:pPr lvl="2"/>
            <a:r>
              <a:rPr lang="en-US" sz="2800" dirty="0">
                <a:solidFill>
                  <a:schemeClr val="tx1"/>
                </a:solidFill>
              </a:rPr>
              <a:t>Visually attractive</a:t>
            </a:r>
          </a:p>
          <a:p>
            <a:pPr lvl="2"/>
            <a:r>
              <a:rPr lang="en-US" sz="2800" dirty="0">
                <a:solidFill>
                  <a:schemeClr val="tx1"/>
                </a:solidFill>
              </a:rPr>
              <a:t>Full of features</a:t>
            </a:r>
          </a:p>
          <a:p>
            <a:pPr lvl="2"/>
            <a:r>
              <a:rPr lang="en-US" sz="2800" dirty="0">
                <a:solidFill>
                  <a:schemeClr val="tx1"/>
                </a:solidFill>
              </a:rPr>
              <a:t>Quality</a:t>
            </a:r>
          </a:p>
          <a:p>
            <a:pPr lvl="2"/>
            <a:r>
              <a:rPr lang="en-US" sz="2800" dirty="0">
                <a:solidFill>
                  <a:schemeClr val="tx1"/>
                </a:solidFill>
              </a:rPr>
              <a:t>Reliability</a:t>
            </a:r>
          </a:p>
        </p:txBody>
      </p:sp>
      <p:sp>
        <p:nvSpPr>
          <p:cNvPr id="4" name="Slide Number Placeholder 3">
            <a:extLst>
              <a:ext uri="{FF2B5EF4-FFF2-40B4-BE49-F238E27FC236}">
                <a16:creationId xmlns:a16="http://schemas.microsoft.com/office/drawing/2014/main" id="{54CB9E04-87C7-4984-B3A7-B74DDCD2637F}"/>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5565" y="610042"/>
            <a:ext cx="5089744" cy="698253"/>
          </a:xfrm>
        </p:spPr>
        <p:txBody>
          <a:bodyPr/>
          <a:lstStyle/>
          <a:p>
            <a:pPr algn="ctr"/>
            <a:r>
              <a:rPr lang="en-US" b="1" dirty="0"/>
              <a:t>Customer Retention</a:t>
            </a:r>
          </a:p>
        </p:txBody>
      </p:sp>
      <p:sp>
        <p:nvSpPr>
          <p:cNvPr id="3" name="Content Placeholder 2"/>
          <p:cNvSpPr>
            <a:spLocks noGrp="1"/>
          </p:cNvSpPr>
          <p:nvPr>
            <p:ph idx="1"/>
          </p:nvPr>
        </p:nvSpPr>
        <p:spPr>
          <a:xfrm>
            <a:off x="2110154" y="1905000"/>
            <a:ext cx="9394458" cy="3777622"/>
          </a:xfrm>
        </p:spPr>
        <p:txBody>
          <a:bodyPr>
            <a:normAutofit lnSpcReduction="10000"/>
          </a:bodyPr>
          <a:lstStyle/>
          <a:p>
            <a:pPr marL="0" indent="0">
              <a:buNone/>
            </a:pPr>
            <a:r>
              <a:rPr lang="en-US" sz="2800" dirty="0">
                <a:solidFill>
                  <a:schemeClr val="tx1"/>
                </a:solidFill>
              </a:rPr>
              <a:t>John Lewis retains these customers through:</a:t>
            </a:r>
          </a:p>
          <a:p>
            <a:pPr lvl="1"/>
            <a:r>
              <a:rPr lang="en-US" sz="2800" dirty="0">
                <a:solidFill>
                  <a:schemeClr val="tx1"/>
                </a:solidFill>
              </a:rPr>
              <a:t>Various such eye catching showrooms, promotions and advertisements.</a:t>
            </a:r>
          </a:p>
          <a:p>
            <a:pPr lvl="1"/>
            <a:r>
              <a:rPr lang="en-US" sz="2800" dirty="0">
                <a:solidFill>
                  <a:schemeClr val="tx1"/>
                </a:solidFill>
              </a:rPr>
              <a:t>Product quality is more than enough to drive and bring back customers</a:t>
            </a:r>
          </a:p>
          <a:p>
            <a:pPr lvl="1"/>
            <a:r>
              <a:rPr lang="en-US" sz="2800" dirty="0">
                <a:solidFill>
                  <a:schemeClr val="tx1"/>
                </a:solidFill>
              </a:rPr>
              <a:t>Gain more customers through recommendations. </a:t>
            </a:r>
          </a:p>
          <a:p>
            <a:pPr marL="0" indent="0">
              <a:buNone/>
            </a:pPr>
            <a:r>
              <a:rPr lang="en-GB" dirty="0">
                <a:solidFill>
                  <a:schemeClr val="tx1"/>
                </a:solidFill>
              </a:rPr>
              <a:t> </a:t>
            </a:r>
            <a:r>
              <a:rPr lang="en-GB" sz="2400" dirty="0">
                <a:solidFill>
                  <a:schemeClr val="tx1"/>
                </a:solidFill>
              </a:rPr>
              <a:t>(John Lewis and Partnership , 2019)</a:t>
            </a:r>
          </a:p>
          <a:p>
            <a:endParaRPr lang="en-US" sz="2800" dirty="0"/>
          </a:p>
        </p:txBody>
      </p:sp>
      <p:sp>
        <p:nvSpPr>
          <p:cNvPr id="4" name="Slide Number Placeholder 3">
            <a:extLst>
              <a:ext uri="{FF2B5EF4-FFF2-40B4-BE49-F238E27FC236}">
                <a16:creationId xmlns:a16="http://schemas.microsoft.com/office/drawing/2014/main" id="{EF2DA463-800E-4788-AD3C-6330D664284A}"/>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1323" y="604685"/>
            <a:ext cx="3640772" cy="684185"/>
          </a:xfrm>
        </p:spPr>
        <p:txBody>
          <a:bodyPr/>
          <a:lstStyle/>
          <a:p>
            <a:pPr algn="ctr"/>
            <a:r>
              <a:rPr lang="en-US" b="1" dirty="0"/>
              <a:t>Drawback</a:t>
            </a:r>
          </a:p>
        </p:txBody>
      </p:sp>
      <p:sp>
        <p:nvSpPr>
          <p:cNvPr id="3" name="Content Placeholder 2"/>
          <p:cNvSpPr>
            <a:spLocks noGrp="1"/>
          </p:cNvSpPr>
          <p:nvPr>
            <p:ph idx="1"/>
          </p:nvPr>
        </p:nvSpPr>
        <p:spPr>
          <a:xfrm>
            <a:off x="2518874" y="1866314"/>
            <a:ext cx="8915400" cy="3777622"/>
          </a:xfrm>
        </p:spPr>
        <p:txBody>
          <a:bodyPr>
            <a:normAutofit lnSpcReduction="10000"/>
          </a:bodyPr>
          <a:lstStyle/>
          <a:p>
            <a:pPr>
              <a:buNone/>
            </a:pPr>
            <a:r>
              <a:rPr lang="en-US" sz="2800" dirty="0">
                <a:solidFill>
                  <a:schemeClr val="tx1"/>
                </a:solidFill>
              </a:rPr>
              <a:t>The only drawback to their schemes is that they seem to </a:t>
            </a:r>
          </a:p>
          <a:p>
            <a:r>
              <a:rPr lang="en-US" sz="2800" dirty="0">
                <a:solidFill>
                  <a:schemeClr val="tx1"/>
                </a:solidFill>
              </a:rPr>
              <a:t>Attract people who are in a higher middle class financial range.</a:t>
            </a:r>
          </a:p>
          <a:p>
            <a:r>
              <a:rPr lang="en-US" sz="2800" dirty="0">
                <a:solidFill>
                  <a:schemeClr val="tx1"/>
                </a:solidFill>
              </a:rPr>
              <a:t>Middle aged people as a customer base. </a:t>
            </a:r>
          </a:p>
          <a:p>
            <a:r>
              <a:rPr lang="en-US" sz="2800" dirty="0">
                <a:solidFill>
                  <a:schemeClr val="tx1"/>
                </a:solidFill>
              </a:rPr>
              <a:t>Demographic has lowered the chance for younger people</a:t>
            </a:r>
          </a:p>
          <a:p>
            <a:pPr marL="0" indent="0">
              <a:buNone/>
            </a:pPr>
            <a:r>
              <a:rPr lang="en-GB" sz="2400" dirty="0">
                <a:solidFill>
                  <a:schemeClr val="tx1"/>
                </a:solidFill>
              </a:rPr>
              <a:t>(</a:t>
            </a:r>
            <a:r>
              <a:rPr lang="en-GB" sz="2400" dirty="0" err="1">
                <a:solidFill>
                  <a:schemeClr val="tx1"/>
                </a:solidFill>
              </a:rPr>
              <a:t>UKessays</a:t>
            </a:r>
            <a:r>
              <a:rPr lang="en-GB" sz="2400" dirty="0">
                <a:solidFill>
                  <a:schemeClr val="tx1"/>
                </a:solidFill>
              </a:rPr>
              <a:t>, 2016)</a:t>
            </a:r>
          </a:p>
          <a:p>
            <a:endParaRPr lang="en-US" sz="2800" dirty="0">
              <a:solidFill>
                <a:schemeClr val="tx1"/>
              </a:solidFill>
            </a:endParaRPr>
          </a:p>
        </p:txBody>
      </p:sp>
      <p:sp>
        <p:nvSpPr>
          <p:cNvPr id="4" name="Slide Number Placeholder 3">
            <a:extLst>
              <a:ext uri="{FF2B5EF4-FFF2-40B4-BE49-F238E27FC236}">
                <a16:creationId xmlns:a16="http://schemas.microsoft.com/office/drawing/2014/main" id="{BEEC4A55-4FD6-41BD-B60E-60EBB8F8D03B}"/>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8069" y="611719"/>
            <a:ext cx="3035861" cy="670118"/>
          </a:xfrm>
        </p:spPr>
        <p:txBody>
          <a:bodyPr/>
          <a:lstStyle/>
          <a:p>
            <a:pPr algn="ctr"/>
            <a:r>
              <a:rPr lang="en-US" b="1" dirty="0"/>
              <a:t>Re-adjusting</a:t>
            </a:r>
          </a:p>
        </p:txBody>
      </p:sp>
      <p:sp>
        <p:nvSpPr>
          <p:cNvPr id="3" name="Content Placeholder 2"/>
          <p:cNvSpPr>
            <a:spLocks noGrp="1"/>
          </p:cNvSpPr>
          <p:nvPr>
            <p:ph idx="1"/>
          </p:nvPr>
        </p:nvSpPr>
        <p:spPr>
          <a:xfrm>
            <a:off x="2278966" y="1782133"/>
            <a:ext cx="9225646" cy="4464148"/>
          </a:xfrm>
        </p:spPr>
        <p:txBody>
          <a:bodyPr>
            <a:noAutofit/>
          </a:bodyPr>
          <a:lstStyle/>
          <a:p>
            <a:pPr>
              <a:buNone/>
            </a:pPr>
            <a:r>
              <a:rPr lang="en-US" sz="2800" dirty="0">
                <a:solidFill>
                  <a:schemeClr val="tx1"/>
                </a:solidFill>
              </a:rPr>
              <a:t>They can easily change this by adjusting their products and services to satisfy a bigger range of audience</a:t>
            </a:r>
          </a:p>
          <a:p>
            <a:r>
              <a:rPr lang="en-US" sz="2800" dirty="0">
                <a:solidFill>
                  <a:schemeClr val="tx1"/>
                </a:solidFill>
              </a:rPr>
              <a:t>Youngsters</a:t>
            </a:r>
          </a:p>
          <a:p>
            <a:r>
              <a:rPr lang="en-US" sz="2800" dirty="0">
                <a:solidFill>
                  <a:schemeClr val="tx1"/>
                </a:solidFill>
              </a:rPr>
              <a:t>Tech products</a:t>
            </a:r>
          </a:p>
          <a:p>
            <a:r>
              <a:rPr lang="en-US" sz="2800" dirty="0">
                <a:solidFill>
                  <a:schemeClr val="tx1"/>
                </a:solidFill>
              </a:rPr>
              <a:t>Musical instruments</a:t>
            </a:r>
          </a:p>
          <a:p>
            <a:r>
              <a:rPr lang="en-US" sz="2800" dirty="0">
                <a:solidFill>
                  <a:schemeClr val="tx1"/>
                </a:solidFill>
              </a:rPr>
              <a:t>Gaming accessories</a:t>
            </a:r>
          </a:p>
          <a:p>
            <a:r>
              <a:rPr lang="en-US" sz="2800" dirty="0">
                <a:solidFill>
                  <a:schemeClr val="tx1"/>
                </a:solidFill>
              </a:rPr>
              <a:t>Pop Culture related products</a:t>
            </a:r>
          </a:p>
        </p:txBody>
      </p:sp>
      <p:sp>
        <p:nvSpPr>
          <p:cNvPr id="4" name="Slide Number Placeholder 3">
            <a:extLst>
              <a:ext uri="{FF2B5EF4-FFF2-40B4-BE49-F238E27FC236}">
                <a16:creationId xmlns:a16="http://schemas.microsoft.com/office/drawing/2014/main" id="{64CCBC59-5392-4711-B3EF-8B968D917F9F}"/>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9263" y="562482"/>
            <a:ext cx="5033474" cy="768592"/>
          </a:xfrm>
        </p:spPr>
        <p:txBody>
          <a:bodyPr/>
          <a:lstStyle/>
          <a:p>
            <a:pPr algn="ctr"/>
            <a:r>
              <a:rPr lang="en-US" b="1" dirty="0"/>
              <a:t>Re-adjusting (Contd.)</a:t>
            </a:r>
          </a:p>
        </p:txBody>
      </p:sp>
      <p:sp>
        <p:nvSpPr>
          <p:cNvPr id="3" name="Content Placeholder 2"/>
          <p:cNvSpPr>
            <a:spLocks noGrp="1"/>
          </p:cNvSpPr>
          <p:nvPr>
            <p:ph idx="1"/>
          </p:nvPr>
        </p:nvSpPr>
        <p:spPr>
          <a:xfrm>
            <a:off x="2489982" y="1641230"/>
            <a:ext cx="9014630" cy="5054991"/>
          </a:xfrm>
        </p:spPr>
        <p:txBody>
          <a:bodyPr>
            <a:noAutofit/>
          </a:bodyPr>
          <a:lstStyle/>
          <a:p>
            <a:r>
              <a:rPr lang="en-US" sz="2800" dirty="0">
                <a:solidFill>
                  <a:schemeClr val="tx1"/>
                </a:solidFill>
              </a:rPr>
              <a:t>Package Buyers</a:t>
            </a:r>
          </a:p>
          <a:p>
            <a:pPr lvl="1"/>
            <a:r>
              <a:rPr lang="en-US" sz="2800" dirty="0">
                <a:solidFill>
                  <a:schemeClr val="tx1"/>
                </a:solidFill>
              </a:rPr>
              <a:t>Camping Kits</a:t>
            </a:r>
          </a:p>
          <a:p>
            <a:pPr lvl="1"/>
            <a:r>
              <a:rPr lang="en-US" sz="2800" dirty="0">
                <a:solidFill>
                  <a:schemeClr val="tx1"/>
                </a:solidFill>
              </a:rPr>
              <a:t>Cooking Kits</a:t>
            </a:r>
          </a:p>
          <a:p>
            <a:pPr lvl="1"/>
            <a:r>
              <a:rPr lang="en-US" sz="2800" dirty="0">
                <a:solidFill>
                  <a:schemeClr val="tx1"/>
                </a:solidFill>
              </a:rPr>
              <a:t>Baking Kits</a:t>
            </a:r>
          </a:p>
          <a:p>
            <a:pPr lvl="1"/>
            <a:r>
              <a:rPr lang="en-US" sz="2800" dirty="0">
                <a:solidFill>
                  <a:schemeClr val="tx1"/>
                </a:solidFill>
              </a:rPr>
              <a:t>Art products bundles</a:t>
            </a:r>
          </a:p>
          <a:p>
            <a:r>
              <a:rPr lang="en-US" sz="2800" dirty="0">
                <a:solidFill>
                  <a:schemeClr val="tx1"/>
                </a:solidFill>
              </a:rPr>
              <a:t>Deal Hunters</a:t>
            </a:r>
          </a:p>
          <a:p>
            <a:pPr lvl="1"/>
            <a:r>
              <a:rPr lang="en-US" sz="2800" dirty="0">
                <a:solidFill>
                  <a:schemeClr val="tx1"/>
                </a:solidFill>
              </a:rPr>
              <a:t>Discounted prices</a:t>
            </a:r>
          </a:p>
          <a:p>
            <a:pPr lvl="1"/>
            <a:r>
              <a:rPr lang="en-US" sz="2800" dirty="0">
                <a:solidFill>
                  <a:schemeClr val="tx1"/>
                </a:solidFill>
              </a:rPr>
              <a:t>Buy one get one free schemes</a:t>
            </a:r>
          </a:p>
          <a:p>
            <a:pPr lvl="1"/>
            <a:r>
              <a:rPr lang="en-US" sz="2800" dirty="0">
                <a:solidFill>
                  <a:schemeClr val="tx1"/>
                </a:solidFill>
              </a:rPr>
              <a:t>Sales</a:t>
            </a:r>
          </a:p>
        </p:txBody>
      </p:sp>
      <p:sp>
        <p:nvSpPr>
          <p:cNvPr id="4" name="Slide Number Placeholder 3">
            <a:extLst>
              <a:ext uri="{FF2B5EF4-FFF2-40B4-BE49-F238E27FC236}">
                <a16:creationId xmlns:a16="http://schemas.microsoft.com/office/drawing/2014/main" id="{F7DD2192-58E5-4DA6-99C9-A939FF91F7D1}"/>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E7501-B30A-4FED-9EF3-FCCF866B26B6}"/>
              </a:ext>
            </a:extLst>
          </p:cNvPr>
          <p:cNvSpPr txBox="1">
            <a:spLocks noGrp="1"/>
          </p:cNvSpPr>
          <p:nvPr>
            <p:ph type="title"/>
          </p:nvPr>
        </p:nvSpPr>
        <p:spPr>
          <a:xfrm>
            <a:off x="1603717" y="202080"/>
            <a:ext cx="10588283" cy="1280890"/>
          </a:xfrm>
        </p:spPr>
        <p:txBody>
          <a:bodyPr>
            <a:normAutofit/>
          </a:bodyPr>
          <a:lstStyle/>
          <a:p>
            <a:pPr lvl="0" algn="ctr"/>
            <a:r>
              <a:rPr lang="en-GB" b="1" dirty="0"/>
              <a:t>What john Lewis do to support/develop its CRM system</a:t>
            </a:r>
          </a:p>
        </p:txBody>
      </p:sp>
      <p:sp>
        <p:nvSpPr>
          <p:cNvPr id="3" name="Content Placeholder 2">
            <a:extLst>
              <a:ext uri="{FF2B5EF4-FFF2-40B4-BE49-F238E27FC236}">
                <a16:creationId xmlns:a16="http://schemas.microsoft.com/office/drawing/2014/main" id="{6EF677CE-06BA-461F-B3DF-DD78C691FF5D}"/>
              </a:ext>
            </a:extLst>
          </p:cNvPr>
          <p:cNvSpPr txBox="1">
            <a:spLocks noGrp="1"/>
          </p:cNvSpPr>
          <p:nvPr>
            <p:ph idx="1"/>
          </p:nvPr>
        </p:nvSpPr>
        <p:spPr>
          <a:xfrm>
            <a:off x="1812387" y="1482970"/>
            <a:ext cx="10170941" cy="5375030"/>
          </a:xfrm>
        </p:spPr>
        <p:txBody>
          <a:bodyPr>
            <a:noAutofit/>
          </a:bodyPr>
          <a:lstStyle/>
          <a:p>
            <a:pPr lvl="0"/>
            <a:r>
              <a:rPr lang="en-GB" sz="2200" dirty="0">
                <a:solidFill>
                  <a:schemeClr val="tx1"/>
                </a:solidFill>
              </a:rPr>
              <a:t>John Lewis support the CRM system by creating a continuous customer experience across online and offline and gaining a deeper understanding of customer preference.</a:t>
            </a:r>
          </a:p>
          <a:p>
            <a:pPr lvl="0"/>
            <a:r>
              <a:rPr lang="en-GB" sz="2200" dirty="0">
                <a:solidFill>
                  <a:schemeClr val="tx1"/>
                </a:solidFill>
              </a:rPr>
              <a:t>John Lewis try to keep track on the shopping experience of customers, knowing what they buy or what customers might like to buy.</a:t>
            </a:r>
          </a:p>
          <a:p>
            <a:pPr lvl="0"/>
            <a:r>
              <a:rPr lang="en-GB" sz="2200" dirty="0">
                <a:solidFill>
                  <a:schemeClr val="tx1"/>
                </a:solidFill>
              </a:rPr>
              <a:t>John Lewis provides a more personal service in the form of relevant, curated content and access to exclusive events and rewards.</a:t>
            </a:r>
          </a:p>
          <a:p>
            <a:pPr lvl="0"/>
            <a:r>
              <a:rPr lang="en-GB" sz="2200" dirty="0">
                <a:solidFill>
                  <a:schemeClr val="tx1"/>
                </a:solidFill>
              </a:rPr>
              <a:t>John Lewis have launched an  omnichannel programme, which means that the content covers everything from personalised emails, containing products and services that john </a:t>
            </a:r>
            <a:r>
              <a:rPr lang="en-GB" sz="2200" dirty="0" err="1">
                <a:solidFill>
                  <a:schemeClr val="tx1"/>
                </a:solidFill>
              </a:rPr>
              <a:t>lewis</a:t>
            </a:r>
            <a:r>
              <a:rPr lang="en-GB" sz="2200" dirty="0">
                <a:solidFill>
                  <a:schemeClr val="tx1"/>
                </a:solidFill>
              </a:rPr>
              <a:t>  believe will inspire our customers based on what we know about them, to exclusive and experiential events such as the recent 150th anniversary exhibition, and vouchers to reward and enhance the in-store shopping experience.”</a:t>
            </a:r>
          </a:p>
          <a:p>
            <a:pPr marL="0" lvl="0" indent="0">
              <a:buNone/>
            </a:pPr>
            <a:r>
              <a:rPr lang="en-US" altLang="en-US" sz="2400" dirty="0">
                <a:solidFill>
                  <a:schemeClr val="tx1"/>
                </a:solidFill>
                <a:ea typeface="Calibri" panose="020F0502020204030204" pitchFamily="34" charset="0"/>
                <a:cs typeface="Times New Roman" panose="02020603050405020304" pitchFamily="18" charset="0"/>
              </a:rPr>
              <a:t>(Smith, 2014).</a:t>
            </a:r>
            <a:endParaRPr lang="en-GB" sz="2200" dirty="0">
              <a:solidFill>
                <a:schemeClr val="tx1"/>
              </a:solidFill>
            </a:endParaRPr>
          </a:p>
        </p:txBody>
      </p:sp>
      <p:sp>
        <p:nvSpPr>
          <p:cNvPr id="4" name="Slide Number Placeholder 3">
            <a:extLst>
              <a:ext uri="{FF2B5EF4-FFF2-40B4-BE49-F238E27FC236}">
                <a16:creationId xmlns:a16="http://schemas.microsoft.com/office/drawing/2014/main" id="{03680158-53A6-42BC-863F-0800F213D397}"/>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81FD0-4EC8-4243-953F-BE2CD469C464}"/>
              </a:ext>
            </a:extLst>
          </p:cNvPr>
          <p:cNvSpPr txBox="1">
            <a:spLocks noGrp="1"/>
          </p:cNvSpPr>
          <p:nvPr>
            <p:ph type="title"/>
          </p:nvPr>
        </p:nvSpPr>
        <p:spPr>
          <a:xfrm>
            <a:off x="5456276" y="212828"/>
            <a:ext cx="1586948" cy="673438"/>
          </a:xfrm>
        </p:spPr>
        <p:txBody>
          <a:bodyPr/>
          <a:lstStyle/>
          <a:p>
            <a:pPr algn="ctr"/>
            <a:r>
              <a:rPr lang="en-GB" b="1" dirty="0"/>
              <a:t>JLab</a:t>
            </a:r>
          </a:p>
        </p:txBody>
      </p:sp>
      <p:sp>
        <p:nvSpPr>
          <p:cNvPr id="3" name="Content Placeholder 2">
            <a:extLst>
              <a:ext uri="{FF2B5EF4-FFF2-40B4-BE49-F238E27FC236}">
                <a16:creationId xmlns:a16="http://schemas.microsoft.com/office/drawing/2014/main" id="{9FBB8CC2-0B46-4E7B-93AB-95FF75FCF173}"/>
              </a:ext>
            </a:extLst>
          </p:cNvPr>
          <p:cNvSpPr txBox="1">
            <a:spLocks noGrp="1"/>
          </p:cNvSpPr>
          <p:nvPr>
            <p:ph idx="1"/>
          </p:nvPr>
        </p:nvSpPr>
        <p:spPr>
          <a:xfrm>
            <a:off x="1331741" y="1090022"/>
            <a:ext cx="10860259" cy="3998813"/>
          </a:xfrm>
        </p:spPr>
        <p:txBody>
          <a:bodyPr>
            <a:noAutofit/>
          </a:bodyPr>
          <a:lstStyle/>
          <a:p>
            <a:pPr lvl="0"/>
            <a:r>
              <a:rPr lang="en-GB" sz="2000" dirty="0">
                <a:solidFill>
                  <a:schemeClr val="tx1"/>
                </a:solidFill>
              </a:rPr>
              <a:t>John Lewis are looking for ways to better knit together the shopping experience in stores and online and for new ways to communicate with customers.  customers value being able to shop with John Lewis by phone, in shops and online and anything which enhances or simplifies that experience .</a:t>
            </a:r>
          </a:p>
          <a:p>
            <a:pPr lvl="0"/>
            <a:r>
              <a:rPr lang="en-GB" sz="2000" dirty="0">
                <a:solidFill>
                  <a:schemeClr val="tx1"/>
                </a:solidFill>
              </a:rPr>
              <a:t>John Lewis is backing a Silicon Roundabout-style technology incubator  to be called JLab to develop the next big thing for its stores.</a:t>
            </a:r>
          </a:p>
          <a:p>
            <a:pPr lvl="0"/>
            <a:r>
              <a:rPr lang="en-GB" sz="2000" dirty="0">
                <a:solidFill>
                  <a:schemeClr val="tx1"/>
                </a:solidFill>
              </a:rPr>
              <a:t>The JLAB is designed to find new talent and exciting technology which applicants are invited to apply online.</a:t>
            </a:r>
          </a:p>
          <a:p>
            <a:pPr lvl="0"/>
            <a:r>
              <a:rPr lang="en-GB" sz="2000" dirty="0">
                <a:solidFill>
                  <a:schemeClr val="tx1"/>
                </a:solidFill>
              </a:rPr>
              <a:t> JLab will select a winner and back it with a £50,000 investment. If the project is a success the idea will be introduced across its 40 stores. </a:t>
            </a:r>
          </a:p>
          <a:p>
            <a:pPr marL="0" lvl="0" indent="0">
              <a:buNone/>
            </a:pPr>
            <a:r>
              <a:rPr lang="en-US" altLang="en-US" sz="2000" dirty="0">
                <a:solidFill>
                  <a:schemeClr val="tx1"/>
                </a:solidFill>
                <a:ea typeface="Calibri" panose="020F0502020204030204" pitchFamily="34" charset="0"/>
                <a:cs typeface="Times New Roman" panose="02020603050405020304" pitchFamily="18" charset="0"/>
              </a:rPr>
              <a:t>(Wood, 2013).</a:t>
            </a:r>
            <a:endParaRPr lang="en-GB" sz="2000" dirty="0">
              <a:solidFill>
                <a:schemeClr val="tx1"/>
              </a:solidFill>
            </a:endParaRPr>
          </a:p>
          <a:p>
            <a:pPr lvl="0"/>
            <a:endParaRPr lang="en-GB" sz="2000" dirty="0">
              <a:solidFill>
                <a:schemeClr val="tx1"/>
              </a:solidFill>
            </a:endParaRPr>
          </a:p>
          <a:p>
            <a:pPr lvl="0"/>
            <a:endParaRPr lang="en-GB" sz="2000" dirty="0">
              <a:solidFill>
                <a:schemeClr val="tx1"/>
              </a:solidFill>
            </a:endParaRPr>
          </a:p>
        </p:txBody>
      </p:sp>
      <p:sp>
        <p:nvSpPr>
          <p:cNvPr id="4" name="Slide Number Placeholder 3">
            <a:extLst>
              <a:ext uri="{FF2B5EF4-FFF2-40B4-BE49-F238E27FC236}">
                <a16:creationId xmlns:a16="http://schemas.microsoft.com/office/drawing/2014/main" id="{F1FFFA7B-35EF-47DA-B944-368A56EC7940}"/>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9166-DBF5-462B-913E-09F499AD6464}"/>
              </a:ext>
            </a:extLst>
          </p:cNvPr>
          <p:cNvSpPr txBox="1">
            <a:spLocks noGrp="1"/>
          </p:cNvSpPr>
          <p:nvPr>
            <p:ph type="title"/>
          </p:nvPr>
        </p:nvSpPr>
        <p:spPr>
          <a:xfrm>
            <a:off x="2855741" y="483433"/>
            <a:ext cx="7762606" cy="627915"/>
          </a:xfrm>
        </p:spPr>
        <p:txBody>
          <a:bodyPr>
            <a:normAutofit fontScale="90000"/>
          </a:bodyPr>
          <a:lstStyle/>
          <a:p>
            <a:pPr lvl="0" algn="ctr"/>
            <a:r>
              <a:rPr lang="en-GB" b="1" dirty="0"/>
              <a:t>Product</a:t>
            </a:r>
          </a:p>
        </p:txBody>
      </p:sp>
      <p:sp>
        <p:nvSpPr>
          <p:cNvPr id="3" name="Content Placeholder 2">
            <a:extLst>
              <a:ext uri="{FF2B5EF4-FFF2-40B4-BE49-F238E27FC236}">
                <a16:creationId xmlns:a16="http://schemas.microsoft.com/office/drawing/2014/main" id="{605B6B4E-1032-4DC4-A76C-404A6C409161}"/>
              </a:ext>
            </a:extLst>
          </p:cNvPr>
          <p:cNvSpPr txBox="1">
            <a:spLocks noGrp="1"/>
          </p:cNvSpPr>
          <p:nvPr>
            <p:ph idx="1"/>
          </p:nvPr>
        </p:nvSpPr>
        <p:spPr>
          <a:xfrm>
            <a:off x="1574409" y="970343"/>
            <a:ext cx="10085779" cy="5404223"/>
          </a:xfrm>
        </p:spPr>
        <p:txBody>
          <a:bodyPr>
            <a:noAutofit/>
          </a:bodyPr>
          <a:lstStyle/>
          <a:p>
            <a:pPr marL="0" lvl="0" indent="0">
              <a:buNone/>
            </a:pPr>
            <a:endParaRPr lang="en-GB" sz="2000" dirty="0">
              <a:solidFill>
                <a:schemeClr val="tx1"/>
              </a:solidFill>
            </a:endParaRPr>
          </a:p>
          <a:p>
            <a:pPr lvl="0"/>
            <a:r>
              <a:rPr lang="en-GB" sz="2000" dirty="0">
                <a:solidFill>
                  <a:schemeClr val="tx1"/>
                </a:solidFill>
              </a:rPr>
              <a:t>John Lewis is one of the leading premium retail stores based out of UK. John Lewis provides an unparallel range of services from personal styling and nursery advice to appliance installation and technical support. </a:t>
            </a:r>
          </a:p>
          <a:p>
            <a:pPr lvl="0"/>
            <a:r>
              <a:rPr lang="en-GB" sz="2000" dirty="0">
                <a:solidFill>
                  <a:schemeClr val="tx1"/>
                </a:solidFill>
              </a:rPr>
              <a:t>The retail stores provide several services as a part of their marketing mix. John Lewis provide products belonging to various sectors like Home and Design, Electricals and Technology, Gifts and Celebrations, Fashion and Beauty and Baby and Child. </a:t>
            </a:r>
          </a:p>
          <a:p>
            <a:pPr lvl="0"/>
            <a:r>
              <a:rPr lang="en-GB" sz="2000" dirty="0">
                <a:solidFill>
                  <a:schemeClr val="tx1"/>
                </a:solidFill>
              </a:rPr>
              <a:t>In the home furnishings assortment, they have their own brand’s duvets, pillows and furnishing fabrics made in their Lancashire mill in Herbert Parkinson</a:t>
            </a:r>
          </a:p>
          <a:p>
            <a:pPr lvl="0"/>
            <a:r>
              <a:rPr lang="en-GB" sz="2000" dirty="0">
                <a:solidFill>
                  <a:schemeClr val="tx1"/>
                </a:solidFill>
              </a:rPr>
              <a:t>This supports the relationship as john Lewis are proving all different range of products to keep the customers and have a good relationship, therefore customers wont need to go elsewhere for products as john Lewis have every requirements customers desire. </a:t>
            </a:r>
          </a:p>
          <a:p>
            <a:pPr marL="0" lvl="0" indent="0">
              <a:buNone/>
            </a:pPr>
            <a:r>
              <a:rPr lang="en-GB" sz="2000" dirty="0">
                <a:solidFill>
                  <a:schemeClr val="tx1"/>
                </a:solidFill>
              </a:rPr>
              <a:t>(John Lewis, 2019)</a:t>
            </a:r>
          </a:p>
          <a:p>
            <a:pPr marL="0" lvl="0" indent="0">
              <a:buNone/>
            </a:pPr>
            <a:endParaRPr lang="en-GB" sz="2000" dirty="0">
              <a:solidFill>
                <a:schemeClr val="tx1"/>
              </a:solidFill>
            </a:endParaRPr>
          </a:p>
          <a:p>
            <a:pPr marL="0" lvl="0" indent="0">
              <a:buNone/>
            </a:pPr>
            <a:endParaRPr lang="en-GB" sz="2000" dirty="0">
              <a:solidFill>
                <a:schemeClr val="tx1"/>
              </a:solidFill>
            </a:endParaRPr>
          </a:p>
        </p:txBody>
      </p:sp>
      <p:sp>
        <p:nvSpPr>
          <p:cNvPr id="4" name="Slide Number Placeholder 3">
            <a:extLst>
              <a:ext uri="{FF2B5EF4-FFF2-40B4-BE49-F238E27FC236}">
                <a16:creationId xmlns:a16="http://schemas.microsoft.com/office/drawing/2014/main" id="{19B2B5B4-D3DE-49DA-8558-0E77E91ECA9E}"/>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387D7-AD63-4F34-8773-297CCC88F468}"/>
              </a:ext>
            </a:extLst>
          </p:cNvPr>
          <p:cNvSpPr txBox="1">
            <a:spLocks noGrp="1"/>
          </p:cNvSpPr>
          <p:nvPr>
            <p:ph type="title"/>
          </p:nvPr>
        </p:nvSpPr>
        <p:spPr/>
        <p:txBody>
          <a:bodyPr/>
          <a:lstStyle/>
          <a:p>
            <a:pPr lvl="0" algn="ctr"/>
            <a:r>
              <a:rPr lang="en-GB" b="1" dirty="0"/>
              <a:t>People</a:t>
            </a:r>
          </a:p>
        </p:txBody>
      </p:sp>
      <p:sp>
        <p:nvSpPr>
          <p:cNvPr id="3" name="Content Placeholder 2">
            <a:extLst>
              <a:ext uri="{FF2B5EF4-FFF2-40B4-BE49-F238E27FC236}">
                <a16:creationId xmlns:a16="http://schemas.microsoft.com/office/drawing/2014/main" id="{15A3FCC9-7237-4B34-B9C0-2FE01565A6CE}"/>
              </a:ext>
            </a:extLst>
          </p:cNvPr>
          <p:cNvSpPr txBox="1">
            <a:spLocks noGrp="1"/>
          </p:cNvSpPr>
          <p:nvPr>
            <p:ph idx="1"/>
          </p:nvPr>
        </p:nvSpPr>
        <p:spPr>
          <a:xfrm>
            <a:off x="2364128" y="1599027"/>
            <a:ext cx="9635613" cy="4759569"/>
          </a:xfrm>
        </p:spPr>
        <p:txBody>
          <a:bodyPr>
            <a:noAutofit/>
          </a:bodyPr>
          <a:lstStyle/>
          <a:p>
            <a:pPr lvl="0"/>
            <a:r>
              <a:rPr lang="en-GB" sz="2200" dirty="0">
                <a:solidFill>
                  <a:schemeClr val="tx1"/>
                </a:solidFill>
              </a:rPr>
              <a:t>Being a service brand, John Lewis focuses a lot on its customers and even its workforce. They ensure that the customers have a good shopping experience whenever they come to the John Lewis store. More than 38000 employees are a part of the organization. The staff is well trained and store managers ensure that all customer requests are looked into. </a:t>
            </a:r>
          </a:p>
          <a:p>
            <a:pPr lvl="0"/>
            <a:r>
              <a:rPr lang="en-GB" sz="2200" dirty="0">
                <a:solidFill>
                  <a:schemeClr val="tx1"/>
                </a:solidFill>
              </a:rPr>
              <a:t>This would support the relationship as john Lewis are focused on their potential customers and have a strong connection with the staffs. </a:t>
            </a:r>
          </a:p>
          <a:p>
            <a:pPr lvl="0"/>
            <a:r>
              <a:rPr lang="en-GB" sz="2200" dirty="0">
                <a:solidFill>
                  <a:schemeClr val="tx1"/>
                </a:solidFill>
              </a:rPr>
              <a:t>The CRM system is being supported as john Lewis are making the use of the information gathered by the system which will continue to enhance their system </a:t>
            </a:r>
          </a:p>
          <a:p>
            <a:pPr marL="0" lvl="0" indent="0">
              <a:buNone/>
            </a:pPr>
            <a:r>
              <a:rPr lang="en-GB" sz="2200" dirty="0">
                <a:solidFill>
                  <a:schemeClr val="tx1"/>
                </a:solidFill>
              </a:rPr>
              <a:t>(John Lewis, 2019)</a:t>
            </a:r>
          </a:p>
          <a:p>
            <a:pPr lvl="0"/>
            <a:endParaRPr lang="en-GB" sz="2200" dirty="0">
              <a:solidFill>
                <a:schemeClr val="tx1"/>
              </a:solidFill>
            </a:endParaRPr>
          </a:p>
          <a:p>
            <a:pPr lvl="0"/>
            <a:endParaRPr lang="en-GB" sz="2200" dirty="0">
              <a:solidFill>
                <a:schemeClr val="tx1"/>
              </a:solidFill>
            </a:endParaRPr>
          </a:p>
        </p:txBody>
      </p:sp>
      <p:sp>
        <p:nvSpPr>
          <p:cNvPr id="4" name="Slide Number Placeholder 3">
            <a:extLst>
              <a:ext uri="{FF2B5EF4-FFF2-40B4-BE49-F238E27FC236}">
                <a16:creationId xmlns:a16="http://schemas.microsoft.com/office/drawing/2014/main" id="{73F92E9F-D013-497D-8EEE-C418B06662B4}"/>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958D2-9550-407E-9EF8-585F72CE2C77}"/>
              </a:ext>
            </a:extLst>
          </p:cNvPr>
          <p:cNvSpPr txBox="1">
            <a:spLocks noGrp="1"/>
          </p:cNvSpPr>
          <p:nvPr>
            <p:ph type="title"/>
          </p:nvPr>
        </p:nvSpPr>
        <p:spPr>
          <a:xfrm>
            <a:off x="2307102" y="413094"/>
            <a:ext cx="8958359" cy="543509"/>
          </a:xfrm>
        </p:spPr>
        <p:txBody>
          <a:bodyPr>
            <a:normAutofit fontScale="90000"/>
          </a:bodyPr>
          <a:lstStyle/>
          <a:p>
            <a:pPr lvl="0" algn="ctr"/>
            <a:r>
              <a:rPr lang="en-GB" b="1" dirty="0"/>
              <a:t>Promotion </a:t>
            </a:r>
          </a:p>
        </p:txBody>
      </p:sp>
      <p:sp>
        <p:nvSpPr>
          <p:cNvPr id="3" name="Content Placeholder 2">
            <a:extLst>
              <a:ext uri="{FF2B5EF4-FFF2-40B4-BE49-F238E27FC236}">
                <a16:creationId xmlns:a16="http://schemas.microsoft.com/office/drawing/2014/main" id="{C4B3DA60-0936-40DF-8942-5AAFD8C72F9A}"/>
              </a:ext>
            </a:extLst>
          </p:cNvPr>
          <p:cNvSpPr txBox="1">
            <a:spLocks noGrp="1"/>
          </p:cNvSpPr>
          <p:nvPr>
            <p:ph idx="1"/>
          </p:nvPr>
        </p:nvSpPr>
        <p:spPr>
          <a:xfrm>
            <a:off x="1672675" y="985794"/>
            <a:ext cx="10227212" cy="5872206"/>
          </a:xfrm>
        </p:spPr>
        <p:txBody>
          <a:bodyPr>
            <a:noAutofit/>
          </a:bodyPr>
          <a:lstStyle/>
          <a:p>
            <a:pPr lvl="0"/>
            <a:r>
              <a:rPr lang="en-GB" dirty="0">
                <a:solidFill>
                  <a:schemeClr val="tx1"/>
                </a:solidFill>
              </a:rPr>
              <a:t>John Lewis adopts innovative promotional strategies for its products and has creatively used the occasions of festivals for developing special advertisements during the year end seasons. Since past almost ten years, every year consumers long for the creative advertisements that the company makes every year during Christmas and exploit the emotional approach to appeal. </a:t>
            </a:r>
          </a:p>
          <a:p>
            <a:pPr lvl="0"/>
            <a:r>
              <a:rPr lang="en-GB" dirty="0">
                <a:solidFill>
                  <a:schemeClr val="tx1"/>
                </a:solidFill>
              </a:rPr>
              <a:t>Some of their well-known campaigns are Buster the Boxer, The Journey, The Bear and the Hare, Monty the Penguin and The Long Wait. </a:t>
            </a:r>
          </a:p>
          <a:p>
            <a:pPr lvl="0"/>
            <a:r>
              <a:rPr lang="en-GB" dirty="0">
                <a:solidFill>
                  <a:schemeClr val="tx1"/>
                </a:solidFill>
              </a:rPr>
              <a:t>These Christmas campaigns all help deliver market-leading commercial performance and achieve a place in popular culture. </a:t>
            </a:r>
          </a:p>
          <a:p>
            <a:pPr lvl="0"/>
            <a:r>
              <a:rPr lang="en-GB" dirty="0">
                <a:solidFill>
                  <a:schemeClr val="tx1"/>
                </a:solidFill>
              </a:rPr>
              <a:t>They have generated millions of views of YouTube, won numerous polls at the UK’s favourite ads and The Long Wait 'campaign has even become an official subject on the primary schools’ teaching curriculum. John Lewis has also stayed in line with the new age promotional tools such as joint promotion with other product/services example they entice customers to buy more products/services covered under the programme and thereby attain a loyalty status which allows them for certain amount of free purchase.</a:t>
            </a:r>
          </a:p>
          <a:p>
            <a:pPr lvl="0"/>
            <a:r>
              <a:rPr lang="en-GB" dirty="0">
                <a:solidFill>
                  <a:schemeClr val="tx1"/>
                </a:solidFill>
              </a:rPr>
              <a:t>This supports the relationship as they are striving to benefit their customers with numerous types of promotion only to create a long term loyal with customers. </a:t>
            </a:r>
          </a:p>
          <a:p>
            <a:pPr marL="0" lvl="0" indent="0">
              <a:buNone/>
            </a:pPr>
            <a:r>
              <a:rPr lang="en-GB" dirty="0">
                <a:solidFill>
                  <a:schemeClr val="tx1"/>
                </a:solidFill>
              </a:rPr>
              <a:t>(John Lewis, 2019)</a:t>
            </a:r>
          </a:p>
        </p:txBody>
      </p:sp>
      <p:sp>
        <p:nvSpPr>
          <p:cNvPr id="4" name="Slide Number Placeholder 3">
            <a:extLst>
              <a:ext uri="{FF2B5EF4-FFF2-40B4-BE49-F238E27FC236}">
                <a16:creationId xmlns:a16="http://schemas.microsoft.com/office/drawing/2014/main" id="{50E704F2-D518-4D57-8CF3-EEA101AF610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858F-C50E-4271-A71A-EB0B77DACEBF}"/>
              </a:ext>
            </a:extLst>
          </p:cNvPr>
          <p:cNvSpPr txBox="1">
            <a:spLocks noGrp="1"/>
          </p:cNvSpPr>
          <p:nvPr>
            <p:ph type="title"/>
          </p:nvPr>
        </p:nvSpPr>
        <p:spPr>
          <a:xfrm>
            <a:off x="3502855" y="290541"/>
            <a:ext cx="5932693" cy="789511"/>
          </a:xfrm>
        </p:spPr>
        <p:txBody>
          <a:bodyPr/>
          <a:lstStyle/>
          <a:p>
            <a:pPr lvl="0" algn="ctr"/>
            <a:r>
              <a:rPr lang="en-GB" b="1" dirty="0"/>
              <a:t>Porters Five Forces</a:t>
            </a:r>
          </a:p>
        </p:txBody>
      </p:sp>
      <p:sp>
        <p:nvSpPr>
          <p:cNvPr id="3" name="Content Placeholder 2">
            <a:extLst>
              <a:ext uri="{FF2B5EF4-FFF2-40B4-BE49-F238E27FC236}">
                <a16:creationId xmlns:a16="http://schemas.microsoft.com/office/drawing/2014/main" id="{BA0780E8-C989-42F2-91C0-CC7376ADB969}"/>
              </a:ext>
            </a:extLst>
          </p:cNvPr>
          <p:cNvSpPr txBox="1">
            <a:spLocks noGrp="1"/>
          </p:cNvSpPr>
          <p:nvPr>
            <p:ph idx="1"/>
          </p:nvPr>
        </p:nvSpPr>
        <p:spPr>
          <a:xfrm>
            <a:off x="777761" y="1276139"/>
            <a:ext cx="11382880" cy="4890053"/>
          </a:xfrm>
        </p:spPr>
        <p:txBody>
          <a:bodyPr>
            <a:noAutofit/>
          </a:bodyPr>
          <a:lstStyle/>
          <a:p>
            <a:pPr lvl="0">
              <a:buFont typeface="Wingdings" panose="05000000000000000000" pitchFamily="2" charset="2"/>
              <a:buChar char="Ø"/>
            </a:pPr>
            <a:r>
              <a:rPr lang="en-GB" dirty="0">
                <a:solidFill>
                  <a:schemeClr val="tx1"/>
                </a:solidFill>
              </a:rPr>
              <a:t>The product john Lewis sell under their brand are high quality and value. And to ensure john Lewis offer the most competitive prices, they regularly benchmark all these products against others in the market. </a:t>
            </a:r>
          </a:p>
          <a:p>
            <a:pPr lvl="0">
              <a:buFont typeface="Wingdings" panose="05000000000000000000" pitchFamily="2" charset="2"/>
              <a:buChar char="Ø"/>
            </a:pPr>
            <a:r>
              <a:rPr lang="en-GB" dirty="0">
                <a:solidFill>
                  <a:schemeClr val="tx1"/>
                </a:solidFill>
              </a:rPr>
              <a:t>John Lewis have a price-monitoring team proactively checks the prices of branded products of their  competitors every day, including online and during sales.</a:t>
            </a:r>
          </a:p>
          <a:p>
            <a:pPr lvl="0">
              <a:buFont typeface="Wingdings" panose="05000000000000000000" pitchFamily="2" charset="2"/>
              <a:buChar char="Ø"/>
            </a:pPr>
            <a:r>
              <a:rPr lang="en-GB" dirty="0">
                <a:solidFill>
                  <a:schemeClr val="tx1"/>
                </a:solidFill>
              </a:rPr>
              <a:t>If john Lewis find their competitors are selling the same individual product, sold with the same service conditions, at a lower price, john Lewis will meet that price in their shops and at johnlewis.com. john Lewis don’t expect you to find a lower price elsewhere. </a:t>
            </a:r>
          </a:p>
          <a:p>
            <a:pPr lvl="0">
              <a:buFont typeface="Wingdings" panose="05000000000000000000" pitchFamily="2" charset="2"/>
              <a:buChar char="Ø"/>
            </a:pPr>
            <a:r>
              <a:rPr lang="en-GB" dirty="0">
                <a:solidFill>
                  <a:schemeClr val="tx1"/>
                </a:solidFill>
              </a:rPr>
              <a:t>The high-quality products with reasonable price will keep the customer relationship strong as john Lewis will be aware of the type of products customers are interested in.</a:t>
            </a:r>
          </a:p>
          <a:p>
            <a:pPr lvl="0">
              <a:buFont typeface="Wingdings" panose="05000000000000000000" pitchFamily="2" charset="2"/>
              <a:buChar char="Ø"/>
            </a:pPr>
            <a:r>
              <a:rPr lang="en-GB" dirty="0">
                <a:solidFill>
                  <a:schemeClr val="tx1"/>
                </a:solidFill>
              </a:rPr>
              <a:t>In different location john Lewis's prices would be different. For example stores in London, the price for a product would be £60 and in Cardiff would be £50. this is because of the market value as London have a higher market value than Cardiff. </a:t>
            </a:r>
          </a:p>
        </p:txBody>
      </p:sp>
      <p:sp>
        <p:nvSpPr>
          <p:cNvPr id="4" name="Slide Number Placeholder 3">
            <a:extLst>
              <a:ext uri="{FF2B5EF4-FFF2-40B4-BE49-F238E27FC236}">
                <a16:creationId xmlns:a16="http://schemas.microsoft.com/office/drawing/2014/main" id="{1994DFAF-2ED6-45AA-A22E-6674414CF5DE}"/>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5ACB5-8671-4944-982B-696E6A89027A}"/>
              </a:ext>
            </a:extLst>
          </p:cNvPr>
          <p:cNvSpPr txBox="1">
            <a:spLocks noGrp="1"/>
          </p:cNvSpPr>
          <p:nvPr>
            <p:ph type="title"/>
          </p:nvPr>
        </p:nvSpPr>
        <p:spPr>
          <a:xfrm>
            <a:off x="3887372" y="342756"/>
            <a:ext cx="4867421" cy="744699"/>
          </a:xfrm>
        </p:spPr>
        <p:txBody>
          <a:bodyPr/>
          <a:lstStyle/>
          <a:p>
            <a:pPr lvl="0"/>
            <a:r>
              <a:rPr lang="en-GB" b="1" dirty="0"/>
              <a:t>McKinsey’s 7s model</a:t>
            </a:r>
          </a:p>
        </p:txBody>
      </p:sp>
      <p:sp>
        <p:nvSpPr>
          <p:cNvPr id="3" name="Content Placeholder 2">
            <a:extLst>
              <a:ext uri="{FF2B5EF4-FFF2-40B4-BE49-F238E27FC236}">
                <a16:creationId xmlns:a16="http://schemas.microsoft.com/office/drawing/2014/main" id="{F56E36C4-FE0A-4B31-A901-A04B6D554125}"/>
              </a:ext>
            </a:extLst>
          </p:cNvPr>
          <p:cNvSpPr txBox="1">
            <a:spLocks noGrp="1"/>
          </p:cNvSpPr>
          <p:nvPr>
            <p:ph idx="1"/>
          </p:nvPr>
        </p:nvSpPr>
        <p:spPr>
          <a:xfrm>
            <a:off x="1311579" y="1604291"/>
            <a:ext cx="10775852" cy="4041136"/>
          </a:xfrm>
        </p:spPr>
        <p:txBody>
          <a:bodyPr>
            <a:noAutofit/>
          </a:bodyPr>
          <a:lstStyle/>
          <a:p>
            <a:pPr lvl="0">
              <a:lnSpc>
                <a:spcPct val="70000"/>
              </a:lnSpc>
            </a:pPr>
            <a:r>
              <a:rPr lang="en-GB" sz="2000" dirty="0">
                <a:solidFill>
                  <a:schemeClr val="tx1"/>
                </a:solidFill>
              </a:rPr>
              <a:t>Strategy of john Lewis  is the vision through customer recognition. Its all about meeting the requirements of the customers and satisfying them. This would improve the CRM system as john Lewis as the customers would be satisfied with their shopping experience and john Lewis would continue to spread their reputation as more customers will  be involved with the CRM </a:t>
            </a:r>
          </a:p>
          <a:p>
            <a:pPr lvl="0">
              <a:lnSpc>
                <a:spcPct val="70000"/>
              </a:lnSpc>
            </a:pPr>
            <a:r>
              <a:rPr lang="en-GB" sz="2000" dirty="0">
                <a:solidFill>
                  <a:schemeClr val="tx1"/>
                </a:solidFill>
              </a:rPr>
              <a:t>Flat Structure of john Lewis would be ideal. John Lewis would keep good communication with customers and suppliers. This would improve the CRM system as john Lewis would understand the customers needs in depth and provide the  customers with the right products.</a:t>
            </a:r>
          </a:p>
          <a:p>
            <a:pPr lvl="0">
              <a:lnSpc>
                <a:spcPct val="70000"/>
              </a:lnSpc>
            </a:pPr>
            <a:r>
              <a:rPr lang="en-GB" sz="2000" dirty="0">
                <a:solidFill>
                  <a:schemeClr val="tx1"/>
                </a:solidFill>
              </a:rPr>
              <a:t>System refers to the general flow of information between the organisation and suppliers. This would benefit the CRM system as they will have the correct information of customers knowing where and what they are looking for. </a:t>
            </a:r>
          </a:p>
          <a:p>
            <a:pPr lvl="0">
              <a:lnSpc>
                <a:spcPct val="70000"/>
              </a:lnSpc>
            </a:pPr>
            <a:r>
              <a:rPr lang="en-GB" sz="2000" dirty="0">
                <a:solidFill>
                  <a:schemeClr val="tx1"/>
                </a:solidFill>
              </a:rPr>
              <a:t>Staff represents the background and culture of john Lewis. They are well trained and know how to treat the customers. for example this would benefit the CRM system as they will meet the requirements of the customers accordingly improving the CRM system. </a:t>
            </a:r>
          </a:p>
          <a:p>
            <a:pPr lvl="0">
              <a:lnSpc>
                <a:spcPct val="80000"/>
              </a:lnSpc>
            </a:pPr>
            <a:endParaRPr lang="en-GB" dirty="0">
              <a:solidFill>
                <a:schemeClr val="tx1"/>
              </a:solidFill>
            </a:endParaRPr>
          </a:p>
        </p:txBody>
      </p:sp>
      <p:sp>
        <p:nvSpPr>
          <p:cNvPr id="4" name="Slide Number Placeholder 3">
            <a:extLst>
              <a:ext uri="{FF2B5EF4-FFF2-40B4-BE49-F238E27FC236}">
                <a16:creationId xmlns:a16="http://schemas.microsoft.com/office/drawing/2014/main" id="{E2F79313-B2D9-4BDA-9263-64FF824E6600}"/>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3BC909-4FF3-4DB2-9FCF-50DCE5507210}"/>
              </a:ext>
            </a:extLst>
          </p:cNvPr>
          <p:cNvSpPr txBox="1">
            <a:spLocks noGrp="1"/>
          </p:cNvSpPr>
          <p:nvPr>
            <p:ph idx="1"/>
          </p:nvPr>
        </p:nvSpPr>
        <p:spPr>
          <a:xfrm>
            <a:off x="1868556" y="1258958"/>
            <a:ext cx="9609551" cy="5473900"/>
          </a:xfrm>
        </p:spPr>
        <p:txBody>
          <a:bodyPr>
            <a:normAutofit/>
          </a:bodyPr>
          <a:lstStyle/>
          <a:p>
            <a:pPr lvl="0">
              <a:lnSpc>
                <a:spcPct val="70000"/>
              </a:lnSpc>
            </a:pPr>
            <a:r>
              <a:rPr lang="en-GB" sz="2000" dirty="0">
                <a:solidFill>
                  <a:schemeClr val="tx1"/>
                </a:solidFill>
              </a:rPr>
              <a:t>Skills are the unique and distinct abilities and specialities of individuals and the capabilities on which an organisation is based on. Example, the fundamental skills that give them an edge in the competition.</a:t>
            </a:r>
          </a:p>
          <a:p>
            <a:pPr lvl="0">
              <a:lnSpc>
                <a:spcPct val="70000"/>
              </a:lnSpc>
            </a:pPr>
            <a:r>
              <a:rPr lang="en-GB" sz="2000" dirty="0">
                <a:solidFill>
                  <a:schemeClr val="tx1"/>
                </a:solidFill>
              </a:rPr>
              <a:t>Style concerns the behaviours of the management and how the communication of values and priorities take place in the organisation of john Lewis .</a:t>
            </a:r>
          </a:p>
          <a:p>
            <a:pPr lvl="0"/>
            <a:r>
              <a:rPr lang="en-GB" sz="2000" dirty="0">
                <a:solidFill>
                  <a:schemeClr val="tx1"/>
                </a:solidFill>
              </a:rPr>
              <a:t>John Lewis is benefitting from the CRM system as they know what  customers interest are and what their dislikes are. Therefore the CRM system is a huge success for the company.</a:t>
            </a:r>
          </a:p>
          <a:p>
            <a:pPr lvl="0"/>
            <a:r>
              <a:rPr lang="en-GB" sz="2000" dirty="0">
                <a:solidFill>
                  <a:schemeClr val="tx1"/>
                </a:solidFill>
              </a:rPr>
              <a:t>The customers are also benefiting from the CRM system as john Lewis are providing the right quality products at a good price.</a:t>
            </a:r>
          </a:p>
          <a:p>
            <a:pPr lvl="0"/>
            <a:r>
              <a:rPr lang="en-GB" sz="2000" dirty="0">
                <a:solidFill>
                  <a:schemeClr val="tx1"/>
                </a:solidFill>
              </a:rPr>
              <a:t>The suppliers are benefiting from the CRM system as they are able to sell their goods to the company and this would maintain a  long term relationship.</a:t>
            </a:r>
          </a:p>
          <a:p>
            <a:pPr marL="0" lvl="0" indent="0">
              <a:buNone/>
            </a:pPr>
            <a:r>
              <a:rPr lang="en-GB" sz="2000" dirty="0">
                <a:solidFill>
                  <a:schemeClr val="tx1"/>
                </a:solidFill>
              </a:rPr>
              <a:t>(</a:t>
            </a:r>
            <a:r>
              <a:rPr lang="en-GB" sz="2000" dirty="0" err="1">
                <a:solidFill>
                  <a:schemeClr val="tx1"/>
                </a:solidFill>
              </a:rPr>
              <a:t>Kulpa</a:t>
            </a:r>
            <a:r>
              <a:rPr lang="en-GB" sz="2000" dirty="0">
                <a:solidFill>
                  <a:schemeClr val="tx1"/>
                </a:solidFill>
              </a:rPr>
              <a:t>, 2017).</a:t>
            </a:r>
            <a:endParaRPr lang="en-GB" sz="2000" dirty="0"/>
          </a:p>
          <a:p>
            <a:pPr marL="0" lvl="0" indent="0">
              <a:buNone/>
            </a:pP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6E36C4-FE0A-4B31-A901-A04B6D554125}"/>
              </a:ext>
            </a:extLst>
          </p:cNvPr>
          <p:cNvSpPr txBox="1">
            <a:spLocks noGrp="1"/>
          </p:cNvSpPr>
          <p:nvPr>
            <p:ph idx="1"/>
          </p:nvPr>
        </p:nvSpPr>
        <p:spPr>
          <a:xfrm>
            <a:off x="1871003" y="1451093"/>
            <a:ext cx="10100603" cy="3542937"/>
          </a:xfrm>
        </p:spPr>
        <p:txBody>
          <a:bodyPr>
            <a:noAutofit/>
          </a:bodyPr>
          <a:lstStyle/>
          <a:p>
            <a:pPr>
              <a:lnSpc>
                <a:spcPct val="80000"/>
              </a:lnSpc>
            </a:pPr>
            <a:r>
              <a:rPr lang="en-GB" sz="2000" dirty="0">
                <a:solidFill>
                  <a:schemeClr val="tx1"/>
                </a:solidFill>
              </a:rPr>
              <a:t>In 2013 John Lewis introduced their CRM system ‘my John Lewis’ programme. The aim of the programme is to establish a seamless experience for their customers to better understand customer preferences such as who they are, what they buy, and what they might like to buy in the future.</a:t>
            </a:r>
            <a:r>
              <a:rPr lang="en-GB" dirty="0">
                <a:solidFill>
                  <a:schemeClr val="tx1"/>
                </a:solidFill>
              </a:rPr>
              <a:t> (John Lewis &amp; Partners, 2013).</a:t>
            </a:r>
          </a:p>
          <a:p>
            <a:pPr>
              <a:lnSpc>
                <a:spcPct val="80000"/>
              </a:lnSpc>
            </a:pPr>
            <a:endParaRPr lang="en-GB" sz="2000" dirty="0">
              <a:solidFill>
                <a:schemeClr val="tx1"/>
              </a:solidFill>
            </a:endParaRPr>
          </a:p>
          <a:p>
            <a:pPr>
              <a:lnSpc>
                <a:spcPct val="80000"/>
              </a:lnSpc>
            </a:pPr>
            <a:r>
              <a:rPr lang="en-GB" sz="2000" dirty="0">
                <a:solidFill>
                  <a:schemeClr val="tx1"/>
                </a:solidFill>
              </a:rPr>
              <a:t>This system will assist them to provide a personalised service in the form of exclusive events and rewards for the customers.</a:t>
            </a:r>
            <a:endParaRPr lang="en-GB" sz="2000" u="sng" dirty="0">
              <a:solidFill>
                <a:schemeClr val="tx1"/>
              </a:solidFill>
            </a:endParaRPr>
          </a:p>
          <a:p>
            <a:pPr>
              <a:lnSpc>
                <a:spcPct val="80000"/>
              </a:lnSpc>
            </a:pPr>
            <a:endParaRPr lang="en-GB" sz="2000" u="sng" dirty="0">
              <a:solidFill>
                <a:schemeClr val="tx1"/>
              </a:solidFill>
            </a:endParaRPr>
          </a:p>
          <a:p>
            <a:pPr>
              <a:lnSpc>
                <a:spcPct val="80000"/>
              </a:lnSpc>
            </a:pPr>
            <a:r>
              <a:rPr lang="en-GB" sz="2000" dirty="0">
                <a:solidFill>
                  <a:schemeClr val="tx1"/>
                </a:solidFill>
              </a:rPr>
              <a:t>Steve Sweeney the General manager of marketing operations stated that the brand has made a major change to its CRM strategy by  operating through an agency rather than managing it internally. (</a:t>
            </a:r>
            <a:r>
              <a:rPr lang="en-US" altLang="en-US" sz="2000" dirty="0">
                <a:solidFill>
                  <a:schemeClr val="tx1"/>
                </a:solidFill>
                <a:ea typeface="Calibri" panose="020F0502020204030204" pitchFamily="34" charset="0"/>
                <a:cs typeface="Times New Roman" panose="02020603050405020304" pitchFamily="18" charset="0"/>
              </a:rPr>
              <a:t>Smith, 2014). </a:t>
            </a:r>
            <a:endParaRPr lang="en-GB" sz="2000" dirty="0">
              <a:solidFill>
                <a:schemeClr val="tx1"/>
              </a:solidFill>
            </a:endParaRPr>
          </a:p>
          <a:p>
            <a:pPr>
              <a:lnSpc>
                <a:spcPct val="80000"/>
              </a:lnSpc>
            </a:pPr>
            <a:endParaRPr lang="en-GB" sz="2000" dirty="0">
              <a:solidFill>
                <a:schemeClr val="tx1"/>
              </a:solidFill>
            </a:endParaRPr>
          </a:p>
          <a:p>
            <a:pPr lvl="0">
              <a:lnSpc>
                <a:spcPct val="80000"/>
              </a:lnSpc>
            </a:pPr>
            <a:endParaRPr lang="en-GB" sz="2000" dirty="0">
              <a:solidFill>
                <a:schemeClr val="tx1"/>
              </a:solidFill>
            </a:endParaRPr>
          </a:p>
        </p:txBody>
      </p:sp>
      <p:sp>
        <p:nvSpPr>
          <p:cNvPr id="6" name="Title 1">
            <a:extLst>
              <a:ext uri="{FF2B5EF4-FFF2-40B4-BE49-F238E27FC236}">
                <a16:creationId xmlns:a16="http://schemas.microsoft.com/office/drawing/2014/main" id="{07658E1D-8175-435E-A0B1-902B542C23BA}"/>
              </a:ext>
            </a:extLst>
          </p:cNvPr>
          <p:cNvSpPr>
            <a:spLocks noGrp="1"/>
          </p:cNvSpPr>
          <p:nvPr>
            <p:ph type="title"/>
          </p:nvPr>
        </p:nvSpPr>
        <p:spPr>
          <a:xfrm>
            <a:off x="2339707" y="384959"/>
            <a:ext cx="8911687" cy="765929"/>
          </a:xfrm>
        </p:spPr>
        <p:txBody>
          <a:bodyPr/>
          <a:lstStyle/>
          <a:p>
            <a:pPr algn="ctr"/>
            <a:r>
              <a:rPr lang="en-GB" b="1" dirty="0"/>
              <a:t>Benefits of John Lewis CRM</a:t>
            </a:r>
          </a:p>
        </p:txBody>
      </p:sp>
      <p:pic>
        <p:nvPicPr>
          <p:cNvPr id="2052" name="Picture 4" descr="Image result for what is my john lewis programme">
            <a:extLst>
              <a:ext uri="{FF2B5EF4-FFF2-40B4-BE49-F238E27FC236}">
                <a16:creationId xmlns:a16="http://schemas.microsoft.com/office/drawing/2014/main" id="{42E2965A-5702-4EBF-88E0-37E1297561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539" y="5145015"/>
            <a:ext cx="7248939" cy="154177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4DC182CE-8C94-4A3B-9726-449B0C45B594}"/>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Tree>
    <p:extLst>
      <p:ext uri="{BB962C8B-B14F-4D97-AF65-F5344CB8AC3E}">
        <p14:creationId xmlns:p14="http://schemas.microsoft.com/office/powerpoint/2010/main" val="2067397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81FE4A7-313A-4C2F-AE89-13F92B4AA5BD}"/>
              </a:ext>
            </a:extLst>
          </p:cNvPr>
          <p:cNvSpPr>
            <a:spLocks noGrp="1"/>
          </p:cNvSpPr>
          <p:nvPr>
            <p:ph idx="1"/>
          </p:nvPr>
        </p:nvSpPr>
        <p:spPr>
          <a:xfrm>
            <a:off x="1351723" y="1516266"/>
            <a:ext cx="6355264" cy="5341733"/>
          </a:xfrm>
        </p:spPr>
        <p:txBody>
          <a:bodyPr>
            <a:normAutofit/>
          </a:bodyPr>
          <a:lstStyle/>
          <a:p>
            <a:r>
              <a:rPr lang="en-GB" sz="2000" dirty="0">
                <a:solidFill>
                  <a:schemeClr val="tx1"/>
                </a:solidFill>
              </a:rPr>
              <a:t>John Lewis had a drawback on their online security system. In 2017 according to Giuseppe Sollazzo he purchased a camera from John Lewis website. And realised that John Lewis online site was hacked. (Sollazzo, 2017).</a:t>
            </a:r>
          </a:p>
          <a:p>
            <a:r>
              <a:rPr lang="en-GB" sz="2000" dirty="0">
                <a:solidFill>
                  <a:schemeClr val="tx1"/>
                </a:solidFill>
              </a:rPr>
              <a:t>The IT system in John Lewis is so old that it makes it impossible to deal with certain problems. </a:t>
            </a:r>
          </a:p>
          <a:p>
            <a:r>
              <a:rPr lang="en-GB" sz="2000" dirty="0">
                <a:solidFill>
                  <a:schemeClr val="tx1"/>
                </a:solidFill>
              </a:rPr>
              <a:t>There is constant pressure on employees to meet their targets even if that means they have to get the complaining customers off the phone where the their problem has been resolved or not. (Collinson, 2015).</a:t>
            </a:r>
          </a:p>
          <a:p>
            <a:endParaRPr lang="en-GB" sz="2000" dirty="0">
              <a:solidFill>
                <a:schemeClr val="tx1"/>
              </a:solidFill>
            </a:endParaRPr>
          </a:p>
        </p:txBody>
      </p:sp>
      <p:sp>
        <p:nvSpPr>
          <p:cNvPr id="11" name="TextBox 10">
            <a:extLst>
              <a:ext uri="{FF2B5EF4-FFF2-40B4-BE49-F238E27FC236}">
                <a16:creationId xmlns:a16="http://schemas.microsoft.com/office/drawing/2014/main" id="{42F3EFC9-F250-4C1C-A936-AD35844D1FDE}"/>
              </a:ext>
            </a:extLst>
          </p:cNvPr>
          <p:cNvSpPr txBox="1"/>
          <p:nvPr/>
        </p:nvSpPr>
        <p:spPr>
          <a:xfrm>
            <a:off x="2208627" y="500186"/>
            <a:ext cx="9124122" cy="646331"/>
          </a:xfrm>
          <a:prstGeom prst="rect">
            <a:avLst/>
          </a:prstGeom>
          <a:noFill/>
        </p:spPr>
        <p:txBody>
          <a:bodyPr wrap="square" rtlCol="0">
            <a:spAutoFit/>
          </a:bodyPr>
          <a:lstStyle/>
          <a:p>
            <a:pPr algn="ctr"/>
            <a:r>
              <a:rPr lang="en-GB" sz="3600" b="1" dirty="0">
                <a:latin typeface="+mj-lt"/>
              </a:rPr>
              <a:t>Drawbacks to John Lewis CRM system</a:t>
            </a:r>
          </a:p>
        </p:txBody>
      </p:sp>
      <p:pic>
        <p:nvPicPr>
          <p:cNvPr id="3" name="Picture 2">
            <a:extLst>
              <a:ext uri="{FF2B5EF4-FFF2-40B4-BE49-F238E27FC236}">
                <a16:creationId xmlns:a16="http://schemas.microsoft.com/office/drawing/2014/main" id="{EE5C8A3E-375B-4D06-B3A5-2B2613464DCA}"/>
              </a:ext>
            </a:extLst>
          </p:cNvPr>
          <p:cNvPicPr>
            <a:picLocks noChangeAspect="1"/>
          </p:cNvPicPr>
          <p:nvPr/>
        </p:nvPicPr>
        <p:blipFill>
          <a:blip r:embed="rId2"/>
          <a:stretch>
            <a:fillRect/>
          </a:stretch>
        </p:blipFill>
        <p:spPr>
          <a:xfrm>
            <a:off x="7706987" y="2765554"/>
            <a:ext cx="4264733" cy="2843156"/>
          </a:xfrm>
          <a:prstGeom prst="rect">
            <a:avLst/>
          </a:prstGeom>
        </p:spPr>
      </p:pic>
      <p:pic>
        <p:nvPicPr>
          <p:cNvPr id="6" name="Picture 5">
            <a:extLst>
              <a:ext uri="{FF2B5EF4-FFF2-40B4-BE49-F238E27FC236}">
                <a16:creationId xmlns:a16="http://schemas.microsoft.com/office/drawing/2014/main" id="{2DD0D1EC-5705-45D1-B180-4083A88BFAAB}"/>
              </a:ext>
            </a:extLst>
          </p:cNvPr>
          <p:cNvPicPr>
            <a:picLocks noChangeAspect="1"/>
          </p:cNvPicPr>
          <p:nvPr/>
        </p:nvPicPr>
        <p:blipFill rotWithShape="1">
          <a:blip r:embed="rId3"/>
          <a:srcRect l="30065" t="25770" r="30719" b="26300"/>
          <a:stretch/>
        </p:blipFill>
        <p:spPr>
          <a:xfrm>
            <a:off x="8786193" y="1630701"/>
            <a:ext cx="2305878" cy="1020418"/>
          </a:xfrm>
          <a:prstGeom prst="rect">
            <a:avLst/>
          </a:prstGeom>
        </p:spPr>
      </p:pic>
      <p:sp>
        <p:nvSpPr>
          <p:cNvPr id="7" name="Slide Number Placeholder 6">
            <a:extLst>
              <a:ext uri="{FF2B5EF4-FFF2-40B4-BE49-F238E27FC236}">
                <a16:creationId xmlns:a16="http://schemas.microsoft.com/office/drawing/2014/main" id="{C314D689-6365-4C69-A01F-2B6A3DC9F0FB}"/>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Tree>
    <p:extLst>
      <p:ext uri="{BB962C8B-B14F-4D97-AF65-F5344CB8AC3E}">
        <p14:creationId xmlns:p14="http://schemas.microsoft.com/office/powerpoint/2010/main" val="1721030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9A1C561-D4C2-4557-9C81-F59FF0B4FFE2}"/>
              </a:ext>
            </a:extLst>
          </p:cNvPr>
          <p:cNvGraphicFramePr>
            <a:graphicFrameLocks noGrp="1"/>
          </p:cNvGraphicFramePr>
          <p:nvPr>
            <p:extLst>
              <p:ext uri="{D42A27DB-BD31-4B8C-83A1-F6EECF244321}">
                <p14:modId xmlns:p14="http://schemas.microsoft.com/office/powerpoint/2010/main" val="3889041659"/>
              </p:ext>
            </p:extLst>
          </p:nvPr>
        </p:nvGraphicFramePr>
        <p:xfrm>
          <a:off x="1235170" y="1448534"/>
          <a:ext cx="10575236" cy="5112653"/>
        </p:xfrm>
        <a:graphic>
          <a:graphicData uri="http://schemas.openxmlformats.org/drawingml/2006/table">
            <a:tbl>
              <a:tblPr firstRow="1" bandRow="1">
                <a:tableStyleId>{69CF1AB2-1976-4502-BF36-3FF5EA218861}</a:tableStyleId>
              </a:tblPr>
              <a:tblGrid>
                <a:gridCol w="5287618">
                  <a:extLst>
                    <a:ext uri="{9D8B030D-6E8A-4147-A177-3AD203B41FA5}">
                      <a16:colId xmlns:a16="http://schemas.microsoft.com/office/drawing/2014/main" val="2826844075"/>
                    </a:ext>
                  </a:extLst>
                </a:gridCol>
                <a:gridCol w="5287618">
                  <a:extLst>
                    <a:ext uri="{9D8B030D-6E8A-4147-A177-3AD203B41FA5}">
                      <a16:colId xmlns:a16="http://schemas.microsoft.com/office/drawing/2014/main" val="3402043775"/>
                    </a:ext>
                  </a:extLst>
                </a:gridCol>
              </a:tblGrid>
              <a:tr h="2552333">
                <a:tc>
                  <a:txBody>
                    <a:bodyPr/>
                    <a:lstStyle/>
                    <a:p>
                      <a:pPr algn="ctr"/>
                      <a:r>
                        <a:rPr lang="en-GB" sz="1800" b="1" dirty="0"/>
                        <a:t>Strengths</a:t>
                      </a:r>
                    </a:p>
                    <a:p>
                      <a:pPr algn="ctr"/>
                      <a:endParaRPr lang="en-GB" sz="1800" b="0" dirty="0"/>
                    </a:p>
                    <a:p>
                      <a:pPr marL="285750" indent="-285750" algn="l">
                        <a:buFont typeface="Wingdings" panose="05000000000000000000" pitchFamily="2" charset="2"/>
                        <a:buChar char="Ø"/>
                      </a:pPr>
                      <a:r>
                        <a:rPr lang="en-GB" sz="1800" b="0" dirty="0"/>
                        <a:t>John Lewis has a brand name which holds a large number of loyal customers.</a:t>
                      </a:r>
                    </a:p>
                    <a:p>
                      <a:pPr marL="285750" indent="-285750" algn="l">
                        <a:buFont typeface="Wingdings" panose="05000000000000000000" pitchFamily="2" charset="2"/>
                        <a:buChar char="Ø"/>
                      </a:pPr>
                      <a:r>
                        <a:rPr lang="en-GB" sz="1800" b="0" dirty="0"/>
                        <a:t>Encourage loyalty and good customer service.</a:t>
                      </a:r>
                    </a:p>
                    <a:p>
                      <a:pPr marL="285750" indent="-285750" algn="l">
                        <a:buFont typeface="Wingdings" panose="05000000000000000000" pitchFamily="2" charset="2"/>
                        <a:buChar char="Ø"/>
                      </a:pPr>
                      <a:r>
                        <a:rPr lang="en-GB" sz="1800" b="0" dirty="0"/>
                        <a:t>Personalisation and built-in customer feedbacks. </a:t>
                      </a:r>
                    </a:p>
                    <a:p>
                      <a:pPr marL="285750" indent="-285750" algn="l">
                        <a:buFont typeface="Wingdings" panose="05000000000000000000" pitchFamily="2" charset="2"/>
                        <a:buChar char="Ø"/>
                      </a:pPr>
                      <a:endParaRPr lang="en-GB" sz="1800" b="0" dirty="0"/>
                    </a:p>
                  </a:txBody>
                  <a:tcPr/>
                </a:tc>
                <a:tc>
                  <a:txBody>
                    <a:bodyPr/>
                    <a:lstStyle/>
                    <a:p>
                      <a:pPr algn="ctr"/>
                      <a:r>
                        <a:rPr lang="en-GB" sz="1800" b="1" dirty="0"/>
                        <a:t>Weaknesses</a:t>
                      </a:r>
                    </a:p>
                    <a:p>
                      <a:pPr algn="ctr"/>
                      <a:endParaRPr lang="en-GB" sz="1800" b="0" dirty="0"/>
                    </a:p>
                    <a:p>
                      <a:pPr marL="285750" indent="-285750" algn="l">
                        <a:buFont typeface="Wingdings" panose="05000000000000000000" pitchFamily="2" charset="2"/>
                        <a:buChar char="Ø"/>
                      </a:pPr>
                      <a:r>
                        <a:rPr lang="en-GB" sz="1800" b="0" dirty="0"/>
                        <a:t>They lack competitive advantages</a:t>
                      </a:r>
                    </a:p>
                    <a:p>
                      <a:pPr marL="285750" indent="-285750" algn="l">
                        <a:buFont typeface="Wingdings" panose="05000000000000000000" pitchFamily="2" charset="2"/>
                        <a:buChar char="Ø"/>
                      </a:pPr>
                      <a:r>
                        <a:rPr lang="en-GB" sz="1800" b="0" dirty="0"/>
                        <a:t>Lacks of experience to expand the business internationally.</a:t>
                      </a:r>
                    </a:p>
                    <a:p>
                      <a:pPr marL="285750" indent="-285750" algn="l">
                        <a:buFont typeface="Wingdings" panose="05000000000000000000" pitchFamily="2" charset="2"/>
                        <a:buChar char="Ø"/>
                      </a:pPr>
                      <a:r>
                        <a:rPr lang="en-GB" sz="1800" b="0" dirty="0"/>
                        <a:t>Competition from Tesco, Asda as they are more affordable. </a:t>
                      </a:r>
                    </a:p>
                    <a:p>
                      <a:pPr marL="285750" indent="-285750" algn="l">
                        <a:buFont typeface="Wingdings" panose="05000000000000000000" pitchFamily="2" charset="2"/>
                        <a:buChar char="Ø"/>
                      </a:pPr>
                      <a:endParaRPr lang="en-GB" sz="1800" b="0" dirty="0"/>
                    </a:p>
                    <a:p>
                      <a:pPr marL="285750" indent="-285750" algn="l">
                        <a:buFont typeface="Wingdings" panose="05000000000000000000" pitchFamily="2" charset="2"/>
                        <a:buChar char="Ø"/>
                      </a:pPr>
                      <a:endParaRPr lang="en-GB" sz="1800" b="0" dirty="0"/>
                    </a:p>
                  </a:txBody>
                  <a:tcPr/>
                </a:tc>
                <a:extLst>
                  <a:ext uri="{0D108BD9-81ED-4DB2-BD59-A6C34878D82A}">
                    <a16:rowId xmlns:a16="http://schemas.microsoft.com/office/drawing/2014/main" val="1655003608"/>
                  </a:ext>
                </a:extLst>
              </a:tr>
              <a:tr h="2552333">
                <a:tc>
                  <a:txBody>
                    <a:bodyPr/>
                    <a:lstStyle/>
                    <a:p>
                      <a:pPr algn="ctr"/>
                      <a:r>
                        <a:rPr lang="en-GB" sz="1800" b="1" dirty="0"/>
                        <a:t>Opportunities</a:t>
                      </a:r>
                    </a:p>
                    <a:p>
                      <a:pPr marL="285750" indent="-285750" algn="l">
                        <a:buFont typeface="Wingdings" panose="05000000000000000000" pitchFamily="2" charset="2"/>
                        <a:buChar char="Ø"/>
                      </a:pPr>
                      <a:r>
                        <a:rPr lang="en-GB" sz="1800" dirty="0"/>
                        <a:t>New product line could have been developed for younger demographics.</a:t>
                      </a:r>
                    </a:p>
                    <a:p>
                      <a:pPr marL="285750" indent="-285750" algn="l">
                        <a:buFont typeface="Wingdings" panose="05000000000000000000" pitchFamily="2" charset="2"/>
                        <a:buChar char="Ø"/>
                      </a:pPr>
                      <a:r>
                        <a:rPr lang="en-GB" sz="1800" dirty="0"/>
                        <a:t>Meet the rising demand of customer by focusing on providing more healthy food options.</a:t>
                      </a:r>
                    </a:p>
                    <a:p>
                      <a:pPr marL="285750" indent="-285750" algn="l">
                        <a:buFont typeface="Wingdings" panose="05000000000000000000" pitchFamily="2" charset="2"/>
                        <a:buChar char="Ø"/>
                      </a:pPr>
                      <a:endParaRPr lang="en-GB" sz="1800" b="0" dirty="0"/>
                    </a:p>
                  </a:txBody>
                  <a:tcPr/>
                </a:tc>
                <a:tc>
                  <a:txBody>
                    <a:bodyPr/>
                    <a:lstStyle/>
                    <a:p>
                      <a:pPr algn="ctr"/>
                      <a:r>
                        <a:rPr lang="en-GB" sz="1800" b="1" dirty="0"/>
                        <a:t>Threats</a:t>
                      </a:r>
                    </a:p>
                    <a:p>
                      <a:pPr marL="285750" indent="-285750" algn="l">
                        <a:buFont typeface="Wingdings" panose="05000000000000000000" pitchFamily="2" charset="2"/>
                        <a:buChar char="Ø"/>
                      </a:pPr>
                      <a:r>
                        <a:rPr lang="en-GB" sz="1800" dirty="0"/>
                        <a:t>The current age group customer for John Lewis is over 40’s</a:t>
                      </a:r>
                    </a:p>
                    <a:p>
                      <a:pPr marL="285750" indent="-285750" algn="l">
                        <a:buFont typeface="Wingdings" panose="05000000000000000000" pitchFamily="2" charset="2"/>
                        <a:buChar char="Ø"/>
                      </a:pPr>
                      <a:r>
                        <a:rPr lang="en-GB" sz="1800" dirty="0"/>
                        <a:t>New technologies developed by the competitors.</a:t>
                      </a:r>
                    </a:p>
                    <a:p>
                      <a:pPr marL="285750" indent="-285750" algn="l">
                        <a:buFont typeface="Wingdings" panose="05000000000000000000" pitchFamily="2" charset="2"/>
                        <a:buChar char="Ø"/>
                      </a:pPr>
                      <a:r>
                        <a:rPr lang="en-GB" sz="1800" dirty="0"/>
                        <a:t>Rigorous laws and regulations.</a:t>
                      </a:r>
                    </a:p>
                    <a:p>
                      <a:pPr marL="285750" indent="-285750" algn="l">
                        <a:buFont typeface="Wingdings" panose="05000000000000000000" pitchFamily="2" charset="2"/>
                        <a:buChar char="Ø"/>
                      </a:pPr>
                      <a:r>
                        <a:rPr lang="en-GB" sz="1800" b="0" dirty="0"/>
                        <a:t>Brexit</a:t>
                      </a:r>
                    </a:p>
                  </a:txBody>
                  <a:tcPr/>
                </a:tc>
                <a:extLst>
                  <a:ext uri="{0D108BD9-81ED-4DB2-BD59-A6C34878D82A}">
                    <a16:rowId xmlns:a16="http://schemas.microsoft.com/office/drawing/2014/main" val="569634393"/>
                  </a:ext>
                </a:extLst>
              </a:tr>
            </a:tbl>
          </a:graphicData>
        </a:graphic>
      </p:graphicFrame>
      <p:sp>
        <p:nvSpPr>
          <p:cNvPr id="4" name="TextBox 3">
            <a:extLst>
              <a:ext uri="{FF2B5EF4-FFF2-40B4-BE49-F238E27FC236}">
                <a16:creationId xmlns:a16="http://schemas.microsoft.com/office/drawing/2014/main" id="{4EA56F72-8747-4465-89A8-F3803516F68E}"/>
              </a:ext>
            </a:extLst>
          </p:cNvPr>
          <p:cNvSpPr txBox="1"/>
          <p:nvPr/>
        </p:nvSpPr>
        <p:spPr>
          <a:xfrm>
            <a:off x="2533884" y="304800"/>
            <a:ext cx="7977808" cy="769441"/>
          </a:xfrm>
          <a:prstGeom prst="rect">
            <a:avLst/>
          </a:prstGeom>
          <a:noFill/>
        </p:spPr>
        <p:txBody>
          <a:bodyPr wrap="square" rtlCol="0">
            <a:spAutoFit/>
          </a:bodyPr>
          <a:lstStyle/>
          <a:p>
            <a:pPr algn="ctr"/>
            <a:r>
              <a:rPr lang="en-GB" sz="4400" b="1" dirty="0">
                <a:latin typeface="+mj-lt"/>
              </a:rPr>
              <a:t>SWOT Analysis on John Lewis</a:t>
            </a:r>
          </a:p>
        </p:txBody>
      </p:sp>
      <p:sp>
        <p:nvSpPr>
          <p:cNvPr id="3" name="Slide Number Placeholder 2">
            <a:extLst>
              <a:ext uri="{FF2B5EF4-FFF2-40B4-BE49-F238E27FC236}">
                <a16:creationId xmlns:a16="http://schemas.microsoft.com/office/drawing/2014/main" id="{52D716A4-2C29-40F7-8098-5BAF08BD7110}"/>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Tree>
    <p:extLst>
      <p:ext uri="{BB962C8B-B14F-4D97-AF65-F5344CB8AC3E}">
        <p14:creationId xmlns:p14="http://schemas.microsoft.com/office/powerpoint/2010/main" val="2899661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81FE4A7-313A-4C2F-AE89-13F92B4AA5BD}"/>
              </a:ext>
            </a:extLst>
          </p:cNvPr>
          <p:cNvSpPr>
            <a:spLocks noGrp="1"/>
          </p:cNvSpPr>
          <p:nvPr>
            <p:ph idx="1"/>
          </p:nvPr>
        </p:nvSpPr>
        <p:spPr>
          <a:xfrm>
            <a:off x="1382918" y="1512800"/>
            <a:ext cx="5415447" cy="5172921"/>
          </a:xfrm>
        </p:spPr>
        <p:txBody>
          <a:bodyPr>
            <a:normAutofit/>
          </a:bodyPr>
          <a:lstStyle/>
          <a:p>
            <a:r>
              <a:rPr lang="en-GB" sz="2400" dirty="0">
                <a:solidFill>
                  <a:schemeClr val="tx1"/>
                </a:solidFill>
              </a:rPr>
              <a:t>John Lewis has the opportunities to scope to enter new markets.</a:t>
            </a:r>
          </a:p>
          <a:p>
            <a:r>
              <a:rPr lang="en-GB" sz="2400" dirty="0">
                <a:solidFill>
                  <a:schemeClr val="tx1"/>
                </a:solidFill>
              </a:rPr>
              <a:t>In this current day people like to eat healthy and live longer where John Lewis has an great opportunity to attract new customers by introducing more healthier foods.</a:t>
            </a:r>
          </a:p>
          <a:p>
            <a:r>
              <a:rPr lang="en-GB" sz="2400" dirty="0">
                <a:solidFill>
                  <a:schemeClr val="tx1"/>
                </a:solidFill>
              </a:rPr>
              <a:t>John Lewis has an great opportunity to expand the business internationally where there are rising living standards.</a:t>
            </a:r>
          </a:p>
          <a:p>
            <a:endParaRPr lang="en-GB" sz="2400" dirty="0">
              <a:solidFill>
                <a:schemeClr val="tx1"/>
              </a:solidFill>
            </a:endParaRPr>
          </a:p>
        </p:txBody>
      </p:sp>
      <p:sp>
        <p:nvSpPr>
          <p:cNvPr id="5" name="TextBox 4">
            <a:extLst>
              <a:ext uri="{FF2B5EF4-FFF2-40B4-BE49-F238E27FC236}">
                <a16:creationId xmlns:a16="http://schemas.microsoft.com/office/drawing/2014/main" id="{1A52824B-C417-48BA-82EE-AFC687F55280}"/>
              </a:ext>
            </a:extLst>
          </p:cNvPr>
          <p:cNvSpPr txBox="1"/>
          <p:nvPr/>
        </p:nvSpPr>
        <p:spPr>
          <a:xfrm>
            <a:off x="1983546" y="481567"/>
            <a:ext cx="9356034" cy="646331"/>
          </a:xfrm>
          <a:prstGeom prst="rect">
            <a:avLst/>
          </a:prstGeom>
          <a:noFill/>
        </p:spPr>
        <p:txBody>
          <a:bodyPr wrap="square" rtlCol="0">
            <a:spAutoFit/>
          </a:bodyPr>
          <a:lstStyle/>
          <a:p>
            <a:pPr algn="ctr"/>
            <a:r>
              <a:rPr lang="en-GB" sz="3600" b="1" dirty="0">
                <a:latin typeface="+mj-lt"/>
              </a:rPr>
              <a:t>Opportunities to improve CRM system</a:t>
            </a:r>
            <a:r>
              <a:rPr lang="en-GB" sz="3600" dirty="0">
                <a:latin typeface="+mj-lt"/>
              </a:rPr>
              <a:t> </a:t>
            </a:r>
          </a:p>
        </p:txBody>
      </p:sp>
      <p:pic>
        <p:nvPicPr>
          <p:cNvPr id="3" name="Picture 2">
            <a:extLst>
              <a:ext uri="{FF2B5EF4-FFF2-40B4-BE49-F238E27FC236}">
                <a16:creationId xmlns:a16="http://schemas.microsoft.com/office/drawing/2014/main" id="{3A314AB8-CAFA-43D9-9C0B-801EAB60051A}"/>
              </a:ext>
            </a:extLst>
          </p:cNvPr>
          <p:cNvPicPr>
            <a:picLocks noChangeAspect="1"/>
          </p:cNvPicPr>
          <p:nvPr/>
        </p:nvPicPr>
        <p:blipFill>
          <a:blip r:embed="rId2"/>
          <a:stretch>
            <a:fillRect/>
          </a:stretch>
        </p:blipFill>
        <p:spPr>
          <a:xfrm>
            <a:off x="6913356" y="2570922"/>
            <a:ext cx="5278644" cy="3008242"/>
          </a:xfrm>
          <a:prstGeom prst="rect">
            <a:avLst/>
          </a:prstGeom>
        </p:spPr>
      </p:pic>
      <p:sp>
        <p:nvSpPr>
          <p:cNvPr id="2" name="Slide Number Placeholder 1">
            <a:extLst>
              <a:ext uri="{FF2B5EF4-FFF2-40B4-BE49-F238E27FC236}">
                <a16:creationId xmlns:a16="http://schemas.microsoft.com/office/drawing/2014/main" id="{2C999A13-ED40-4089-ACAF-645AFAB0C0C5}"/>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Tree>
    <p:extLst>
      <p:ext uri="{BB962C8B-B14F-4D97-AF65-F5344CB8AC3E}">
        <p14:creationId xmlns:p14="http://schemas.microsoft.com/office/powerpoint/2010/main" val="1943575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81FE4A7-313A-4C2F-AE89-13F92B4AA5BD}"/>
              </a:ext>
            </a:extLst>
          </p:cNvPr>
          <p:cNvSpPr>
            <a:spLocks noGrp="1"/>
          </p:cNvSpPr>
          <p:nvPr>
            <p:ph idx="1"/>
          </p:nvPr>
        </p:nvSpPr>
        <p:spPr>
          <a:xfrm>
            <a:off x="1458838" y="987053"/>
            <a:ext cx="10452295" cy="3356988"/>
          </a:xfrm>
        </p:spPr>
        <p:txBody>
          <a:bodyPr>
            <a:normAutofit fontScale="92500" lnSpcReduction="20000"/>
          </a:bodyPr>
          <a:lstStyle/>
          <a:p>
            <a:pPr marL="0" indent="0">
              <a:buNone/>
            </a:pPr>
            <a:endParaRPr lang="en-GB" sz="2400" dirty="0">
              <a:solidFill>
                <a:schemeClr val="tx1"/>
              </a:solidFill>
            </a:endParaRPr>
          </a:p>
          <a:p>
            <a:r>
              <a:rPr lang="en-GB" sz="2400" dirty="0">
                <a:solidFill>
                  <a:schemeClr val="tx1"/>
                </a:solidFill>
              </a:rPr>
              <a:t>Mostly John Lewis caters for the aged 40 and over customers where they could have introduce new and price matching products with the market such as Tesco, Sainsburys and Asda so that younger generation can afford and feel comfortable to shop there. </a:t>
            </a:r>
          </a:p>
          <a:p>
            <a:r>
              <a:rPr lang="en-GB" sz="2400" dirty="0">
                <a:solidFill>
                  <a:schemeClr val="tx1"/>
                </a:solidFill>
              </a:rPr>
              <a:t>Online stores such as Boohoo and Asos mostly cater for younger generation and reach out to influencers which inspire the younger generation. So it is recommended that John Lewis use these tactics and advertise campaigns that involve social influencers to attract younger demographics.</a:t>
            </a:r>
          </a:p>
          <a:p>
            <a:pPr marL="0" indent="0">
              <a:buNone/>
            </a:pPr>
            <a:endParaRPr lang="en-GB" sz="2400" dirty="0">
              <a:solidFill>
                <a:schemeClr val="tx1"/>
              </a:solidFill>
            </a:endParaRPr>
          </a:p>
        </p:txBody>
      </p:sp>
      <p:sp>
        <p:nvSpPr>
          <p:cNvPr id="6" name="TextBox 5">
            <a:extLst>
              <a:ext uri="{FF2B5EF4-FFF2-40B4-BE49-F238E27FC236}">
                <a16:creationId xmlns:a16="http://schemas.microsoft.com/office/drawing/2014/main" id="{867958C0-CBCD-41FD-B6C6-BE06D865F2C2}"/>
              </a:ext>
            </a:extLst>
          </p:cNvPr>
          <p:cNvSpPr txBox="1"/>
          <p:nvPr/>
        </p:nvSpPr>
        <p:spPr>
          <a:xfrm>
            <a:off x="3579311" y="355811"/>
            <a:ext cx="5910470" cy="646331"/>
          </a:xfrm>
          <a:prstGeom prst="rect">
            <a:avLst/>
          </a:prstGeom>
          <a:noFill/>
        </p:spPr>
        <p:txBody>
          <a:bodyPr wrap="square" rtlCol="0">
            <a:spAutoFit/>
          </a:bodyPr>
          <a:lstStyle/>
          <a:p>
            <a:pPr algn="ctr"/>
            <a:r>
              <a:rPr lang="en-GB" sz="3600" b="1" dirty="0">
                <a:latin typeface="+mj-lt"/>
              </a:rPr>
              <a:t>Recommendation </a:t>
            </a:r>
          </a:p>
        </p:txBody>
      </p:sp>
      <p:pic>
        <p:nvPicPr>
          <p:cNvPr id="3" name="Picture 2">
            <a:extLst>
              <a:ext uri="{FF2B5EF4-FFF2-40B4-BE49-F238E27FC236}">
                <a16:creationId xmlns:a16="http://schemas.microsoft.com/office/drawing/2014/main" id="{5EA691E4-0C62-4C18-A6D0-060F6EBDD162}"/>
              </a:ext>
            </a:extLst>
          </p:cNvPr>
          <p:cNvPicPr>
            <a:picLocks noChangeAspect="1"/>
          </p:cNvPicPr>
          <p:nvPr/>
        </p:nvPicPr>
        <p:blipFill>
          <a:blip r:embed="rId2"/>
          <a:stretch>
            <a:fillRect/>
          </a:stretch>
        </p:blipFill>
        <p:spPr>
          <a:xfrm>
            <a:off x="1273308" y="4674326"/>
            <a:ext cx="3232432" cy="1827863"/>
          </a:xfrm>
          <a:prstGeom prst="rect">
            <a:avLst/>
          </a:prstGeom>
        </p:spPr>
      </p:pic>
      <p:pic>
        <p:nvPicPr>
          <p:cNvPr id="7" name="Picture 6">
            <a:extLst>
              <a:ext uri="{FF2B5EF4-FFF2-40B4-BE49-F238E27FC236}">
                <a16:creationId xmlns:a16="http://schemas.microsoft.com/office/drawing/2014/main" id="{1A4F6380-7A3E-448F-823D-5874DCFD2061}"/>
              </a:ext>
            </a:extLst>
          </p:cNvPr>
          <p:cNvPicPr>
            <a:picLocks noChangeAspect="1"/>
          </p:cNvPicPr>
          <p:nvPr/>
        </p:nvPicPr>
        <p:blipFill>
          <a:blip r:embed="rId3"/>
          <a:stretch>
            <a:fillRect/>
          </a:stretch>
        </p:blipFill>
        <p:spPr>
          <a:xfrm>
            <a:off x="4656955" y="5123873"/>
            <a:ext cx="2878089" cy="1064893"/>
          </a:xfrm>
          <a:prstGeom prst="rect">
            <a:avLst/>
          </a:prstGeom>
        </p:spPr>
      </p:pic>
      <p:pic>
        <p:nvPicPr>
          <p:cNvPr id="11" name="Picture 10">
            <a:extLst>
              <a:ext uri="{FF2B5EF4-FFF2-40B4-BE49-F238E27FC236}">
                <a16:creationId xmlns:a16="http://schemas.microsoft.com/office/drawing/2014/main" id="{5C63E178-B222-4A5A-BD3C-ADE40A32ABC4}"/>
              </a:ext>
            </a:extLst>
          </p:cNvPr>
          <p:cNvPicPr>
            <a:picLocks noChangeAspect="1"/>
          </p:cNvPicPr>
          <p:nvPr/>
        </p:nvPicPr>
        <p:blipFill>
          <a:blip r:embed="rId4"/>
          <a:stretch>
            <a:fillRect/>
          </a:stretch>
        </p:blipFill>
        <p:spPr>
          <a:xfrm>
            <a:off x="8980416" y="4588132"/>
            <a:ext cx="3171825" cy="2000250"/>
          </a:xfrm>
          <a:prstGeom prst="rect">
            <a:avLst/>
          </a:prstGeom>
        </p:spPr>
      </p:pic>
      <p:pic>
        <p:nvPicPr>
          <p:cNvPr id="13" name="Picture 12">
            <a:extLst>
              <a:ext uri="{FF2B5EF4-FFF2-40B4-BE49-F238E27FC236}">
                <a16:creationId xmlns:a16="http://schemas.microsoft.com/office/drawing/2014/main" id="{C00D0B6D-B5DB-4C4A-9805-45DD1B4383D1}"/>
              </a:ext>
            </a:extLst>
          </p:cNvPr>
          <p:cNvPicPr>
            <a:picLocks noChangeAspect="1"/>
          </p:cNvPicPr>
          <p:nvPr/>
        </p:nvPicPr>
        <p:blipFill rotWithShape="1">
          <a:blip r:embed="rId5"/>
          <a:srcRect l="19290" t="21791" r="22243" b="24848"/>
          <a:stretch/>
        </p:blipFill>
        <p:spPr>
          <a:xfrm>
            <a:off x="7686259" y="5116889"/>
            <a:ext cx="1105373" cy="1071877"/>
          </a:xfrm>
          <a:prstGeom prst="rect">
            <a:avLst/>
          </a:prstGeom>
        </p:spPr>
      </p:pic>
      <p:sp>
        <p:nvSpPr>
          <p:cNvPr id="2" name="Slide Number Placeholder 1">
            <a:extLst>
              <a:ext uri="{FF2B5EF4-FFF2-40B4-BE49-F238E27FC236}">
                <a16:creationId xmlns:a16="http://schemas.microsoft.com/office/drawing/2014/main" id="{41F4AF37-6D0A-4B76-9C9B-B47593DC0CDC}"/>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Tree>
    <p:extLst>
      <p:ext uri="{BB962C8B-B14F-4D97-AF65-F5344CB8AC3E}">
        <p14:creationId xmlns:p14="http://schemas.microsoft.com/office/powerpoint/2010/main" val="21407994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3293" y="122829"/>
            <a:ext cx="10010632" cy="3736074"/>
          </a:xfrm>
          <a:effectLst>
            <a:outerShdw blurRad="50800" dist="38100" dir="5400000" algn="t" rotWithShape="0">
              <a:prstClr val="black">
                <a:alpha val="40000"/>
              </a:prstClr>
            </a:outerShdw>
          </a:effectLst>
        </p:spPr>
        <p:txBody>
          <a:bodyPr>
            <a:normAutofit fontScale="77500" lnSpcReduction="20000"/>
          </a:bodyPr>
          <a:lstStyle/>
          <a:p>
            <a:pPr marL="0" indent="0" algn="ctr">
              <a:buNone/>
            </a:pPr>
            <a:endParaRPr lang="en-GB" sz="7200" b="1" i="1" dirty="0">
              <a:ln w="0"/>
              <a:solidFill>
                <a:schemeClr val="tx1"/>
              </a:solidFill>
              <a:latin typeface="+mj-lt"/>
            </a:endParaRPr>
          </a:p>
          <a:p>
            <a:pPr marL="0" indent="0" algn="ctr">
              <a:buNone/>
            </a:pPr>
            <a:r>
              <a:rPr lang="en-GB" sz="7200" b="1" i="1" dirty="0">
                <a:ln w="0"/>
                <a:solidFill>
                  <a:schemeClr val="tx1"/>
                </a:solidFill>
                <a:latin typeface="+mj-lt"/>
              </a:rPr>
              <a:t>THANK YOU FOR LISTENING</a:t>
            </a:r>
          </a:p>
          <a:p>
            <a:pPr marL="0" indent="0" algn="ctr">
              <a:buNone/>
            </a:pPr>
            <a:endParaRPr lang="en-GB" sz="7200" b="1" i="1" dirty="0">
              <a:ln w="0"/>
              <a:solidFill>
                <a:schemeClr val="tx1"/>
              </a:solidFill>
              <a:latin typeface="+mj-lt"/>
            </a:endParaRPr>
          </a:p>
          <a:p>
            <a:pPr marL="0" indent="0" algn="ctr">
              <a:buNone/>
            </a:pPr>
            <a:r>
              <a:rPr lang="en-GB" sz="7200" b="1" i="1" dirty="0">
                <a:ln w="0"/>
                <a:solidFill>
                  <a:schemeClr val="tx1"/>
                </a:solidFill>
                <a:latin typeface="+mj-lt"/>
              </a:rPr>
              <a:t>ANY QUESTIONS?</a:t>
            </a:r>
          </a:p>
        </p:txBody>
      </p:sp>
      <p:pic>
        <p:nvPicPr>
          <p:cNvPr id="7" name="Picture 6">
            <a:extLst>
              <a:ext uri="{FF2B5EF4-FFF2-40B4-BE49-F238E27FC236}">
                <a16:creationId xmlns:a16="http://schemas.microsoft.com/office/drawing/2014/main" id="{0F339E12-E254-48E5-A5DC-83CD68CE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8953" y="3858903"/>
            <a:ext cx="3152633" cy="2622858"/>
          </a:xfrm>
          <a:prstGeom prst="rect">
            <a:avLst/>
          </a:prstGeom>
        </p:spPr>
      </p:pic>
      <p:sp>
        <p:nvSpPr>
          <p:cNvPr id="2" name="Slide Number Placeholder 1">
            <a:extLst>
              <a:ext uri="{FF2B5EF4-FFF2-40B4-BE49-F238E27FC236}">
                <a16:creationId xmlns:a16="http://schemas.microsoft.com/office/drawing/2014/main" id="{5FB76416-41C3-4041-9A20-2B9309652862}"/>
              </a:ext>
            </a:extLst>
          </p:cNvPr>
          <p:cNvSpPr>
            <a:spLocks noGrp="1"/>
          </p:cNvSpPr>
          <p:nvPr>
            <p:ph type="sldNum" sz="quarter" idx="12"/>
          </p:nvPr>
        </p:nvSpPr>
        <p:spPr/>
        <p:txBody>
          <a:bodyPr/>
          <a:lstStyle/>
          <a:p>
            <a:fld id="{0E58892E-0A43-4BEA-BEF9-3CCBAAC42A6B}" type="slidenum">
              <a:rPr lang="en-GB" smtClean="0"/>
              <a:t>25</a:t>
            </a:fld>
            <a:endParaRPr lang="en-GB"/>
          </a:p>
        </p:txBody>
      </p:sp>
    </p:spTree>
    <p:extLst>
      <p:ext uri="{BB962C8B-B14F-4D97-AF65-F5344CB8AC3E}">
        <p14:creationId xmlns:p14="http://schemas.microsoft.com/office/powerpoint/2010/main" val="1785779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273397-74E6-418B-9479-AE67ADF5925A}"/>
              </a:ext>
            </a:extLst>
          </p:cNvPr>
          <p:cNvSpPr/>
          <p:nvPr/>
        </p:nvSpPr>
        <p:spPr>
          <a:xfrm>
            <a:off x="2138289" y="384336"/>
            <a:ext cx="9692641" cy="6340197"/>
          </a:xfrm>
          <a:prstGeom prst="rect">
            <a:avLst/>
          </a:prstGeom>
        </p:spPr>
        <p:txBody>
          <a:bodyPr wrap="square">
            <a:spAutoFit/>
          </a:bodyPr>
          <a:lstStyle/>
          <a:p>
            <a:pPr lvl="0" eaLnBrk="0" fontAlgn="base" hangingPunct="0">
              <a:spcBef>
                <a:spcPct val="0"/>
              </a:spcBef>
              <a:spcAft>
                <a:spcPct val="0"/>
              </a:spcAft>
            </a:pPr>
            <a:r>
              <a:rPr lang="en-US" altLang="en-US" sz="2800" dirty="0">
                <a:ea typeface="Times New Roman" panose="02020603050405020304" pitchFamily="18" charset="0"/>
                <a:cs typeface="Times New Roman" panose="02020603050405020304" pitchFamily="18" charset="0"/>
              </a:rPr>
              <a:t>References</a:t>
            </a:r>
          </a:p>
          <a:p>
            <a:pPr lvl="0" eaLnBrk="0" fontAlgn="base" hangingPunct="0">
              <a:spcBef>
                <a:spcPct val="0"/>
              </a:spcBef>
              <a:spcAft>
                <a:spcPct val="0"/>
              </a:spcAft>
            </a:pPr>
            <a:r>
              <a:rPr lang="en-US" altLang="en-US" dirty="0">
                <a:ea typeface="Calibri" panose="020F0502020204030204" pitchFamily="34" charset="0"/>
                <a:cs typeface="Times New Roman" panose="02020603050405020304" pitchFamily="18" charset="0"/>
              </a:rPr>
              <a:t>Collinson, P. (2015). </a:t>
            </a:r>
            <a:r>
              <a:rPr lang="en-US" altLang="en-US" i="1" dirty="0">
                <a:ea typeface="Calibri" panose="020F0502020204030204" pitchFamily="34" charset="0"/>
                <a:cs typeface="Times New Roman" panose="02020603050405020304" pitchFamily="18" charset="0"/>
              </a:rPr>
              <a:t>Has John Lewis lost its way?.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https://www.theguardian.com/money/blog/2015/sep/12/has-john-lewis-lost-the-plot-complaints</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06 06 2019].</a:t>
            </a:r>
            <a:endParaRPr lang="en-GB" altLang="en-US" dirty="0"/>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r>
              <a:rPr lang="en-GB" dirty="0"/>
              <a:t>Forshew, A. (2018), ‘My Customer’, [Online]. Available at: </a:t>
            </a:r>
            <a:r>
              <a:rPr lang="en-GB" u="sng" dirty="0"/>
              <a:t>https://www.mycustomer.com/experince/engagement/how -will-john-</a:t>
            </a:r>
            <a:r>
              <a:rPr lang="en-GB" u="sng" dirty="0" err="1"/>
              <a:t>lewis</a:t>
            </a:r>
            <a:r>
              <a:rPr lang="en-GB" u="sng" dirty="0"/>
              <a:t>-rebrand-</a:t>
            </a:r>
            <a:r>
              <a:rPr lang="en-GB" u="sng" dirty="0" err="1"/>
              <a:t>actully</a:t>
            </a:r>
            <a:r>
              <a:rPr lang="en-GB" u="sng" dirty="0"/>
              <a:t>-benefit-the-</a:t>
            </a:r>
            <a:r>
              <a:rPr lang="en-GB" u="sng" dirty="0" err="1"/>
              <a:t>customere</a:t>
            </a:r>
            <a:endParaRPr lang="en-GB" u="sng" dirty="0"/>
          </a:p>
          <a:p>
            <a:endParaRPr lang="en-GB" u="sng" dirty="0"/>
          </a:p>
          <a:p>
            <a:r>
              <a:rPr lang="en-GB" dirty="0"/>
              <a:t>Helgeson, L. (2017), CRM, New Jersey: John Wiley &amp; Sons Inc. </a:t>
            </a:r>
          </a:p>
          <a:p>
            <a:endParaRPr lang="en-GB" dirty="0"/>
          </a:p>
          <a:p>
            <a:r>
              <a:rPr lang="en-GB" dirty="0"/>
              <a:t>Hobbs, T. (2017), ‘John Lewis: Human interactions are still the Primary Driver of Loyalty’, [Online]. Available at: </a:t>
            </a:r>
            <a:r>
              <a:rPr lang="en-GB" u="sng" dirty="0"/>
              <a:t>https://www.marketingweek.com/2017/10/06/john-lewishuman-interactions-still-primary-driver-loyalty/ </a:t>
            </a:r>
          </a:p>
          <a:p>
            <a:r>
              <a:rPr lang="en-GB" dirty="0"/>
              <a:t>[Accessed 27 05 2019]. </a:t>
            </a:r>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US" altLang="en-US" dirty="0">
                <a:ea typeface="Calibri" panose="020F0502020204030204" pitchFamily="34" charset="0"/>
                <a:cs typeface="Times New Roman" panose="02020603050405020304" pitchFamily="18" charset="0"/>
              </a:rPr>
              <a:t>John Lewis &amp; Partners, (2019). </a:t>
            </a:r>
            <a:r>
              <a:rPr lang="en-US" altLang="en-US" i="1" dirty="0">
                <a:ea typeface="Calibri" panose="020F0502020204030204" pitchFamily="34" charset="0"/>
                <a:cs typeface="Times New Roman" panose="02020603050405020304" pitchFamily="18" charset="0"/>
              </a:rPr>
              <a:t>Never Knowingly Undersold.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https://www.johnlewis.com/customer-services/prices-and-payment/never-knowingly-undersold</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05 06 2019].</a:t>
            </a:r>
            <a:endParaRPr lang="en-GB" altLang="en-US" dirty="0"/>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592E847D-302A-4B32-B831-F40C84363A9C}"/>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Tree>
    <p:extLst>
      <p:ext uri="{BB962C8B-B14F-4D97-AF65-F5344CB8AC3E}">
        <p14:creationId xmlns:p14="http://schemas.microsoft.com/office/powerpoint/2010/main" val="30144127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774F453-2E33-4A61-A664-852510D6325D}"/>
              </a:ext>
            </a:extLst>
          </p:cNvPr>
          <p:cNvSpPr/>
          <p:nvPr/>
        </p:nvSpPr>
        <p:spPr>
          <a:xfrm>
            <a:off x="1533378" y="335845"/>
            <a:ext cx="10550769" cy="6186309"/>
          </a:xfrm>
          <a:prstGeom prst="rect">
            <a:avLst/>
          </a:prstGeom>
        </p:spPr>
        <p:txBody>
          <a:bodyPr wrap="square">
            <a:spAutoFit/>
          </a:bodyPr>
          <a:lstStyle/>
          <a:p>
            <a:pPr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dirty="0">
                <a:ea typeface="Calibri" panose="020F0502020204030204" pitchFamily="34" charset="0"/>
                <a:cs typeface="Times New Roman" panose="02020603050405020304" pitchFamily="18" charset="0"/>
              </a:rPr>
              <a:t>John Lewis &amp; Partners, (2013). </a:t>
            </a:r>
            <a:r>
              <a:rPr lang="en-US" altLang="en-US" i="1" dirty="0">
                <a:ea typeface="Calibri" panose="020F0502020204030204" pitchFamily="34" charset="0"/>
                <a:cs typeface="Times New Roman" panose="02020603050405020304" pitchFamily="18" charset="0"/>
              </a:rPr>
              <a:t>My John Lewis.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https://www.johnlewis.com/our-services/my-john-lewis</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08 06 2019].</a:t>
            </a:r>
            <a:endParaRPr lang="en-GB" altLang="en-US" dirty="0"/>
          </a:p>
          <a:p>
            <a:pPr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dirty="0"/>
              <a:t>John Lewis and Partners, (2019). </a:t>
            </a:r>
            <a:r>
              <a:rPr lang="en-US" i="1" dirty="0"/>
              <a:t>Our Business. </a:t>
            </a:r>
            <a:r>
              <a:rPr lang="en-US" dirty="0"/>
              <a:t>[Online] </a:t>
            </a:r>
            <a:br>
              <a:rPr lang="en-US" dirty="0"/>
            </a:br>
            <a:r>
              <a:rPr lang="en-US" dirty="0"/>
              <a:t>Available at: </a:t>
            </a:r>
            <a:r>
              <a:rPr lang="en-US" u="sng" dirty="0"/>
              <a:t>https://www.johnlewispartnership.co.uk/about.html</a:t>
            </a:r>
            <a:r>
              <a:rPr lang="en-US" dirty="0"/>
              <a:t/>
            </a:r>
            <a:br>
              <a:rPr lang="en-US" dirty="0"/>
            </a:br>
            <a:r>
              <a:rPr lang="en-US" dirty="0"/>
              <a:t>[Accessed 09 06 2019].</a:t>
            </a:r>
            <a:endParaRPr lang="en-GB" dirty="0"/>
          </a:p>
          <a:p>
            <a:pPr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dirty="0">
                <a:ea typeface="Calibri" panose="020F0502020204030204" pitchFamily="34" charset="0"/>
                <a:cs typeface="Times New Roman" panose="02020603050405020304" pitchFamily="18" charset="0"/>
              </a:rPr>
              <a:t>Kulpa, J. (2017). [Online]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https://www.forbes.com/sites/forbesagencycouncil/2017/10/24/why-is-customer-relationship-management-so-important/#1b1734537dac</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05 06 2019].</a:t>
            </a:r>
            <a:endParaRPr lang="en-GB" altLang="en-US" dirty="0"/>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GB" dirty="0"/>
              <a:t>Nguyen, B. (2012) ‘The Dark side of customer relationship management: Exploring the underlaying reasons for pitfalls, exploitation and unfairness’, Journal of Database Marketing and customer Strategy Management, 18:1, pp. 56-70. </a:t>
            </a:r>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a:p>
            <a:r>
              <a:rPr lang="en-GB" dirty="0"/>
              <a:t>Sales Force, (2018),’The Six Benefits of CRM’, [Online]. Available at: </a:t>
            </a:r>
            <a:r>
              <a:rPr lang="en-GB" u="sng" dirty="0"/>
              <a:t>https://www.salesforce.com/hub/crm/benefitsof-crm/</a:t>
            </a:r>
            <a:r>
              <a:rPr lang="en-GB" dirty="0"/>
              <a:t> </a:t>
            </a:r>
          </a:p>
          <a:p>
            <a:r>
              <a:rPr lang="en-GB" dirty="0"/>
              <a:t>[Accessed 03 06 2019]. </a:t>
            </a:r>
          </a:p>
          <a:p>
            <a:pPr lvl="0" eaLnBrk="0" fontAlgn="base" hangingPunct="0">
              <a:spcBef>
                <a:spcPct val="0"/>
              </a:spcBef>
              <a:spcAft>
                <a:spcPct val="0"/>
              </a:spcAft>
            </a:pPr>
            <a:endParaRPr lang="en-US" altLang="en-US" dirty="0">
              <a:ea typeface="Calibri" panose="020F0502020204030204" pitchFamily="34"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7304743A-286C-489C-9A34-AE4A9CE2005F}"/>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Tree>
    <p:extLst>
      <p:ext uri="{BB962C8B-B14F-4D97-AF65-F5344CB8AC3E}">
        <p14:creationId xmlns:p14="http://schemas.microsoft.com/office/powerpoint/2010/main" val="5005190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400A54-12A5-4873-BAA8-EF9D42099669}"/>
              </a:ext>
            </a:extLst>
          </p:cNvPr>
          <p:cNvSpPr/>
          <p:nvPr/>
        </p:nvSpPr>
        <p:spPr>
          <a:xfrm>
            <a:off x="1589649" y="552218"/>
            <a:ext cx="10494499" cy="5909310"/>
          </a:xfrm>
          <a:prstGeom prst="rect">
            <a:avLst/>
          </a:prstGeom>
        </p:spPr>
        <p:txBody>
          <a:bodyPr wrap="square">
            <a:spAutoFit/>
          </a:bodyPr>
          <a:lstStyle/>
          <a:p>
            <a:endParaRPr lang="en-GB" dirty="0"/>
          </a:p>
          <a:p>
            <a:r>
              <a:rPr lang="en-US" altLang="en-US" dirty="0">
                <a:ea typeface="Calibri" panose="020F0502020204030204" pitchFamily="34" charset="0"/>
                <a:cs typeface="Times New Roman" panose="02020603050405020304" pitchFamily="18" charset="0"/>
              </a:rPr>
              <a:t>Smith, N. (2014). </a:t>
            </a:r>
            <a:r>
              <a:rPr lang="en-US" altLang="en-US" i="1" dirty="0">
                <a:ea typeface="Calibri" panose="020F0502020204030204" pitchFamily="34" charset="0"/>
                <a:cs typeface="Times New Roman" panose="02020603050405020304" pitchFamily="18" charset="0"/>
              </a:rPr>
              <a:t>Customer relationship management (CRM) is gaining momentum.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https://www.marketingweek.com/2014/05/28/customer-relationship-management-crm-is-gaining-momentum/</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04 06 2019].</a:t>
            </a:r>
          </a:p>
          <a:p>
            <a:endParaRPr lang="en-US" altLang="en-US" dirty="0">
              <a:ea typeface="Calibri" panose="020F0502020204030204" pitchFamily="34" charset="0"/>
              <a:cs typeface="Times New Roman" panose="02020603050405020304" pitchFamily="18" charset="0"/>
            </a:endParaRPr>
          </a:p>
          <a:p>
            <a:r>
              <a:rPr lang="en-US" altLang="en-US" dirty="0" err="1">
                <a:ea typeface="Calibri" panose="020F0502020204030204" pitchFamily="34" charset="0"/>
                <a:cs typeface="Times New Roman" panose="02020603050405020304" pitchFamily="18" charset="0"/>
              </a:rPr>
              <a:t>Sollazzo</a:t>
            </a:r>
            <a:r>
              <a:rPr lang="en-US" altLang="en-US" dirty="0">
                <a:ea typeface="Calibri" panose="020F0502020204030204" pitchFamily="34" charset="0"/>
                <a:cs typeface="Times New Roman" panose="02020603050405020304" pitchFamily="18" charset="0"/>
              </a:rPr>
              <a:t>, G. (2017). </a:t>
            </a:r>
            <a:r>
              <a:rPr lang="en-US" altLang="en-US" i="1" dirty="0">
                <a:ea typeface="Calibri" panose="020F0502020204030204" pitchFamily="34" charset="0"/>
                <a:cs typeface="Times New Roman" panose="02020603050405020304" pitchFamily="18" charset="0"/>
              </a:rPr>
              <a:t>When security checks are not secure at all.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https://medium.com/@puntofisso/when-security-checks-are-not-secure-at-all-my-experience-with-john-lewis-is-a-warning-that-we-94c016b42823</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06 06 2019].</a:t>
            </a:r>
            <a:endParaRPr lang="en-GB" altLang="en-US" dirty="0"/>
          </a:p>
          <a:p>
            <a:endParaRPr lang="en-US" altLang="en-US" dirty="0">
              <a:ea typeface="Calibri" panose="020F0502020204030204" pitchFamily="34" charset="0"/>
              <a:cs typeface="Times New Roman" panose="02020603050405020304" pitchFamily="18" charset="0"/>
            </a:endParaRPr>
          </a:p>
          <a:p>
            <a:r>
              <a:rPr lang="en-GB" dirty="0"/>
              <a:t>Staff, (2011), ‘Netflix: Three Things to Learn from Customer Relationship Management Failure’, [Online]. </a:t>
            </a:r>
          </a:p>
          <a:p>
            <a:r>
              <a:rPr lang="en-GB" dirty="0"/>
              <a:t>Available at: </a:t>
            </a:r>
            <a:r>
              <a:rPr lang="en-GB" u="sng" dirty="0"/>
              <a:t>https://thyblackman.com/2011/10/25/netflix-3-things-to-learnfrom-netflixs-customer-relations-failure/</a:t>
            </a:r>
          </a:p>
          <a:p>
            <a:r>
              <a:rPr lang="en-GB" dirty="0"/>
              <a:t>[Accessed 28 05 2019]. </a:t>
            </a:r>
          </a:p>
          <a:p>
            <a:endParaRPr lang="en-GB" dirty="0"/>
          </a:p>
          <a:p>
            <a:r>
              <a:rPr lang="en-GB" dirty="0" err="1"/>
              <a:t>Techwalla</a:t>
            </a:r>
            <a:r>
              <a:rPr lang="en-GB" dirty="0"/>
              <a:t>, (2019),’The Disadvantages of CRM Systems’, [Online]. </a:t>
            </a:r>
          </a:p>
          <a:p>
            <a:r>
              <a:rPr lang="en-GB" dirty="0"/>
              <a:t>Available at: </a:t>
            </a:r>
            <a:r>
              <a:rPr lang="en-GB" u="sng" dirty="0"/>
              <a:t>https://www.techwalla.com/articles/the-disadvantages-ofcrm-systems</a:t>
            </a:r>
            <a:r>
              <a:rPr lang="en-GB" dirty="0"/>
              <a:t> [Accessed 03 06 2019].</a:t>
            </a:r>
          </a:p>
          <a:p>
            <a:endParaRPr lang="en-GB" dirty="0"/>
          </a:p>
        </p:txBody>
      </p:sp>
      <p:sp>
        <p:nvSpPr>
          <p:cNvPr id="3" name="Slide Number Placeholder 2">
            <a:extLst>
              <a:ext uri="{FF2B5EF4-FFF2-40B4-BE49-F238E27FC236}">
                <a16:creationId xmlns:a16="http://schemas.microsoft.com/office/drawing/2014/main" id="{FCA5C8FB-8B29-4FAB-8BDA-D012755F950C}"/>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Tree>
    <p:extLst>
      <p:ext uri="{BB962C8B-B14F-4D97-AF65-F5344CB8AC3E}">
        <p14:creationId xmlns:p14="http://schemas.microsoft.com/office/powerpoint/2010/main" val="781203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D4E4B3-4C72-4ED7-A667-E536F0940A8A}"/>
              </a:ext>
            </a:extLst>
          </p:cNvPr>
          <p:cNvSpPr txBox="1"/>
          <p:nvPr/>
        </p:nvSpPr>
        <p:spPr>
          <a:xfrm>
            <a:off x="2067339" y="970344"/>
            <a:ext cx="9912626" cy="2585323"/>
          </a:xfrm>
          <a:prstGeom prst="rect">
            <a:avLst/>
          </a:prstGeom>
          <a:noFill/>
        </p:spPr>
        <p:txBody>
          <a:bodyPr wrap="square" rtlCol="0">
            <a:spAutoFit/>
          </a:bodyPr>
          <a:lstStyle/>
          <a:p>
            <a:r>
              <a:rPr lang="en-US" dirty="0"/>
              <a:t>UKessays, (2016). </a:t>
            </a:r>
            <a:r>
              <a:rPr lang="en-US" i="1" dirty="0"/>
              <a:t>John Lewis partnership. </a:t>
            </a:r>
            <a:r>
              <a:rPr lang="en-US" dirty="0"/>
              <a:t>[Online] </a:t>
            </a:r>
            <a:br>
              <a:rPr lang="en-US" dirty="0"/>
            </a:br>
            <a:r>
              <a:rPr lang="en-US" dirty="0"/>
              <a:t>Available at: </a:t>
            </a:r>
            <a:r>
              <a:rPr lang="en-US" u="sng" dirty="0"/>
              <a:t>https://www.ukessays.com/essays/business/what-is-john-lewis-partnership-business-essays.php#.XPwtkqTzs6y.whatsapp</a:t>
            </a:r>
            <a:r>
              <a:rPr lang="en-US" dirty="0"/>
              <a:t/>
            </a:r>
            <a:br>
              <a:rPr lang="en-US" dirty="0"/>
            </a:br>
            <a:r>
              <a:rPr lang="en-US" dirty="0"/>
              <a:t>[Accessed 09 06 2019].</a:t>
            </a:r>
            <a:endParaRPr lang="en-GB" dirty="0"/>
          </a:p>
          <a:p>
            <a:endParaRPr lang="en-US" altLang="en-US" dirty="0">
              <a:ea typeface="Calibri" panose="020F0502020204030204" pitchFamily="34" charset="0"/>
              <a:cs typeface="Times New Roman" panose="02020603050405020304" pitchFamily="18" charset="0"/>
            </a:endParaRPr>
          </a:p>
          <a:p>
            <a:r>
              <a:rPr lang="en-US" altLang="en-US" dirty="0">
                <a:ea typeface="Calibri" panose="020F0502020204030204" pitchFamily="34" charset="0"/>
                <a:cs typeface="Times New Roman" panose="02020603050405020304" pitchFamily="18" charset="0"/>
              </a:rPr>
              <a:t>Wood, Z. (2013). </a:t>
            </a:r>
            <a:r>
              <a:rPr lang="en-US" altLang="en-US" i="1" dirty="0">
                <a:ea typeface="Calibri" panose="020F0502020204030204" pitchFamily="34" charset="0"/>
                <a:cs typeface="Times New Roman" panose="02020603050405020304" pitchFamily="18" charset="0"/>
              </a:rPr>
              <a:t>John Lewis looks to digital innovation as next big thing in retail. </a:t>
            </a:r>
            <a:r>
              <a:rPr lang="en-US" altLang="en-US" dirty="0">
                <a:ea typeface="Calibri" panose="020F0502020204030204" pitchFamily="34" charset="0"/>
                <a:cs typeface="Times New Roman" panose="02020603050405020304" pitchFamily="18" charset="0"/>
              </a:rPr>
              <a:t>[Online]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Available at: </a:t>
            </a:r>
            <a:r>
              <a:rPr lang="en-US" altLang="en-US" u="sng" dirty="0">
                <a:ea typeface="Calibri" panose="020F0502020204030204" pitchFamily="34" charset="0"/>
                <a:cs typeface="Times New Roman" panose="02020603050405020304" pitchFamily="18" charset="0"/>
              </a:rPr>
              <a:t>https://www.theguardian.com/business/2014/mar/02/john-lewis-digital-innovation-next-big-thing-retail</a:t>
            </a:r>
            <a:r>
              <a:rPr lang="en-US" altLang="en-US" dirty="0">
                <a:ea typeface="Calibri" panose="020F0502020204030204" pitchFamily="34" charset="0"/>
                <a:cs typeface="Times New Roman" panose="02020603050405020304" pitchFamily="18" charset="0"/>
              </a:rPr>
              <a:t/>
            </a:r>
            <a:br>
              <a:rPr lang="en-US" altLang="en-US" dirty="0">
                <a:ea typeface="Calibri" panose="020F0502020204030204" pitchFamily="34" charset="0"/>
                <a:cs typeface="Times New Roman" panose="02020603050405020304" pitchFamily="18" charset="0"/>
              </a:rPr>
            </a:br>
            <a:r>
              <a:rPr lang="en-US" altLang="en-US" dirty="0">
                <a:ea typeface="Calibri" panose="020F0502020204030204" pitchFamily="34" charset="0"/>
                <a:cs typeface="Times New Roman" panose="02020603050405020304" pitchFamily="18" charset="0"/>
              </a:rPr>
              <a:t>[Accessed 04 06 2019].</a:t>
            </a:r>
            <a:endParaRPr lang="en-GB" altLang="en-US" dirty="0"/>
          </a:p>
        </p:txBody>
      </p:sp>
      <p:sp>
        <p:nvSpPr>
          <p:cNvPr id="3" name="Slide Number Placeholder 2">
            <a:extLst>
              <a:ext uri="{FF2B5EF4-FFF2-40B4-BE49-F238E27FC236}">
                <a16:creationId xmlns:a16="http://schemas.microsoft.com/office/drawing/2014/main" id="{F60DAC0A-4556-4849-A587-C64A1B71FBB0}"/>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Tree>
    <p:extLst>
      <p:ext uri="{BB962C8B-B14F-4D97-AF65-F5344CB8AC3E}">
        <p14:creationId xmlns:p14="http://schemas.microsoft.com/office/powerpoint/2010/main" val="334400493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481</TotalTime>
  <Words>2168</Words>
  <Application>Microsoft Office PowerPoint</Application>
  <PresentationFormat>Widescreen</PresentationFormat>
  <Paragraphs>226</Paragraphs>
  <Slides>29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Century Gothic</vt:lpstr>
      <vt:lpstr>Times New Roman</vt:lpstr>
      <vt:lpstr>Wingdings</vt:lpstr>
      <vt:lpstr>Wingdings 3</vt:lpstr>
      <vt:lpstr>Wisp</vt:lpstr>
      <vt:lpstr>Customer Relationship Management in John Lewis (CRM) </vt:lpstr>
      <vt:lpstr>Customer Relationship Management </vt:lpstr>
      <vt:lpstr>Customer Relationship Management at John Lewis and Partners </vt:lpstr>
      <vt:lpstr>What are the benefits of Customer Relationship Management?</vt:lpstr>
      <vt:lpstr>What are the drawbacks of Customer Relationship Management? </vt:lpstr>
      <vt:lpstr>JLP and the loyalty ladder</vt:lpstr>
      <vt:lpstr>Gaining Clients</vt:lpstr>
      <vt:lpstr>Customer Retention</vt:lpstr>
      <vt:lpstr>Drawback</vt:lpstr>
      <vt:lpstr>Re-adjusting</vt:lpstr>
      <vt:lpstr>Re-adjusting (Contd.)</vt:lpstr>
      <vt:lpstr>What john Lewis do to support/develop its CRM system</vt:lpstr>
      <vt:lpstr>JLab</vt:lpstr>
      <vt:lpstr>Product</vt:lpstr>
      <vt:lpstr>People</vt:lpstr>
      <vt:lpstr>Promotion </vt:lpstr>
      <vt:lpstr>Porters Five Forces</vt:lpstr>
      <vt:lpstr>McKinsey’s 7s model</vt:lpstr>
      <vt:lpstr>PowerPoint Presentation</vt:lpstr>
      <vt:lpstr>Benefits of John Lewis CRM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Customer Relationship Management? (CRM)</dc:title>
  <dc:creator>koyrul meah</dc:creator>
  <cp:lastModifiedBy>Monsur Ali (1705640)</cp:lastModifiedBy>
  <cp:revision>34</cp:revision>
  <dcterms:created xsi:type="dcterms:W3CDTF">2019-06-06T23:53:16Z</dcterms:created>
  <dcterms:modified xsi:type="dcterms:W3CDTF">2019-06-10T12:10:15Z</dcterms:modified>
</cp:coreProperties>
</file>