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0" r:id="rId4"/>
  </p:sldMasterIdLst>
  <p:notesMasterIdLst>
    <p:notesMasterId r:id="rId29"/>
  </p:notesMasterIdLst>
  <p:handoutMasterIdLst>
    <p:handoutMasterId r:id="rId30"/>
  </p:handoutMasterIdLst>
  <p:sldIdLst>
    <p:sldId id="257" r:id="rId5"/>
    <p:sldId id="258" r:id="rId6"/>
    <p:sldId id="259" r:id="rId7"/>
    <p:sldId id="271" r:id="rId8"/>
    <p:sldId id="260" r:id="rId9"/>
    <p:sldId id="261" r:id="rId10"/>
    <p:sldId id="262" r:id="rId11"/>
    <p:sldId id="263" r:id="rId12"/>
    <p:sldId id="265" r:id="rId13"/>
    <p:sldId id="264" r:id="rId14"/>
    <p:sldId id="266" r:id="rId15"/>
    <p:sldId id="267" r:id="rId16"/>
    <p:sldId id="269" r:id="rId17"/>
    <p:sldId id="268" r:id="rId18"/>
    <p:sldId id="279" r:id="rId19"/>
    <p:sldId id="270" r:id="rId20"/>
    <p:sldId id="273" r:id="rId21"/>
    <p:sldId id="274" r:id="rId22"/>
    <p:sldId id="275" r:id="rId23"/>
    <p:sldId id="276" r:id="rId24"/>
    <p:sldId id="277" r:id="rId25"/>
    <p:sldId id="278" r:id="rId26"/>
    <p:sldId id="272" r:id="rId27"/>
    <p:sldId id="280"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9" autoAdjust="0"/>
    <p:restoredTop sz="83448" autoAdjust="0"/>
  </p:normalViewPr>
  <p:slideViewPr>
    <p:cSldViewPr snapToGrid="0">
      <p:cViewPr varScale="1">
        <p:scale>
          <a:sx n="91" d="100"/>
          <a:sy n="91" d="100"/>
        </p:scale>
        <p:origin x="63" y="222"/>
      </p:cViewPr>
      <p:guideLst/>
    </p:cSldViewPr>
  </p:slideViewPr>
  <p:notesTextViewPr>
    <p:cViewPr>
      <p:scale>
        <a:sx n="3" d="2"/>
        <a:sy n="3" d="2"/>
      </p:scale>
      <p:origin x="0" y="0"/>
    </p:cViewPr>
  </p:notesTextViewPr>
  <p:notesViewPr>
    <p:cSldViewPr snapToGrid="0" showGuides="1">
      <p:cViewPr varScale="1">
        <p:scale>
          <a:sx n="79" d="100"/>
          <a:sy n="79" d="100"/>
        </p:scale>
        <p:origin x="3198"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157B527-9545-4A18-82C6-985C2D673EE0}" type="datetimeFigureOut">
              <a:rPr lang="en-US" smtClean="0"/>
              <a:t>3/9/2022</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06BD15E-A83F-499B-AE2F-72149146BFF5}" type="slidenum">
              <a:rPr lang="en-US" smtClean="0"/>
              <a:t>‹#›</a:t>
            </a:fld>
            <a:endParaRPr lang="en-US"/>
          </a:p>
        </p:txBody>
      </p:sp>
    </p:spTree>
    <p:extLst>
      <p:ext uri="{BB962C8B-B14F-4D97-AF65-F5344CB8AC3E}">
        <p14:creationId xmlns:p14="http://schemas.microsoft.com/office/powerpoint/2010/main" val="15283393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82A402-9AEC-46CD-BFFB-8C45353B9417}" type="datetimeFigureOut">
              <a:rPr lang="en-US" smtClean="0"/>
              <a:t>3/9/2022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D6FFF6-EFF5-46FA-B62C-F141E1274D59}" type="slidenum">
              <a:rPr lang="en-US" smtClean="0"/>
              <a:t>‹#›</a:t>
            </a:fld>
            <a:endParaRPr lang="en-US"/>
          </a:p>
        </p:txBody>
      </p:sp>
    </p:spTree>
    <p:extLst>
      <p:ext uri="{BB962C8B-B14F-4D97-AF65-F5344CB8AC3E}">
        <p14:creationId xmlns:p14="http://schemas.microsoft.com/office/powerpoint/2010/main" val="7556670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BD6FFF6-EFF5-46FA-B62C-F141E1274D59}" type="slidenum">
              <a:rPr lang="en-US" smtClean="0"/>
              <a:t>1</a:t>
            </a:fld>
            <a:endParaRPr lang="en-US"/>
          </a:p>
        </p:txBody>
      </p:sp>
    </p:spTree>
    <p:extLst>
      <p:ext uri="{BB962C8B-B14F-4D97-AF65-F5344CB8AC3E}">
        <p14:creationId xmlns:p14="http://schemas.microsoft.com/office/powerpoint/2010/main" val="40052295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Electromagnetic – Michael Faraday 1821.</a:t>
            </a:r>
          </a:p>
          <a:p>
            <a:r>
              <a:rPr lang="en-GB" dirty="0"/>
              <a:t>In 1820 Hans Christian </a:t>
            </a:r>
            <a:r>
              <a:rPr lang="en-GB" dirty="0" err="1"/>
              <a:t>Ørsted</a:t>
            </a:r>
            <a:r>
              <a:rPr lang="en-GB" dirty="0"/>
              <a:t> announced his discovery that the flow of an electric current through a wire produced a magnetic field around the wire. André-Marie Ampère followed on and showed that the magnetic force apparently was a circular one, producing in effect a cylinder of magnetism around the wire. No such circular force had ever before been observed.</a:t>
            </a:r>
          </a:p>
          <a:p>
            <a:endParaRPr lang="en-GB" dirty="0"/>
          </a:p>
          <a:p>
            <a:r>
              <a:rPr lang="en-GB" dirty="0"/>
              <a:t>The motor features a stiff wire which hangs down into a glass vessel which has a bar magnet secured at the bottom.  The glass vessel would then be part filled with mercury (a metal that is liquid at room temperature and an excellent conductor). Faraday connected his apparatus to a battery, which sent electricity through the wire creating a magnetic field around it. This field interacted with the field around the magnet and caused the wire to rotate clockwise.</a:t>
            </a:r>
          </a:p>
          <a:p>
            <a:endParaRPr lang="en-GB" dirty="0"/>
          </a:p>
          <a:p>
            <a:r>
              <a:rPr lang="en-GB" dirty="0"/>
              <a:t>This discovery led Faraday to contemplate the nature of electricity. Unlike his contemporaries, he was not convinced that electricity was a material fluid that flowed through wires like water through a pipe. Instead, he thought of it as a vibration or force that was somehow transmitted as the result of tensions created in the conductor.</a:t>
            </a:r>
          </a:p>
          <a:p>
            <a:endParaRPr lang="en-GB" dirty="0"/>
          </a:p>
        </p:txBody>
      </p:sp>
      <p:sp>
        <p:nvSpPr>
          <p:cNvPr id="4" name="Slide Number Placeholder 3"/>
          <p:cNvSpPr>
            <a:spLocks noGrp="1"/>
          </p:cNvSpPr>
          <p:nvPr>
            <p:ph type="sldNum" sz="quarter" idx="5"/>
          </p:nvPr>
        </p:nvSpPr>
        <p:spPr/>
        <p:txBody>
          <a:bodyPr/>
          <a:lstStyle/>
          <a:p>
            <a:fld id="{4BD6FFF6-EFF5-46FA-B62C-F141E1274D59}" type="slidenum">
              <a:rPr lang="en-US" smtClean="0"/>
              <a:t>2</a:t>
            </a:fld>
            <a:endParaRPr lang="en-US"/>
          </a:p>
        </p:txBody>
      </p:sp>
    </p:spTree>
    <p:extLst>
      <p:ext uri="{BB962C8B-B14F-4D97-AF65-F5344CB8AC3E}">
        <p14:creationId xmlns:p14="http://schemas.microsoft.com/office/powerpoint/2010/main" val="557054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PV effect credited to Becquerel 1839</a:t>
            </a:r>
          </a:p>
          <a:p>
            <a:endParaRPr lang="en-GB" dirty="0"/>
          </a:p>
          <a:p>
            <a:r>
              <a:rPr lang="en-GB" dirty="0"/>
              <a:t>The photovoltaic effect has been discovered by Edmond Becquerel in 1839 during the study of electrical effects occurring between two electrodes dipped in electrolytes [1]. At that time, the scientific community was fully engaged in exploring the new field of electricity opened in 1800 after A. Volta's discoveries. E. Becquerel reported the production of a photocurrent when electrodes covered by copper or silver halides salts were illuminated by solar light. He discovered also the effect of wavelength on the production of the electrical current, which is now explained by the semiconducting character of these salts with the existence of band gaps. It took 115 years to make the first efficient solar cell, with a few watts produced, about 50 years to deploy 3 GW of production capacity worldwide and only 13 years to reach 300 GW in 2016.</a:t>
            </a:r>
          </a:p>
          <a:p>
            <a:endParaRPr lang="en-GB" dirty="0"/>
          </a:p>
          <a:p>
            <a:r>
              <a:rPr lang="en-GB" dirty="0"/>
              <a:t>PV not developed until Chapin, Fuller and Pearson in 1954.</a:t>
            </a:r>
          </a:p>
          <a:p>
            <a:endParaRPr lang="en-GB" dirty="0"/>
          </a:p>
          <a:p>
            <a:endParaRPr lang="en-GB" dirty="0"/>
          </a:p>
          <a:p>
            <a:r>
              <a:rPr lang="en-GB" dirty="0"/>
              <a:t>Further study: </a:t>
            </a:r>
          </a:p>
          <a:p>
            <a:r>
              <a:rPr lang="en-GB" dirty="0"/>
              <a:t>The new paradigm of photovoltaics: From powering satellites to powering humanity.</a:t>
            </a:r>
          </a:p>
          <a:p>
            <a:r>
              <a:rPr lang="en-GB" dirty="0"/>
              <a:t>Daniel </a:t>
            </a:r>
            <a:r>
              <a:rPr lang="en-GB" dirty="0" err="1"/>
              <a:t>Lincot</a:t>
            </a:r>
            <a:endParaRPr lang="en-GB" dirty="0"/>
          </a:p>
          <a:p>
            <a:r>
              <a:rPr lang="en-GB" dirty="0"/>
              <a:t>https://www.aps.org/publications/apsnews/200904/physicshistory.cfm – article on Chapin, Fuller and Pearson in 1954.</a:t>
            </a:r>
          </a:p>
          <a:p>
            <a:endParaRPr lang="en-GB" dirty="0"/>
          </a:p>
          <a:p>
            <a:endParaRPr lang="en-GB" dirty="0"/>
          </a:p>
        </p:txBody>
      </p:sp>
      <p:sp>
        <p:nvSpPr>
          <p:cNvPr id="4" name="Slide Number Placeholder 3"/>
          <p:cNvSpPr>
            <a:spLocks noGrp="1"/>
          </p:cNvSpPr>
          <p:nvPr>
            <p:ph type="sldNum" sz="quarter" idx="5"/>
          </p:nvPr>
        </p:nvSpPr>
        <p:spPr/>
        <p:txBody>
          <a:bodyPr/>
          <a:lstStyle/>
          <a:p>
            <a:fld id="{4BD6FFF6-EFF5-46FA-B62C-F141E1274D59}" type="slidenum">
              <a:rPr lang="en-US" smtClean="0"/>
              <a:t>3</a:t>
            </a:fld>
            <a:endParaRPr lang="en-US"/>
          </a:p>
        </p:txBody>
      </p:sp>
    </p:spTree>
    <p:extLst>
      <p:ext uri="{BB962C8B-B14F-4D97-AF65-F5344CB8AC3E}">
        <p14:creationId xmlns:p14="http://schemas.microsoft.com/office/powerpoint/2010/main" val="35542733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installation – payback – 7 years. Larger installations far quicker – 3 years.</a:t>
            </a:r>
          </a:p>
        </p:txBody>
      </p:sp>
      <p:sp>
        <p:nvSpPr>
          <p:cNvPr id="4" name="Slide Number Placeholder 3"/>
          <p:cNvSpPr>
            <a:spLocks noGrp="1"/>
          </p:cNvSpPr>
          <p:nvPr>
            <p:ph type="sldNum" sz="quarter" idx="5"/>
          </p:nvPr>
        </p:nvSpPr>
        <p:spPr/>
        <p:txBody>
          <a:bodyPr/>
          <a:lstStyle/>
          <a:p>
            <a:fld id="{4BD6FFF6-EFF5-46FA-B62C-F141E1274D59}" type="slidenum">
              <a:rPr lang="en-US" smtClean="0"/>
              <a:t>7</a:t>
            </a:fld>
            <a:endParaRPr lang="en-US"/>
          </a:p>
        </p:txBody>
      </p:sp>
    </p:spTree>
    <p:extLst>
      <p:ext uri="{BB962C8B-B14F-4D97-AF65-F5344CB8AC3E}">
        <p14:creationId xmlns:p14="http://schemas.microsoft.com/office/powerpoint/2010/main" val="21151486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source: International Energy Agency - https://iea-pvps.org/wp-content/uploads/2020/04/IEA_PVPS_Snapshot_2020.pdf</a:t>
            </a:r>
          </a:p>
          <a:p>
            <a:endParaRPr lang="en-GB" dirty="0"/>
          </a:p>
          <a:p>
            <a:r>
              <a:rPr lang="en-GB" dirty="0"/>
              <a:t>PV fastest growing env energy technologies: universal applicability (variable solar radiation levels); modular; reliability, ease of use, no noise, no at source emissions, long life (20 + years but with gradual deterioration). Need to clean the panels, check the wiring, protect the cables. </a:t>
            </a:r>
          </a:p>
          <a:p>
            <a:endParaRPr lang="en-GB" dirty="0"/>
          </a:p>
          <a:p>
            <a:r>
              <a:rPr lang="en-GB" dirty="0"/>
              <a:t>Before 2000 – micro. Post 2000, grid connected applications dominate.</a:t>
            </a:r>
          </a:p>
          <a:p>
            <a:endParaRPr lang="en-GB" dirty="0"/>
          </a:p>
        </p:txBody>
      </p:sp>
      <p:sp>
        <p:nvSpPr>
          <p:cNvPr id="4" name="Slide Number Placeholder 3"/>
          <p:cNvSpPr>
            <a:spLocks noGrp="1"/>
          </p:cNvSpPr>
          <p:nvPr>
            <p:ph type="sldNum" sz="quarter" idx="5"/>
          </p:nvPr>
        </p:nvSpPr>
        <p:spPr/>
        <p:txBody>
          <a:bodyPr/>
          <a:lstStyle/>
          <a:p>
            <a:fld id="{4BD6FFF6-EFF5-46FA-B62C-F141E1274D59}" type="slidenum">
              <a:rPr lang="en-US" smtClean="0"/>
              <a:t>8</a:t>
            </a:fld>
            <a:endParaRPr lang="en-US"/>
          </a:p>
        </p:txBody>
      </p:sp>
    </p:spTree>
    <p:extLst>
      <p:ext uri="{BB962C8B-B14F-4D97-AF65-F5344CB8AC3E}">
        <p14:creationId xmlns:p14="http://schemas.microsoft.com/office/powerpoint/2010/main" val="24091756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Study: https://www.edie.net/news/10/One-year-on--What-impact-has-the-solar-feed-in-tariff-closure-had-in-the-UK-/</a:t>
            </a:r>
          </a:p>
          <a:p>
            <a:endParaRPr lang="en-GB" dirty="0"/>
          </a:p>
          <a:p>
            <a:r>
              <a:rPr lang="en-GB" dirty="0"/>
              <a:t>Feed-in-tariffs (FIT’s) very important. However UK inconsistent application has been disastrous. </a:t>
            </a:r>
          </a:p>
          <a:p>
            <a:r>
              <a:rPr lang="en-GB" dirty="0"/>
              <a:t>Delayed many projects, closed thousands of start-ups. Price reductions have begun which as served to reinvigorate the sector.</a:t>
            </a:r>
          </a:p>
          <a:p>
            <a:r>
              <a:rPr lang="en-GB" dirty="0"/>
              <a:t>Scheme now closed although payments to existing sites maintained.</a:t>
            </a:r>
          </a:p>
          <a:p>
            <a:endParaRPr lang="en-GB" dirty="0"/>
          </a:p>
          <a:p>
            <a:r>
              <a:rPr lang="en-GB" dirty="0"/>
              <a:t>Further study:</a:t>
            </a:r>
          </a:p>
          <a:p>
            <a:endParaRPr lang="en-GB" dirty="0"/>
          </a:p>
          <a:p>
            <a:r>
              <a:rPr lang="en-GB" dirty="0"/>
              <a:t>https://www.ofgem.gov.uk/publications/feed-tariff-fit-tariff-table-1-april-2022</a:t>
            </a:r>
          </a:p>
          <a:p>
            <a:endParaRPr lang="en-GB" dirty="0"/>
          </a:p>
          <a:p>
            <a:endParaRPr lang="en-GB" dirty="0"/>
          </a:p>
        </p:txBody>
      </p:sp>
      <p:sp>
        <p:nvSpPr>
          <p:cNvPr id="4" name="Slide Number Placeholder 3"/>
          <p:cNvSpPr>
            <a:spLocks noGrp="1"/>
          </p:cNvSpPr>
          <p:nvPr>
            <p:ph type="sldNum" sz="quarter" idx="5"/>
          </p:nvPr>
        </p:nvSpPr>
        <p:spPr/>
        <p:txBody>
          <a:bodyPr/>
          <a:lstStyle/>
          <a:p>
            <a:fld id="{4BD6FFF6-EFF5-46FA-B62C-F141E1274D59}" type="slidenum">
              <a:rPr lang="en-US" smtClean="0"/>
              <a:t>10</a:t>
            </a:fld>
            <a:endParaRPr lang="en-US"/>
          </a:p>
        </p:txBody>
      </p:sp>
    </p:spTree>
    <p:extLst>
      <p:ext uri="{BB962C8B-B14F-4D97-AF65-F5344CB8AC3E}">
        <p14:creationId xmlns:p14="http://schemas.microsoft.com/office/powerpoint/2010/main" val="27241444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Study: https://www.gov.uk/government/statistics/solar-photovoltaics-deployment</a:t>
            </a:r>
          </a:p>
          <a:p>
            <a:endParaRPr lang="en-GB" dirty="0"/>
          </a:p>
          <a:p>
            <a:r>
              <a:rPr lang="en-GB" dirty="0"/>
              <a:t>Task – explain this figure.</a:t>
            </a:r>
          </a:p>
          <a:p>
            <a:endParaRPr lang="en-GB" dirty="0"/>
          </a:p>
          <a:p>
            <a:endParaRPr lang="en-GB" dirty="0"/>
          </a:p>
        </p:txBody>
      </p:sp>
      <p:sp>
        <p:nvSpPr>
          <p:cNvPr id="4" name="Slide Number Placeholder 3"/>
          <p:cNvSpPr>
            <a:spLocks noGrp="1"/>
          </p:cNvSpPr>
          <p:nvPr>
            <p:ph type="sldNum" sz="quarter" idx="5"/>
          </p:nvPr>
        </p:nvSpPr>
        <p:spPr/>
        <p:txBody>
          <a:bodyPr/>
          <a:lstStyle/>
          <a:p>
            <a:fld id="{4BD6FFF6-EFF5-46FA-B62C-F141E1274D59}" type="slidenum">
              <a:rPr lang="en-US" smtClean="0"/>
              <a:t>11</a:t>
            </a:fld>
            <a:endParaRPr lang="en-US"/>
          </a:p>
        </p:txBody>
      </p:sp>
    </p:spTree>
    <p:extLst>
      <p:ext uri="{BB962C8B-B14F-4D97-AF65-F5344CB8AC3E}">
        <p14:creationId xmlns:p14="http://schemas.microsoft.com/office/powerpoint/2010/main" val="11801092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sources: Solar Power Now; Spirit Energy</a:t>
            </a:r>
          </a:p>
        </p:txBody>
      </p:sp>
      <p:sp>
        <p:nvSpPr>
          <p:cNvPr id="4" name="Slide Number Placeholder 3"/>
          <p:cNvSpPr>
            <a:spLocks noGrp="1"/>
          </p:cNvSpPr>
          <p:nvPr>
            <p:ph type="sldNum" sz="quarter" idx="5"/>
          </p:nvPr>
        </p:nvSpPr>
        <p:spPr/>
        <p:txBody>
          <a:bodyPr/>
          <a:lstStyle/>
          <a:p>
            <a:fld id="{4BD6FFF6-EFF5-46FA-B62C-F141E1274D59}" type="slidenum">
              <a:rPr lang="en-US" smtClean="0"/>
              <a:t>12</a:t>
            </a:fld>
            <a:endParaRPr lang="en-US"/>
          </a:p>
        </p:txBody>
      </p:sp>
    </p:spTree>
    <p:extLst>
      <p:ext uri="{BB962C8B-B14F-4D97-AF65-F5344CB8AC3E}">
        <p14:creationId xmlns:p14="http://schemas.microsoft.com/office/powerpoint/2010/main" val="34678838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Source: Solar Power World</a:t>
            </a:r>
          </a:p>
        </p:txBody>
      </p:sp>
      <p:sp>
        <p:nvSpPr>
          <p:cNvPr id="4" name="Slide Number Placeholder 3"/>
          <p:cNvSpPr>
            <a:spLocks noGrp="1"/>
          </p:cNvSpPr>
          <p:nvPr>
            <p:ph type="sldNum" sz="quarter" idx="5"/>
          </p:nvPr>
        </p:nvSpPr>
        <p:spPr/>
        <p:txBody>
          <a:bodyPr/>
          <a:lstStyle/>
          <a:p>
            <a:fld id="{4BD6FFF6-EFF5-46FA-B62C-F141E1274D59}" type="slidenum">
              <a:rPr lang="en-US" smtClean="0"/>
              <a:t>14</a:t>
            </a:fld>
            <a:endParaRPr lang="en-US"/>
          </a:p>
        </p:txBody>
      </p:sp>
    </p:spTree>
    <p:extLst>
      <p:ext uri="{BB962C8B-B14F-4D97-AF65-F5344CB8AC3E}">
        <p14:creationId xmlns:p14="http://schemas.microsoft.com/office/powerpoint/2010/main" val="10695711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Power generation is caused by photons of electromagnetic radiation separating positive and negative charge carriers in absorbing material. If an electric field is present, these charges can produce a current in an external circuit.</a:t>
            </a:r>
          </a:p>
          <a:p>
            <a:endParaRPr lang="en-GB" dirty="0"/>
          </a:p>
          <a:p>
            <a:r>
              <a:rPr lang="en-GB" dirty="0"/>
              <a:t>Permanent electrostatic fields built into a PV cell provide the voltage difference – Electromagnetic field (EMF).</a:t>
            </a:r>
          </a:p>
          <a:p>
            <a:endParaRPr lang="en-GB" dirty="0"/>
          </a:p>
          <a:p>
            <a:r>
              <a:rPr lang="en-GB" dirty="0"/>
              <a:t>Efficiency – 25% and increasing.</a:t>
            </a:r>
          </a:p>
        </p:txBody>
      </p:sp>
      <p:sp>
        <p:nvSpPr>
          <p:cNvPr id="4" name="Slide Number Placeholder 3"/>
          <p:cNvSpPr>
            <a:spLocks noGrp="1"/>
          </p:cNvSpPr>
          <p:nvPr>
            <p:ph type="sldNum" sz="quarter" idx="5"/>
          </p:nvPr>
        </p:nvSpPr>
        <p:spPr/>
        <p:txBody>
          <a:bodyPr/>
          <a:lstStyle/>
          <a:p>
            <a:fld id="{4BD6FFF6-EFF5-46FA-B62C-F141E1274D59}" type="slidenum">
              <a:rPr lang="en-US" smtClean="0"/>
              <a:t>17</a:t>
            </a:fld>
            <a:endParaRPr lang="en-US"/>
          </a:p>
        </p:txBody>
      </p:sp>
    </p:spTree>
    <p:extLst>
      <p:ext uri="{BB962C8B-B14F-4D97-AF65-F5344CB8AC3E}">
        <p14:creationId xmlns:p14="http://schemas.microsoft.com/office/powerpoint/2010/main" val="16423732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current into the external load</a:t>
            </a:r>
          </a:p>
          <a:p>
            <a:r>
              <a:rPr lang="en-GB" dirty="0" err="1"/>
              <a:t>I</a:t>
            </a:r>
            <a:r>
              <a:rPr lang="en-GB" baseline="-25000" dirty="0" err="1"/>
              <a:t>ph</a:t>
            </a:r>
            <a:r>
              <a:rPr lang="en-GB" baseline="-25000" dirty="0"/>
              <a:t> </a:t>
            </a:r>
            <a:r>
              <a:rPr lang="en-GB" baseline="0" dirty="0"/>
              <a:t>	light induced current</a:t>
            </a:r>
          </a:p>
          <a:p>
            <a:r>
              <a:rPr lang="en-GB" baseline="0" dirty="0"/>
              <a:t>I</a:t>
            </a:r>
            <a:r>
              <a:rPr lang="en-GB" baseline="-25000" dirty="0"/>
              <a:t>d 	</a:t>
            </a:r>
            <a:r>
              <a:rPr lang="en-GB" baseline="0" dirty="0"/>
              <a:t>diode dark current</a:t>
            </a:r>
          </a:p>
          <a:p>
            <a:r>
              <a:rPr lang="en-GB" baseline="0" dirty="0" err="1"/>
              <a:t>I</a:t>
            </a:r>
            <a:r>
              <a:rPr lang="en-GB" baseline="-25000" dirty="0" err="1"/>
              <a:t>r</a:t>
            </a:r>
            <a:r>
              <a:rPr lang="en-GB" baseline="-25000" dirty="0"/>
              <a:t>	</a:t>
            </a:r>
            <a:r>
              <a:rPr lang="en-GB" baseline="0" dirty="0"/>
              <a:t>shunt current – not designed in</a:t>
            </a:r>
          </a:p>
          <a:p>
            <a:r>
              <a:rPr lang="en-GB" baseline="0" dirty="0"/>
              <a:t>R</a:t>
            </a:r>
            <a:r>
              <a:rPr lang="en-GB" baseline="-25000" dirty="0"/>
              <a:t>p	</a:t>
            </a:r>
            <a:r>
              <a:rPr lang="en-GB" baseline="0" dirty="0"/>
              <a:t>shunt resistance</a:t>
            </a:r>
          </a:p>
          <a:p>
            <a:r>
              <a:rPr lang="en-GB" baseline="0" dirty="0"/>
              <a:t>D	diode (allows current flow in one direction only)</a:t>
            </a:r>
          </a:p>
          <a:p>
            <a:r>
              <a:rPr lang="en-GB" baseline="0" dirty="0"/>
              <a:t>R</a:t>
            </a:r>
            <a:r>
              <a:rPr lang="en-GB" baseline="-25000" dirty="0"/>
              <a:t>s	</a:t>
            </a:r>
            <a:r>
              <a:rPr lang="en-GB" baseline="0" dirty="0"/>
              <a:t>series resistance </a:t>
            </a:r>
          </a:p>
          <a:p>
            <a:r>
              <a:rPr lang="en-GB" baseline="0" dirty="0" err="1"/>
              <a:t>I</a:t>
            </a:r>
            <a:r>
              <a:rPr lang="en-GB" baseline="-25000" dirty="0" err="1"/>
              <a:t>pv</a:t>
            </a:r>
            <a:r>
              <a:rPr lang="en-GB" baseline="-25000" dirty="0"/>
              <a:t>	</a:t>
            </a:r>
            <a:r>
              <a:rPr lang="en-GB" baseline="0" dirty="0"/>
              <a:t>current into the external load</a:t>
            </a:r>
          </a:p>
          <a:p>
            <a:r>
              <a:rPr lang="en-GB" baseline="0" dirty="0" err="1"/>
              <a:t>V</a:t>
            </a:r>
            <a:r>
              <a:rPr lang="en-GB" baseline="-25000" dirty="0" err="1"/>
              <a:t>pv</a:t>
            </a:r>
            <a:r>
              <a:rPr lang="en-GB" baseline="-25000" dirty="0"/>
              <a:t>	</a:t>
            </a:r>
            <a:r>
              <a:rPr lang="en-GB" baseline="0" dirty="0"/>
              <a:t>cell output voltage</a:t>
            </a:r>
          </a:p>
          <a:p>
            <a:r>
              <a:rPr lang="en-GB" baseline="-25000" dirty="0"/>
              <a:t>	</a:t>
            </a:r>
            <a:endParaRPr lang="en-GB" dirty="0"/>
          </a:p>
        </p:txBody>
      </p:sp>
      <p:sp>
        <p:nvSpPr>
          <p:cNvPr id="4" name="Slide Number Placeholder 3"/>
          <p:cNvSpPr>
            <a:spLocks noGrp="1"/>
          </p:cNvSpPr>
          <p:nvPr>
            <p:ph type="sldNum" sz="quarter" idx="5"/>
          </p:nvPr>
        </p:nvSpPr>
        <p:spPr/>
        <p:txBody>
          <a:bodyPr/>
          <a:lstStyle/>
          <a:p>
            <a:fld id="{4BD6FFF6-EFF5-46FA-B62C-F141E1274D59}" type="slidenum">
              <a:rPr lang="en-US" smtClean="0"/>
              <a:t>18</a:t>
            </a:fld>
            <a:endParaRPr lang="en-US"/>
          </a:p>
        </p:txBody>
      </p:sp>
    </p:spTree>
    <p:extLst>
      <p:ext uri="{BB962C8B-B14F-4D97-AF65-F5344CB8AC3E}">
        <p14:creationId xmlns:p14="http://schemas.microsoft.com/office/powerpoint/2010/main" val="12079044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D6FFF6-EFF5-46FA-B62C-F141E1274D59}" type="slidenum">
              <a:rPr lang="en-US" smtClean="0"/>
              <a:t>19</a:t>
            </a:fld>
            <a:endParaRPr lang="en-US"/>
          </a:p>
        </p:txBody>
      </p:sp>
    </p:spTree>
    <p:extLst>
      <p:ext uri="{BB962C8B-B14F-4D97-AF65-F5344CB8AC3E}">
        <p14:creationId xmlns:p14="http://schemas.microsoft.com/office/powerpoint/2010/main" val="38996558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D6FFF6-EFF5-46FA-B62C-F141E1274D59}" type="slidenum">
              <a:rPr lang="en-US" smtClean="0"/>
              <a:t>20</a:t>
            </a:fld>
            <a:endParaRPr lang="en-US"/>
          </a:p>
        </p:txBody>
      </p:sp>
    </p:spTree>
    <p:extLst>
      <p:ext uri="{BB962C8B-B14F-4D97-AF65-F5344CB8AC3E}">
        <p14:creationId xmlns:p14="http://schemas.microsoft.com/office/powerpoint/2010/main" val="40614796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Perovskite and organic light weight </a:t>
            </a:r>
            <a:r>
              <a:rPr lang="en-GB" dirty="0" err="1"/>
              <a:t>pv</a:t>
            </a:r>
            <a:r>
              <a:rPr lang="en-GB" dirty="0"/>
              <a:t> cells https://doi.org/10.3390/coatings9020065</a:t>
            </a:r>
          </a:p>
        </p:txBody>
      </p:sp>
      <p:sp>
        <p:nvSpPr>
          <p:cNvPr id="4" name="Slide Number Placeholder 3"/>
          <p:cNvSpPr>
            <a:spLocks noGrp="1"/>
          </p:cNvSpPr>
          <p:nvPr>
            <p:ph type="sldNum" sz="quarter" idx="5"/>
          </p:nvPr>
        </p:nvSpPr>
        <p:spPr/>
        <p:txBody>
          <a:bodyPr/>
          <a:lstStyle/>
          <a:p>
            <a:fld id="{4BD6FFF6-EFF5-46FA-B62C-F141E1274D59}" type="slidenum">
              <a:rPr lang="en-US" smtClean="0"/>
              <a:t>21</a:t>
            </a:fld>
            <a:endParaRPr lang="en-US"/>
          </a:p>
        </p:txBody>
      </p:sp>
    </p:spTree>
    <p:extLst>
      <p:ext uri="{BB962C8B-B14F-4D97-AF65-F5344CB8AC3E}">
        <p14:creationId xmlns:p14="http://schemas.microsoft.com/office/powerpoint/2010/main" val="31561605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Study: https://www.nrel.gov/pv/cell-efficiency.html</a:t>
            </a:r>
          </a:p>
        </p:txBody>
      </p:sp>
      <p:sp>
        <p:nvSpPr>
          <p:cNvPr id="4" name="Slide Number Placeholder 3"/>
          <p:cNvSpPr>
            <a:spLocks noGrp="1"/>
          </p:cNvSpPr>
          <p:nvPr>
            <p:ph type="sldNum" sz="quarter" idx="5"/>
          </p:nvPr>
        </p:nvSpPr>
        <p:spPr/>
        <p:txBody>
          <a:bodyPr/>
          <a:lstStyle/>
          <a:p>
            <a:fld id="{4BD6FFF6-EFF5-46FA-B62C-F141E1274D59}" type="slidenum">
              <a:rPr lang="en-US" smtClean="0"/>
              <a:t>22</a:t>
            </a:fld>
            <a:endParaRPr lang="en-US"/>
          </a:p>
        </p:txBody>
      </p:sp>
    </p:spTree>
    <p:extLst>
      <p:ext uri="{BB962C8B-B14F-4D97-AF65-F5344CB8AC3E}">
        <p14:creationId xmlns:p14="http://schemas.microsoft.com/office/powerpoint/2010/main" val="222023416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11"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14" name="Title 13"/>
          <p:cNvSpPr>
            <a:spLocks noGrp="1"/>
          </p:cNvSpPr>
          <p:nvPr>
            <p:ph type="ctrTitle"/>
          </p:nvPr>
        </p:nvSpPr>
        <p:spPr>
          <a:xfrm>
            <a:off x="1910080" y="1179705"/>
            <a:ext cx="9875520" cy="1472184"/>
          </a:xfrm>
          <a:prstGeom prst="rect">
            <a:avLst/>
          </a:prstGeom>
        </p:spPr>
        <p:txBody>
          <a:bodyPr anchor="b"/>
          <a:lstStyle>
            <a:lvl1pPr algn="ctr">
              <a:defRPr/>
            </a:lvl1pPr>
            <a:extLst/>
          </a:lstStyle>
          <a:p>
            <a:r>
              <a:rPr kumimoji="0" lang="en-US"/>
              <a:t>Click to edit Master title style</a:t>
            </a:r>
            <a:endParaRPr kumimoji="0" lang="en-US" dirty="0"/>
          </a:p>
        </p:txBody>
      </p:sp>
      <p:sp>
        <p:nvSpPr>
          <p:cNvPr id="22" name="Subtitle 21"/>
          <p:cNvSpPr>
            <a:spLocks noGrp="1"/>
          </p:cNvSpPr>
          <p:nvPr>
            <p:ph type="subTitle" idx="1"/>
          </p:nvPr>
        </p:nvSpPr>
        <p:spPr>
          <a:xfrm>
            <a:off x="1910080" y="2669871"/>
            <a:ext cx="9875520" cy="1752600"/>
          </a:xfrm>
          <a:prstGeom prst="rect">
            <a:avLst/>
          </a:prstGeom>
        </p:spPr>
        <p:txBody>
          <a:bodyPr tIns="0"/>
          <a:lstStyle>
            <a:lvl1pPr marL="27432" indent="0" algn="ctr">
              <a:buNone/>
              <a:defRPr sz="2600" b="1">
                <a:solidFill>
                  <a:schemeClr val="accent1">
                    <a:lumMod val="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endParaRPr kumimoji="0" lang="en-US" dirty="0"/>
          </a:p>
        </p:txBody>
      </p:sp>
      <p:sp>
        <p:nvSpPr>
          <p:cNvPr id="7" name="Date Placeholder 6"/>
          <p:cNvSpPr>
            <a:spLocks noGrp="1"/>
          </p:cNvSpPr>
          <p:nvPr>
            <p:ph type="dt" sz="half" idx="10"/>
          </p:nvPr>
        </p:nvSpPr>
        <p:spPr>
          <a:xfrm>
            <a:off x="4775200" y="6305550"/>
            <a:ext cx="2844800" cy="476250"/>
          </a:xfrm>
          <a:prstGeom prst="rect">
            <a:avLst/>
          </a:prstGeom>
        </p:spPr>
        <p:txBody>
          <a:bodyPr/>
          <a:lstStyle/>
          <a:p>
            <a:fld id="{22ED8DFF-AC58-4CE1-95FC-5B760807040E}" type="datetime1">
              <a:rPr lang="en-US" smtClean="0"/>
              <a:t>3/9/2022</a:t>
            </a:fld>
            <a:endParaRPr lang="en-US"/>
          </a:p>
        </p:txBody>
      </p:sp>
      <p:sp>
        <p:nvSpPr>
          <p:cNvPr id="20" name="Footer Placeholder 19"/>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10" name="Slide Number Placeholder 9"/>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40727261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14144" y="274638"/>
            <a:ext cx="9997440" cy="1143000"/>
          </a:xfrm>
          <a:prstGeom prst="rect">
            <a:avLst/>
          </a:prstGeom>
        </p:spPr>
        <p:txBody>
          <a:bodyPr/>
          <a:lstStyle/>
          <a:p>
            <a:r>
              <a:rPr kumimoji="0" lang="en-US"/>
              <a:t>Click to edit Master title style</a:t>
            </a:r>
          </a:p>
        </p:txBody>
      </p:sp>
      <p:sp>
        <p:nvSpPr>
          <p:cNvPr id="3" name="Content Placeholder 2"/>
          <p:cNvSpPr>
            <a:spLocks noGrp="1"/>
          </p:cNvSpPr>
          <p:nvPr>
            <p:ph idx="1"/>
          </p:nvPr>
        </p:nvSpPr>
        <p:spPr>
          <a:xfrm>
            <a:off x="1914144" y="1447800"/>
            <a:ext cx="9997440" cy="4800600"/>
          </a:xfrm>
          <a:prstGeom prst="rect">
            <a:avLst/>
          </a:prstGeo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775200" y="6305550"/>
            <a:ext cx="2844800" cy="476250"/>
          </a:xfrm>
          <a:prstGeom prst="rect">
            <a:avLst/>
          </a:prstGeom>
        </p:spPr>
        <p:txBody>
          <a:bodyPr/>
          <a:lstStyle/>
          <a:p>
            <a:fld id="{C83E6289-67AB-48EA-B8F2-7F8C3C839FC8}" type="datetime1">
              <a:rPr lang="en-US" smtClean="0"/>
              <a:t>3/9/2022</a:t>
            </a:fld>
            <a:endParaRPr lang="en-US"/>
          </a:p>
        </p:txBody>
      </p:sp>
      <p:sp>
        <p:nvSpPr>
          <p:cNvPr id="5" name="Footer Placeholder 4"/>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6" name="Slide Number Placeholder 5"/>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6399886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0" orient="horz" pos="2160" userDrawn="1">
          <p15:clr>
            <a:srgbClr val="FBAE40"/>
          </p15:clr>
        </p15:guide>
        <p15:guide id="1" pos="3840" userDrawn="1">
          <p15:clr>
            <a:srgbClr val="FBAE40"/>
          </p15:clr>
        </p15:guide>
        <p15:guide id="2" pos="984"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828800" y="2600325"/>
            <a:ext cx="8534400" cy="2286000"/>
          </a:xfrm>
          <a:prstGeom prst="rect">
            <a:avLst/>
          </a:prstGeom>
        </p:spPr>
        <p:txBody>
          <a:bodyPr anchor="t"/>
          <a:lstStyle>
            <a:lvl1pPr algn="l">
              <a:lnSpc>
                <a:spcPts val="4500"/>
              </a:lnSpc>
              <a:buNone/>
              <a:defRPr sz="4000" b="1" cap="all"/>
            </a:lvl1pPr>
            <a:extLst/>
          </a:lstStyle>
          <a:p>
            <a:r>
              <a:rPr kumimoji="0" lang="en-US"/>
              <a:t>Click to edit Master title style</a:t>
            </a:r>
          </a:p>
        </p:txBody>
      </p:sp>
      <p:sp>
        <p:nvSpPr>
          <p:cNvPr id="3" name="Text Placeholder 2"/>
          <p:cNvSpPr>
            <a:spLocks noGrp="1"/>
          </p:cNvSpPr>
          <p:nvPr>
            <p:ph type="body" idx="1"/>
          </p:nvPr>
        </p:nvSpPr>
        <p:spPr>
          <a:xfrm>
            <a:off x="1828800" y="1066800"/>
            <a:ext cx="8534400" cy="1509712"/>
          </a:xfrm>
          <a:prstGeom prst="rect">
            <a:avLst/>
          </a:prstGeo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a:xfrm>
            <a:off x="4775200" y="6305550"/>
            <a:ext cx="2844800" cy="476250"/>
          </a:xfrm>
          <a:prstGeom prst="rect">
            <a:avLst/>
          </a:prstGeom>
        </p:spPr>
        <p:txBody>
          <a:bodyPr/>
          <a:lstStyle/>
          <a:p>
            <a:fld id="{CD27007B-A0CB-4CB0-A72F-D015643D8A50}" type="datetime1">
              <a:rPr lang="en-US" smtClean="0"/>
              <a:t>3/9/2022</a:t>
            </a:fld>
            <a:endParaRPr lang="en-US"/>
          </a:p>
        </p:txBody>
      </p:sp>
      <p:sp>
        <p:nvSpPr>
          <p:cNvPr id="5" name="Footer Placeholder 4"/>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6" name="Slide Number Placeholder 5"/>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40661580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0" orient="horz" pos="2160" userDrawn="1">
          <p15:clr>
            <a:srgbClr val="FBAE40"/>
          </p15:clr>
        </p15:guide>
        <p15:guide id="1"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914144" y="274320"/>
            <a:ext cx="9997440" cy="1143000"/>
          </a:xfrm>
          <a:prstGeom prst="rect">
            <a:avLst/>
          </a:prstGeom>
        </p:spPr>
        <p:txBody>
          <a:bodyPr/>
          <a:lstStyle/>
          <a:p>
            <a:r>
              <a:rPr kumimoji="0" lang="en-US"/>
              <a:t>Click to edit Master title style</a:t>
            </a:r>
          </a:p>
        </p:txBody>
      </p:sp>
      <p:sp>
        <p:nvSpPr>
          <p:cNvPr id="3" name="Content Placeholder 2"/>
          <p:cNvSpPr>
            <a:spLocks noGrp="1"/>
          </p:cNvSpPr>
          <p:nvPr>
            <p:ph sz="half" idx="1"/>
          </p:nvPr>
        </p:nvSpPr>
        <p:spPr>
          <a:xfrm>
            <a:off x="1914144" y="1524000"/>
            <a:ext cx="4876800" cy="4663440"/>
          </a:xfrm>
          <a:prstGeom prst="rect">
            <a:avLst/>
          </a:prstGeo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7034784" y="1524000"/>
            <a:ext cx="4876800" cy="4663440"/>
          </a:xfrm>
          <a:prstGeom prst="rect">
            <a:avLst/>
          </a:prstGeo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4775200" y="6305550"/>
            <a:ext cx="2844800" cy="476250"/>
          </a:xfrm>
          <a:prstGeom prst="rect">
            <a:avLst/>
          </a:prstGeom>
        </p:spPr>
        <p:txBody>
          <a:bodyPr/>
          <a:lstStyle/>
          <a:p>
            <a:fld id="{7AF78760-02B0-4343-9B36-9B01060F90A6}" type="datetime1">
              <a:rPr lang="en-US" smtClean="0"/>
              <a:t>3/9/2022</a:t>
            </a:fld>
            <a:endParaRPr lang="en-US"/>
          </a:p>
        </p:txBody>
      </p:sp>
      <p:sp>
        <p:nvSpPr>
          <p:cNvPr id="6" name="Footer Placeholder 5"/>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7" name="Slide Number Placeholder 6"/>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0784511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9600" y="5160336"/>
            <a:ext cx="10972800" cy="1143000"/>
          </a:xfrm>
          <a:prstGeom prst="rect">
            <a:avLst/>
          </a:prstGeom>
        </p:spPr>
        <p:txBody>
          <a:bodyPr anchor="ctr"/>
          <a:lstStyle>
            <a:lvl1pPr algn="ctr">
              <a:defRPr sz="4500" b="1" cap="none" baseline="0"/>
            </a:lvl1pPr>
            <a:extLst/>
          </a:lstStyle>
          <a:p>
            <a:r>
              <a:rPr kumimoji="0" lang="en-US"/>
              <a:t>Click to edit Master title style</a:t>
            </a:r>
          </a:p>
        </p:txBody>
      </p:sp>
      <p:sp>
        <p:nvSpPr>
          <p:cNvPr id="3" name="Text Placeholder 2"/>
          <p:cNvSpPr>
            <a:spLocks noGrp="1"/>
          </p:cNvSpPr>
          <p:nvPr>
            <p:ph type="body" idx="1"/>
          </p:nvPr>
        </p:nvSpPr>
        <p:spPr>
          <a:xfrm>
            <a:off x="609600" y="328278"/>
            <a:ext cx="5364480" cy="640080"/>
          </a:xfrm>
          <a:prstGeom prst="rect">
            <a:avLst/>
          </a:prstGeom>
          <a:noFill/>
          <a:ln w="10795">
            <a:solidFill>
              <a:schemeClr val="bg1"/>
            </a:solidFill>
            <a:miter lim="800000"/>
          </a:ln>
        </p:spPr>
        <p:txBody>
          <a:bodyPr anchor="ctr"/>
          <a:lstStyle>
            <a:lvl1pPr marL="64008" indent="0" algn="l">
              <a:lnSpc>
                <a:spcPct val="100000"/>
              </a:lnSpc>
              <a:spcBef>
                <a:spcPts val="100"/>
              </a:spcBef>
              <a:buNone/>
              <a:defRPr sz="1900" b="1">
                <a:solidFill>
                  <a:schemeClr val="accent1">
                    <a:lumMod val="50000"/>
                  </a:schemeClr>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609600" y="969336"/>
            <a:ext cx="5364480" cy="4114800"/>
          </a:xfrm>
          <a:prstGeom prst="rect">
            <a:avLst/>
          </a:prstGeo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3"/>
          </p:nvPr>
        </p:nvSpPr>
        <p:spPr>
          <a:xfrm>
            <a:off x="6217920" y="328278"/>
            <a:ext cx="5364480" cy="640080"/>
          </a:xfrm>
          <a:prstGeom prst="rect">
            <a:avLst/>
          </a:prstGeom>
          <a:noFill/>
          <a:ln w="10795">
            <a:solidFill>
              <a:schemeClr val="bg1"/>
            </a:solidFill>
            <a:miter lim="800000"/>
          </a:ln>
        </p:spPr>
        <p:txBody>
          <a:bodyPr anchor="ctr"/>
          <a:lstStyle>
            <a:lvl1pPr marL="64008" indent="0" algn="l">
              <a:lnSpc>
                <a:spcPct val="100000"/>
              </a:lnSpc>
              <a:spcBef>
                <a:spcPts val="100"/>
              </a:spcBef>
              <a:buNone/>
              <a:defRPr sz="1900" b="1">
                <a:solidFill>
                  <a:schemeClr val="accent1">
                    <a:lumMod val="50000"/>
                  </a:schemeClr>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6" name="Content Placeholder 5"/>
          <p:cNvSpPr>
            <a:spLocks noGrp="1"/>
          </p:cNvSpPr>
          <p:nvPr>
            <p:ph sz="quarter" idx="4"/>
          </p:nvPr>
        </p:nvSpPr>
        <p:spPr>
          <a:xfrm>
            <a:off x="6217920" y="969336"/>
            <a:ext cx="5364480" cy="4114800"/>
          </a:xfrm>
          <a:prstGeom prst="rect">
            <a:avLst/>
          </a:prstGeo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a:xfrm>
            <a:off x="4775200" y="6305550"/>
            <a:ext cx="2844800" cy="476250"/>
          </a:xfrm>
          <a:prstGeom prst="rect">
            <a:avLst/>
          </a:prstGeom>
        </p:spPr>
        <p:txBody>
          <a:bodyPr/>
          <a:lstStyle/>
          <a:p>
            <a:fld id="{D6103C8C-96CC-4988-9A76-A97C68B37C96}" type="datetime1">
              <a:rPr lang="en-US" smtClean="0"/>
              <a:t>3/9/2022</a:t>
            </a:fld>
            <a:endParaRPr lang="en-US"/>
          </a:p>
        </p:txBody>
      </p:sp>
      <p:sp>
        <p:nvSpPr>
          <p:cNvPr id="8" name="Footer Placeholder 7"/>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9" name="Slide Number Placeholder 8"/>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23589315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0" orient="horz" pos="2160" userDrawn="1">
          <p15:clr>
            <a:srgbClr val="FBAE40"/>
          </p15:clr>
        </p15:guide>
        <p15:guide id="1"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914144" y="274320"/>
            <a:ext cx="9997440" cy="1143000"/>
          </a:xfrm>
          <a:prstGeom prst="rect">
            <a:avLst/>
          </a:prstGeom>
        </p:spPr>
        <p:txBody>
          <a:bodyPr anchor="ctr"/>
          <a:lstStyle/>
          <a:p>
            <a:r>
              <a:rPr kumimoji="0" lang="en-US"/>
              <a:t>Click to edit Master title style</a:t>
            </a:r>
          </a:p>
        </p:txBody>
      </p:sp>
      <p:sp>
        <p:nvSpPr>
          <p:cNvPr id="3" name="Date Placeholder 2"/>
          <p:cNvSpPr>
            <a:spLocks noGrp="1"/>
          </p:cNvSpPr>
          <p:nvPr>
            <p:ph type="dt" sz="half" idx="10"/>
          </p:nvPr>
        </p:nvSpPr>
        <p:spPr>
          <a:xfrm>
            <a:off x="4775200" y="6305550"/>
            <a:ext cx="2844800" cy="476250"/>
          </a:xfrm>
          <a:prstGeom prst="rect">
            <a:avLst/>
          </a:prstGeom>
        </p:spPr>
        <p:txBody>
          <a:bodyPr/>
          <a:lstStyle/>
          <a:p>
            <a:fld id="{19A6AA83-E69F-4B8F-8330-2B08940C21DF}" type="datetime1">
              <a:rPr lang="en-US" smtClean="0"/>
              <a:t>3/9/2022</a:t>
            </a:fld>
            <a:endParaRPr lang="en-US"/>
          </a:p>
        </p:txBody>
      </p:sp>
      <p:sp>
        <p:nvSpPr>
          <p:cNvPr id="4" name="Footer Placeholder 3"/>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5" name="Slide Number Placeholder 4"/>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8606584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775200" y="6305550"/>
            <a:ext cx="2844800" cy="476250"/>
          </a:xfrm>
          <a:prstGeom prst="rect">
            <a:avLst/>
          </a:prstGeom>
        </p:spPr>
        <p:txBody>
          <a:bodyPr/>
          <a:lstStyle/>
          <a:p>
            <a:fld id="{0C32B54B-DAC7-463C-B2D9-3A5324E66E07}" type="datetime1">
              <a:rPr lang="en-US" smtClean="0"/>
              <a:t>3/9/2022</a:t>
            </a:fld>
            <a:endParaRPr lang="en-US"/>
          </a:p>
        </p:txBody>
      </p:sp>
      <p:sp>
        <p:nvSpPr>
          <p:cNvPr id="3" name="Footer Placeholder 2"/>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4" name="Slide Number Placeholder 3"/>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8609779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9600" y="216778"/>
            <a:ext cx="5080000" cy="1162050"/>
          </a:xfrm>
          <a:prstGeom prst="rect">
            <a:avLst/>
          </a:prstGeom>
          <a:ln>
            <a:noFill/>
          </a:ln>
        </p:spPr>
        <p:txBody>
          <a:bodyPr anchor="b"/>
          <a:lstStyle>
            <a:lvl1pPr algn="l">
              <a:lnSpc>
                <a:spcPts val="2000"/>
              </a:lnSpc>
              <a:buNone/>
              <a:defRPr sz="2200" b="1" cap="all" baseline="0"/>
            </a:lvl1pPr>
            <a:extLst/>
          </a:lstStyle>
          <a:p>
            <a:r>
              <a:rPr kumimoji="0" lang="en-US"/>
              <a:t>Click to edit Master title style</a:t>
            </a:r>
          </a:p>
        </p:txBody>
      </p:sp>
      <p:sp>
        <p:nvSpPr>
          <p:cNvPr id="3" name="Text Placeholder 2"/>
          <p:cNvSpPr>
            <a:spLocks noGrp="1"/>
          </p:cNvSpPr>
          <p:nvPr>
            <p:ph type="body" idx="2"/>
          </p:nvPr>
        </p:nvSpPr>
        <p:spPr>
          <a:xfrm>
            <a:off x="609600" y="1406964"/>
            <a:ext cx="5080000" cy="698500"/>
          </a:xfrm>
          <a:prstGeom prst="rect">
            <a:avLst/>
          </a:prstGeo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609600" y="2133601"/>
            <a:ext cx="10871200" cy="3992563"/>
          </a:xfrm>
          <a:prstGeom prst="rect">
            <a:avLst/>
          </a:prstGeo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4775200" y="6305550"/>
            <a:ext cx="2844800" cy="476250"/>
          </a:xfrm>
          <a:prstGeom prst="rect">
            <a:avLst/>
          </a:prstGeom>
        </p:spPr>
        <p:txBody>
          <a:bodyPr/>
          <a:lstStyle/>
          <a:p>
            <a:fld id="{FABC3EB9-8141-418F-8EFF-9A68D158E203}" type="datetime1">
              <a:rPr lang="en-US" smtClean="0"/>
              <a:t>3/9/2022</a:t>
            </a:fld>
            <a:endParaRPr lang="en-US"/>
          </a:p>
        </p:txBody>
      </p:sp>
      <p:sp>
        <p:nvSpPr>
          <p:cNvPr id="6" name="Footer Placeholder 5"/>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7" name="Slide Number Placeholder 6"/>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542546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849195" y="1066800"/>
            <a:ext cx="3657600" cy="1981200"/>
          </a:xfrm>
          <a:prstGeom prst="rect">
            <a:avLst/>
          </a:prstGeom>
        </p:spPr>
        <p:txBody>
          <a:bodyPr anchor="b">
            <a:noAutofit/>
          </a:bodyPr>
          <a:lstStyle>
            <a:lvl1pPr algn="l">
              <a:buNone/>
              <a:defRPr sz="2100" b="1">
                <a:effectLst/>
              </a:defRPr>
            </a:lvl1pPr>
            <a:extLst/>
          </a:lstStyle>
          <a:p>
            <a:r>
              <a:rPr kumimoji="0" lang="en-US"/>
              <a:t>Click to edit Master title style</a:t>
            </a:r>
          </a:p>
        </p:txBody>
      </p:sp>
      <p:sp>
        <p:nvSpPr>
          <p:cNvPr id="8" name="Rectangle 7"/>
          <p:cNvSpPr/>
          <p:nvPr/>
        </p:nvSpPr>
        <p:spPr>
          <a:xfrm>
            <a:off x="1016000" y="1066800"/>
            <a:ext cx="6096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descr="An empty placeholder to add an image. Click on the placeholder and select the image that you wish to add"/>
          <p:cNvSpPr>
            <a:spLocks noGrp="1"/>
          </p:cNvSpPr>
          <p:nvPr>
            <p:ph type="pic" idx="1"/>
          </p:nvPr>
        </p:nvSpPr>
        <p:spPr>
          <a:xfrm>
            <a:off x="1117600" y="1143004"/>
            <a:ext cx="5892800" cy="3514531"/>
          </a:xfrm>
          <a:prstGeom prst="roundRect">
            <a:avLst>
              <a:gd name="adj" fmla="val 783"/>
            </a:avLst>
          </a:prstGeom>
          <a:solidFill>
            <a:schemeClr val="bg2"/>
          </a:solidFill>
          <a:ln w="127000">
            <a:noFill/>
            <a:miter lim="800000"/>
          </a:ln>
          <a:effectLst/>
        </p:spPr>
        <p:txBody>
          <a:bodyPr lIns="91440" tIns="274320" anchor="t"/>
          <a:lstStyle>
            <a:lvl1pPr marL="0" indent="0" algn="l" eaLnBrk="1" latinLnBrk="0" hangingPunct="1">
              <a:buNone/>
              <a:defRPr sz="3200"/>
            </a:lvl1pPr>
            <a:extLst/>
          </a:lstStyle>
          <a:p>
            <a:pPr marL="0" algn="l" eaLnBrk="1" latinLnBrk="0" hangingPunct="1"/>
            <a:r>
              <a:rPr kumimoji="0" lang="en-US"/>
              <a:t>Click icon to add picture</a:t>
            </a:r>
            <a:endParaRPr kumimoji="0" lang="en-US" dirty="0"/>
          </a:p>
        </p:txBody>
      </p:sp>
      <p:sp>
        <p:nvSpPr>
          <p:cNvPr id="9" name="Rectangle 1"/>
          <p:cNvSpPr/>
          <p:nvPr/>
        </p:nvSpPr>
        <p:spPr>
          <a:xfrm rot="19468671">
            <a:off x="528967" y="954341"/>
            <a:ext cx="9144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10" name="Rectangle 2"/>
          <p:cNvSpPr/>
          <p:nvPr/>
        </p:nvSpPr>
        <p:spPr>
          <a:xfrm rot="2103354" flipH="1">
            <a:off x="6671556" y="936786"/>
            <a:ext cx="865632"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4" name="Text Placeholder 3"/>
          <p:cNvSpPr>
            <a:spLocks noGrp="1"/>
          </p:cNvSpPr>
          <p:nvPr>
            <p:ph type="body" sz="half" idx="2"/>
          </p:nvPr>
        </p:nvSpPr>
        <p:spPr>
          <a:xfrm>
            <a:off x="1117600" y="4800600"/>
            <a:ext cx="5892800" cy="762000"/>
          </a:xfrm>
          <a:prstGeom prst="rect">
            <a:avLst/>
          </a:prstGeo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4775200" y="6305550"/>
            <a:ext cx="2844800" cy="476250"/>
          </a:xfrm>
          <a:prstGeom prst="rect">
            <a:avLst/>
          </a:prstGeom>
        </p:spPr>
        <p:txBody>
          <a:bodyPr/>
          <a:lstStyle/>
          <a:p>
            <a:fld id="{EE203F9F-5B53-4206-BA20-257056A7933C}" type="datetime1">
              <a:rPr lang="en-US" smtClean="0"/>
              <a:t>3/9/2022</a:t>
            </a:fld>
            <a:endParaRPr lang="en-US"/>
          </a:p>
        </p:txBody>
      </p:sp>
      <p:sp>
        <p:nvSpPr>
          <p:cNvPr id="6" name="Footer Placeholder 5"/>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7" name="Slide Number Placeholder 6"/>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636752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914144" y="274638"/>
            <a:ext cx="9997440" cy="1143000"/>
          </a:xfrm>
          <a:prstGeom prst="rect">
            <a:avLst/>
          </a:prstGeom>
        </p:spPr>
        <p:txBody>
          <a:bodyPr/>
          <a:lstStyle/>
          <a:p>
            <a:r>
              <a:rPr kumimoji="0" lang="en-US"/>
              <a:t>Click to edit Master title style</a:t>
            </a:r>
          </a:p>
        </p:txBody>
      </p:sp>
      <p:sp>
        <p:nvSpPr>
          <p:cNvPr id="3" name="Vertical Text Placeholder 2"/>
          <p:cNvSpPr>
            <a:spLocks noGrp="1"/>
          </p:cNvSpPr>
          <p:nvPr>
            <p:ph type="body" orient="vert" idx="1"/>
          </p:nvPr>
        </p:nvSpPr>
        <p:spPr>
          <a:xfrm>
            <a:off x="1914144" y="1447800"/>
            <a:ext cx="9997440" cy="4800600"/>
          </a:xfrm>
          <a:prstGeom prst="rect">
            <a:avLst/>
          </a:prstGeo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775200" y="6305550"/>
            <a:ext cx="2844800" cy="476250"/>
          </a:xfrm>
          <a:prstGeom prst="rect">
            <a:avLst/>
          </a:prstGeom>
        </p:spPr>
        <p:txBody>
          <a:bodyPr/>
          <a:lstStyle/>
          <a:p>
            <a:fld id="{AA3D4F3E-03CF-4020-A455-976DE93B6CFF}" type="datetime1">
              <a:rPr lang="en-US" smtClean="0"/>
              <a:t>3/9/2022</a:t>
            </a:fld>
            <a:endParaRPr lang="en-US"/>
          </a:p>
        </p:txBody>
      </p:sp>
      <p:sp>
        <p:nvSpPr>
          <p:cNvPr id="5" name="Footer Placeholder 4"/>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6" name="Slide Number Placeholder 5"/>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74997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44000" y="274640"/>
            <a:ext cx="2438400" cy="5851525"/>
          </a:xfrm>
          <a:prstGeom prst="rect">
            <a:avLst/>
          </a:prstGeo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1524000" y="274641"/>
            <a:ext cx="7416800" cy="5851525"/>
          </a:xfrm>
          <a:prstGeom prst="rect">
            <a:avLst/>
          </a:prstGeo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775200" y="6305550"/>
            <a:ext cx="2844800" cy="476250"/>
          </a:xfrm>
          <a:prstGeom prst="rect">
            <a:avLst/>
          </a:prstGeom>
        </p:spPr>
        <p:txBody>
          <a:bodyPr/>
          <a:lstStyle/>
          <a:p>
            <a:fld id="{3AB81425-5192-475F-8F5F-48429B4F668B}" type="datetime1">
              <a:rPr lang="en-US" smtClean="0"/>
              <a:t>3/9/2022</a:t>
            </a:fld>
            <a:endParaRPr lang="en-US"/>
          </a:p>
        </p:txBody>
      </p:sp>
      <p:sp>
        <p:nvSpPr>
          <p:cNvPr id="5" name="Footer Placeholder 4"/>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6" name="Slide Number Placeholder 5"/>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1943509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Ref idx="1001">
        <a:schemeClr val="bg2"/>
      </p:bgRef>
    </p:bg>
    <p:spTree>
      <p:nvGrpSpPr>
        <p:cNvPr id="1" name=""/>
        <p:cNvGrpSpPr/>
        <p:nvPr/>
      </p:nvGrpSpPr>
      <p:grpSpPr>
        <a:xfrm>
          <a:off x="0" y="0"/>
          <a:ext cx="0" cy="0"/>
          <a:chOff x="0" y="0"/>
          <a:chExt cx="0" cy="0"/>
        </a:xfrm>
      </p:grpSpPr>
      <p:grpSp>
        <p:nvGrpSpPr>
          <p:cNvPr id="6" name="Group 5"/>
          <p:cNvGrpSpPr/>
          <p:nvPr/>
        </p:nvGrpSpPr>
        <p:grpSpPr>
          <a:xfrm>
            <a:off x="7148" y="-54"/>
            <a:ext cx="12188952" cy="6858054"/>
            <a:chOff x="7148" y="-54"/>
            <a:chExt cx="12188952" cy="6858054"/>
          </a:xfrm>
        </p:grpSpPr>
        <p:sp>
          <p:nvSpPr>
            <p:cNvPr id="4" name="Rectangle 3"/>
            <p:cNvSpPr/>
            <p:nvPr/>
          </p:nvSpPr>
          <p:spPr>
            <a:xfrm>
              <a:off x="7148" y="0"/>
              <a:ext cx="12188952" cy="685800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p:cNvSpPr/>
            <p:nvPr/>
          </p:nvSpPr>
          <p:spPr bwMode="invGray">
            <a:xfrm>
              <a:off x="1473566" y="-54"/>
              <a:ext cx="96070" cy="6858054"/>
            </a:xfrm>
            <a:prstGeom prst="rect">
              <a:avLst/>
            </a:prstGeom>
            <a:solidFill>
              <a:schemeClr val="bg2">
                <a:lumMod val="10000"/>
              </a:schemeClr>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pic>
          <p:nvPicPr>
            <p:cNvPr id="3" name="Picture 2"/>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7148" y="0"/>
              <a:ext cx="1495425" cy="6858000"/>
            </a:xfrm>
            <a:prstGeom prst="rect">
              <a:avLst/>
            </a:prstGeom>
          </p:spPr>
        </p:pic>
      </p:grpSp>
      <p:sp>
        <p:nvSpPr>
          <p:cNvPr id="16" name="Title Placeholder 4"/>
          <p:cNvSpPr>
            <a:spLocks noGrp="1"/>
          </p:cNvSpPr>
          <p:nvPr>
            <p:ph type="title"/>
          </p:nvPr>
        </p:nvSpPr>
        <p:spPr>
          <a:xfrm>
            <a:off x="1914144" y="274638"/>
            <a:ext cx="9997440" cy="1143000"/>
          </a:xfrm>
          <a:prstGeom prst="rect">
            <a:avLst/>
          </a:prstGeom>
        </p:spPr>
        <p:txBody>
          <a:bodyPr anchor="ctr">
            <a:normAutofit/>
          </a:bodyPr>
          <a:lstStyle/>
          <a:p>
            <a:r>
              <a:rPr kumimoji="0" lang="en-US"/>
              <a:t>Click to edit Master title style</a:t>
            </a:r>
            <a:endParaRPr kumimoji="0" lang="en-US" dirty="0"/>
          </a:p>
        </p:txBody>
      </p:sp>
      <p:sp>
        <p:nvSpPr>
          <p:cNvPr id="17" name="Text Placeholder 8"/>
          <p:cNvSpPr>
            <a:spLocks noGrp="1"/>
          </p:cNvSpPr>
          <p:nvPr>
            <p:ph type="body" idx="1"/>
          </p:nvPr>
        </p:nvSpPr>
        <p:spPr>
          <a:xfrm>
            <a:off x="1914144" y="1447800"/>
            <a:ext cx="9997440" cy="48006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endParaRPr kumimoji="0" lang="en-US" dirty="0"/>
          </a:p>
        </p:txBody>
      </p:sp>
      <p:sp>
        <p:nvSpPr>
          <p:cNvPr id="18" name="Date Placeholder 23"/>
          <p:cNvSpPr>
            <a:spLocks noGrp="1"/>
          </p:cNvSpPr>
          <p:nvPr>
            <p:ph type="dt" sz="half" idx="2"/>
          </p:nvPr>
        </p:nvSpPr>
        <p:spPr>
          <a:xfrm>
            <a:off x="4775200" y="6305550"/>
            <a:ext cx="2844800" cy="476250"/>
          </a:xfrm>
          <a:prstGeom prst="rect">
            <a:avLst/>
          </a:prstGeom>
        </p:spPr>
        <p:txBody>
          <a:bodyPr anchor="b"/>
          <a:lstStyle>
            <a:lvl1pPr algn="r" eaLnBrk="1" latinLnBrk="0" hangingPunct="1">
              <a:defRPr kumimoji="0" sz="1100">
                <a:solidFill>
                  <a:schemeClr val="tx2"/>
                </a:solidFill>
              </a:defRPr>
            </a:lvl1pPr>
            <a:extLst/>
          </a:lstStyle>
          <a:p>
            <a:fld id="{B051F468-2565-4472-9079-46A542F179AB}" type="datetime1">
              <a:rPr lang="en-US" smtClean="0"/>
              <a:pPr/>
              <a:t>3/9/2022</a:t>
            </a:fld>
            <a:endParaRPr lang="en-US"/>
          </a:p>
        </p:txBody>
      </p:sp>
      <p:sp>
        <p:nvSpPr>
          <p:cNvPr id="19" name="Footer Placeholder 9"/>
          <p:cNvSpPr>
            <a:spLocks noGrp="1"/>
          </p:cNvSpPr>
          <p:nvPr>
            <p:ph type="ftr" sz="quarter" idx="3"/>
          </p:nvPr>
        </p:nvSpPr>
        <p:spPr>
          <a:xfrm>
            <a:off x="7620000" y="6305550"/>
            <a:ext cx="3860800" cy="476250"/>
          </a:xfrm>
          <a:prstGeom prst="rect">
            <a:avLst/>
          </a:prstGeom>
        </p:spPr>
        <p:txBody>
          <a:bodyPr anchor="b"/>
          <a:lstStyle>
            <a:lvl1pPr eaLnBrk="1" latinLnBrk="0" hangingPunct="1">
              <a:defRPr kumimoji="0" sz="1100">
                <a:solidFill>
                  <a:schemeClr val="tx2"/>
                </a:solidFill>
                <a:effectLst/>
              </a:defRPr>
            </a:lvl1pPr>
            <a:extLst/>
          </a:lstStyle>
          <a:p>
            <a:r>
              <a:rPr lang="en-US"/>
              <a:t>Add a footer</a:t>
            </a:r>
            <a:endParaRPr lang="en-US" dirty="0"/>
          </a:p>
        </p:txBody>
      </p:sp>
      <p:sp>
        <p:nvSpPr>
          <p:cNvPr id="20" name="Slide Number Placeholder 21"/>
          <p:cNvSpPr>
            <a:spLocks noGrp="1"/>
          </p:cNvSpPr>
          <p:nvPr>
            <p:ph type="sldNum" sz="quarter" idx="4"/>
          </p:nvPr>
        </p:nvSpPr>
        <p:spPr>
          <a:xfrm>
            <a:off x="11484864" y="6305550"/>
            <a:ext cx="609600" cy="476250"/>
          </a:xfrm>
          <a:prstGeom prst="rect">
            <a:avLst/>
          </a:prstGeom>
        </p:spPr>
        <p:txBody>
          <a:bodyPr anchor="b"/>
          <a:lstStyle>
            <a:lvl1pPr algn="ctr" eaLnBrk="1" latinLnBrk="0" hangingPunct="1">
              <a:defRPr kumimoji="0" sz="1100">
                <a:solidFill>
                  <a:schemeClr val="tx2"/>
                </a:solidFill>
                <a:effectLst/>
              </a:defRPr>
            </a:lvl1pPr>
            <a:extLst/>
          </a:lstStyle>
          <a:p>
            <a:fld id="{401CF334-2D5C-4859-84A6-CA7E6E43FAEB}" type="slidenum">
              <a:rPr lang="en-US" smtClean="0"/>
              <a:pPr/>
              <a:t>‹#›</a:t>
            </a:fld>
            <a:endParaRPr lang="en-US" dirty="0"/>
          </a:p>
        </p:txBody>
      </p:sp>
    </p:spTree>
    <p:extLst>
      <p:ext uri="{BB962C8B-B14F-4D97-AF65-F5344CB8AC3E}">
        <p14:creationId xmlns:p14="http://schemas.microsoft.com/office/powerpoint/2010/main" val="1260038068"/>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rtl="0" eaLnBrk="1" latinLnBrk="0" hangingPunct="1">
        <a:spcBef>
          <a:spcPct val="0"/>
        </a:spcBef>
        <a:buNone/>
        <a:defRPr kumimoji="0" sz="4300" b="1" kern="1200">
          <a:solidFill>
            <a:schemeClr val="accent2">
              <a:lumMod val="50000"/>
            </a:schemeClr>
          </a:solidFill>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lumMod val="50000"/>
          </a:schemeClr>
        </a:buClr>
        <a:buSzPct val="80000"/>
        <a:buFont typeface="Wingdings 2"/>
        <a:buChar char=""/>
        <a:defRPr kumimoji="0" sz="3200" kern="1200">
          <a:solidFill>
            <a:schemeClr val="tx2">
              <a:lumMod val="75000"/>
            </a:schemeClr>
          </a:solidFill>
          <a:latin typeface="+mn-lt"/>
          <a:ea typeface="+mn-ea"/>
          <a:cs typeface="+mn-cs"/>
        </a:defRPr>
      </a:lvl1pPr>
      <a:lvl2pPr marL="640080" indent="-237744" algn="l" rtl="0" eaLnBrk="1" latinLnBrk="0" hangingPunct="1">
        <a:lnSpc>
          <a:spcPct val="100000"/>
        </a:lnSpc>
        <a:spcBef>
          <a:spcPts val="550"/>
        </a:spcBef>
        <a:buClr>
          <a:schemeClr val="accent1">
            <a:lumMod val="50000"/>
          </a:schemeClr>
        </a:buClr>
        <a:buFont typeface="Verdana"/>
        <a:buChar char="◦"/>
        <a:defRPr kumimoji="0" sz="2800" kern="1200">
          <a:solidFill>
            <a:schemeClr val="tx2">
              <a:lumMod val="75000"/>
            </a:schemeClr>
          </a:solidFill>
          <a:latin typeface="+mn-lt"/>
          <a:ea typeface="+mn-ea"/>
          <a:cs typeface="+mn-cs"/>
        </a:defRPr>
      </a:lvl2pPr>
      <a:lvl3pPr marL="886968" indent="-228600" algn="l" rtl="0" eaLnBrk="1" latinLnBrk="0" hangingPunct="1">
        <a:lnSpc>
          <a:spcPct val="100000"/>
        </a:lnSpc>
        <a:spcBef>
          <a:spcPct val="20000"/>
        </a:spcBef>
        <a:buClr>
          <a:schemeClr val="accent2">
            <a:lumMod val="75000"/>
          </a:schemeClr>
        </a:buClr>
        <a:buFont typeface="Wingdings 2"/>
        <a:buChar char=""/>
        <a:defRPr kumimoji="0" sz="2400" kern="1200">
          <a:solidFill>
            <a:schemeClr val="tx2">
              <a:lumMod val="75000"/>
            </a:schemeClr>
          </a:solidFill>
          <a:latin typeface="+mn-lt"/>
          <a:ea typeface="+mn-ea"/>
          <a:cs typeface="+mn-cs"/>
        </a:defRPr>
      </a:lvl3pPr>
      <a:lvl4pPr marL="1097280" indent="-173736" algn="l" rtl="0" eaLnBrk="1" latinLnBrk="0" hangingPunct="1">
        <a:lnSpc>
          <a:spcPct val="100000"/>
        </a:lnSpc>
        <a:spcBef>
          <a:spcPct val="20000"/>
        </a:spcBef>
        <a:buClr>
          <a:schemeClr val="accent3">
            <a:lumMod val="75000"/>
          </a:schemeClr>
        </a:buClr>
        <a:buFont typeface="Wingdings 2"/>
        <a:buChar char=""/>
        <a:defRPr kumimoji="0" sz="2000" kern="1200">
          <a:solidFill>
            <a:schemeClr val="tx2">
              <a:lumMod val="75000"/>
            </a:schemeClr>
          </a:solidFill>
          <a:latin typeface="+mn-lt"/>
          <a:ea typeface="+mn-ea"/>
          <a:cs typeface="+mn-cs"/>
        </a:defRPr>
      </a:lvl4pPr>
      <a:lvl5pPr marL="1298448" indent="-182880" algn="l" rtl="0" eaLnBrk="1" latinLnBrk="0" hangingPunct="1">
        <a:lnSpc>
          <a:spcPct val="100000"/>
        </a:lnSpc>
        <a:spcBef>
          <a:spcPct val="20000"/>
        </a:spcBef>
        <a:buClr>
          <a:schemeClr val="accent4">
            <a:lumMod val="75000"/>
          </a:schemeClr>
        </a:buClr>
        <a:buFont typeface="Wingdings 2"/>
        <a:buChar char=""/>
        <a:defRPr kumimoji="0" sz="2000" kern="1200">
          <a:solidFill>
            <a:schemeClr val="tx2">
              <a:lumMod val="75000"/>
            </a:schemeClr>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extLst>
    <p:ext uri="{27BBF7A9-308A-43DC-89C8-2F10F3537804}">
      <p15:sldGuideLst xmlns:p15="http://schemas.microsoft.com/office/powerpoint/2012/main">
        <p15:guide id="0" orient="horz" pos="2160" userDrawn="1">
          <p15:clr>
            <a:srgbClr val="F26B43"/>
          </p15:clr>
        </p15:guide>
        <p15:guide id="1" pos="3840" userDrawn="1">
          <p15:clr>
            <a:srgbClr val="F26B43"/>
          </p15:clr>
        </p15:guide>
        <p15:guide id="2" pos="7512" userDrawn="1">
          <p15:clr>
            <a:srgbClr val="F26B43"/>
          </p15:clr>
        </p15:guide>
        <p15:guide id="3" pos="1176" userDrawn="1">
          <p15:clr>
            <a:srgbClr val="F26B43"/>
          </p15:clr>
        </p15:guide>
        <p15:guide id="4" orient="horz" pos="3936" userDrawn="1">
          <p15:clr>
            <a:srgbClr val="F26B43"/>
          </p15:clr>
        </p15:guide>
        <p15:guide id="5" orient="horz" pos="888" userDrawn="1">
          <p15:clr>
            <a:srgbClr val="F26B43"/>
          </p15:clr>
        </p15:guide>
        <p15:guide id="6" orient="horz" pos="168"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4.xml"/><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4.xml"/><Relationship Id="rId1" Type="http://schemas.openxmlformats.org/officeDocument/2006/relationships/video" Target="https://www.youtube.com/embed/xKxrkht7CpY?feature=oembed"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4.xml"/><Relationship Id="rId5" Type="http://schemas.openxmlformats.org/officeDocument/2006/relationships/image" Target="../media/image12.png"/><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4.xml"/><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1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slideLayout" Target="../slideLayouts/slideLayout2.xml"/><Relationship Id="rId1" Type="http://schemas.openxmlformats.org/officeDocument/2006/relationships/video" Target="https://www.youtube.com/embed/fZ1SC-vUe_I?feature=oembed"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31.png"/></Relationships>
</file>

<file path=ppt/slides/_rels/slide2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slideLayout" Target="../slideLayouts/slideLayout2.xml"/><Relationship Id="rId1" Type="http://schemas.openxmlformats.org/officeDocument/2006/relationships/video" Target="https://www.youtube.com/embed/RWJ88VIQFyU?feature=oembed"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PHOTOVOLTAIC (PV) POWER</a:t>
            </a:r>
          </a:p>
        </p:txBody>
      </p:sp>
      <p:sp>
        <p:nvSpPr>
          <p:cNvPr id="3" name="Subtitle 2"/>
          <p:cNvSpPr>
            <a:spLocks noGrp="1"/>
          </p:cNvSpPr>
          <p:nvPr>
            <p:ph type="subTitle" idx="1"/>
          </p:nvPr>
        </p:nvSpPr>
        <p:spPr>
          <a:xfrm>
            <a:off x="1910080" y="3694630"/>
            <a:ext cx="9875520" cy="1752600"/>
          </a:xfrm>
        </p:spPr>
        <p:txBody>
          <a:bodyPr/>
          <a:lstStyle/>
          <a:p>
            <a:endParaRPr lang="en-US" dirty="0"/>
          </a:p>
          <a:p>
            <a:endParaRPr lang="en-US" dirty="0"/>
          </a:p>
          <a:p>
            <a:r>
              <a:rPr lang="en-US" dirty="0"/>
              <a:t>DR. MIKE GOODFELLOW-SMITH</a:t>
            </a:r>
          </a:p>
        </p:txBody>
      </p:sp>
    </p:spTree>
    <p:extLst>
      <p:ext uri="{BB962C8B-B14F-4D97-AF65-F5344CB8AC3E}">
        <p14:creationId xmlns:p14="http://schemas.microsoft.com/office/powerpoint/2010/main" val="26339041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914144" y="274320"/>
            <a:ext cx="9997440" cy="1143000"/>
          </a:xfrm>
        </p:spPr>
        <p:txBody>
          <a:bodyPr anchor="ctr">
            <a:normAutofit/>
          </a:bodyPr>
          <a:lstStyle/>
          <a:p>
            <a:r>
              <a:rPr lang="en-US" dirty="0"/>
              <a:t>Background</a:t>
            </a:r>
          </a:p>
        </p:txBody>
      </p:sp>
      <p:sp>
        <p:nvSpPr>
          <p:cNvPr id="14" name="Content Placeholder 13"/>
          <p:cNvSpPr>
            <a:spLocks noGrp="1"/>
          </p:cNvSpPr>
          <p:nvPr>
            <p:ph sz="half" idx="1"/>
          </p:nvPr>
        </p:nvSpPr>
        <p:spPr>
          <a:xfrm>
            <a:off x="1914144" y="1524000"/>
            <a:ext cx="4876800" cy="4663440"/>
          </a:xfrm>
        </p:spPr>
        <p:txBody>
          <a:bodyPr>
            <a:normAutofit/>
          </a:bodyPr>
          <a:lstStyle/>
          <a:p>
            <a:pPr lvl="0"/>
            <a:r>
              <a:rPr lang="en-US" dirty="0"/>
              <a:t>Currently 2 methods to generate significant electric power</a:t>
            </a:r>
          </a:p>
          <a:p>
            <a:pPr marL="82296" lvl="0" indent="0">
              <a:buNone/>
            </a:pPr>
            <a:endParaRPr lang="en-US" dirty="0"/>
          </a:p>
          <a:p>
            <a:pPr lvl="0"/>
            <a:r>
              <a:rPr lang="en-US" dirty="0"/>
              <a:t>Electromagnetic dynamic generation</a:t>
            </a:r>
          </a:p>
          <a:p>
            <a:pPr marL="82296" lvl="0" indent="0">
              <a:buNone/>
            </a:pPr>
            <a:endParaRPr lang="en-US" dirty="0"/>
          </a:p>
        </p:txBody>
      </p:sp>
      <p:pic>
        <p:nvPicPr>
          <p:cNvPr id="2" name="Picture 1">
            <a:extLst>
              <a:ext uri="{FF2B5EF4-FFF2-40B4-BE49-F238E27FC236}">
                <a16:creationId xmlns:a16="http://schemas.microsoft.com/office/drawing/2014/main" id="{AE080B96-3CFA-44E6-8060-1FE439D764A0}"/>
              </a:ext>
            </a:extLst>
          </p:cNvPr>
          <p:cNvPicPr>
            <a:picLocks noChangeAspect="1"/>
          </p:cNvPicPr>
          <p:nvPr/>
        </p:nvPicPr>
        <p:blipFill>
          <a:blip r:embed="rId3"/>
          <a:stretch>
            <a:fillRect/>
          </a:stretch>
        </p:blipFill>
        <p:spPr>
          <a:xfrm>
            <a:off x="7141464" y="1524000"/>
            <a:ext cx="4663440" cy="4663440"/>
          </a:xfrm>
          <a:prstGeom prst="rect">
            <a:avLst/>
          </a:prstGeom>
          <a:noFill/>
        </p:spPr>
      </p:pic>
    </p:spTree>
    <p:extLst>
      <p:ext uri="{BB962C8B-B14F-4D97-AF65-F5344CB8AC3E}">
        <p14:creationId xmlns:p14="http://schemas.microsoft.com/office/powerpoint/2010/main" val="9886007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D68D7E-5672-4D71-AEF3-4C0B87242CD5}"/>
              </a:ext>
            </a:extLst>
          </p:cNvPr>
          <p:cNvSpPr>
            <a:spLocks noGrp="1"/>
          </p:cNvSpPr>
          <p:nvPr>
            <p:ph type="title"/>
          </p:nvPr>
        </p:nvSpPr>
        <p:spPr>
          <a:xfrm>
            <a:off x="1914144" y="274320"/>
            <a:ext cx="9997440" cy="1143000"/>
          </a:xfrm>
        </p:spPr>
        <p:txBody>
          <a:bodyPr anchor="ctr">
            <a:normAutofit/>
          </a:bodyPr>
          <a:lstStyle/>
          <a:p>
            <a:r>
              <a:rPr lang="en-GB" dirty="0"/>
              <a:t>Background</a:t>
            </a:r>
          </a:p>
        </p:txBody>
      </p:sp>
      <p:sp>
        <p:nvSpPr>
          <p:cNvPr id="3" name="Content Placeholder 2">
            <a:extLst>
              <a:ext uri="{FF2B5EF4-FFF2-40B4-BE49-F238E27FC236}">
                <a16:creationId xmlns:a16="http://schemas.microsoft.com/office/drawing/2014/main" id="{804AE295-2A98-4272-BED9-849875ED67D2}"/>
              </a:ext>
            </a:extLst>
          </p:cNvPr>
          <p:cNvSpPr>
            <a:spLocks noGrp="1"/>
          </p:cNvSpPr>
          <p:nvPr>
            <p:ph sz="half" idx="1"/>
          </p:nvPr>
        </p:nvSpPr>
        <p:spPr>
          <a:xfrm>
            <a:off x="1914144" y="1524000"/>
            <a:ext cx="4876800" cy="4663440"/>
          </a:xfrm>
        </p:spPr>
        <p:txBody>
          <a:bodyPr>
            <a:normAutofit/>
          </a:bodyPr>
          <a:lstStyle/>
          <a:p>
            <a:r>
              <a:rPr lang="en-GB" dirty="0"/>
              <a:t>Photovoltaic generation</a:t>
            </a:r>
          </a:p>
          <a:p>
            <a:endParaRPr lang="en-GB" dirty="0"/>
          </a:p>
        </p:txBody>
      </p:sp>
      <p:pic>
        <p:nvPicPr>
          <p:cNvPr id="5" name="Content Placeholder 4">
            <a:extLst>
              <a:ext uri="{FF2B5EF4-FFF2-40B4-BE49-F238E27FC236}">
                <a16:creationId xmlns:a16="http://schemas.microsoft.com/office/drawing/2014/main" id="{F278E96B-1B5F-47B2-A939-1516D249350E}"/>
              </a:ext>
            </a:extLst>
          </p:cNvPr>
          <p:cNvPicPr>
            <a:picLocks noGrp="1" noChangeAspect="1"/>
          </p:cNvPicPr>
          <p:nvPr>
            <p:ph sz="half" idx="2"/>
          </p:nvPr>
        </p:nvPicPr>
        <p:blipFill>
          <a:blip r:embed="rId3"/>
          <a:stretch>
            <a:fillRect/>
          </a:stretch>
        </p:blipFill>
        <p:spPr>
          <a:xfrm>
            <a:off x="1837588" y="2188223"/>
            <a:ext cx="4876800" cy="2743200"/>
          </a:xfrm>
          <a:prstGeom prst="rect">
            <a:avLst/>
          </a:prstGeom>
          <a:noFill/>
        </p:spPr>
      </p:pic>
      <p:pic>
        <p:nvPicPr>
          <p:cNvPr id="6" name="Picture 5">
            <a:extLst>
              <a:ext uri="{FF2B5EF4-FFF2-40B4-BE49-F238E27FC236}">
                <a16:creationId xmlns:a16="http://schemas.microsoft.com/office/drawing/2014/main" id="{A312252B-2415-42C1-890F-2354DC1CCE77}"/>
              </a:ext>
            </a:extLst>
          </p:cNvPr>
          <p:cNvPicPr>
            <a:picLocks noChangeAspect="1"/>
          </p:cNvPicPr>
          <p:nvPr/>
        </p:nvPicPr>
        <p:blipFill>
          <a:blip r:embed="rId4"/>
          <a:stretch>
            <a:fillRect/>
          </a:stretch>
        </p:blipFill>
        <p:spPr>
          <a:xfrm>
            <a:off x="8754131" y="4186240"/>
            <a:ext cx="3333750" cy="2667000"/>
          </a:xfrm>
          <a:prstGeom prst="rect">
            <a:avLst/>
          </a:prstGeom>
        </p:spPr>
      </p:pic>
      <p:pic>
        <p:nvPicPr>
          <p:cNvPr id="7" name="Picture 6">
            <a:extLst>
              <a:ext uri="{FF2B5EF4-FFF2-40B4-BE49-F238E27FC236}">
                <a16:creationId xmlns:a16="http://schemas.microsoft.com/office/drawing/2014/main" id="{304F2BCF-40FB-4790-B4E9-213D1A88D8BC}"/>
              </a:ext>
            </a:extLst>
          </p:cNvPr>
          <p:cNvPicPr>
            <a:picLocks noChangeAspect="1"/>
          </p:cNvPicPr>
          <p:nvPr/>
        </p:nvPicPr>
        <p:blipFill>
          <a:blip r:embed="rId5"/>
          <a:stretch>
            <a:fillRect/>
          </a:stretch>
        </p:blipFill>
        <p:spPr>
          <a:xfrm>
            <a:off x="7052442" y="0"/>
            <a:ext cx="2721357" cy="4089471"/>
          </a:xfrm>
          <a:prstGeom prst="rect">
            <a:avLst/>
          </a:prstGeom>
        </p:spPr>
      </p:pic>
    </p:spTree>
    <p:extLst>
      <p:ext uri="{BB962C8B-B14F-4D97-AF65-F5344CB8AC3E}">
        <p14:creationId xmlns:p14="http://schemas.microsoft.com/office/powerpoint/2010/main" val="11873656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744E9-662D-4D2F-9DA4-7F1BD2983158}"/>
              </a:ext>
            </a:extLst>
          </p:cNvPr>
          <p:cNvSpPr>
            <a:spLocks noGrp="1"/>
          </p:cNvSpPr>
          <p:nvPr>
            <p:ph type="title"/>
          </p:nvPr>
        </p:nvSpPr>
        <p:spPr/>
        <p:txBody>
          <a:bodyPr/>
          <a:lstStyle/>
          <a:p>
            <a:r>
              <a:rPr lang="en-GB" dirty="0"/>
              <a:t>OVERVIEW</a:t>
            </a:r>
          </a:p>
        </p:txBody>
      </p:sp>
      <p:pic>
        <p:nvPicPr>
          <p:cNvPr id="5" name="Online Media 4" title="How do solar panels work? - Richard Komp">
            <a:hlinkClick r:id="" action="ppaction://media"/>
            <a:extLst>
              <a:ext uri="{FF2B5EF4-FFF2-40B4-BE49-F238E27FC236}">
                <a16:creationId xmlns:a16="http://schemas.microsoft.com/office/drawing/2014/main" id="{9F9BD0EF-6FDF-4296-BCC7-96AEFABAE85D}"/>
              </a:ext>
            </a:extLst>
          </p:cNvPr>
          <p:cNvPicPr>
            <a:picLocks noRot="1" noChangeAspect="1"/>
          </p:cNvPicPr>
          <p:nvPr>
            <a:videoFile r:link="rId1"/>
          </p:nvPr>
        </p:nvPicPr>
        <p:blipFill>
          <a:blip r:embed="rId3"/>
          <a:stretch>
            <a:fillRect/>
          </a:stretch>
        </p:blipFill>
        <p:spPr>
          <a:xfrm>
            <a:off x="3111062" y="1742510"/>
            <a:ext cx="8140262" cy="4599248"/>
          </a:xfrm>
          <a:prstGeom prst="rect">
            <a:avLst/>
          </a:prstGeom>
        </p:spPr>
      </p:pic>
    </p:spTree>
    <p:extLst>
      <p:ext uri="{BB962C8B-B14F-4D97-AF65-F5344CB8AC3E}">
        <p14:creationId xmlns:p14="http://schemas.microsoft.com/office/powerpoint/2010/main" val="22283854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AFEA0-1143-4D9D-890F-053ADEEDD3B2}"/>
              </a:ext>
            </a:extLst>
          </p:cNvPr>
          <p:cNvSpPr>
            <a:spLocks noGrp="1"/>
          </p:cNvSpPr>
          <p:nvPr>
            <p:ph type="title"/>
          </p:nvPr>
        </p:nvSpPr>
        <p:spPr/>
        <p:txBody>
          <a:bodyPr/>
          <a:lstStyle/>
          <a:p>
            <a:r>
              <a:rPr lang="en-GB" dirty="0"/>
              <a:t>PV TODAY</a:t>
            </a:r>
          </a:p>
        </p:txBody>
      </p:sp>
      <p:pic>
        <p:nvPicPr>
          <p:cNvPr id="5" name="Picture 4">
            <a:extLst>
              <a:ext uri="{FF2B5EF4-FFF2-40B4-BE49-F238E27FC236}">
                <a16:creationId xmlns:a16="http://schemas.microsoft.com/office/drawing/2014/main" id="{A1992AF2-E394-4B82-ABC9-199F96AB4A44}"/>
              </a:ext>
            </a:extLst>
          </p:cNvPr>
          <p:cNvPicPr>
            <a:picLocks noChangeAspect="1"/>
          </p:cNvPicPr>
          <p:nvPr/>
        </p:nvPicPr>
        <p:blipFill>
          <a:blip r:embed="rId2"/>
          <a:stretch>
            <a:fillRect/>
          </a:stretch>
        </p:blipFill>
        <p:spPr>
          <a:xfrm>
            <a:off x="1792309" y="1298620"/>
            <a:ext cx="5484254" cy="3269459"/>
          </a:xfrm>
          <a:prstGeom prst="rect">
            <a:avLst/>
          </a:prstGeom>
        </p:spPr>
      </p:pic>
      <p:pic>
        <p:nvPicPr>
          <p:cNvPr id="6" name="Picture 5">
            <a:extLst>
              <a:ext uri="{FF2B5EF4-FFF2-40B4-BE49-F238E27FC236}">
                <a16:creationId xmlns:a16="http://schemas.microsoft.com/office/drawing/2014/main" id="{94A285E3-4389-46EC-8588-A452321777BB}"/>
              </a:ext>
            </a:extLst>
          </p:cNvPr>
          <p:cNvPicPr>
            <a:picLocks noChangeAspect="1"/>
          </p:cNvPicPr>
          <p:nvPr/>
        </p:nvPicPr>
        <p:blipFill>
          <a:blip r:embed="rId3"/>
          <a:stretch>
            <a:fillRect/>
          </a:stretch>
        </p:blipFill>
        <p:spPr>
          <a:xfrm>
            <a:off x="7343105" y="42930"/>
            <a:ext cx="4035380" cy="4035380"/>
          </a:xfrm>
          <a:prstGeom prst="rect">
            <a:avLst/>
          </a:prstGeom>
        </p:spPr>
      </p:pic>
      <p:pic>
        <p:nvPicPr>
          <p:cNvPr id="7" name="Picture 6">
            <a:extLst>
              <a:ext uri="{FF2B5EF4-FFF2-40B4-BE49-F238E27FC236}">
                <a16:creationId xmlns:a16="http://schemas.microsoft.com/office/drawing/2014/main" id="{817BE9CD-A77A-4D5D-917B-7D643D90F912}"/>
              </a:ext>
            </a:extLst>
          </p:cNvPr>
          <p:cNvPicPr>
            <a:picLocks noChangeAspect="1"/>
          </p:cNvPicPr>
          <p:nvPr/>
        </p:nvPicPr>
        <p:blipFill>
          <a:blip r:embed="rId4"/>
          <a:stretch>
            <a:fillRect/>
          </a:stretch>
        </p:blipFill>
        <p:spPr>
          <a:xfrm>
            <a:off x="8794267" y="4309700"/>
            <a:ext cx="3397733" cy="2548300"/>
          </a:xfrm>
          <a:prstGeom prst="rect">
            <a:avLst/>
          </a:prstGeom>
        </p:spPr>
      </p:pic>
      <p:pic>
        <p:nvPicPr>
          <p:cNvPr id="8" name="Picture 7">
            <a:extLst>
              <a:ext uri="{FF2B5EF4-FFF2-40B4-BE49-F238E27FC236}">
                <a16:creationId xmlns:a16="http://schemas.microsoft.com/office/drawing/2014/main" id="{56E9D958-D1F1-4122-A97F-224F6D1CCCEA}"/>
              </a:ext>
            </a:extLst>
          </p:cNvPr>
          <p:cNvPicPr>
            <a:picLocks noChangeAspect="1"/>
          </p:cNvPicPr>
          <p:nvPr/>
        </p:nvPicPr>
        <p:blipFill>
          <a:blip r:embed="rId5"/>
          <a:stretch>
            <a:fillRect/>
          </a:stretch>
        </p:blipFill>
        <p:spPr>
          <a:xfrm>
            <a:off x="6483037" y="4476750"/>
            <a:ext cx="2381250" cy="2381250"/>
          </a:xfrm>
          <a:prstGeom prst="rect">
            <a:avLst/>
          </a:prstGeom>
        </p:spPr>
      </p:pic>
    </p:spTree>
    <p:extLst>
      <p:ext uri="{BB962C8B-B14F-4D97-AF65-F5344CB8AC3E}">
        <p14:creationId xmlns:p14="http://schemas.microsoft.com/office/powerpoint/2010/main" val="8380284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2148A71-C721-484D-BEE0-0782F79E9811}"/>
              </a:ext>
            </a:extLst>
          </p:cNvPr>
          <p:cNvPicPr>
            <a:picLocks noChangeAspect="1"/>
          </p:cNvPicPr>
          <p:nvPr/>
        </p:nvPicPr>
        <p:blipFill>
          <a:blip r:embed="rId2"/>
          <a:stretch>
            <a:fillRect/>
          </a:stretch>
        </p:blipFill>
        <p:spPr>
          <a:xfrm>
            <a:off x="1579806" y="42042"/>
            <a:ext cx="3387645" cy="2259559"/>
          </a:xfrm>
          <a:prstGeom prst="rect">
            <a:avLst/>
          </a:prstGeom>
        </p:spPr>
      </p:pic>
      <p:pic>
        <p:nvPicPr>
          <p:cNvPr id="6" name="Picture 5">
            <a:extLst>
              <a:ext uri="{FF2B5EF4-FFF2-40B4-BE49-F238E27FC236}">
                <a16:creationId xmlns:a16="http://schemas.microsoft.com/office/drawing/2014/main" id="{44BC958E-EE13-46BF-B91B-3BC388748F92}"/>
              </a:ext>
            </a:extLst>
          </p:cNvPr>
          <p:cNvPicPr>
            <a:picLocks noChangeAspect="1"/>
          </p:cNvPicPr>
          <p:nvPr/>
        </p:nvPicPr>
        <p:blipFill>
          <a:blip r:embed="rId3"/>
          <a:stretch>
            <a:fillRect/>
          </a:stretch>
        </p:blipFill>
        <p:spPr>
          <a:xfrm>
            <a:off x="6082126" y="0"/>
            <a:ext cx="6109874" cy="4088524"/>
          </a:xfrm>
          <a:prstGeom prst="rect">
            <a:avLst/>
          </a:prstGeom>
        </p:spPr>
      </p:pic>
      <p:pic>
        <p:nvPicPr>
          <p:cNvPr id="7" name="Picture 6">
            <a:extLst>
              <a:ext uri="{FF2B5EF4-FFF2-40B4-BE49-F238E27FC236}">
                <a16:creationId xmlns:a16="http://schemas.microsoft.com/office/drawing/2014/main" id="{8F7EB697-0A6C-4015-B04C-4CD6447595A7}"/>
              </a:ext>
            </a:extLst>
          </p:cNvPr>
          <p:cNvPicPr>
            <a:picLocks noChangeAspect="1"/>
          </p:cNvPicPr>
          <p:nvPr/>
        </p:nvPicPr>
        <p:blipFill>
          <a:blip r:embed="rId4"/>
          <a:stretch>
            <a:fillRect/>
          </a:stretch>
        </p:blipFill>
        <p:spPr>
          <a:xfrm>
            <a:off x="1579806" y="3105807"/>
            <a:ext cx="5002924" cy="3752193"/>
          </a:xfrm>
          <a:prstGeom prst="rect">
            <a:avLst/>
          </a:prstGeom>
        </p:spPr>
      </p:pic>
    </p:spTree>
    <p:extLst>
      <p:ext uri="{BB962C8B-B14F-4D97-AF65-F5344CB8AC3E}">
        <p14:creationId xmlns:p14="http://schemas.microsoft.com/office/powerpoint/2010/main" val="23268025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8F98A92-13F5-46B5-BFC3-EC9615C0F7FB}"/>
              </a:ext>
            </a:extLst>
          </p:cNvPr>
          <p:cNvPicPr>
            <a:picLocks noChangeAspect="1"/>
          </p:cNvPicPr>
          <p:nvPr/>
        </p:nvPicPr>
        <p:blipFill>
          <a:blip r:embed="rId3"/>
          <a:stretch>
            <a:fillRect/>
          </a:stretch>
        </p:blipFill>
        <p:spPr>
          <a:xfrm>
            <a:off x="1608083" y="62333"/>
            <a:ext cx="8087709" cy="6733333"/>
          </a:xfrm>
          <a:prstGeom prst="rect">
            <a:avLst/>
          </a:prstGeom>
        </p:spPr>
      </p:pic>
    </p:spTree>
    <p:extLst>
      <p:ext uri="{BB962C8B-B14F-4D97-AF65-F5344CB8AC3E}">
        <p14:creationId xmlns:p14="http://schemas.microsoft.com/office/powerpoint/2010/main" val="9258763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92912-8A9B-402D-B804-B0C21208258A}"/>
              </a:ext>
            </a:extLst>
          </p:cNvPr>
          <p:cNvSpPr>
            <a:spLocks noGrp="1"/>
          </p:cNvSpPr>
          <p:nvPr>
            <p:ph type="title"/>
          </p:nvPr>
        </p:nvSpPr>
        <p:spPr>
          <a:xfrm>
            <a:off x="1914144" y="2902535"/>
            <a:ext cx="3150646" cy="1143000"/>
          </a:xfrm>
        </p:spPr>
        <p:txBody>
          <a:bodyPr>
            <a:normAutofit fontScale="90000"/>
          </a:bodyPr>
          <a:lstStyle/>
          <a:p>
            <a:r>
              <a:rPr lang="en-GB" dirty="0"/>
              <a:t>WORLD INSTALLED PV</a:t>
            </a:r>
          </a:p>
        </p:txBody>
      </p:sp>
      <p:pic>
        <p:nvPicPr>
          <p:cNvPr id="8" name="Picture 7">
            <a:extLst>
              <a:ext uri="{FF2B5EF4-FFF2-40B4-BE49-F238E27FC236}">
                <a16:creationId xmlns:a16="http://schemas.microsoft.com/office/drawing/2014/main" id="{B1FD4C05-4516-444C-8048-9DE44D7DF8C9}"/>
              </a:ext>
            </a:extLst>
          </p:cNvPr>
          <p:cNvPicPr>
            <a:picLocks noChangeAspect="1"/>
          </p:cNvPicPr>
          <p:nvPr/>
        </p:nvPicPr>
        <p:blipFill>
          <a:blip r:embed="rId3"/>
          <a:stretch>
            <a:fillRect/>
          </a:stretch>
        </p:blipFill>
        <p:spPr>
          <a:xfrm>
            <a:off x="5364179" y="0"/>
            <a:ext cx="6709122" cy="6858000"/>
          </a:xfrm>
          <a:prstGeom prst="rect">
            <a:avLst/>
          </a:prstGeom>
        </p:spPr>
      </p:pic>
    </p:spTree>
    <p:extLst>
      <p:ext uri="{BB962C8B-B14F-4D97-AF65-F5344CB8AC3E}">
        <p14:creationId xmlns:p14="http://schemas.microsoft.com/office/powerpoint/2010/main" val="15102794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9139B-8F11-4E64-81C4-ABA5BC210648}"/>
              </a:ext>
            </a:extLst>
          </p:cNvPr>
          <p:cNvSpPr>
            <a:spLocks noGrp="1"/>
          </p:cNvSpPr>
          <p:nvPr>
            <p:ph type="title"/>
          </p:nvPr>
        </p:nvSpPr>
        <p:spPr/>
        <p:txBody>
          <a:bodyPr/>
          <a:lstStyle/>
          <a:p>
            <a:r>
              <a:rPr lang="en-GB" dirty="0"/>
              <a:t>BALCOMBE</a:t>
            </a:r>
          </a:p>
        </p:txBody>
      </p:sp>
      <p:pic>
        <p:nvPicPr>
          <p:cNvPr id="7" name="130802BalcombeFracking-16x9">
            <a:hlinkClick r:id="" action="ppaction://media"/>
            <a:extLst>
              <a:ext uri="{FF2B5EF4-FFF2-40B4-BE49-F238E27FC236}">
                <a16:creationId xmlns:a16="http://schemas.microsoft.com/office/drawing/2014/main" id="{71EDF116-885A-4D7E-A5CF-9D159D1CF4A3}"/>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914600" y="3687555"/>
            <a:ext cx="3048000" cy="1714500"/>
          </a:xfrm>
          <a:prstGeom prst="rect">
            <a:avLst/>
          </a:prstGeom>
        </p:spPr>
      </p:pic>
      <p:sp>
        <p:nvSpPr>
          <p:cNvPr id="9" name="TextBox 8">
            <a:extLst>
              <a:ext uri="{FF2B5EF4-FFF2-40B4-BE49-F238E27FC236}">
                <a16:creationId xmlns:a16="http://schemas.microsoft.com/office/drawing/2014/main" id="{138161DE-538E-4A21-8666-E6C1D8E018C9}"/>
              </a:ext>
            </a:extLst>
          </p:cNvPr>
          <p:cNvSpPr txBox="1"/>
          <p:nvPr/>
        </p:nvSpPr>
        <p:spPr>
          <a:xfrm>
            <a:off x="1914144" y="5797261"/>
            <a:ext cx="6096912" cy="369332"/>
          </a:xfrm>
          <a:prstGeom prst="rect">
            <a:avLst/>
          </a:prstGeom>
          <a:noFill/>
        </p:spPr>
        <p:txBody>
          <a:bodyPr wrap="square">
            <a:spAutoFit/>
          </a:bodyPr>
          <a:lstStyle/>
          <a:p>
            <a:r>
              <a:rPr lang="en-GB" dirty="0"/>
              <a:t>https://www.repowerbalcombe.com/</a:t>
            </a:r>
          </a:p>
        </p:txBody>
      </p:sp>
      <p:pic>
        <p:nvPicPr>
          <p:cNvPr id="10" name="Picture 9">
            <a:extLst>
              <a:ext uri="{FF2B5EF4-FFF2-40B4-BE49-F238E27FC236}">
                <a16:creationId xmlns:a16="http://schemas.microsoft.com/office/drawing/2014/main" id="{F0078798-EEED-49E0-910C-B41BD7526EFC}"/>
              </a:ext>
            </a:extLst>
          </p:cNvPr>
          <p:cNvPicPr>
            <a:picLocks noChangeAspect="1"/>
          </p:cNvPicPr>
          <p:nvPr/>
        </p:nvPicPr>
        <p:blipFill>
          <a:blip r:embed="rId5"/>
          <a:stretch>
            <a:fillRect/>
          </a:stretch>
        </p:blipFill>
        <p:spPr>
          <a:xfrm>
            <a:off x="5210801" y="43803"/>
            <a:ext cx="5172475" cy="3879356"/>
          </a:xfrm>
          <a:prstGeom prst="rect">
            <a:avLst/>
          </a:prstGeom>
        </p:spPr>
      </p:pic>
      <p:pic>
        <p:nvPicPr>
          <p:cNvPr id="11" name="Picture 10">
            <a:extLst>
              <a:ext uri="{FF2B5EF4-FFF2-40B4-BE49-F238E27FC236}">
                <a16:creationId xmlns:a16="http://schemas.microsoft.com/office/drawing/2014/main" id="{4B7829C8-CAF3-47FD-97C8-B49DC4F3822F}"/>
              </a:ext>
            </a:extLst>
          </p:cNvPr>
          <p:cNvPicPr>
            <a:picLocks noChangeAspect="1"/>
          </p:cNvPicPr>
          <p:nvPr/>
        </p:nvPicPr>
        <p:blipFill>
          <a:blip r:embed="rId6"/>
          <a:stretch>
            <a:fillRect/>
          </a:stretch>
        </p:blipFill>
        <p:spPr>
          <a:xfrm>
            <a:off x="7486764" y="3329073"/>
            <a:ext cx="4705236" cy="3528927"/>
          </a:xfrm>
          <a:prstGeom prst="rect">
            <a:avLst/>
          </a:prstGeom>
        </p:spPr>
      </p:pic>
    </p:spTree>
    <p:extLst>
      <p:ext uri="{BB962C8B-B14F-4D97-AF65-F5344CB8AC3E}">
        <p14:creationId xmlns:p14="http://schemas.microsoft.com/office/powerpoint/2010/main" val="2643395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540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118D9-5FF3-44B5-A045-694D51A6DFD7}"/>
              </a:ext>
            </a:extLst>
          </p:cNvPr>
          <p:cNvSpPr>
            <a:spLocks noGrp="1"/>
          </p:cNvSpPr>
          <p:nvPr>
            <p:ph type="title"/>
          </p:nvPr>
        </p:nvSpPr>
        <p:spPr/>
        <p:txBody>
          <a:bodyPr/>
          <a:lstStyle/>
          <a:p>
            <a:r>
              <a:rPr lang="en-GB" dirty="0"/>
              <a:t>UK FEED-IN-TARIFF (FIT)</a:t>
            </a:r>
          </a:p>
        </p:txBody>
      </p:sp>
      <p:sp>
        <p:nvSpPr>
          <p:cNvPr id="3" name="Content Placeholder 2">
            <a:extLst>
              <a:ext uri="{FF2B5EF4-FFF2-40B4-BE49-F238E27FC236}">
                <a16:creationId xmlns:a16="http://schemas.microsoft.com/office/drawing/2014/main" id="{84CCDB4F-A867-4F64-B868-ABBE94942E61}"/>
              </a:ext>
            </a:extLst>
          </p:cNvPr>
          <p:cNvSpPr>
            <a:spLocks noGrp="1"/>
          </p:cNvSpPr>
          <p:nvPr>
            <p:ph sz="half" idx="1"/>
          </p:nvPr>
        </p:nvSpPr>
        <p:spPr>
          <a:xfrm>
            <a:off x="1914144" y="1524000"/>
            <a:ext cx="9852596" cy="4663440"/>
          </a:xfrm>
        </p:spPr>
        <p:txBody>
          <a:bodyPr>
            <a:normAutofit fontScale="77500" lnSpcReduction="20000"/>
          </a:bodyPr>
          <a:lstStyle/>
          <a:p>
            <a:r>
              <a:rPr lang="en-GB" dirty="0"/>
              <a:t>The FIT scheme is a government programme designed to promote the uptake of small-scale renewable and low-carbon electricity generation technologies. Introduced on 1 April 2010, the scheme requires participating licensed electricity suppliers (FIT Licensees) to make payments on both generation and export from eligible installations. </a:t>
            </a:r>
          </a:p>
          <a:p>
            <a:endParaRPr lang="en-GB" dirty="0"/>
          </a:p>
          <a:p>
            <a:r>
              <a:rPr lang="en-GB" dirty="0"/>
              <a:t>Once you’re accredited, a tariff will be assigned to your installation based on a number of factors including but not limited to technology, Total Installed Capacity (TIC), and your position in deployment caps. For more information, see Feed-in Tariffs deployment caps reports.</a:t>
            </a:r>
          </a:p>
          <a:p>
            <a:endParaRPr lang="en-GB" dirty="0"/>
          </a:p>
          <a:p>
            <a:r>
              <a:rPr lang="en-GB" dirty="0"/>
              <a:t>FIT payments are made based on meter readings taken from compliant metering and submitted to the elected FIT Licensee. </a:t>
            </a:r>
          </a:p>
        </p:txBody>
      </p:sp>
    </p:spTree>
    <p:extLst>
      <p:ext uri="{BB962C8B-B14F-4D97-AF65-F5344CB8AC3E}">
        <p14:creationId xmlns:p14="http://schemas.microsoft.com/office/powerpoint/2010/main" val="13891695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B3B691-42EA-4CDC-9934-BF75DD0DBEE6}"/>
              </a:ext>
            </a:extLst>
          </p:cNvPr>
          <p:cNvSpPr>
            <a:spLocks noGrp="1"/>
          </p:cNvSpPr>
          <p:nvPr>
            <p:ph type="title"/>
          </p:nvPr>
        </p:nvSpPr>
        <p:spPr>
          <a:xfrm>
            <a:off x="1914144" y="274638"/>
            <a:ext cx="9997440" cy="1143000"/>
          </a:xfrm>
        </p:spPr>
        <p:txBody>
          <a:bodyPr anchor="ctr">
            <a:normAutofit/>
          </a:bodyPr>
          <a:lstStyle/>
          <a:p>
            <a:r>
              <a:rPr lang="en-GB" dirty="0"/>
              <a:t>UK DEPLOYMENT </a:t>
            </a:r>
            <a:r>
              <a:rPr lang="en-GB" sz="1400" dirty="0"/>
              <a:t>(Task) </a:t>
            </a:r>
          </a:p>
        </p:txBody>
      </p:sp>
      <p:pic>
        <p:nvPicPr>
          <p:cNvPr id="5" name="Content Placeholder 4">
            <a:extLst>
              <a:ext uri="{FF2B5EF4-FFF2-40B4-BE49-F238E27FC236}">
                <a16:creationId xmlns:a16="http://schemas.microsoft.com/office/drawing/2014/main" id="{F95908EB-A2FC-418B-9663-67110BB4FCAB}"/>
              </a:ext>
            </a:extLst>
          </p:cNvPr>
          <p:cNvPicPr>
            <a:picLocks noGrp="1" noChangeAspect="1"/>
          </p:cNvPicPr>
          <p:nvPr>
            <p:ph idx="1"/>
          </p:nvPr>
        </p:nvPicPr>
        <p:blipFill>
          <a:blip r:embed="rId3"/>
          <a:stretch>
            <a:fillRect/>
          </a:stretch>
        </p:blipFill>
        <p:spPr>
          <a:xfrm>
            <a:off x="2426323" y="1447800"/>
            <a:ext cx="8973082" cy="4800600"/>
          </a:xfrm>
          <a:prstGeom prst="rect">
            <a:avLst/>
          </a:prstGeom>
          <a:noFill/>
        </p:spPr>
      </p:pic>
    </p:spTree>
    <p:extLst>
      <p:ext uri="{BB962C8B-B14F-4D97-AF65-F5344CB8AC3E}">
        <p14:creationId xmlns:p14="http://schemas.microsoft.com/office/powerpoint/2010/main" val="34199070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4F967-18EF-404A-996B-A3231CD46633}"/>
              </a:ext>
            </a:extLst>
          </p:cNvPr>
          <p:cNvSpPr>
            <a:spLocks noGrp="1"/>
          </p:cNvSpPr>
          <p:nvPr>
            <p:ph type="title"/>
          </p:nvPr>
        </p:nvSpPr>
        <p:spPr>
          <a:xfrm>
            <a:off x="1914144" y="274638"/>
            <a:ext cx="9997440" cy="1143000"/>
          </a:xfrm>
        </p:spPr>
        <p:txBody>
          <a:bodyPr anchor="ctr">
            <a:normAutofit/>
          </a:bodyPr>
          <a:lstStyle/>
          <a:p>
            <a:r>
              <a:rPr lang="en-GB" dirty="0"/>
              <a:t>SOLAR PV INSTALLATION EFFICIERNCY</a:t>
            </a:r>
          </a:p>
        </p:txBody>
      </p:sp>
      <p:pic>
        <p:nvPicPr>
          <p:cNvPr id="4" name="Content Placeholder 3">
            <a:extLst>
              <a:ext uri="{FF2B5EF4-FFF2-40B4-BE49-F238E27FC236}">
                <a16:creationId xmlns:a16="http://schemas.microsoft.com/office/drawing/2014/main" id="{68C02767-2A45-4812-87B5-AD966A876AC8}"/>
              </a:ext>
            </a:extLst>
          </p:cNvPr>
          <p:cNvPicPr>
            <a:picLocks noGrp="1" noChangeAspect="1"/>
          </p:cNvPicPr>
          <p:nvPr>
            <p:ph idx="1"/>
          </p:nvPr>
        </p:nvPicPr>
        <p:blipFill>
          <a:blip r:embed="rId3"/>
          <a:stretch>
            <a:fillRect/>
          </a:stretch>
        </p:blipFill>
        <p:spPr>
          <a:xfrm>
            <a:off x="5303434" y="1267590"/>
            <a:ext cx="6888566" cy="2973151"/>
          </a:xfrm>
          <a:prstGeom prst="rect">
            <a:avLst/>
          </a:prstGeom>
          <a:noFill/>
        </p:spPr>
      </p:pic>
      <p:pic>
        <p:nvPicPr>
          <p:cNvPr id="5" name="Picture 4">
            <a:extLst>
              <a:ext uri="{FF2B5EF4-FFF2-40B4-BE49-F238E27FC236}">
                <a16:creationId xmlns:a16="http://schemas.microsoft.com/office/drawing/2014/main" id="{C6A3B6D4-D7FA-44E5-85E3-748B7FE7E007}"/>
              </a:ext>
            </a:extLst>
          </p:cNvPr>
          <p:cNvPicPr>
            <a:picLocks noChangeAspect="1"/>
          </p:cNvPicPr>
          <p:nvPr/>
        </p:nvPicPr>
        <p:blipFill>
          <a:blip r:embed="rId4"/>
          <a:stretch>
            <a:fillRect/>
          </a:stretch>
        </p:blipFill>
        <p:spPr>
          <a:xfrm>
            <a:off x="1584101" y="3627828"/>
            <a:ext cx="5116244" cy="3230171"/>
          </a:xfrm>
          <a:prstGeom prst="rect">
            <a:avLst/>
          </a:prstGeom>
        </p:spPr>
      </p:pic>
    </p:spTree>
    <p:extLst>
      <p:ext uri="{BB962C8B-B14F-4D97-AF65-F5344CB8AC3E}">
        <p14:creationId xmlns:p14="http://schemas.microsoft.com/office/powerpoint/2010/main" val="37929177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6585D-28D8-4622-9D04-2BFFDC6D6512}"/>
              </a:ext>
            </a:extLst>
          </p:cNvPr>
          <p:cNvSpPr>
            <a:spLocks noGrp="1"/>
          </p:cNvSpPr>
          <p:nvPr>
            <p:ph type="title"/>
          </p:nvPr>
        </p:nvSpPr>
        <p:spPr>
          <a:xfrm>
            <a:off x="1914144" y="274638"/>
            <a:ext cx="9997440" cy="1143000"/>
          </a:xfrm>
        </p:spPr>
        <p:txBody>
          <a:bodyPr anchor="ctr">
            <a:normAutofit/>
          </a:bodyPr>
          <a:lstStyle/>
          <a:p>
            <a:r>
              <a:rPr lang="en-GB" dirty="0"/>
              <a:t>SOLAR PV COST BREAKDOWN</a:t>
            </a:r>
          </a:p>
        </p:txBody>
      </p:sp>
      <p:pic>
        <p:nvPicPr>
          <p:cNvPr id="4" name="Content Placeholder 3" descr="Chart, pie chart&#10;&#10;Description automatically generated">
            <a:extLst>
              <a:ext uri="{FF2B5EF4-FFF2-40B4-BE49-F238E27FC236}">
                <a16:creationId xmlns:a16="http://schemas.microsoft.com/office/drawing/2014/main" id="{85401CBF-E541-454B-BAF2-981274365930}"/>
              </a:ext>
            </a:extLst>
          </p:cNvPr>
          <p:cNvPicPr>
            <a:picLocks noGrp="1" noChangeAspect="1"/>
          </p:cNvPicPr>
          <p:nvPr>
            <p:ph idx="1"/>
          </p:nvPr>
        </p:nvPicPr>
        <p:blipFill>
          <a:blip r:embed="rId2"/>
          <a:stretch>
            <a:fillRect/>
          </a:stretch>
        </p:blipFill>
        <p:spPr>
          <a:xfrm>
            <a:off x="3248283" y="1447800"/>
            <a:ext cx="7329161" cy="4800600"/>
          </a:xfrm>
          <a:prstGeom prst="rect">
            <a:avLst/>
          </a:prstGeom>
          <a:noFill/>
        </p:spPr>
      </p:pic>
    </p:spTree>
    <p:extLst>
      <p:ext uri="{BB962C8B-B14F-4D97-AF65-F5344CB8AC3E}">
        <p14:creationId xmlns:p14="http://schemas.microsoft.com/office/powerpoint/2010/main" val="31009161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CAB45C-5E4A-4157-871D-89609D73230D}"/>
              </a:ext>
            </a:extLst>
          </p:cNvPr>
          <p:cNvSpPr>
            <a:spLocks noGrp="1"/>
          </p:cNvSpPr>
          <p:nvPr>
            <p:ph type="title"/>
          </p:nvPr>
        </p:nvSpPr>
        <p:spPr/>
        <p:txBody>
          <a:bodyPr/>
          <a:lstStyle/>
          <a:p>
            <a:r>
              <a:rPr lang="en-GB" dirty="0"/>
              <a:t>SOLAR PV COSTS</a:t>
            </a:r>
          </a:p>
        </p:txBody>
      </p:sp>
      <p:pic>
        <p:nvPicPr>
          <p:cNvPr id="4" name="Content Placeholder 3">
            <a:extLst>
              <a:ext uri="{FF2B5EF4-FFF2-40B4-BE49-F238E27FC236}">
                <a16:creationId xmlns:a16="http://schemas.microsoft.com/office/drawing/2014/main" id="{CF367F8B-7941-473C-8AEE-C3E633E5A996}"/>
              </a:ext>
            </a:extLst>
          </p:cNvPr>
          <p:cNvPicPr>
            <a:picLocks noGrp="1" noChangeAspect="1"/>
          </p:cNvPicPr>
          <p:nvPr>
            <p:ph idx="1"/>
          </p:nvPr>
        </p:nvPicPr>
        <p:blipFill>
          <a:blip r:embed="rId3"/>
          <a:stretch>
            <a:fillRect/>
          </a:stretch>
        </p:blipFill>
        <p:spPr>
          <a:xfrm>
            <a:off x="2874169" y="1824037"/>
            <a:ext cx="8077200" cy="4048125"/>
          </a:xfrm>
          <a:prstGeom prst="rect">
            <a:avLst/>
          </a:prstGeom>
        </p:spPr>
      </p:pic>
    </p:spTree>
    <p:extLst>
      <p:ext uri="{BB962C8B-B14F-4D97-AF65-F5344CB8AC3E}">
        <p14:creationId xmlns:p14="http://schemas.microsoft.com/office/powerpoint/2010/main" val="6744821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03C52-0B03-4004-AE58-E083858C4476}"/>
              </a:ext>
            </a:extLst>
          </p:cNvPr>
          <p:cNvSpPr>
            <a:spLocks noGrp="1"/>
          </p:cNvSpPr>
          <p:nvPr>
            <p:ph type="title"/>
          </p:nvPr>
        </p:nvSpPr>
        <p:spPr/>
        <p:txBody>
          <a:bodyPr/>
          <a:lstStyle/>
          <a:p>
            <a:r>
              <a:rPr lang="en-GB" dirty="0"/>
              <a:t>WAFER PRODUCTION PROCESS</a:t>
            </a:r>
          </a:p>
        </p:txBody>
      </p:sp>
      <p:pic>
        <p:nvPicPr>
          <p:cNvPr id="4" name="Content Placeholder 3">
            <a:extLst>
              <a:ext uri="{FF2B5EF4-FFF2-40B4-BE49-F238E27FC236}">
                <a16:creationId xmlns:a16="http://schemas.microsoft.com/office/drawing/2014/main" id="{31F44426-2C33-45BF-9DF2-6EBCB17EC99D}"/>
              </a:ext>
            </a:extLst>
          </p:cNvPr>
          <p:cNvPicPr>
            <a:picLocks noGrp="1" noChangeAspect="1"/>
          </p:cNvPicPr>
          <p:nvPr>
            <p:ph idx="1"/>
          </p:nvPr>
        </p:nvPicPr>
        <p:blipFill>
          <a:blip r:embed="rId2"/>
          <a:stretch>
            <a:fillRect/>
          </a:stretch>
        </p:blipFill>
        <p:spPr>
          <a:xfrm>
            <a:off x="2247363" y="1447800"/>
            <a:ext cx="9414457" cy="4800600"/>
          </a:xfrm>
          <a:prstGeom prst="rect">
            <a:avLst/>
          </a:prstGeom>
        </p:spPr>
      </p:pic>
    </p:spTree>
    <p:extLst>
      <p:ext uri="{BB962C8B-B14F-4D97-AF65-F5344CB8AC3E}">
        <p14:creationId xmlns:p14="http://schemas.microsoft.com/office/powerpoint/2010/main" val="31760461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B1128-3B1F-4414-B677-BC2181302436}"/>
              </a:ext>
            </a:extLst>
          </p:cNvPr>
          <p:cNvSpPr>
            <a:spLocks noGrp="1"/>
          </p:cNvSpPr>
          <p:nvPr>
            <p:ph type="title"/>
          </p:nvPr>
        </p:nvSpPr>
        <p:spPr/>
        <p:txBody>
          <a:bodyPr/>
          <a:lstStyle/>
          <a:p>
            <a:r>
              <a:rPr lang="en-GB" dirty="0"/>
              <a:t>PV PANEL MANUFACTURING PROCESS</a:t>
            </a:r>
          </a:p>
        </p:txBody>
      </p:sp>
      <p:pic>
        <p:nvPicPr>
          <p:cNvPr id="7" name="Online Media 6" title="solar cell manufacturing and solar panel production by suntech">
            <a:hlinkClick r:id="" action="ppaction://media"/>
            <a:extLst>
              <a:ext uri="{FF2B5EF4-FFF2-40B4-BE49-F238E27FC236}">
                <a16:creationId xmlns:a16="http://schemas.microsoft.com/office/drawing/2014/main" id="{0019F5DD-1149-46EB-9EF3-8D46F2B6663D}"/>
              </a:ext>
            </a:extLst>
          </p:cNvPr>
          <p:cNvPicPr>
            <a:picLocks noGrp="1" noRot="1" noChangeAspect="1"/>
          </p:cNvPicPr>
          <p:nvPr>
            <p:ph idx="1"/>
            <a:videoFile r:link="rId1"/>
          </p:nvPr>
        </p:nvPicPr>
        <p:blipFill>
          <a:blip r:embed="rId3"/>
          <a:stretch>
            <a:fillRect/>
          </a:stretch>
        </p:blipFill>
        <p:spPr>
          <a:xfrm>
            <a:off x="2665413" y="1447800"/>
            <a:ext cx="8496300" cy="4800600"/>
          </a:xfrm>
          <a:prstGeom prst="rect">
            <a:avLst/>
          </a:prstGeom>
        </p:spPr>
      </p:pic>
    </p:spTree>
    <p:extLst>
      <p:ext uri="{BB962C8B-B14F-4D97-AF65-F5344CB8AC3E}">
        <p14:creationId xmlns:p14="http://schemas.microsoft.com/office/powerpoint/2010/main" val="22746760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96C90-63E4-439F-83E8-D19245026C84}"/>
              </a:ext>
            </a:extLst>
          </p:cNvPr>
          <p:cNvSpPr>
            <a:spLocks noGrp="1"/>
          </p:cNvSpPr>
          <p:nvPr>
            <p:ph type="title"/>
          </p:nvPr>
        </p:nvSpPr>
        <p:spPr>
          <a:xfrm>
            <a:off x="1914144" y="274638"/>
            <a:ext cx="9997440" cy="1143000"/>
          </a:xfrm>
        </p:spPr>
        <p:txBody>
          <a:bodyPr anchor="ctr">
            <a:normAutofit/>
          </a:bodyPr>
          <a:lstStyle/>
          <a:p>
            <a:r>
              <a:rPr lang="en-GB" dirty="0"/>
              <a:t>GENERATION DIAGRAM</a:t>
            </a:r>
          </a:p>
        </p:txBody>
      </p:sp>
      <p:pic>
        <p:nvPicPr>
          <p:cNvPr id="4" name="Content Placeholder 3">
            <a:extLst>
              <a:ext uri="{FF2B5EF4-FFF2-40B4-BE49-F238E27FC236}">
                <a16:creationId xmlns:a16="http://schemas.microsoft.com/office/drawing/2014/main" id="{1DB67096-B59B-4FAD-8245-CAF7C94989D2}"/>
              </a:ext>
            </a:extLst>
          </p:cNvPr>
          <p:cNvPicPr>
            <a:picLocks noGrp="1" noChangeAspect="1"/>
          </p:cNvPicPr>
          <p:nvPr>
            <p:ph idx="1"/>
          </p:nvPr>
        </p:nvPicPr>
        <p:blipFill>
          <a:blip r:embed="rId3"/>
          <a:stretch>
            <a:fillRect/>
          </a:stretch>
        </p:blipFill>
        <p:spPr>
          <a:xfrm>
            <a:off x="2472309" y="1447800"/>
            <a:ext cx="8881110" cy="4800600"/>
          </a:xfrm>
          <a:prstGeom prst="rect">
            <a:avLst/>
          </a:prstGeom>
          <a:noFill/>
        </p:spPr>
      </p:pic>
    </p:spTree>
    <p:extLst>
      <p:ext uri="{BB962C8B-B14F-4D97-AF65-F5344CB8AC3E}">
        <p14:creationId xmlns:p14="http://schemas.microsoft.com/office/powerpoint/2010/main" val="24329948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558D2-02E1-438C-BEDE-29E9DEB6D2E3}"/>
              </a:ext>
            </a:extLst>
          </p:cNvPr>
          <p:cNvSpPr>
            <a:spLocks noGrp="1"/>
          </p:cNvSpPr>
          <p:nvPr>
            <p:ph type="title"/>
          </p:nvPr>
        </p:nvSpPr>
        <p:spPr>
          <a:xfrm>
            <a:off x="1914144" y="274638"/>
            <a:ext cx="9997440" cy="1143000"/>
          </a:xfrm>
        </p:spPr>
        <p:txBody>
          <a:bodyPr anchor="ctr">
            <a:normAutofit/>
          </a:bodyPr>
          <a:lstStyle/>
          <a:p>
            <a:r>
              <a:rPr lang="en-GB" dirty="0"/>
              <a:t>PV CELL CIRCUITRY</a:t>
            </a:r>
          </a:p>
        </p:txBody>
      </p:sp>
      <p:pic>
        <p:nvPicPr>
          <p:cNvPr id="4" name="Content Placeholder 3">
            <a:extLst>
              <a:ext uri="{FF2B5EF4-FFF2-40B4-BE49-F238E27FC236}">
                <a16:creationId xmlns:a16="http://schemas.microsoft.com/office/drawing/2014/main" id="{EAE0F2EB-9391-48EE-A458-EDE8B522D2AF}"/>
              </a:ext>
            </a:extLst>
          </p:cNvPr>
          <p:cNvPicPr>
            <a:picLocks noGrp="1" noChangeAspect="1"/>
          </p:cNvPicPr>
          <p:nvPr>
            <p:ph idx="1"/>
          </p:nvPr>
        </p:nvPicPr>
        <p:blipFill>
          <a:blip r:embed="rId3"/>
          <a:stretch>
            <a:fillRect/>
          </a:stretch>
        </p:blipFill>
        <p:spPr>
          <a:xfrm>
            <a:off x="1914144" y="2073554"/>
            <a:ext cx="9997440" cy="3549091"/>
          </a:xfrm>
          <a:prstGeom prst="rect">
            <a:avLst/>
          </a:prstGeom>
          <a:noFill/>
        </p:spPr>
      </p:pic>
    </p:spTree>
    <p:extLst>
      <p:ext uri="{BB962C8B-B14F-4D97-AF65-F5344CB8AC3E}">
        <p14:creationId xmlns:p14="http://schemas.microsoft.com/office/powerpoint/2010/main" val="29586959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89126-9DD6-4D6E-BDFC-13BD5E331395}"/>
              </a:ext>
            </a:extLst>
          </p:cNvPr>
          <p:cNvSpPr>
            <a:spLocks noGrp="1"/>
          </p:cNvSpPr>
          <p:nvPr>
            <p:ph type="title"/>
          </p:nvPr>
        </p:nvSpPr>
        <p:spPr/>
        <p:txBody>
          <a:bodyPr/>
          <a:lstStyle/>
          <a:p>
            <a:r>
              <a:rPr lang="en-GB" dirty="0"/>
              <a:t>Current</a:t>
            </a:r>
          </a:p>
        </p:txBody>
      </p:sp>
      <p:sp>
        <p:nvSpPr>
          <p:cNvPr id="3" name="Content Placeholder 2">
            <a:extLst>
              <a:ext uri="{FF2B5EF4-FFF2-40B4-BE49-F238E27FC236}">
                <a16:creationId xmlns:a16="http://schemas.microsoft.com/office/drawing/2014/main" id="{2EA12FB8-D532-489F-A59C-976A2DA03436}"/>
              </a:ext>
            </a:extLst>
          </p:cNvPr>
          <p:cNvSpPr>
            <a:spLocks noGrp="1"/>
          </p:cNvSpPr>
          <p:nvPr>
            <p:ph idx="1"/>
          </p:nvPr>
        </p:nvSpPr>
        <p:spPr/>
        <p:txBody>
          <a:bodyPr/>
          <a:lstStyle/>
          <a:p>
            <a:endParaRPr lang="en-GB" dirty="0"/>
          </a:p>
          <a:p>
            <a:r>
              <a:rPr lang="en-GB" dirty="0"/>
              <a:t>I = </a:t>
            </a:r>
            <a:r>
              <a:rPr lang="en-GB" dirty="0" err="1"/>
              <a:t>I</a:t>
            </a:r>
            <a:r>
              <a:rPr lang="en-GB" baseline="-25000" dirty="0" err="1"/>
              <a:t>ph</a:t>
            </a:r>
            <a:r>
              <a:rPr lang="en-GB" baseline="-25000" dirty="0"/>
              <a:t>  </a:t>
            </a:r>
            <a:r>
              <a:rPr lang="en-GB" dirty="0"/>
              <a:t>- I</a:t>
            </a:r>
            <a:r>
              <a:rPr lang="en-GB" baseline="-25000" dirty="0"/>
              <a:t>d  </a:t>
            </a:r>
            <a:r>
              <a:rPr lang="en-GB" dirty="0"/>
              <a:t>- </a:t>
            </a:r>
            <a:r>
              <a:rPr lang="en-GB" dirty="0" err="1"/>
              <a:t>I</a:t>
            </a:r>
            <a:r>
              <a:rPr lang="en-GB" baseline="-25000" dirty="0" err="1"/>
              <a:t>sh</a:t>
            </a:r>
            <a:endParaRPr lang="en-GB" baseline="-25000" dirty="0"/>
          </a:p>
          <a:p>
            <a:pPr marL="82296" indent="0">
              <a:buNone/>
            </a:pPr>
            <a:endParaRPr lang="en-GB" baseline="-25000" dirty="0"/>
          </a:p>
          <a:p>
            <a:pPr marL="82296" indent="0">
              <a:buNone/>
            </a:pPr>
            <a:r>
              <a:rPr lang="en-GB" baseline="-25000" dirty="0"/>
              <a:t>Cells are arranged in series – resistance has to be overcome in each junction. Additionally, a fault in one cell causes increased resistance across all cells. Uneven shading also acts as a rectifying diode and causes a drop in output or even completely stops output. This can be overcome by aligning each panel set with its own invertor.</a:t>
            </a:r>
          </a:p>
          <a:p>
            <a:pPr marL="82296" indent="0">
              <a:buNone/>
            </a:pPr>
            <a:endParaRPr lang="en-GB" dirty="0"/>
          </a:p>
        </p:txBody>
      </p:sp>
    </p:spTree>
    <p:extLst>
      <p:ext uri="{BB962C8B-B14F-4D97-AF65-F5344CB8AC3E}">
        <p14:creationId xmlns:p14="http://schemas.microsoft.com/office/powerpoint/2010/main" val="41780534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E67F7-DE5F-4256-945E-7F7C38B5AD69}"/>
              </a:ext>
            </a:extLst>
          </p:cNvPr>
          <p:cNvSpPr>
            <a:spLocks noGrp="1"/>
          </p:cNvSpPr>
          <p:nvPr>
            <p:ph type="title"/>
          </p:nvPr>
        </p:nvSpPr>
        <p:spPr/>
        <p:txBody>
          <a:bodyPr/>
          <a:lstStyle/>
          <a:p>
            <a:r>
              <a:rPr lang="en-GB" dirty="0"/>
              <a:t>Schematics</a:t>
            </a:r>
          </a:p>
        </p:txBody>
      </p:sp>
      <p:pic>
        <p:nvPicPr>
          <p:cNvPr id="4" name="Content Placeholder 3">
            <a:extLst>
              <a:ext uri="{FF2B5EF4-FFF2-40B4-BE49-F238E27FC236}">
                <a16:creationId xmlns:a16="http://schemas.microsoft.com/office/drawing/2014/main" id="{D8972C8E-80FB-43C9-97E1-276974B2E35A}"/>
              </a:ext>
            </a:extLst>
          </p:cNvPr>
          <p:cNvPicPr>
            <a:picLocks noGrp="1" noChangeAspect="1"/>
          </p:cNvPicPr>
          <p:nvPr>
            <p:ph idx="1"/>
          </p:nvPr>
        </p:nvPicPr>
        <p:blipFill>
          <a:blip r:embed="rId3"/>
          <a:stretch>
            <a:fillRect/>
          </a:stretch>
        </p:blipFill>
        <p:spPr>
          <a:xfrm>
            <a:off x="5679583" y="83907"/>
            <a:ext cx="5218090" cy="3063843"/>
          </a:xfrm>
          <a:prstGeom prst="rect">
            <a:avLst/>
          </a:prstGeom>
        </p:spPr>
      </p:pic>
      <p:pic>
        <p:nvPicPr>
          <p:cNvPr id="5" name="Picture 4">
            <a:extLst>
              <a:ext uri="{FF2B5EF4-FFF2-40B4-BE49-F238E27FC236}">
                <a16:creationId xmlns:a16="http://schemas.microsoft.com/office/drawing/2014/main" id="{5B8B13C2-B6C4-4338-AE52-FBB53A7A2942}"/>
              </a:ext>
            </a:extLst>
          </p:cNvPr>
          <p:cNvPicPr>
            <a:picLocks noChangeAspect="1"/>
          </p:cNvPicPr>
          <p:nvPr/>
        </p:nvPicPr>
        <p:blipFill>
          <a:blip r:embed="rId4"/>
          <a:stretch>
            <a:fillRect/>
          </a:stretch>
        </p:blipFill>
        <p:spPr>
          <a:xfrm>
            <a:off x="1654422" y="3193962"/>
            <a:ext cx="9243251" cy="3593314"/>
          </a:xfrm>
          <a:prstGeom prst="rect">
            <a:avLst/>
          </a:prstGeom>
        </p:spPr>
      </p:pic>
    </p:spTree>
    <p:extLst>
      <p:ext uri="{BB962C8B-B14F-4D97-AF65-F5344CB8AC3E}">
        <p14:creationId xmlns:p14="http://schemas.microsoft.com/office/powerpoint/2010/main" val="28362622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6C1D7-9980-432C-B5EC-2AABC386370D}"/>
              </a:ext>
            </a:extLst>
          </p:cNvPr>
          <p:cNvSpPr>
            <a:spLocks noGrp="1"/>
          </p:cNvSpPr>
          <p:nvPr>
            <p:ph type="title"/>
          </p:nvPr>
        </p:nvSpPr>
        <p:spPr/>
        <p:txBody>
          <a:bodyPr/>
          <a:lstStyle/>
          <a:p>
            <a:r>
              <a:rPr lang="en-GB" dirty="0"/>
              <a:t>IMPROVING CELL EFFECIENCY</a:t>
            </a:r>
          </a:p>
        </p:txBody>
      </p:sp>
      <p:sp>
        <p:nvSpPr>
          <p:cNvPr id="3" name="Content Placeholder 2">
            <a:extLst>
              <a:ext uri="{FF2B5EF4-FFF2-40B4-BE49-F238E27FC236}">
                <a16:creationId xmlns:a16="http://schemas.microsoft.com/office/drawing/2014/main" id="{BF575E2D-19BB-4376-840C-9177835247CB}"/>
              </a:ext>
            </a:extLst>
          </p:cNvPr>
          <p:cNvSpPr>
            <a:spLocks noGrp="1"/>
          </p:cNvSpPr>
          <p:nvPr>
            <p:ph idx="1"/>
          </p:nvPr>
        </p:nvSpPr>
        <p:spPr>
          <a:xfrm>
            <a:off x="1914144" y="1435921"/>
            <a:ext cx="9997440" cy="1617334"/>
          </a:xfrm>
        </p:spPr>
        <p:txBody>
          <a:bodyPr>
            <a:normAutofit lnSpcReduction="10000"/>
          </a:bodyPr>
          <a:lstStyle/>
          <a:p>
            <a:r>
              <a:rPr lang="en-GB" dirty="0"/>
              <a:t>Match irradiance absorbing material to different solar spectrum – thin additional layers</a:t>
            </a:r>
          </a:p>
          <a:p>
            <a:r>
              <a:rPr lang="en-GB" dirty="0"/>
              <a:t>Perovskite and organic layers</a:t>
            </a:r>
          </a:p>
          <a:p>
            <a:pPr marL="82296" indent="0">
              <a:buNone/>
            </a:pPr>
            <a:endParaRPr lang="en-GB" dirty="0"/>
          </a:p>
          <a:p>
            <a:pPr marL="82296" indent="0">
              <a:buNone/>
            </a:pPr>
            <a:endParaRPr lang="en-GB" dirty="0"/>
          </a:p>
        </p:txBody>
      </p:sp>
      <p:pic>
        <p:nvPicPr>
          <p:cNvPr id="4" name="Picture 3">
            <a:extLst>
              <a:ext uri="{FF2B5EF4-FFF2-40B4-BE49-F238E27FC236}">
                <a16:creationId xmlns:a16="http://schemas.microsoft.com/office/drawing/2014/main" id="{9E00F1D7-34CF-4410-84B5-D061701374D8}"/>
              </a:ext>
            </a:extLst>
          </p:cNvPr>
          <p:cNvPicPr>
            <a:picLocks noChangeAspect="1"/>
          </p:cNvPicPr>
          <p:nvPr/>
        </p:nvPicPr>
        <p:blipFill>
          <a:blip r:embed="rId3"/>
          <a:stretch>
            <a:fillRect/>
          </a:stretch>
        </p:blipFill>
        <p:spPr>
          <a:xfrm>
            <a:off x="1914144" y="3110248"/>
            <a:ext cx="5103499" cy="3747752"/>
          </a:xfrm>
          <a:prstGeom prst="rect">
            <a:avLst/>
          </a:prstGeom>
        </p:spPr>
      </p:pic>
      <p:sp>
        <p:nvSpPr>
          <p:cNvPr id="6" name="TextBox 5">
            <a:extLst>
              <a:ext uri="{FF2B5EF4-FFF2-40B4-BE49-F238E27FC236}">
                <a16:creationId xmlns:a16="http://schemas.microsoft.com/office/drawing/2014/main" id="{08B2DAE5-2996-4274-B0F8-4C93F0632396}"/>
              </a:ext>
            </a:extLst>
          </p:cNvPr>
          <p:cNvSpPr txBox="1"/>
          <p:nvPr/>
        </p:nvSpPr>
        <p:spPr>
          <a:xfrm>
            <a:off x="7017643" y="3110248"/>
            <a:ext cx="5267789" cy="2031325"/>
          </a:xfrm>
          <a:prstGeom prst="rect">
            <a:avLst/>
          </a:prstGeom>
          <a:noFill/>
        </p:spPr>
        <p:txBody>
          <a:bodyPr wrap="none" rtlCol="0">
            <a:spAutoFit/>
          </a:bodyPr>
          <a:lstStyle/>
          <a:p>
            <a:r>
              <a:rPr lang="en-GB" dirty="0"/>
              <a:t>Reduce top surface electrical contact area</a:t>
            </a:r>
          </a:p>
          <a:p>
            <a:r>
              <a:rPr lang="en-GB" dirty="0"/>
              <a:t>Surface reflectance</a:t>
            </a:r>
          </a:p>
          <a:p>
            <a:r>
              <a:rPr lang="en-GB" dirty="0"/>
              <a:t>Reduce photon absorption through layers, </a:t>
            </a:r>
          </a:p>
          <a:p>
            <a:r>
              <a:rPr lang="en-GB" dirty="0"/>
              <a:t>increase rear surface reflectance</a:t>
            </a:r>
          </a:p>
          <a:p>
            <a:r>
              <a:rPr lang="en-GB" dirty="0"/>
              <a:t>Collection efficiency – proportion of radiation</a:t>
            </a:r>
          </a:p>
          <a:p>
            <a:r>
              <a:rPr lang="en-GB" dirty="0"/>
              <a:t>Generated electron-hole pairs</a:t>
            </a:r>
          </a:p>
          <a:p>
            <a:r>
              <a:rPr lang="en-GB" dirty="0"/>
              <a:t>Reduce resistance</a:t>
            </a:r>
          </a:p>
        </p:txBody>
      </p:sp>
    </p:spTree>
    <p:extLst>
      <p:ext uri="{BB962C8B-B14F-4D97-AF65-F5344CB8AC3E}">
        <p14:creationId xmlns:p14="http://schemas.microsoft.com/office/powerpoint/2010/main" val="31516972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1D8E17E7-ADAF-43BB-BF42-08C97FC42D56}"/>
              </a:ext>
            </a:extLst>
          </p:cNvPr>
          <p:cNvPicPr>
            <a:picLocks noGrp="1" noChangeAspect="1"/>
          </p:cNvPicPr>
          <p:nvPr>
            <p:ph idx="1"/>
          </p:nvPr>
        </p:nvPicPr>
        <p:blipFill>
          <a:blip r:embed="rId3"/>
          <a:stretch>
            <a:fillRect/>
          </a:stretch>
        </p:blipFill>
        <p:spPr>
          <a:xfrm>
            <a:off x="1940062" y="238259"/>
            <a:ext cx="9745336" cy="6214862"/>
          </a:xfrm>
          <a:prstGeom prst="rect">
            <a:avLst/>
          </a:prstGeom>
        </p:spPr>
      </p:pic>
    </p:spTree>
    <p:extLst>
      <p:ext uri="{BB962C8B-B14F-4D97-AF65-F5344CB8AC3E}">
        <p14:creationId xmlns:p14="http://schemas.microsoft.com/office/powerpoint/2010/main" val="13424947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F2A26-42CF-4C3E-A6DF-DA09C807591D}"/>
              </a:ext>
            </a:extLst>
          </p:cNvPr>
          <p:cNvSpPr>
            <a:spLocks noGrp="1"/>
          </p:cNvSpPr>
          <p:nvPr>
            <p:ph type="title"/>
          </p:nvPr>
        </p:nvSpPr>
        <p:spPr/>
        <p:txBody>
          <a:bodyPr/>
          <a:lstStyle/>
          <a:p>
            <a:r>
              <a:rPr lang="en-GB" dirty="0"/>
              <a:t>PRACTICAL IMPLEMENTATION</a:t>
            </a:r>
          </a:p>
        </p:txBody>
      </p:sp>
      <p:pic>
        <p:nvPicPr>
          <p:cNvPr id="4" name="Online Media 3" title="Solar power research in Germany">
            <a:hlinkClick r:id="" action="ppaction://media"/>
            <a:extLst>
              <a:ext uri="{FF2B5EF4-FFF2-40B4-BE49-F238E27FC236}">
                <a16:creationId xmlns:a16="http://schemas.microsoft.com/office/drawing/2014/main" id="{35F990CA-23A0-483E-A0C5-612AB2DA93CA}"/>
              </a:ext>
            </a:extLst>
          </p:cNvPr>
          <p:cNvPicPr>
            <a:picLocks noGrp="1" noRot="1" noChangeAspect="1"/>
          </p:cNvPicPr>
          <p:nvPr>
            <p:ph idx="1"/>
            <a:videoFile r:link="rId1"/>
          </p:nvPr>
        </p:nvPicPr>
        <p:blipFill>
          <a:blip r:embed="rId3"/>
          <a:stretch>
            <a:fillRect/>
          </a:stretch>
        </p:blipFill>
        <p:spPr>
          <a:xfrm>
            <a:off x="2665413" y="1447800"/>
            <a:ext cx="8496300" cy="4800600"/>
          </a:xfrm>
          <a:prstGeom prst="rect">
            <a:avLst/>
          </a:prstGeom>
        </p:spPr>
      </p:pic>
    </p:spTree>
    <p:extLst>
      <p:ext uri="{BB962C8B-B14F-4D97-AF65-F5344CB8AC3E}">
        <p14:creationId xmlns:p14="http://schemas.microsoft.com/office/powerpoint/2010/main" val="33633872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786F6-E9CB-4B50-95FF-6EFC1A5942F6}"/>
              </a:ext>
            </a:extLst>
          </p:cNvPr>
          <p:cNvSpPr>
            <a:spLocks noGrp="1"/>
          </p:cNvSpPr>
          <p:nvPr>
            <p:ph type="title"/>
          </p:nvPr>
        </p:nvSpPr>
        <p:spPr/>
        <p:txBody>
          <a:bodyPr/>
          <a:lstStyle/>
          <a:p>
            <a:r>
              <a:rPr lang="en-GB" dirty="0"/>
              <a:t>PROS / CONS</a:t>
            </a:r>
          </a:p>
        </p:txBody>
      </p:sp>
      <p:sp>
        <p:nvSpPr>
          <p:cNvPr id="3" name="Content Placeholder 2">
            <a:extLst>
              <a:ext uri="{FF2B5EF4-FFF2-40B4-BE49-F238E27FC236}">
                <a16:creationId xmlns:a16="http://schemas.microsoft.com/office/drawing/2014/main" id="{55E56350-385C-48F3-9164-85126D614FED}"/>
              </a:ext>
            </a:extLst>
          </p:cNvPr>
          <p:cNvSpPr>
            <a:spLocks noGrp="1"/>
          </p:cNvSpPr>
          <p:nvPr>
            <p:ph idx="1"/>
          </p:nvPr>
        </p:nvSpPr>
        <p:spPr/>
        <p:txBody>
          <a:bodyPr/>
          <a:lstStyle/>
          <a:p>
            <a:r>
              <a:rPr lang="en-GB" dirty="0"/>
              <a:t>TASK</a:t>
            </a:r>
          </a:p>
          <a:p>
            <a:pPr marL="82296" indent="0">
              <a:buNone/>
            </a:pPr>
            <a:endParaRPr lang="en-GB" dirty="0"/>
          </a:p>
          <a:p>
            <a:pPr marL="82296" indent="0">
              <a:buNone/>
            </a:pPr>
            <a:r>
              <a:rPr lang="en-GB" dirty="0"/>
              <a:t>Evaluate the various inputs and manufacturing process for environmental impacts. (S16 + own research)</a:t>
            </a:r>
          </a:p>
          <a:p>
            <a:pPr marL="82296" indent="0">
              <a:buNone/>
            </a:pPr>
            <a:endParaRPr lang="en-GB" dirty="0"/>
          </a:p>
          <a:p>
            <a:pPr marL="82296" indent="0">
              <a:buNone/>
            </a:pPr>
            <a:r>
              <a:rPr lang="en-GB" dirty="0"/>
              <a:t>What are the benefits of PV installations? Own research</a:t>
            </a:r>
          </a:p>
        </p:txBody>
      </p:sp>
    </p:spTree>
    <p:extLst>
      <p:ext uri="{BB962C8B-B14F-4D97-AF65-F5344CB8AC3E}">
        <p14:creationId xmlns:p14="http://schemas.microsoft.com/office/powerpoint/2010/main" val="6973526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ressed Leaves design template">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extLst>
    <a:ext uri="{05A4C25C-085E-4340-85A3-A5531E510DB2}">
      <thm15:themeFamily xmlns:thm15="http://schemas.microsoft.com/office/thememl/2012/main" name="Pressed leaves design slides.potx" id="{52E147E3-7E0E-44E0-9BD6-25CC694BF887}" vid="{C1468303-3FD2-4BA9-848D-643974E470D9}"/>
    </a:ext>
  </a:extLst>
</a:theme>
</file>

<file path=ppt/theme/theme2.xml><?xml version="1.0" encoding="utf-8"?>
<a:theme xmlns:a="http://schemas.openxmlformats.org/drawingml/2006/main" name="Office Theme">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VSO_x0020_item_x0020_id xmlns="40262f94-9f35-4ac3-9a90-690165a166b7" xsi:nil="true"/>
    <Assetid_x0020_ xmlns="40262f94-9f35-4ac3-9a90-690165a166b7" xsi:nil="true"/>
    <Item_x0020_Details xmlns="40262f94-9f35-4ac3-9a90-690165a166b7" xsi:nil="true"/>
    <Template_x0020_details xmlns="40262f94-9f35-4ac3-9a90-690165a166b7"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A3F7D94069FF64A86F7DFF56D60E3BE" ma:contentTypeVersion="6" ma:contentTypeDescription="Create a new document." ma:contentTypeScope="" ma:versionID="c32302c77d4085ecf495bdddb7f5e889">
  <xsd:schema xmlns:xsd="http://www.w3.org/2001/XMLSchema" xmlns:xs="http://www.w3.org/2001/XMLSchema" xmlns:p="http://schemas.microsoft.com/office/2006/metadata/properties" xmlns:ns2="a4f35948-e619-41b3-aa29-22878b09cfd2" xmlns:ns3="40262f94-9f35-4ac3-9a90-690165a166b7" targetNamespace="http://schemas.microsoft.com/office/2006/metadata/properties" ma:root="true" ma:fieldsID="4ab5ae46be95f9d0be6107e8200be7a2" ns2:_="" ns3:_="">
    <xsd:import namespace="a4f35948-e619-41b3-aa29-22878b09cfd2"/>
    <xsd:import namespace="40262f94-9f35-4ac3-9a90-690165a166b7"/>
    <xsd:element name="properties">
      <xsd:complexType>
        <xsd:sequence>
          <xsd:element name="documentManagement">
            <xsd:complexType>
              <xsd:all>
                <xsd:element ref="ns2:SharedWithUsers" minOccurs="0"/>
                <xsd:element ref="ns2:SharedWithDetails" minOccurs="0"/>
                <xsd:element ref="ns3:VSO_x0020_item_x0020_id" minOccurs="0"/>
                <xsd:element ref="ns3:Item_x0020_Details" minOccurs="0"/>
                <xsd:element ref="ns3:Template_x0020_details" minOccurs="0"/>
                <xsd:element ref="ns3:Assetid_x0020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f35948-e619-41b3-aa29-22878b09cfd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0262f94-9f35-4ac3-9a90-690165a166b7" elementFormDefault="qualified">
    <xsd:import namespace="http://schemas.microsoft.com/office/2006/documentManagement/types"/>
    <xsd:import namespace="http://schemas.microsoft.com/office/infopath/2007/PartnerControls"/>
    <xsd:element name="VSO_x0020_item_x0020_id" ma:index="10" nillable="true" ma:displayName="VSO item id" ma:description="Please add the bug number to refer to VSO items." ma:internalName="VSO_x0020_item_x0020_id">
      <xsd:simpleType>
        <xsd:restriction base="dms:Text">
          <xsd:maxLength value="255"/>
        </xsd:restriction>
      </xsd:simpleType>
    </xsd:element>
    <xsd:element name="Item_x0020_Details" ma:index="11" nillable="true" ma:displayName="Item Details" ma:internalName="Item_x0020_Details">
      <xsd:simpleType>
        <xsd:restriction base="dms:Note">
          <xsd:maxLength value="255"/>
        </xsd:restriction>
      </xsd:simpleType>
    </xsd:element>
    <xsd:element name="Template_x0020_details" ma:index="12" nillable="true" ma:displayName="Template details" ma:internalName="Template_x0020_details">
      <xsd:simpleType>
        <xsd:restriction base="dms:Text"/>
      </xsd:simpleType>
    </xsd:element>
    <xsd:element name="Assetid_x0020_" ma:index="13" nillable="true" ma:displayName="Assetid " ma:internalName="Assetid_x0020_">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EFED04C-AD43-4E06-AD63-36D8B5E83787}">
  <ds:schemaRefs>
    <ds:schemaRef ds:uri="http://purl.org/dc/elements/1.1/"/>
    <ds:schemaRef ds:uri="http://schemas.microsoft.com/office/2006/metadata/propertie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40262f94-9f35-4ac3-9a90-690165a166b7"/>
    <ds:schemaRef ds:uri="a4f35948-e619-41b3-aa29-22878b09cfd2"/>
    <ds:schemaRef ds:uri="http://www.w3.org/XML/1998/namespace"/>
    <ds:schemaRef ds:uri="http://purl.org/dc/dcmitype/"/>
  </ds:schemaRefs>
</ds:datastoreItem>
</file>

<file path=customXml/itemProps2.xml><?xml version="1.0" encoding="utf-8"?>
<ds:datastoreItem xmlns:ds="http://schemas.openxmlformats.org/officeDocument/2006/customXml" ds:itemID="{4DEB5BEE-6806-4BF1-A9A7-4B4A72C0C6EB}">
  <ds:schemaRefs>
    <ds:schemaRef ds:uri="http://schemas.microsoft.com/sharepoint/v3/contenttype/forms"/>
  </ds:schemaRefs>
</ds:datastoreItem>
</file>

<file path=customXml/itemProps3.xml><?xml version="1.0" encoding="utf-8"?>
<ds:datastoreItem xmlns:ds="http://schemas.openxmlformats.org/officeDocument/2006/customXml" ds:itemID="{B0710C29-A897-44AD-9F83-BE5F874C2AE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f35948-e619-41b3-aa29-22878b09cfd2"/>
    <ds:schemaRef ds:uri="40262f94-9f35-4ac3-9a90-690165a166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Pressed leaves design slides</Template>
  <TotalTime>0</TotalTime>
  <Words>1167</Words>
  <Application>Microsoft Office PowerPoint</Application>
  <PresentationFormat>Widescreen</PresentationFormat>
  <Paragraphs>121</Paragraphs>
  <Slides>24</Slides>
  <Notes>15</Notes>
  <HiddenSlides>0</HiddenSlides>
  <MMClips>4</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Century Gothic</vt:lpstr>
      <vt:lpstr>Verdana</vt:lpstr>
      <vt:lpstr>Wingdings 2</vt:lpstr>
      <vt:lpstr>Pressed Leaves design template</vt:lpstr>
      <vt:lpstr>PHOTOVOLTAIC (PV) POWER</vt:lpstr>
      <vt:lpstr>Background</vt:lpstr>
      <vt:lpstr>Background</vt:lpstr>
      <vt:lpstr>OVERVIEW</vt:lpstr>
      <vt:lpstr>PV TODAY</vt:lpstr>
      <vt:lpstr>PowerPoint Presentation</vt:lpstr>
      <vt:lpstr>PowerPoint Presentation</vt:lpstr>
      <vt:lpstr>WORLD INSTALLED PV</vt:lpstr>
      <vt:lpstr>BALCOMBE</vt:lpstr>
      <vt:lpstr>UK FEED-IN-TARIFF (FIT)</vt:lpstr>
      <vt:lpstr>UK DEPLOYMENT (Task) </vt:lpstr>
      <vt:lpstr>SOLAR PV INSTALLATION EFFICIERNCY</vt:lpstr>
      <vt:lpstr>SOLAR PV COST BREAKDOWN</vt:lpstr>
      <vt:lpstr>SOLAR PV COSTS</vt:lpstr>
      <vt:lpstr>WAFER PRODUCTION PROCESS</vt:lpstr>
      <vt:lpstr>PV PANEL MANUFACTURING PROCESS</vt:lpstr>
      <vt:lpstr>GENERATION DIAGRAM</vt:lpstr>
      <vt:lpstr>PV CELL CIRCUITRY</vt:lpstr>
      <vt:lpstr>Current</vt:lpstr>
      <vt:lpstr>Schematics</vt:lpstr>
      <vt:lpstr>IMPROVING CELL EFFECIENCY</vt:lpstr>
      <vt:lpstr>PowerPoint Presentation</vt:lpstr>
      <vt:lpstr>PRACTICAL IMPLEMENTATION</vt:lpstr>
      <vt:lpstr>PROS / CONS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PHOTOVOLTAIC (PV) POWER</dc:title>
  <dc:creator>Michael Goodfellow-Smith</dc:creator>
  <cp:lastModifiedBy>Michael Goodfellow-Smith</cp:lastModifiedBy>
  <cp:revision>2</cp:revision>
  <dcterms:created xsi:type="dcterms:W3CDTF">2022-03-06T16:45:18Z</dcterms:created>
  <dcterms:modified xsi:type="dcterms:W3CDTF">2022-03-09T19:30:25Z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74065700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