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0"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7023DA-94BA-4906-9B60-6CF09E173FF5}" v="79" dt="2023-10-18T16:17:51.537"/>
    <p1510:client id="{5DEAD6AC-2B3A-4093-808C-6E89256D787E}" v="78" dt="2023-10-18T16:23:05.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7" d="100"/>
          <a:sy n="67" d="100"/>
        </p:scale>
        <p:origin x="45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8957DF-83E1-4B59-A1D2-47142D5C750B}" type="datetimeFigureOut">
              <a:t>22.10.2023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E906DE-A0E8-45AA-A988-98C32B22FA9E}" type="slidenum">
              <a:t>‹#›</a:t>
            </a:fld>
            <a:endParaRPr lang="en-US"/>
          </a:p>
        </p:txBody>
      </p:sp>
    </p:spTree>
    <p:extLst>
      <p:ext uri="{BB962C8B-B14F-4D97-AF65-F5344CB8AC3E}">
        <p14:creationId xmlns:p14="http://schemas.microsoft.com/office/powerpoint/2010/main" val="757802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hotelmanagement-network.com/buyers-guide/guest-facilities/#:~:text=Guest%20services%20in%20hospitality%2C%20such,meet%20the%20needs%20of%20guests"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marriott-hotels.marriott.com/experience/" TargetMode="External"/><Relationship Id="rId4" Type="http://schemas.openxmlformats.org/officeDocument/2006/relationships/hyperlink" Target="https://www.marriott.com/en/destinations/united-kingdom.mi"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this presentation is to discuss the role and importance of high-quality best service for the hospitality industry. The presentation will demonstrate the guest service quality and target consumers of JW Marriott. The importance of hospitality and some strategies to meet guest expectations will be demonstrated here.</a:t>
            </a:r>
          </a:p>
        </p:txBody>
      </p:sp>
      <p:sp>
        <p:nvSpPr>
          <p:cNvPr id="4" name="Slide Number Placeholder 3"/>
          <p:cNvSpPr>
            <a:spLocks noGrp="1"/>
          </p:cNvSpPr>
          <p:nvPr>
            <p:ph type="sldNum" sz="quarter" idx="5"/>
          </p:nvPr>
        </p:nvSpPr>
        <p:spPr/>
        <p:txBody>
          <a:bodyPr/>
          <a:lstStyle/>
          <a:p>
            <a:fld id="{B0E906DE-A0E8-45AA-A988-98C32B22FA9E}" type="slidenum">
              <a:t>2</a:t>
            </a:fld>
            <a:endParaRPr lang="en-US"/>
          </a:p>
        </p:txBody>
      </p:sp>
    </p:spTree>
    <p:extLst>
      <p:ext uri="{BB962C8B-B14F-4D97-AF65-F5344CB8AC3E}">
        <p14:creationId xmlns:p14="http://schemas.microsoft.com/office/powerpoint/2010/main" val="3016855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 is an American luxury hotel brand which is owned by Marriott International. Currently, it has hotels and resorts in China, Canada, Brazil, Australia, the UK, France, Germany, India, Hong Kong, Indonesia, Kenya, Japan, Italy, Mexico, Spain, Thailand and many other countries including the USA. The global market share of this hotel brand is 18.45% in 2023. The net profit margin of JW Marriott was 12.15% in June 2023 (Marriott, 2023). Over 377,000 employees are working in various locations at JW Marriott (Marriott, 2023). </a:t>
            </a:r>
            <a:endParaRPr lang="en-US"/>
          </a:p>
        </p:txBody>
      </p:sp>
      <p:sp>
        <p:nvSpPr>
          <p:cNvPr id="4" name="Slide Number Placeholder 3"/>
          <p:cNvSpPr>
            <a:spLocks noGrp="1"/>
          </p:cNvSpPr>
          <p:nvPr>
            <p:ph type="sldNum" sz="quarter" idx="5"/>
          </p:nvPr>
        </p:nvSpPr>
        <p:spPr/>
        <p:txBody>
          <a:bodyPr/>
          <a:lstStyle/>
          <a:p>
            <a:fld id="{B0E906DE-A0E8-45AA-A988-98C32B22FA9E}" type="slidenum">
              <a:t>3</a:t>
            </a:fld>
            <a:endParaRPr lang="en-US"/>
          </a:p>
        </p:txBody>
      </p:sp>
    </p:spTree>
    <p:extLst>
      <p:ext uri="{BB962C8B-B14F-4D97-AF65-F5344CB8AC3E}">
        <p14:creationId xmlns:p14="http://schemas.microsoft.com/office/powerpoint/2010/main" val="3854008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a:t>Nature and Scope:</a:t>
            </a:r>
            <a:r>
              <a:rPr lang="en-US"/>
              <a:t> The hotel guest services have to be focused on customers’ needs and choices. The accommodation facilities as well as hotel amenities need to be modern, </a:t>
            </a:r>
            <a:r>
              <a:rPr lang="en-US" err="1"/>
              <a:t>personalised</a:t>
            </a:r>
            <a:r>
              <a:rPr lang="en-US"/>
              <a:t> and customer-friendly for different types of customers (Ford and Sturman, 2018). UK hotels also need to consider the usage of technologies in hotel services. Smart lock systems, service robots, voice-controlled facilities, AI-generated lighting and other technologies can improve the guest experience  (Solomon, 2016). </a:t>
            </a:r>
          </a:p>
          <a:p>
            <a:r>
              <a:rPr lang="en-US" b="1" dirty="0"/>
              <a:t>Role: </a:t>
            </a:r>
            <a:r>
              <a:rPr lang="en-US" dirty="0"/>
              <a:t>Guest services include car parking, laundry, spa, swimming pool, cab services and others which can improve customer satisfaction. Along with this, the </a:t>
            </a:r>
            <a:r>
              <a:rPr lang="en-US" dirty="0" err="1"/>
              <a:t>behaviour</a:t>
            </a:r>
            <a:r>
              <a:rPr lang="en-US" dirty="0"/>
              <a:t> of hotel employees, emergency services, multiple-cuisine dining options and guest-support counters are also included in guest services.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B0E906DE-A0E8-45AA-A988-98C32B22FA9E}" type="slidenum">
              <a:t>4</a:t>
            </a:fld>
            <a:endParaRPr lang="en-US"/>
          </a:p>
        </p:txBody>
      </p:sp>
    </p:spTree>
    <p:extLst>
      <p:ext uri="{BB962C8B-B14F-4D97-AF65-F5344CB8AC3E}">
        <p14:creationId xmlns:p14="http://schemas.microsoft.com/office/powerpoint/2010/main" val="3896033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 is a luxury brand that mainly targets high-income individuals. Business </a:t>
            </a:r>
            <a:r>
              <a:rPr lang="en-US" dirty="0" err="1"/>
              <a:t>travellers</a:t>
            </a:r>
            <a:r>
              <a:rPr lang="en-US" dirty="0"/>
              <a:t>, group tourists, contract tourists, celebrities and seasonal </a:t>
            </a:r>
            <a:r>
              <a:rPr lang="en-US" dirty="0" err="1"/>
              <a:t>travellers</a:t>
            </a:r>
            <a:r>
              <a:rPr lang="en-US" dirty="0"/>
              <a:t> are the main consumers of JW Marriott. These consumers choose this hotel brand due to its high-quality guest service and product excellence. JW Marriott focuses on group tourist contract tourists and seasonal Travellers as they prefer to spend in luxurious accommodations while travelling (Hotel Management Network. 2023). On the other hand, business </a:t>
            </a:r>
            <a:r>
              <a:rPr lang="en-US" dirty="0" err="1"/>
              <a:t>travellers</a:t>
            </a:r>
            <a:r>
              <a:rPr lang="en-US" dirty="0"/>
              <a:t> and celebrities mainly consider this hotel brand for their service excellence. The company also can promote its services and brand through celebrities.</a:t>
            </a:r>
          </a:p>
        </p:txBody>
      </p:sp>
      <p:sp>
        <p:nvSpPr>
          <p:cNvPr id="4" name="Slide Number Placeholder 3"/>
          <p:cNvSpPr>
            <a:spLocks noGrp="1"/>
          </p:cNvSpPr>
          <p:nvPr>
            <p:ph type="sldNum" sz="quarter" idx="5"/>
          </p:nvPr>
        </p:nvSpPr>
        <p:spPr/>
        <p:txBody>
          <a:bodyPr/>
          <a:lstStyle/>
          <a:p>
            <a:fld id="{B0E906DE-A0E8-45AA-A988-98C32B22FA9E}" type="slidenum">
              <a:t>5</a:t>
            </a:fld>
            <a:endParaRPr lang="en-US"/>
          </a:p>
        </p:txBody>
      </p:sp>
    </p:spTree>
    <p:extLst>
      <p:ext uri="{BB962C8B-B14F-4D97-AF65-F5344CB8AC3E}">
        <p14:creationId xmlns:p14="http://schemas.microsoft.com/office/powerpoint/2010/main" val="3341804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 offers accommodation, spa, fitness </a:t>
            </a:r>
            <a:r>
              <a:rPr lang="en-US" dirty="0" err="1"/>
              <a:t>centres</a:t>
            </a:r>
            <a:r>
              <a:rPr lang="en-US" dirty="0"/>
              <a:t> and dining services for all customers. Along with this, guests also get personal butlers, around-the-clock room services, spas with trained masseuses, child care and other amenities. The hotel offers only online booking services through the company website and some other third-party platforms (Marriott, 2023). JW Marriott considers warm and sincere greetings can enhance guests' moods. The hotel also provides cab and pick-and-drop facilities to guests according to their nearby destinations. The fine dining facilities of JW Marriott are very popular among guests (Marriott, 2023).</a:t>
            </a:r>
          </a:p>
        </p:txBody>
      </p:sp>
      <p:sp>
        <p:nvSpPr>
          <p:cNvPr id="4" name="Slide Number Placeholder 3"/>
          <p:cNvSpPr>
            <a:spLocks noGrp="1"/>
          </p:cNvSpPr>
          <p:nvPr>
            <p:ph type="sldNum" sz="quarter" idx="5"/>
          </p:nvPr>
        </p:nvSpPr>
        <p:spPr/>
        <p:txBody>
          <a:bodyPr/>
          <a:lstStyle/>
          <a:p>
            <a:fld id="{B0E906DE-A0E8-45AA-A988-98C32B22FA9E}" type="slidenum">
              <a:t>6</a:t>
            </a:fld>
            <a:endParaRPr lang="en-US"/>
          </a:p>
        </p:txBody>
      </p:sp>
    </p:spTree>
    <p:extLst>
      <p:ext uri="{BB962C8B-B14F-4D97-AF65-F5344CB8AC3E}">
        <p14:creationId xmlns:p14="http://schemas.microsoft.com/office/powerpoint/2010/main" val="4107876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is an essential service of the hotel industry which can make big differences in consumer experiences. According to Walker, (2021), hospitality is not only providing accommodation or meals to guests but also their comfort. A welcoming environment is the main part of hospitality. Hotels also create an enjoyable atmosphere for guests to increase their comfort. It is essential for the business success of the hotel industry (Padma and Ahn, 2020). UK hotels ensure that they are maintaining high-quality hospitality services which customers will love. Hospitality also provides them with competitive advantages and establishes brand value for the hotels.</a:t>
            </a:r>
          </a:p>
        </p:txBody>
      </p:sp>
      <p:sp>
        <p:nvSpPr>
          <p:cNvPr id="4" name="Slide Number Placeholder 3"/>
          <p:cNvSpPr>
            <a:spLocks noGrp="1"/>
          </p:cNvSpPr>
          <p:nvPr>
            <p:ph type="sldNum" sz="quarter" idx="5"/>
          </p:nvPr>
        </p:nvSpPr>
        <p:spPr/>
        <p:txBody>
          <a:bodyPr/>
          <a:lstStyle/>
          <a:p>
            <a:fld id="{B0E906DE-A0E8-45AA-A988-98C32B22FA9E}" type="slidenum">
              <a:t>7</a:t>
            </a:fld>
            <a:endParaRPr lang="en-US"/>
          </a:p>
        </p:txBody>
      </p:sp>
    </p:spTree>
    <p:extLst>
      <p:ext uri="{BB962C8B-B14F-4D97-AF65-F5344CB8AC3E}">
        <p14:creationId xmlns:p14="http://schemas.microsoft.com/office/powerpoint/2010/main" val="3634403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UK hotels such as Premier Inn, Holiday Inn, Hotel Hilton and others maintain cleanliness and proper hygiene routines in the hotels to meet guest expectations. These hotels have their own housekeeping teams which are responsible for all cleaning and sanitation activities. 79% of guests consider cleanliness as the main factor of hotel services. These hotels also provide room services to provide guest comfort. Room services are all-time available and guests can get their requirements at any time. Boutique hotels in the UK consider </a:t>
            </a:r>
            <a:r>
              <a:rPr lang="en-US" dirty="0" err="1"/>
              <a:t>personalisation</a:t>
            </a:r>
            <a:r>
              <a:rPr lang="en-US" dirty="0"/>
              <a:t> to meet guest expectations. They provide </a:t>
            </a:r>
            <a:r>
              <a:rPr lang="en-US" dirty="0" err="1"/>
              <a:t>personalised</a:t>
            </a:r>
            <a:r>
              <a:rPr lang="en-US" dirty="0"/>
              <a:t> tools and stationery to each guest. Along with this, contactless solutions are also available in hotels. AI-generated check-in systems, in-room dining facilities and others also help to meet guest expectations.</a:t>
            </a:r>
          </a:p>
        </p:txBody>
      </p:sp>
      <p:sp>
        <p:nvSpPr>
          <p:cNvPr id="4" name="Slide Number Placeholder 3"/>
          <p:cNvSpPr>
            <a:spLocks noGrp="1"/>
          </p:cNvSpPr>
          <p:nvPr>
            <p:ph type="sldNum" sz="quarter" idx="5"/>
          </p:nvPr>
        </p:nvSpPr>
        <p:spPr/>
        <p:txBody>
          <a:bodyPr/>
          <a:lstStyle/>
          <a:p>
            <a:fld id="{B0E906DE-A0E8-45AA-A988-98C32B22FA9E}" type="slidenum">
              <a:t>8</a:t>
            </a:fld>
            <a:endParaRPr lang="en-US"/>
          </a:p>
        </p:txBody>
      </p:sp>
    </p:spTree>
    <p:extLst>
      <p:ext uri="{BB962C8B-B14F-4D97-AF65-F5344CB8AC3E}">
        <p14:creationId xmlns:p14="http://schemas.microsoft.com/office/powerpoint/2010/main" val="3113146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has introduced the hotel services of JW Marriott and identified its main consumers. The nature and role of guest services have been also highlighted here. </a:t>
            </a:r>
          </a:p>
        </p:txBody>
      </p:sp>
      <p:sp>
        <p:nvSpPr>
          <p:cNvPr id="4" name="Slide Number Placeholder 3"/>
          <p:cNvSpPr>
            <a:spLocks noGrp="1"/>
          </p:cNvSpPr>
          <p:nvPr>
            <p:ph type="sldNum" sz="quarter" idx="5"/>
          </p:nvPr>
        </p:nvSpPr>
        <p:spPr/>
        <p:txBody>
          <a:bodyPr/>
          <a:lstStyle/>
          <a:p>
            <a:fld id="{B0E906DE-A0E8-45AA-A988-98C32B22FA9E}" type="slidenum">
              <a:t>9</a:t>
            </a:fld>
            <a:endParaRPr lang="en-US"/>
          </a:p>
        </p:txBody>
      </p:sp>
    </p:spTree>
    <p:extLst>
      <p:ext uri="{BB962C8B-B14F-4D97-AF65-F5344CB8AC3E}">
        <p14:creationId xmlns:p14="http://schemas.microsoft.com/office/powerpoint/2010/main" val="21050199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Hotel Management Network. (2023). </a:t>
            </a:r>
            <a:r>
              <a:rPr lang="en-US" i="1"/>
              <a:t>Guest Services in Hospitality for the Hotel Industry.</a:t>
            </a:r>
            <a:r>
              <a:rPr lang="en-US"/>
              <a:t> Available at: </a:t>
            </a:r>
            <a:r>
              <a:rPr lang="en-US" dirty="0">
                <a:hlinkClick r:id="rId3"/>
              </a:rPr>
              <a:t>https://www.hotelmanagement-network.com/buyers-guide/guest-facilities/#:~:text=Guest%20services%20in%20hospitality%2C%20such,meet%20the%20needs%20of%20guests</a:t>
            </a:r>
            <a:r>
              <a:rPr lang="en-US"/>
              <a:t>. [Accessed 18 October 2023]</a:t>
            </a:r>
          </a:p>
          <a:p>
            <a:pPr algn="just"/>
            <a:r>
              <a:rPr lang="en-US" dirty="0"/>
              <a:t>Marriott, (2023). </a:t>
            </a:r>
            <a:r>
              <a:rPr lang="en-US" i="1" dirty="0"/>
              <a:t>United Kingdom Hotels &amp; Home Rentals</a:t>
            </a:r>
            <a:r>
              <a:rPr lang="en-US" dirty="0"/>
              <a:t>. Available at: </a:t>
            </a:r>
            <a:r>
              <a:rPr lang="en-US" dirty="0">
                <a:hlinkClick r:id="rId4"/>
              </a:rPr>
              <a:t>https://www.marriott.com/en/destinations/united-kingdom.mi</a:t>
            </a:r>
            <a:r>
              <a:rPr lang="en-US" dirty="0"/>
              <a:t> [Accessed 18 October 2023]</a:t>
            </a:r>
            <a:endParaRPr lang="en-US" dirty="0">
              <a:ea typeface="Calibri"/>
              <a:cs typeface="Calibri"/>
            </a:endParaRPr>
          </a:p>
          <a:p>
            <a:pPr algn="just"/>
            <a:r>
              <a:rPr lang="en-US" dirty="0"/>
              <a:t>Marriott, (2023). </a:t>
            </a:r>
            <a:r>
              <a:rPr lang="en-US" i="1" dirty="0"/>
              <a:t>Service Experiences</a:t>
            </a:r>
            <a:r>
              <a:rPr lang="en-US" dirty="0"/>
              <a:t>. Available at: </a:t>
            </a:r>
            <a:r>
              <a:rPr lang="en-US" dirty="0">
                <a:hlinkClick r:id="rId5"/>
              </a:rPr>
              <a:t>https://marriott-hotels.marriott.com/experience/</a:t>
            </a:r>
            <a:r>
              <a:rPr lang="en-US" dirty="0"/>
              <a:t> [Accessed 18 October 2023]</a:t>
            </a:r>
            <a:endParaRPr lang="en-US" dirty="0">
              <a:ea typeface="Calibri"/>
              <a:cs typeface="Calibri"/>
            </a:endParaRPr>
          </a:p>
          <a:p>
            <a:pPr algn="just"/>
            <a:r>
              <a:rPr lang="en-US" dirty="0"/>
              <a:t>Walker, J.R., (2021). </a:t>
            </a:r>
            <a:r>
              <a:rPr lang="en-US" i="1" dirty="0"/>
              <a:t>Introduction to hospitality</a:t>
            </a:r>
            <a:r>
              <a:rPr lang="en-US" dirty="0"/>
              <a:t>. Pearson.</a:t>
            </a:r>
            <a:endParaRPr lang="en-US" dirty="0">
              <a:ea typeface="Calibri"/>
              <a:cs typeface="Calibri"/>
            </a:endParaRPr>
          </a:p>
          <a:p>
            <a:pPr algn="just"/>
            <a:r>
              <a:rPr lang="en-US" dirty="0"/>
              <a:t>Ford, R.C. and Sturman, M.C., (2018). </a:t>
            </a:r>
            <a:r>
              <a:rPr lang="en-US" i="1" dirty="0"/>
              <a:t>Managing hospitality organizations: Achieving excellence in the guest experience</a:t>
            </a:r>
            <a:r>
              <a:rPr lang="en-US" dirty="0"/>
              <a:t>. SAGE Publications. </a:t>
            </a:r>
            <a:endParaRPr lang="en-US" dirty="0">
              <a:ea typeface="Calibri"/>
              <a:cs typeface="Calibri"/>
            </a:endParaRPr>
          </a:p>
          <a:p>
            <a:pPr algn="just"/>
            <a:r>
              <a:rPr lang="en-US" dirty="0"/>
              <a:t>Solomon, M., (2016). </a:t>
            </a:r>
            <a:r>
              <a:rPr lang="en-US" i="1" dirty="0"/>
              <a:t>The heart of hospitality: great hotel and restaurant leaders share their secrets</a:t>
            </a:r>
            <a:r>
              <a:rPr lang="en-US" dirty="0"/>
              <a:t>. </a:t>
            </a:r>
            <a:r>
              <a:rPr lang="en-US" dirty="0" err="1"/>
              <a:t>SelectBooks</a:t>
            </a:r>
            <a:r>
              <a:rPr lang="en-US" dirty="0"/>
              <a:t>, Inc..</a:t>
            </a:r>
            <a:endParaRPr lang="en-US" dirty="0">
              <a:ea typeface="Calibri"/>
              <a:cs typeface="Calibri"/>
            </a:endParaRPr>
          </a:p>
          <a:p>
            <a:r>
              <a:rPr lang="en-US" dirty="0"/>
              <a:t>Padma, P. and Ahn, J., (2020). Guest satisfaction &amp; dissatisfaction in luxury hotels: An application of big data. </a:t>
            </a:r>
            <a:r>
              <a:rPr lang="en-US" i="1" dirty="0"/>
              <a:t>International Journal of Hospitality Management</a:t>
            </a:r>
            <a:r>
              <a:rPr lang="en-US" dirty="0"/>
              <a:t>, </a:t>
            </a:r>
            <a:r>
              <a:rPr lang="en-US" i="1" dirty="0"/>
              <a:t>84</a:t>
            </a:r>
            <a:r>
              <a:rPr lang="en-US" dirty="0"/>
              <a:t>, p.102318.</a:t>
            </a:r>
          </a:p>
        </p:txBody>
      </p:sp>
      <p:sp>
        <p:nvSpPr>
          <p:cNvPr id="4" name="Slide Number Placeholder 3"/>
          <p:cNvSpPr>
            <a:spLocks noGrp="1"/>
          </p:cNvSpPr>
          <p:nvPr>
            <p:ph type="sldNum" sz="quarter" idx="5"/>
          </p:nvPr>
        </p:nvSpPr>
        <p:spPr/>
        <p:txBody>
          <a:bodyPr/>
          <a:lstStyle/>
          <a:p>
            <a:fld id="{B0E906DE-A0E8-45AA-A988-98C32B22FA9E}" type="slidenum">
              <a:t>10</a:t>
            </a:fld>
            <a:endParaRPr lang="en-US"/>
          </a:p>
        </p:txBody>
      </p:sp>
    </p:spTree>
    <p:extLst>
      <p:ext uri="{BB962C8B-B14F-4D97-AF65-F5344CB8AC3E}">
        <p14:creationId xmlns:p14="http://schemas.microsoft.com/office/powerpoint/2010/main" val="2791789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marriott-hotels.marriott.com/experience/" TargetMode="External"/><Relationship Id="rId5" Type="http://schemas.openxmlformats.org/officeDocument/2006/relationships/hyperlink" Target="https://www.marriott.com/en/destinations/united-kingdom.mi" TargetMode="External"/><Relationship Id="rId4" Type="http://schemas.openxmlformats.org/officeDocument/2006/relationships/hyperlink" Target="https://www.hotelmanagement-network.com/buyers-guide/guest-facilities/#:~:text=Guest%20services%20in%20hospitality%2C%20such,meet%20the%20needs%20of%20gues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ell with a person wearing a mask&#10;&#10;Description automatically generated">
            <a:extLst>
              <a:ext uri="{FF2B5EF4-FFF2-40B4-BE49-F238E27FC236}">
                <a16:creationId xmlns:a16="http://schemas.microsoft.com/office/drawing/2014/main" id="{00552D18-28FD-A9EC-BD22-7DF0751D29EF}"/>
              </a:ext>
            </a:extLst>
          </p:cNvPr>
          <p:cNvPicPr>
            <a:picLocks noChangeAspect="1"/>
          </p:cNvPicPr>
          <p:nvPr/>
        </p:nvPicPr>
        <p:blipFill rotWithShape="1">
          <a:blip r:embed="rId2"/>
          <a:srcRect t="10107" b="9248"/>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ea typeface="+mj-lt"/>
                <a:cs typeface="+mj-lt"/>
              </a:rPr>
              <a:t>Hospitality &amp; Guest Services BMIH4003</a:t>
            </a:r>
            <a:endParaRPr lang="en-US" sz="5200">
              <a:solidFill>
                <a:srgbClr val="FFFFFF"/>
              </a:solidFill>
            </a:endParaRPr>
          </a:p>
        </p:txBody>
      </p:sp>
      <p:sp>
        <p:nvSpPr>
          <p:cNvPr id="3" name="Subtitle 2"/>
          <p:cNvSpPr>
            <a:spLocks noGrp="1"/>
          </p:cNvSpPr>
          <p:nvPr>
            <p:ph type="subTitle" idx="1"/>
          </p:nvPr>
        </p:nvSpPr>
        <p:spPr>
          <a:xfrm>
            <a:off x="1097280" y="3993684"/>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US" dirty="0">
                <a:solidFill>
                  <a:srgbClr val="FFFFFF"/>
                </a:solidFill>
                <a:ea typeface="Calibri"/>
                <a:cs typeface="Calibri"/>
              </a:rPr>
              <a:t>Student Name: </a:t>
            </a:r>
            <a:r>
              <a:rPr lang="ro-RO" dirty="0">
                <a:solidFill>
                  <a:srgbClr val="FFFFFF"/>
                </a:solidFill>
                <a:ea typeface="Calibri"/>
                <a:cs typeface="Calibri"/>
              </a:rPr>
              <a:t>Ana Maria Moldovan</a:t>
            </a:r>
            <a:endParaRPr lang="en-US" dirty="0">
              <a:solidFill>
                <a:srgbClr val="FFFFFF"/>
              </a:solidFill>
              <a:ea typeface="Calibri"/>
              <a:cs typeface="Calibri"/>
            </a:endParaRPr>
          </a:p>
          <a:p>
            <a:r>
              <a:rPr lang="en-US" dirty="0">
                <a:solidFill>
                  <a:srgbClr val="FFFFFF"/>
                </a:solidFill>
                <a:ea typeface="Calibri"/>
                <a:cs typeface="Calibri"/>
              </a:rPr>
              <a:t>Student ID: </a:t>
            </a:r>
            <a:r>
              <a:rPr lang="ro-RO">
                <a:solidFill>
                  <a:srgbClr val="FFFFFF"/>
                </a:solidFill>
                <a:ea typeface="Calibri"/>
                <a:cs typeface="Calibri"/>
              </a:rPr>
              <a:t>2244612</a:t>
            </a:r>
            <a:endParaRPr lang="en-US" dirty="0">
              <a:solidFill>
                <a:srgbClr val="FFFFFF"/>
              </a:solidFill>
              <a:ea typeface="Calibri"/>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E65307-79C3-97EA-0202-C0E198C38F6F}"/>
              </a:ext>
            </a:extLst>
          </p:cNvPr>
          <p:cNvSpPr>
            <a:spLocks noGrp="1"/>
          </p:cNvSpPr>
          <p:nvPr>
            <p:ph type="title"/>
          </p:nvPr>
        </p:nvSpPr>
        <p:spPr>
          <a:xfrm>
            <a:off x="6657715" y="467271"/>
            <a:ext cx="4195674" cy="2052522"/>
          </a:xfrm>
        </p:spPr>
        <p:txBody>
          <a:bodyPr anchor="b">
            <a:normAutofit/>
          </a:bodyPr>
          <a:lstStyle/>
          <a:p>
            <a:r>
              <a:rPr lang="en-US" sz="5600" b="1">
                <a:latin typeface="Times New Roman"/>
                <a:cs typeface="Times New Roman"/>
              </a:rPr>
              <a:t>Introduction</a:t>
            </a:r>
            <a:endParaRPr lang="en-US" sz="560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om with tables and chairs&#10;&#10;Description automatically generated">
            <a:extLst>
              <a:ext uri="{FF2B5EF4-FFF2-40B4-BE49-F238E27FC236}">
                <a16:creationId xmlns:a16="http://schemas.microsoft.com/office/drawing/2014/main" id="{ED7720F3-E9DF-87B9-94B3-B8FD278ADC55}"/>
              </a:ext>
            </a:extLst>
          </p:cNvPr>
          <p:cNvPicPr>
            <a:picLocks noChangeAspect="1"/>
          </p:cNvPicPr>
          <p:nvPr/>
        </p:nvPicPr>
        <p:blipFill rotWithShape="1">
          <a:blip r:embed="rId3"/>
          <a:srcRect l="22640" r="19360" b="1"/>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E846CA7-764E-FE56-BFE8-23D6BD6C0B66}"/>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US" sz="2000">
                <a:solidFill>
                  <a:schemeClr val="tx1">
                    <a:alpha val="80000"/>
                  </a:schemeClr>
                </a:solidFill>
                <a:latin typeface="Times New Roman"/>
                <a:cs typeface="Times New Roman"/>
              </a:rPr>
              <a:t>This presentation will discuss the guest services of JW Marriott. </a:t>
            </a:r>
            <a:endParaRPr lang="en-US" sz="2000">
              <a:solidFill>
                <a:schemeClr val="tx1">
                  <a:alpha val="80000"/>
                </a:schemeClr>
              </a:solidFill>
              <a:ea typeface="Calibri" panose="020F0502020204030204"/>
              <a:cs typeface="Calibri" panose="020F0502020204030204"/>
            </a:endParaRPr>
          </a:p>
          <a:p>
            <a:r>
              <a:rPr lang="en-US" sz="2000">
                <a:solidFill>
                  <a:schemeClr val="tx1">
                    <a:alpha val="80000"/>
                  </a:schemeClr>
                </a:solidFill>
                <a:latin typeface="Times New Roman"/>
                <a:cs typeface="Times New Roman"/>
              </a:rPr>
              <a:t>The main consumers of JW Marriott and their role in customer service will be elaborated in this presentation. </a:t>
            </a:r>
            <a:endParaRPr lang="en-US" sz="2000">
              <a:solidFill>
                <a:schemeClr val="tx1">
                  <a:alpha val="80000"/>
                </a:schemeClr>
              </a:solidFill>
            </a:endParaRPr>
          </a:p>
          <a:p>
            <a:r>
              <a:rPr lang="en-US" sz="2000">
                <a:solidFill>
                  <a:schemeClr val="tx1">
                    <a:alpha val="80000"/>
                  </a:schemeClr>
                </a:solidFill>
                <a:latin typeface="Times New Roman"/>
                <a:cs typeface="Times New Roman"/>
              </a:rPr>
              <a:t>The importance of hospitality and guest services for the hotel industry will be highlighted here. </a:t>
            </a:r>
            <a:endParaRPr lang="en-US" sz="2000">
              <a:solidFill>
                <a:schemeClr val="tx1">
                  <a:alpha val="80000"/>
                </a:schemeClr>
              </a:solidFill>
            </a:endParaRPr>
          </a:p>
          <a:p>
            <a:endParaRPr lang="en-US" sz="2000">
              <a:solidFill>
                <a:schemeClr val="tx1">
                  <a:alpha val="80000"/>
                </a:schemeClr>
              </a:solidFill>
              <a:ea typeface="Calibri"/>
              <a:cs typeface="Calibri"/>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3184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0080B-011F-B5BC-EBD0-5C43505EB52B}"/>
              </a:ext>
            </a:extLst>
          </p:cNvPr>
          <p:cNvSpPr>
            <a:spLocks noGrp="1"/>
          </p:cNvSpPr>
          <p:nvPr>
            <p:ph type="title"/>
          </p:nvPr>
        </p:nvSpPr>
        <p:spPr>
          <a:xfrm>
            <a:off x="8153400" y="1128094"/>
            <a:ext cx="3434180" cy="1415270"/>
          </a:xfrm>
        </p:spPr>
        <p:txBody>
          <a:bodyPr anchor="t">
            <a:normAutofit/>
          </a:bodyPr>
          <a:lstStyle/>
          <a:p>
            <a:r>
              <a:rPr lang="en-US" sz="3200" b="1">
                <a:latin typeface="Times New Roman"/>
                <a:cs typeface="Times New Roman"/>
              </a:rPr>
              <a:t>JW Marriott</a:t>
            </a:r>
            <a:endParaRPr lang="en-US" sz="3200"/>
          </a:p>
        </p:txBody>
      </p:sp>
      <p:pic>
        <p:nvPicPr>
          <p:cNvPr id="4" name="Picture 3" descr="A large building with many windows&#10;&#10;Description automatically generated">
            <a:extLst>
              <a:ext uri="{FF2B5EF4-FFF2-40B4-BE49-F238E27FC236}">
                <a16:creationId xmlns:a16="http://schemas.microsoft.com/office/drawing/2014/main" id="{AB55AADB-C1F9-A750-D12C-0DD09BB2C690}"/>
              </a:ext>
            </a:extLst>
          </p:cNvPr>
          <p:cNvPicPr>
            <a:picLocks noChangeAspect="1"/>
          </p:cNvPicPr>
          <p:nvPr/>
        </p:nvPicPr>
        <p:blipFill rotWithShape="1">
          <a:blip r:embed="rId3"/>
          <a:srcRect l="11762" r="14531" b="-1"/>
          <a:stretch/>
        </p:blipFill>
        <p:spPr>
          <a:xfrm>
            <a:off x="-9886" y="10"/>
            <a:ext cx="7572605" cy="6857990"/>
          </a:xfrm>
          <a:prstGeom prst="rect">
            <a:avLst/>
          </a:prstGeom>
        </p:spPr>
      </p:pic>
      <p:cxnSp>
        <p:nvCxnSpPr>
          <p:cNvPr id="13" name="Straight Connector 12">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B04831-0E01-BE3A-C092-16063EF36E9F}"/>
              </a:ext>
            </a:extLst>
          </p:cNvPr>
          <p:cNvSpPr>
            <a:spLocks noGrp="1"/>
          </p:cNvSpPr>
          <p:nvPr>
            <p:ph idx="1"/>
          </p:nvPr>
        </p:nvSpPr>
        <p:spPr>
          <a:xfrm>
            <a:off x="8153400" y="2543364"/>
            <a:ext cx="3434180" cy="3599019"/>
          </a:xfrm>
        </p:spPr>
        <p:txBody>
          <a:bodyPr vert="horz" lIns="91440" tIns="45720" rIns="91440" bIns="45720" rtlCol="0">
            <a:normAutofit/>
          </a:bodyPr>
          <a:lstStyle/>
          <a:p>
            <a:r>
              <a:rPr lang="en-US" sz="1700">
                <a:latin typeface="Times New Roman"/>
                <a:cs typeface="Times New Roman"/>
              </a:rPr>
              <a:t>JW Marriott is a 5-star hotel brand in the USA which has more than 100 properties in 35 countries (Marriott, 2023). </a:t>
            </a:r>
            <a:endParaRPr lang="en-US" sz="1700">
              <a:ea typeface="Calibri" panose="020F0502020204030204"/>
              <a:cs typeface="Calibri" panose="020F0502020204030204"/>
            </a:endParaRPr>
          </a:p>
          <a:p>
            <a:r>
              <a:rPr lang="en-US" sz="1700">
                <a:latin typeface="Times New Roman"/>
                <a:cs typeface="Times New Roman"/>
              </a:rPr>
              <a:t>This hotel is popular for its top-class guest services and luxurious hotel experience. </a:t>
            </a:r>
            <a:endParaRPr lang="en-US" sz="1700"/>
          </a:p>
          <a:p>
            <a:r>
              <a:rPr lang="en-US" sz="1700">
                <a:latin typeface="Times New Roman"/>
                <a:cs typeface="Times New Roman"/>
              </a:rPr>
              <a:t>JW Marriott offers accommodation, dining, swimming pools, fitness centres, salons, spas, business centres and community halls to its guests. </a:t>
            </a:r>
            <a:endParaRPr lang="en-US" sz="1700"/>
          </a:p>
          <a:p>
            <a:endParaRPr lang="en-US" sz="1700">
              <a:ea typeface="Calibri"/>
              <a:cs typeface="Calibri"/>
            </a:endParaRPr>
          </a:p>
        </p:txBody>
      </p:sp>
      <p:sp>
        <p:nvSpPr>
          <p:cNvPr id="5" name="TextBox 4">
            <a:extLst>
              <a:ext uri="{FF2B5EF4-FFF2-40B4-BE49-F238E27FC236}">
                <a16:creationId xmlns:a16="http://schemas.microsoft.com/office/drawing/2014/main" id="{9CB919DC-F157-A744-7C40-12BE866E07F2}"/>
              </a:ext>
            </a:extLst>
          </p:cNvPr>
          <p:cNvSpPr txBox="1"/>
          <p:nvPr/>
        </p:nvSpPr>
        <p:spPr>
          <a:xfrm>
            <a:off x="3115733" y="646006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(Solomon, 2016)</a:t>
            </a:r>
            <a:endParaRPr lang="en-US">
              <a:solidFill>
                <a:schemeClr val="bg1"/>
              </a:solidFill>
              <a:ea typeface="Calibri"/>
              <a:cs typeface="Calibri"/>
            </a:endParaRPr>
          </a:p>
        </p:txBody>
      </p:sp>
    </p:spTree>
    <p:extLst>
      <p:ext uri="{BB962C8B-B14F-4D97-AF65-F5344CB8AC3E}">
        <p14:creationId xmlns:p14="http://schemas.microsoft.com/office/powerpoint/2010/main" val="1930599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B5268-FA1B-75EA-27A2-94283768E5C6}"/>
              </a:ext>
            </a:extLst>
          </p:cNvPr>
          <p:cNvSpPr>
            <a:spLocks noGrp="1"/>
          </p:cNvSpPr>
          <p:nvPr>
            <p:ph type="title"/>
          </p:nvPr>
        </p:nvSpPr>
        <p:spPr>
          <a:xfrm>
            <a:off x="838200" y="800994"/>
            <a:ext cx="3687491" cy="2211148"/>
          </a:xfrm>
        </p:spPr>
        <p:txBody>
          <a:bodyPr anchor="t">
            <a:normAutofit/>
          </a:bodyPr>
          <a:lstStyle/>
          <a:p>
            <a:r>
              <a:rPr lang="en-US" sz="3200" b="1">
                <a:latin typeface="Times New Roman"/>
                <a:cs typeface="Times New Roman"/>
              </a:rPr>
              <a:t>Nature, scope and role of guest services and facilities</a:t>
            </a:r>
            <a:endParaRPr lang="en-US" sz="3200"/>
          </a:p>
        </p:txBody>
      </p:sp>
      <p:sp>
        <p:nvSpPr>
          <p:cNvPr id="3" name="Content Placeholder 2">
            <a:extLst>
              <a:ext uri="{FF2B5EF4-FFF2-40B4-BE49-F238E27FC236}">
                <a16:creationId xmlns:a16="http://schemas.microsoft.com/office/drawing/2014/main" id="{95DECC43-8B0F-AA52-1CF6-97147C36257A}"/>
              </a:ext>
            </a:extLst>
          </p:cNvPr>
          <p:cNvSpPr>
            <a:spLocks noGrp="1"/>
          </p:cNvSpPr>
          <p:nvPr>
            <p:ph idx="1"/>
          </p:nvPr>
        </p:nvSpPr>
        <p:spPr>
          <a:xfrm>
            <a:off x="5341546" y="751554"/>
            <a:ext cx="6012254" cy="2260587"/>
          </a:xfrm>
        </p:spPr>
        <p:txBody>
          <a:bodyPr vert="horz" lIns="91440" tIns="45720" rIns="91440" bIns="45720" rtlCol="0" anchor="t">
            <a:normAutofit/>
          </a:bodyPr>
          <a:lstStyle/>
          <a:p>
            <a:r>
              <a:rPr lang="en-US" sz="1700" b="1">
                <a:latin typeface="Times New Roman"/>
                <a:cs typeface="Times New Roman"/>
              </a:rPr>
              <a:t>Nature:</a:t>
            </a:r>
            <a:r>
              <a:rPr lang="en-US" sz="1700">
                <a:latin typeface="Times New Roman"/>
                <a:cs typeface="Times New Roman"/>
              </a:rPr>
              <a:t> Accommodation facilities and other hotel amenities are aimed to improve the guest experience of the hotel (Ford and Sturman, 2018). </a:t>
            </a:r>
            <a:endParaRPr lang="en-US" sz="1700">
              <a:ea typeface="Calibri" panose="020F0502020204030204"/>
              <a:cs typeface="Calibri" panose="020F0502020204030204"/>
            </a:endParaRPr>
          </a:p>
          <a:p>
            <a:r>
              <a:rPr lang="en-US" sz="1700" b="1">
                <a:latin typeface="Times New Roman"/>
                <a:cs typeface="Times New Roman"/>
              </a:rPr>
              <a:t>Scope:</a:t>
            </a:r>
            <a:r>
              <a:rPr lang="en-US" sz="1700">
                <a:latin typeface="Times New Roman"/>
                <a:cs typeface="Times New Roman"/>
              </a:rPr>
              <a:t> Guest services can be improved by considering customers' choices and technical upgrades (Solomon, 2016). </a:t>
            </a:r>
            <a:endParaRPr lang="en-US" sz="1700"/>
          </a:p>
          <a:p>
            <a:r>
              <a:rPr lang="en-US" sz="1700" b="1">
                <a:latin typeface="Times New Roman"/>
                <a:cs typeface="Times New Roman"/>
              </a:rPr>
              <a:t>Role:</a:t>
            </a:r>
            <a:r>
              <a:rPr lang="en-US" sz="1700">
                <a:latin typeface="Times New Roman"/>
                <a:cs typeface="Times New Roman"/>
              </a:rPr>
              <a:t> Guest services help to improve customer satisfaction and enhance the brand image of the hotel.</a:t>
            </a:r>
            <a:endParaRPr lang="en-US" sz="1700"/>
          </a:p>
        </p:txBody>
      </p:sp>
      <p:pic>
        <p:nvPicPr>
          <p:cNvPr id="5" name="Picture 4" descr="A balcony with a view of a city and a ferris wheel&#10;&#10;Description automatically generated">
            <a:extLst>
              <a:ext uri="{FF2B5EF4-FFF2-40B4-BE49-F238E27FC236}">
                <a16:creationId xmlns:a16="http://schemas.microsoft.com/office/drawing/2014/main" id="{DD122B3F-021F-A2A0-9BAA-20251A959EA4}"/>
              </a:ext>
            </a:extLst>
          </p:cNvPr>
          <p:cNvPicPr>
            <a:picLocks noChangeAspect="1"/>
          </p:cNvPicPr>
          <p:nvPr/>
        </p:nvPicPr>
        <p:blipFill rotWithShape="1">
          <a:blip r:embed="rId3"/>
          <a:srcRect t="27865" b="1139"/>
          <a:stretch/>
        </p:blipFill>
        <p:spPr>
          <a:xfrm>
            <a:off x="-16" y="3467101"/>
            <a:ext cx="6096002" cy="3267536"/>
          </a:xfrm>
          <a:prstGeom prst="rect">
            <a:avLst/>
          </a:prstGeom>
        </p:spPr>
      </p:pic>
      <p:pic>
        <p:nvPicPr>
          <p:cNvPr id="4" name="Picture 3" descr="A swimming pool with chairs and a ladder&#10;&#10;Description automatically generated">
            <a:extLst>
              <a:ext uri="{FF2B5EF4-FFF2-40B4-BE49-F238E27FC236}">
                <a16:creationId xmlns:a16="http://schemas.microsoft.com/office/drawing/2014/main" id="{115372F8-26D2-C8BC-C93D-FCFDD0471F98}"/>
              </a:ext>
            </a:extLst>
          </p:cNvPr>
          <p:cNvPicPr>
            <a:picLocks noChangeAspect="1"/>
          </p:cNvPicPr>
          <p:nvPr/>
        </p:nvPicPr>
        <p:blipFill rotWithShape="1">
          <a:blip r:embed="rId4"/>
          <a:srcRect l="16522" r="-1" b="-1"/>
          <a:stretch/>
        </p:blipFill>
        <p:spPr>
          <a:xfrm>
            <a:off x="6096014" y="3467101"/>
            <a:ext cx="6095999" cy="3340893"/>
          </a:xfrm>
          <a:prstGeom prst="rect">
            <a:avLst/>
          </a:prstGeom>
        </p:spPr>
      </p:pic>
      <p:grpSp>
        <p:nvGrpSpPr>
          <p:cNvPr id="10" name="Group 9">
            <a:extLst>
              <a:ext uri="{FF2B5EF4-FFF2-40B4-BE49-F238E27FC236}">
                <a16:creationId xmlns:a16="http://schemas.microsoft.com/office/drawing/2014/main" id="{9EA74336-CFA2-D575-E9E6-7F3109CB1E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5337"/>
            <a:ext cx="12192000" cy="123363"/>
            <a:chOff x="876692" y="4888672"/>
            <a:chExt cx="10439007" cy="123363"/>
          </a:xfrm>
        </p:grpSpPr>
        <p:sp>
          <p:nvSpPr>
            <p:cNvPr id="11" name="Rectangle 10">
              <a:extLst>
                <a:ext uri="{FF2B5EF4-FFF2-40B4-BE49-F238E27FC236}">
                  <a16:creationId xmlns:a16="http://schemas.microsoft.com/office/drawing/2014/main" id="{E36AA1E3-7523-9B01-1251-BFCCE4067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515" y="-269151"/>
              <a:ext cx="123362" cy="10439007"/>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A0A5E6-B19C-4BF9-7231-108F92685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719273" y="2415609"/>
              <a:ext cx="123362" cy="506949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F5D8247D-6650-578B-B31E-05BE85B43692}"/>
              </a:ext>
            </a:extLst>
          </p:cNvPr>
          <p:cNvSpPr txBox="1"/>
          <p:nvPr/>
        </p:nvSpPr>
        <p:spPr>
          <a:xfrm>
            <a:off x="6100233" y="633306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(Solomon, 2016)</a:t>
            </a:r>
            <a:endParaRPr lang="en-US" dirty="0">
              <a:solidFill>
                <a:schemeClr val="bg1"/>
              </a:solidFill>
              <a:ea typeface="Calibri"/>
              <a:cs typeface="Calibri"/>
            </a:endParaRPr>
          </a:p>
        </p:txBody>
      </p:sp>
    </p:spTree>
    <p:extLst>
      <p:ext uri="{BB962C8B-B14F-4D97-AF65-F5344CB8AC3E}">
        <p14:creationId xmlns:p14="http://schemas.microsoft.com/office/powerpoint/2010/main" val="1131353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07C113-D06B-AB5E-AE2E-E4A5FB2CA87C}"/>
              </a:ext>
            </a:extLst>
          </p:cNvPr>
          <p:cNvSpPr>
            <a:spLocks noGrp="1"/>
          </p:cNvSpPr>
          <p:nvPr>
            <p:ph type="title"/>
          </p:nvPr>
        </p:nvSpPr>
        <p:spPr>
          <a:xfrm>
            <a:off x="630936" y="639520"/>
            <a:ext cx="3429000" cy="1719072"/>
          </a:xfrm>
        </p:spPr>
        <p:txBody>
          <a:bodyPr anchor="b">
            <a:normAutofit/>
          </a:bodyPr>
          <a:lstStyle/>
          <a:p>
            <a:r>
              <a:rPr lang="en-US" sz="3800" b="1">
                <a:latin typeface="Times New Roman"/>
                <a:cs typeface="Times New Roman"/>
              </a:rPr>
              <a:t>Main consumers of JW Marriott</a:t>
            </a:r>
            <a:endParaRPr lang="en-US" sz="38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117E84-1B25-ABBD-ABB4-A43392DA5D94}"/>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1900">
                <a:latin typeface="Times New Roman"/>
                <a:cs typeface="Times New Roman"/>
              </a:rPr>
              <a:t>Business travellers, celebrities and contract travellers are the main consumers of JW Marriott (Marriott, 2023). </a:t>
            </a:r>
            <a:endParaRPr lang="en-US" sz="1900">
              <a:ea typeface="Calibri" panose="020F0502020204030204"/>
              <a:cs typeface="Calibri" panose="020F0502020204030204"/>
            </a:endParaRPr>
          </a:p>
          <a:p>
            <a:r>
              <a:rPr lang="en-US" sz="1900">
                <a:latin typeface="Times New Roman"/>
                <a:cs typeface="Times New Roman"/>
              </a:rPr>
              <a:t>This is a luxurious hotel brand which specifically targets high-income individuals. </a:t>
            </a:r>
            <a:endParaRPr lang="en-US" sz="1900"/>
          </a:p>
          <a:p>
            <a:r>
              <a:rPr lang="en-US" sz="1900">
                <a:latin typeface="Times New Roman"/>
                <a:cs typeface="Times New Roman"/>
              </a:rPr>
              <a:t>Customers consider this hotel brand due to its luxurious service experiences and product excellence. </a:t>
            </a:r>
            <a:endParaRPr lang="en-US" sz="1900"/>
          </a:p>
          <a:p>
            <a:endParaRPr lang="en-US" sz="1900">
              <a:ea typeface="Calibri"/>
              <a:cs typeface="Calibri"/>
            </a:endParaRPr>
          </a:p>
        </p:txBody>
      </p:sp>
      <p:pic>
        <p:nvPicPr>
          <p:cNvPr id="4" name="Picture 3" descr="A bedroom with a bed and a dresser&#10;&#10;Description automatically generated">
            <a:extLst>
              <a:ext uri="{FF2B5EF4-FFF2-40B4-BE49-F238E27FC236}">
                <a16:creationId xmlns:a16="http://schemas.microsoft.com/office/drawing/2014/main" id="{3BE1A9B9-D0B9-A495-880F-166668574FBA}"/>
              </a:ext>
            </a:extLst>
          </p:cNvPr>
          <p:cNvPicPr>
            <a:picLocks noChangeAspect="1"/>
          </p:cNvPicPr>
          <p:nvPr/>
        </p:nvPicPr>
        <p:blipFill>
          <a:blip r:embed="rId3"/>
          <a:stretch>
            <a:fillRect/>
          </a:stretch>
        </p:blipFill>
        <p:spPr>
          <a:xfrm>
            <a:off x="4654296" y="1081228"/>
            <a:ext cx="6903720" cy="4695544"/>
          </a:xfrm>
          <a:prstGeom prst="rect">
            <a:avLst/>
          </a:prstGeom>
        </p:spPr>
      </p:pic>
      <p:sp>
        <p:nvSpPr>
          <p:cNvPr id="5" name="TextBox 4">
            <a:extLst>
              <a:ext uri="{FF2B5EF4-FFF2-40B4-BE49-F238E27FC236}">
                <a16:creationId xmlns:a16="http://schemas.microsoft.com/office/drawing/2014/main" id="{F5F4ED80-6DDC-C375-93FB-F23BE6676A1F}"/>
              </a:ext>
            </a:extLst>
          </p:cNvPr>
          <p:cNvSpPr txBox="1"/>
          <p:nvPr/>
        </p:nvSpPr>
        <p:spPr>
          <a:xfrm>
            <a:off x="7634817" y="589915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a:t>
            </a:r>
            <a:r>
              <a:rPr lang="en-US" sz="1200">
                <a:solidFill>
                  <a:srgbClr val="222222"/>
                </a:solidFill>
                <a:latin typeface="Times New Roman"/>
                <a:cs typeface="Times New Roman"/>
              </a:rPr>
              <a:t>Solomon, 2016</a:t>
            </a:r>
            <a:r>
              <a:rPr lang="en-US" sz="1200">
                <a:latin typeface="Times New Roman"/>
                <a:cs typeface="Times New Roman"/>
              </a:rPr>
              <a:t>)</a:t>
            </a:r>
            <a:endParaRPr lang="en-US"/>
          </a:p>
        </p:txBody>
      </p:sp>
    </p:spTree>
    <p:extLst>
      <p:ext uri="{BB962C8B-B14F-4D97-AF65-F5344CB8AC3E}">
        <p14:creationId xmlns:p14="http://schemas.microsoft.com/office/powerpoint/2010/main" val="3989593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29C59CE-9D5A-4E64-9F64-161998AB2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C955C-7179-7C67-2270-D4CFC698E527}"/>
              </a:ext>
            </a:extLst>
          </p:cNvPr>
          <p:cNvSpPr>
            <a:spLocks noGrp="1"/>
          </p:cNvSpPr>
          <p:nvPr>
            <p:ph type="title"/>
          </p:nvPr>
        </p:nvSpPr>
        <p:spPr>
          <a:xfrm>
            <a:off x="6501809" y="365125"/>
            <a:ext cx="4851990" cy="2068086"/>
          </a:xfrm>
        </p:spPr>
        <p:txBody>
          <a:bodyPr anchor="b">
            <a:normAutofit/>
          </a:bodyPr>
          <a:lstStyle/>
          <a:p>
            <a:r>
              <a:rPr lang="en-US" sz="5400" b="1">
                <a:latin typeface="Times New Roman"/>
                <a:cs typeface="Times New Roman"/>
              </a:rPr>
              <a:t>Guest service of JW Marriott</a:t>
            </a:r>
            <a:endParaRPr lang="en-US" sz="5400"/>
          </a:p>
        </p:txBody>
      </p:sp>
      <p:pic>
        <p:nvPicPr>
          <p:cNvPr id="5" name="Picture 4" descr="A person handing a card to a person at a reception&#10;&#10;Description automatically generated">
            <a:extLst>
              <a:ext uri="{FF2B5EF4-FFF2-40B4-BE49-F238E27FC236}">
                <a16:creationId xmlns:a16="http://schemas.microsoft.com/office/drawing/2014/main" id="{66290BAE-4011-9161-903E-A6296ECEC8D1}"/>
              </a:ext>
            </a:extLst>
          </p:cNvPr>
          <p:cNvPicPr>
            <a:picLocks noChangeAspect="1"/>
          </p:cNvPicPr>
          <p:nvPr/>
        </p:nvPicPr>
        <p:blipFill rotWithShape="1">
          <a:blip r:embed="rId3"/>
          <a:srcRect r="3" b="3347"/>
          <a:stretch/>
        </p:blipFill>
        <p:spPr>
          <a:xfrm>
            <a:off x="2" y="2"/>
            <a:ext cx="2873113" cy="2520153"/>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pic>
        <p:nvPicPr>
          <p:cNvPr id="6" name="Picture 5" descr="A maid making a bed&#10;&#10;Description automatically generated">
            <a:extLst>
              <a:ext uri="{FF2B5EF4-FFF2-40B4-BE49-F238E27FC236}">
                <a16:creationId xmlns:a16="http://schemas.microsoft.com/office/drawing/2014/main" id="{0E2755BC-1C2D-2188-06EF-5587D8E31B6B}"/>
              </a:ext>
            </a:extLst>
          </p:cNvPr>
          <p:cNvPicPr>
            <a:picLocks noChangeAspect="1"/>
          </p:cNvPicPr>
          <p:nvPr/>
        </p:nvPicPr>
        <p:blipFill rotWithShape="1">
          <a:blip r:embed="rId4"/>
          <a:srcRect l="43841" r="126" b="4"/>
          <a:stretch/>
        </p:blipFill>
        <p:spPr>
          <a:xfrm>
            <a:off x="3060436" y="10"/>
            <a:ext cx="2843573" cy="2524624"/>
          </a:xfrm>
          <a:custGeom>
            <a:avLst/>
            <a:gdLst/>
            <a:ahLst/>
            <a:cxnLst/>
            <a:rect l="l" t="t" r="r" b="b"/>
            <a:pathLst>
              <a:path w="2843573" h="2524634">
                <a:moveTo>
                  <a:pt x="26682" y="0"/>
                </a:moveTo>
                <a:lnTo>
                  <a:pt x="2822452" y="0"/>
                </a:lnTo>
                <a:lnTo>
                  <a:pt x="2820993" y="10824"/>
                </a:lnTo>
                <a:cubicBezTo>
                  <a:pt x="2808235" y="122326"/>
                  <a:pt x="2818697" y="233190"/>
                  <a:pt x="2829285" y="343799"/>
                </a:cubicBezTo>
                <a:cubicBezTo>
                  <a:pt x="2840997" y="479092"/>
                  <a:pt x="2837348" y="615270"/>
                  <a:pt x="2818441" y="749749"/>
                </a:cubicBezTo>
                <a:cubicBezTo>
                  <a:pt x="2807788" y="840800"/>
                  <a:pt x="2808044" y="932796"/>
                  <a:pt x="2819207" y="1023783"/>
                </a:cubicBezTo>
                <a:cubicBezTo>
                  <a:pt x="2837578" y="1193205"/>
                  <a:pt x="2863349" y="1363775"/>
                  <a:pt x="2819207" y="1534090"/>
                </a:cubicBezTo>
                <a:cubicBezTo>
                  <a:pt x="2800453" y="1606554"/>
                  <a:pt x="2806449" y="1682589"/>
                  <a:pt x="2816911" y="1756456"/>
                </a:cubicBezTo>
                <a:cubicBezTo>
                  <a:pt x="2833853" y="1883025"/>
                  <a:pt x="2834796" y="2011227"/>
                  <a:pt x="2819717" y="2138038"/>
                </a:cubicBezTo>
                <a:cubicBezTo>
                  <a:pt x="2811335" y="2205118"/>
                  <a:pt x="2811679" y="2273002"/>
                  <a:pt x="2820738" y="2339992"/>
                </a:cubicBezTo>
                <a:cubicBezTo>
                  <a:pt x="2827117" y="2381582"/>
                  <a:pt x="2826415" y="2423364"/>
                  <a:pt x="2825315" y="2465177"/>
                </a:cubicBezTo>
                <a:lnTo>
                  <a:pt x="2825058" y="2479654"/>
                </a:lnTo>
                <a:lnTo>
                  <a:pt x="2679762" y="2483128"/>
                </a:lnTo>
                <a:cubicBezTo>
                  <a:pt x="2618897" y="2485860"/>
                  <a:pt x="2558084" y="2490067"/>
                  <a:pt x="2497351" y="2496347"/>
                </a:cubicBezTo>
                <a:cubicBezTo>
                  <a:pt x="2332771" y="2513422"/>
                  <a:pt x="2168953" y="2506649"/>
                  <a:pt x="2004501" y="2503544"/>
                </a:cubicBezTo>
                <a:cubicBezTo>
                  <a:pt x="1819728" y="2500017"/>
                  <a:pt x="1634831" y="2501710"/>
                  <a:pt x="1450058" y="2501710"/>
                </a:cubicBezTo>
                <a:cubicBezTo>
                  <a:pt x="1369673" y="2501992"/>
                  <a:pt x="1289796" y="2497193"/>
                  <a:pt x="1209792" y="2489009"/>
                </a:cubicBezTo>
                <a:cubicBezTo>
                  <a:pt x="1093723" y="2477295"/>
                  <a:pt x="978288" y="2491407"/>
                  <a:pt x="863997" y="2510177"/>
                </a:cubicBezTo>
                <a:cubicBezTo>
                  <a:pt x="784361" y="2521298"/>
                  <a:pt x="704102" y="2526010"/>
                  <a:pt x="623857" y="2524289"/>
                </a:cubicBezTo>
                <a:cubicBezTo>
                  <a:pt x="427783" y="2524430"/>
                  <a:pt x="232091" y="2514693"/>
                  <a:pt x="36524" y="2497052"/>
                </a:cubicBezTo>
                <a:lnTo>
                  <a:pt x="13350" y="2496674"/>
                </a:lnTo>
                <a:lnTo>
                  <a:pt x="17533" y="2292198"/>
                </a:lnTo>
                <a:cubicBezTo>
                  <a:pt x="19808" y="2209062"/>
                  <a:pt x="21290" y="2125926"/>
                  <a:pt x="17874" y="2042789"/>
                </a:cubicBezTo>
                <a:cubicBezTo>
                  <a:pt x="8899" y="1823109"/>
                  <a:pt x="-1415" y="1603430"/>
                  <a:pt x="13052" y="1383876"/>
                </a:cubicBezTo>
                <a:cubicBezTo>
                  <a:pt x="22963" y="1233390"/>
                  <a:pt x="35957" y="1082147"/>
                  <a:pt x="31938" y="930905"/>
                </a:cubicBezTo>
                <a:cubicBezTo>
                  <a:pt x="27652" y="775629"/>
                  <a:pt x="13587" y="620983"/>
                  <a:pt x="3274" y="466086"/>
                </a:cubicBezTo>
                <a:cubicBezTo>
                  <a:pt x="-4187" y="352451"/>
                  <a:pt x="1117" y="238378"/>
                  <a:pt x="19079" y="125790"/>
                </a:cubicBezTo>
                <a:cubicBezTo>
                  <a:pt x="25442" y="85647"/>
                  <a:pt x="27250" y="45378"/>
                  <a:pt x="26899" y="5094"/>
                </a:cubicBezTo>
                <a:close/>
              </a:path>
            </a:pathLst>
          </a:custGeom>
        </p:spPr>
      </p:pic>
      <p:sp>
        <p:nvSpPr>
          <p:cNvPr id="13" name="sketch line">
            <a:extLst>
              <a:ext uri="{FF2B5EF4-FFF2-40B4-BE49-F238E27FC236}">
                <a16:creationId xmlns:a16="http://schemas.microsoft.com/office/drawing/2014/main" id="{2EA3E16E-E32B-4992-ADBC-EA9C33A6F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9" y="2579272"/>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behind a tray of food&#10;&#10;Description automatically generated">
            <a:extLst>
              <a:ext uri="{FF2B5EF4-FFF2-40B4-BE49-F238E27FC236}">
                <a16:creationId xmlns:a16="http://schemas.microsoft.com/office/drawing/2014/main" id="{8A2238E3-2CB6-CAEF-2F74-F5C296E2F6D9}"/>
              </a:ext>
            </a:extLst>
          </p:cNvPr>
          <p:cNvPicPr>
            <a:picLocks noChangeAspect="1"/>
          </p:cNvPicPr>
          <p:nvPr/>
        </p:nvPicPr>
        <p:blipFill rotWithShape="1">
          <a:blip r:embed="rId5"/>
          <a:srcRect t="6237"/>
          <a:stretch/>
        </p:blipFill>
        <p:spPr>
          <a:xfrm>
            <a:off x="1" y="2716074"/>
            <a:ext cx="5909625" cy="4141924"/>
          </a:xfrm>
          <a:custGeom>
            <a:avLst/>
            <a:gdLst/>
            <a:ahLst/>
            <a:cxnLst/>
            <a:rect l="l" t="t" r="r" b="b"/>
            <a:pathLst>
              <a:path w="5909625" h="4141924">
                <a:moveTo>
                  <a:pt x="1823444" y="1329"/>
                </a:moveTo>
                <a:cubicBezTo>
                  <a:pt x="1893960" y="3895"/>
                  <a:pt x="1964367" y="10183"/>
                  <a:pt x="2034428" y="20181"/>
                </a:cubicBezTo>
                <a:cubicBezTo>
                  <a:pt x="2139449" y="36834"/>
                  <a:pt x="2245360" y="26532"/>
                  <a:pt x="2350889" y="19476"/>
                </a:cubicBezTo>
                <a:cubicBezTo>
                  <a:pt x="2478642" y="10867"/>
                  <a:pt x="2606268" y="6210"/>
                  <a:pt x="2734275" y="20323"/>
                </a:cubicBezTo>
                <a:cubicBezTo>
                  <a:pt x="2825326" y="30483"/>
                  <a:pt x="2916886" y="21029"/>
                  <a:pt x="3008193" y="15383"/>
                </a:cubicBezTo>
                <a:cubicBezTo>
                  <a:pt x="3103486" y="8045"/>
                  <a:pt x="3199137" y="8045"/>
                  <a:pt x="3294430" y="15383"/>
                </a:cubicBezTo>
                <a:cubicBezTo>
                  <a:pt x="3381546" y="22750"/>
                  <a:pt x="3469080" y="21000"/>
                  <a:pt x="3555904" y="10161"/>
                </a:cubicBezTo>
                <a:cubicBezTo>
                  <a:pt x="3657497" y="-1693"/>
                  <a:pt x="3759089" y="7480"/>
                  <a:pt x="3860682" y="16089"/>
                </a:cubicBezTo>
                <a:cubicBezTo>
                  <a:pt x="4039485" y="31472"/>
                  <a:pt x="4218161" y="24557"/>
                  <a:pt x="4396583" y="13266"/>
                </a:cubicBezTo>
                <a:cubicBezTo>
                  <a:pt x="4519422" y="6041"/>
                  <a:pt x="4642589" y="10007"/>
                  <a:pt x="4764856" y="25121"/>
                </a:cubicBezTo>
                <a:cubicBezTo>
                  <a:pt x="4813493" y="30483"/>
                  <a:pt x="4862258" y="29496"/>
                  <a:pt x="4911023" y="30483"/>
                </a:cubicBezTo>
                <a:cubicBezTo>
                  <a:pt x="4915721" y="30625"/>
                  <a:pt x="4920801" y="29108"/>
                  <a:pt x="4925690" y="28984"/>
                </a:cubicBezTo>
                <a:lnTo>
                  <a:pt x="4927821" y="30065"/>
                </a:lnTo>
                <a:lnTo>
                  <a:pt x="4960258" y="27641"/>
                </a:lnTo>
                <a:lnTo>
                  <a:pt x="4964870" y="27986"/>
                </a:lnTo>
                <a:lnTo>
                  <a:pt x="4964882" y="27978"/>
                </a:lnTo>
                <a:cubicBezTo>
                  <a:pt x="4969755" y="27908"/>
                  <a:pt x="4974899" y="29284"/>
                  <a:pt x="4979471" y="28790"/>
                </a:cubicBezTo>
                <a:cubicBezTo>
                  <a:pt x="5154578" y="12123"/>
                  <a:pt x="5330536" y="9611"/>
                  <a:pt x="5505974" y="21310"/>
                </a:cubicBezTo>
                <a:cubicBezTo>
                  <a:pt x="5586740" y="25614"/>
                  <a:pt x="5667442" y="25544"/>
                  <a:pt x="5748129" y="23092"/>
                </a:cubicBezTo>
                <a:lnTo>
                  <a:pt x="5892006" y="15658"/>
                </a:lnTo>
                <a:lnTo>
                  <a:pt x="5894187" y="91357"/>
                </a:lnTo>
                <a:cubicBezTo>
                  <a:pt x="5891252" y="119679"/>
                  <a:pt x="5887042" y="148001"/>
                  <a:pt x="5881429" y="176068"/>
                </a:cubicBezTo>
                <a:cubicBezTo>
                  <a:pt x="5868671" y="240494"/>
                  <a:pt x="5878112" y="303645"/>
                  <a:pt x="5888063" y="367433"/>
                </a:cubicBezTo>
                <a:cubicBezTo>
                  <a:pt x="5896291" y="414790"/>
                  <a:pt x="5896291" y="463218"/>
                  <a:pt x="5888063" y="510574"/>
                </a:cubicBezTo>
                <a:cubicBezTo>
                  <a:pt x="5868926" y="612636"/>
                  <a:pt x="5879515" y="714697"/>
                  <a:pt x="5889083" y="815610"/>
                </a:cubicBezTo>
                <a:cubicBezTo>
                  <a:pt x="5901841" y="951224"/>
                  <a:pt x="5908220" y="1085690"/>
                  <a:pt x="5876326" y="1220284"/>
                </a:cubicBezTo>
                <a:cubicBezTo>
                  <a:pt x="5856296" y="1304994"/>
                  <a:pt x="5872754" y="1390981"/>
                  <a:pt x="5883342" y="1475437"/>
                </a:cubicBezTo>
                <a:cubicBezTo>
                  <a:pt x="5891354" y="1538243"/>
                  <a:pt x="5892298" y="1601751"/>
                  <a:pt x="5886149" y="1664761"/>
                </a:cubicBezTo>
                <a:cubicBezTo>
                  <a:pt x="5876836" y="1760329"/>
                  <a:pt x="5880140" y="1856713"/>
                  <a:pt x="5895972" y="1951426"/>
                </a:cubicBezTo>
                <a:cubicBezTo>
                  <a:pt x="5905362" y="2004791"/>
                  <a:pt x="5901727" y="2059623"/>
                  <a:pt x="5885384" y="2111279"/>
                </a:cubicBezTo>
                <a:cubicBezTo>
                  <a:pt x="5861527" y="2185401"/>
                  <a:pt x="5875943" y="2261054"/>
                  <a:pt x="5885384" y="2335942"/>
                </a:cubicBezTo>
                <a:cubicBezTo>
                  <a:pt x="5899545" y="2453440"/>
                  <a:pt x="5916513" y="2570683"/>
                  <a:pt x="5906434" y="2689584"/>
                </a:cubicBezTo>
                <a:cubicBezTo>
                  <a:pt x="5904839" y="2722155"/>
                  <a:pt x="5900310" y="2754521"/>
                  <a:pt x="5892910" y="2786288"/>
                </a:cubicBezTo>
                <a:cubicBezTo>
                  <a:pt x="5859473" y="2908978"/>
                  <a:pt x="5857980" y="3038188"/>
                  <a:pt x="5888573" y="3161618"/>
                </a:cubicBezTo>
                <a:cubicBezTo>
                  <a:pt x="5920978" y="3294426"/>
                  <a:pt x="5914089" y="3426468"/>
                  <a:pt x="5880791" y="3558127"/>
                </a:cubicBezTo>
                <a:cubicBezTo>
                  <a:pt x="5844074" y="3697862"/>
                  <a:pt x="5840847" y="3844294"/>
                  <a:pt x="5871350" y="3985509"/>
                </a:cubicBezTo>
                <a:lnTo>
                  <a:pt x="5884107" y="4141924"/>
                </a:lnTo>
                <a:lnTo>
                  <a:pt x="0" y="4141924"/>
                </a:lnTo>
                <a:lnTo>
                  <a:pt x="0" y="18996"/>
                </a:lnTo>
                <a:lnTo>
                  <a:pt x="114789" y="16636"/>
                </a:lnTo>
                <a:cubicBezTo>
                  <a:pt x="229350" y="12949"/>
                  <a:pt x="343737" y="7904"/>
                  <a:pt x="457838" y="9315"/>
                </a:cubicBezTo>
                <a:cubicBezTo>
                  <a:pt x="553081" y="10444"/>
                  <a:pt x="648070" y="31612"/>
                  <a:pt x="743567" y="27661"/>
                </a:cubicBezTo>
                <a:cubicBezTo>
                  <a:pt x="1032979" y="16089"/>
                  <a:pt x="1322518" y="19899"/>
                  <a:pt x="1611803" y="4799"/>
                </a:cubicBezTo>
                <a:cubicBezTo>
                  <a:pt x="1682301" y="-85"/>
                  <a:pt x="1752927" y="-1238"/>
                  <a:pt x="1823444" y="1329"/>
                </a:cubicBezTo>
                <a:close/>
              </a:path>
            </a:pathLst>
          </a:custGeom>
        </p:spPr>
      </p:pic>
      <p:sp>
        <p:nvSpPr>
          <p:cNvPr id="3" name="Content Placeholder 2">
            <a:extLst>
              <a:ext uri="{FF2B5EF4-FFF2-40B4-BE49-F238E27FC236}">
                <a16:creationId xmlns:a16="http://schemas.microsoft.com/office/drawing/2014/main" id="{DE668659-767F-7DE4-3FD5-B3FB75B8BDB6}"/>
              </a:ext>
            </a:extLst>
          </p:cNvPr>
          <p:cNvSpPr>
            <a:spLocks noGrp="1"/>
          </p:cNvSpPr>
          <p:nvPr>
            <p:ph idx="1"/>
          </p:nvPr>
        </p:nvSpPr>
        <p:spPr>
          <a:xfrm>
            <a:off x="6501809" y="2846851"/>
            <a:ext cx="4851990" cy="3330111"/>
          </a:xfrm>
        </p:spPr>
        <p:txBody>
          <a:bodyPr vert="horz" lIns="91440" tIns="45720" rIns="91440" bIns="45720" rtlCol="0">
            <a:normAutofit/>
          </a:bodyPr>
          <a:lstStyle/>
          <a:p>
            <a:r>
              <a:rPr lang="en-US" sz="1900">
                <a:latin typeface="Times New Roman"/>
                <a:cs typeface="Times New Roman"/>
              </a:rPr>
              <a:t>JW Marriott provides 24-hour room services and free internet access to its guests (Marriott, 2023). </a:t>
            </a:r>
            <a:endParaRPr lang="en-US" sz="1900">
              <a:ea typeface="Calibri" panose="020F0502020204030204"/>
              <a:cs typeface="Calibri" panose="020F0502020204030204"/>
            </a:endParaRPr>
          </a:p>
          <a:p>
            <a:r>
              <a:rPr lang="en-US" sz="1900">
                <a:latin typeface="Times New Roman"/>
                <a:cs typeface="Times New Roman"/>
              </a:rPr>
              <a:t>All hotels have high-quality accommodation facilities, fine dining services, laundry facilities and cab services. </a:t>
            </a:r>
            <a:endParaRPr lang="en-US" sz="1900"/>
          </a:p>
          <a:p>
            <a:r>
              <a:rPr lang="en-US" sz="1900">
                <a:latin typeface="Times New Roman"/>
                <a:cs typeface="Times New Roman"/>
              </a:rPr>
              <a:t>The front desk employees of JW Marriott greet every guest by their name and provide high-quality front desk services (Marriott, 2023). </a:t>
            </a:r>
            <a:endParaRPr lang="en-US" sz="1900"/>
          </a:p>
          <a:p>
            <a:endParaRPr lang="en-US" sz="1900">
              <a:ea typeface="Calibri"/>
              <a:cs typeface="Calibri"/>
            </a:endParaRPr>
          </a:p>
        </p:txBody>
      </p:sp>
      <p:sp>
        <p:nvSpPr>
          <p:cNvPr id="7" name="TextBox 6">
            <a:extLst>
              <a:ext uri="{FF2B5EF4-FFF2-40B4-BE49-F238E27FC236}">
                <a16:creationId xmlns:a16="http://schemas.microsoft.com/office/drawing/2014/main" id="{97F8AE64-97CA-9675-D726-39E12FBC7F1F}"/>
              </a:ext>
            </a:extLst>
          </p:cNvPr>
          <p:cNvSpPr txBox="1"/>
          <p:nvPr/>
        </p:nvSpPr>
        <p:spPr>
          <a:xfrm>
            <a:off x="1094317" y="61849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a:t>
            </a:r>
            <a:r>
              <a:rPr lang="en-US" sz="1200">
                <a:solidFill>
                  <a:srgbClr val="222222"/>
                </a:solidFill>
                <a:latin typeface="Times New Roman"/>
                <a:ea typeface="Times New Roman"/>
                <a:cs typeface="Times New Roman"/>
              </a:rPr>
              <a:t>Solomon, 2016</a:t>
            </a:r>
            <a:r>
              <a:rPr lang="en-US" sz="1200">
                <a:latin typeface="Times New Roman"/>
                <a:ea typeface="Times New Roman"/>
                <a:cs typeface="Times New Roman"/>
              </a:rPr>
              <a:t>)</a:t>
            </a:r>
            <a:endParaRPr lang="en-US"/>
          </a:p>
        </p:txBody>
      </p:sp>
      <p:sp>
        <p:nvSpPr>
          <p:cNvPr id="8" name="TextBox 7">
            <a:extLst>
              <a:ext uri="{FF2B5EF4-FFF2-40B4-BE49-F238E27FC236}">
                <a16:creationId xmlns:a16="http://schemas.microsoft.com/office/drawing/2014/main" id="{D9C2F4E7-0022-F96C-6291-0B9AFDD54EBD}"/>
              </a:ext>
            </a:extLst>
          </p:cNvPr>
          <p:cNvSpPr txBox="1"/>
          <p:nvPr/>
        </p:nvSpPr>
        <p:spPr>
          <a:xfrm>
            <a:off x="2237317" y="244898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a:t>
            </a:r>
            <a:r>
              <a:rPr lang="en-US" sz="1200">
                <a:solidFill>
                  <a:srgbClr val="222222"/>
                </a:solidFill>
                <a:latin typeface="Times New Roman"/>
                <a:cs typeface="Times New Roman"/>
              </a:rPr>
              <a:t>Solomon, 2016</a:t>
            </a:r>
            <a:r>
              <a:rPr lang="en-US" sz="1200">
                <a:latin typeface="Times New Roman"/>
                <a:cs typeface="Times New Roman"/>
              </a:rPr>
              <a:t>)</a:t>
            </a:r>
            <a:endParaRPr lang="en-US"/>
          </a:p>
        </p:txBody>
      </p:sp>
    </p:spTree>
    <p:extLst>
      <p:ext uri="{BB962C8B-B14F-4D97-AF65-F5344CB8AC3E}">
        <p14:creationId xmlns:p14="http://schemas.microsoft.com/office/powerpoint/2010/main" val="2017654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E1E52-5D8C-D1B0-C043-57A0F1CFD618}"/>
              </a:ext>
            </a:extLst>
          </p:cNvPr>
          <p:cNvSpPr>
            <a:spLocks noGrp="1"/>
          </p:cNvSpPr>
          <p:nvPr>
            <p:ph type="title"/>
          </p:nvPr>
        </p:nvSpPr>
        <p:spPr>
          <a:xfrm>
            <a:off x="876693" y="741391"/>
            <a:ext cx="3455821" cy="1616203"/>
          </a:xfrm>
        </p:spPr>
        <p:txBody>
          <a:bodyPr anchor="b">
            <a:normAutofit/>
          </a:bodyPr>
          <a:lstStyle/>
          <a:p>
            <a:r>
              <a:rPr lang="en-US" sz="3200" b="1">
                <a:latin typeface="Times New Roman"/>
                <a:cs typeface="Times New Roman"/>
              </a:rPr>
              <a:t>Importance of Hospitality</a:t>
            </a:r>
            <a:endParaRPr lang="en-US" sz="3200"/>
          </a:p>
        </p:txBody>
      </p:sp>
      <p:sp>
        <p:nvSpPr>
          <p:cNvPr id="3" name="Content Placeholder 2">
            <a:extLst>
              <a:ext uri="{FF2B5EF4-FFF2-40B4-BE49-F238E27FC236}">
                <a16:creationId xmlns:a16="http://schemas.microsoft.com/office/drawing/2014/main" id="{9934D443-1AB1-ADFE-4867-432B4A5C6EAC}"/>
              </a:ext>
            </a:extLst>
          </p:cNvPr>
          <p:cNvSpPr>
            <a:spLocks noGrp="1"/>
          </p:cNvSpPr>
          <p:nvPr>
            <p:ph idx="1"/>
          </p:nvPr>
        </p:nvSpPr>
        <p:spPr>
          <a:xfrm>
            <a:off x="876693" y="2533476"/>
            <a:ext cx="3455821" cy="3447832"/>
          </a:xfrm>
        </p:spPr>
        <p:txBody>
          <a:bodyPr vert="horz" lIns="91440" tIns="45720" rIns="91440" bIns="45720" rtlCol="0" anchor="t">
            <a:normAutofit/>
          </a:bodyPr>
          <a:lstStyle/>
          <a:p>
            <a:r>
              <a:rPr lang="en-US" sz="2000">
                <a:latin typeface="Times New Roman"/>
                <a:cs typeface="Times New Roman"/>
              </a:rPr>
              <a:t>Hospitality is an essential factor for the hotel industry (Padma and Ahn, 2020). </a:t>
            </a:r>
            <a:endParaRPr lang="en-US" sz="2000">
              <a:ea typeface="Calibri" panose="020F0502020204030204"/>
              <a:cs typeface="Calibri" panose="020F0502020204030204"/>
            </a:endParaRPr>
          </a:p>
          <a:p>
            <a:r>
              <a:rPr lang="en-US" sz="2000">
                <a:latin typeface="Times New Roman"/>
                <a:cs typeface="Times New Roman"/>
              </a:rPr>
              <a:t>It ensures the brand value and provides competitive advantages to UK hotels. </a:t>
            </a:r>
            <a:endParaRPr lang="en-US" sz="2000"/>
          </a:p>
          <a:p>
            <a:r>
              <a:rPr lang="en-US" sz="2000">
                <a:latin typeface="Times New Roman"/>
                <a:cs typeface="Times New Roman"/>
              </a:rPr>
              <a:t> Customers consider hotels with proper hospitality as it can enhance their satisfaction (Padma and Ahn, 2020).</a:t>
            </a:r>
            <a:endParaRPr lang="en-US" sz="2000"/>
          </a:p>
        </p:txBody>
      </p:sp>
      <p:pic>
        <p:nvPicPr>
          <p:cNvPr id="4" name="Picture 3" descr="A person in a suit and tie holding a suitcase&#10;&#10;Description automatically generated">
            <a:extLst>
              <a:ext uri="{FF2B5EF4-FFF2-40B4-BE49-F238E27FC236}">
                <a16:creationId xmlns:a16="http://schemas.microsoft.com/office/drawing/2014/main" id="{B47A4155-825D-8609-5A25-B7E75894A3A3}"/>
              </a:ext>
            </a:extLst>
          </p:cNvPr>
          <p:cNvPicPr>
            <a:picLocks noChangeAspect="1"/>
          </p:cNvPicPr>
          <p:nvPr/>
        </p:nvPicPr>
        <p:blipFill rotWithShape="1">
          <a:blip r:embed="rId3"/>
          <a:srcRect l="36541" r="1" b="1"/>
          <a:stretch/>
        </p:blipFill>
        <p:spPr>
          <a:xfrm>
            <a:off x="5086726" y="10"/>
            <a:ext cx="7105273" cy="6857990"/>
          </a:xfrm>
          <a:prstGeom prst="rect">
            <a:avLst/>
          </a:prstGeom>
        </p:spPr>
      </p:pic>
      <p:grpSp>
        <p:nvGrpSpPr>
          <p:cNvPr id="9" name="Group 8">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0BBC02F-2D7F-557C-46B5-9FF965C947BF}"/>
              </a:ext>
            </a:extLst>
          </p:cNvPr>
          <p:cNvSpPr txBox="1"/>
          <p:nvPr/>
        </p:nvSpPr>
        <p:spPr>
          <a:xfrm>
            <a:off x="7560733" y="648123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(Solomon, 2016)</a:t>
            </a:r>
            <a:endParaRPr lang="en-US" dirty="0">
              <a:solidFill>
                <a:schemeClr val="bg1"/>
              </a:solidFill>
              <a:ea typeface="Calibri"/>
              <a:cs typeface="Calibri"/>
            </a:endParaRPr>
          </a:p>
        </p:txBody>
      </p:sp>
    </p:spTree>
    <p:extLst>
      <p:ext uri="{BB962C8B-B14F-4D97-AF65-F5344CB8AC3E}">
        <p14:creationId xmlns:p14="http://schemas.microsoft.com/office/powerpoint/2010/main" val="3249601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A7C27F-66C4-904D-79AD-7662DB45B428}"/>
              </a:ext>
            </a:extLst>
          </p:cNvPr>
          <p:cNvSpPr>
            <a:spLocks noGrp="1"/>
          </p:cNvSpPr>
          <p:nvPr>
            <p:ph type="title"/>
          </p:nvPr>
        </p:nvSpPr>
        <p:spPr>
          <a:xfrm>
            <a:off x="1051560" y="4495466"/>
            <a:ext cx="3611880" cy="1536192"/>
          </a:xfrm>
        </p:spPr>
        <p:txBody>
          <a:bodyPr>
            <a:normAutofit/>
          </a:bodyPr>
          <a:lstStyle/>
          <a:p>
            <a:r>
              <a:rPr lang="en-US" sz="3200" b="1">
                <a:latin typeface="Times New Roman"/>
                <a:cs typeface="Times New Roman"/>
              </a:rPr>
              <a:t>Strategies of UK hotels to meet guest expectations</a:t>
            </a:r>
            <a:endParaRPr lang="en-US" sz="3200"/>
          </a:p>
        </p:txBody>
      </p:sp>
      <p:pic>
        <p:nvPicPr>
          <p:cNvPr id="4" name="Picture 3" descr="A close-up of words&#10;&#10;Description automatically generated">
            <a:extLst>
              <a:ext uri="{FF2B5EF4-FFF2-40B4-BE49-F238E27FC236}">
                <a16:creationId xmlns:a16="http://schemas.microsoft.com/office/drawing/2014/main" id="{7714CCF8-F744-40AB-B0E9-E9D509BD2BB8}"/>
              </a:ext>
            </a:extLst>
          </p:cNvPr>
          <p:cNvPicPr>
            <a:picLocks noChangeAspect="1"/>
          </p:cNvPicPr>
          <p:nvPr/>
        </p:nvPicPr>
        <p:blipFill rotWithShape="1">
          <a:blip r:embed="rId3"/>
          <a:srcRect t="1552" b="10493"/>
          <a:stretch/>
        </p:blipFill>
        <p:spPr>
          <a:xfrm>
            <a:off x="20" y="10"/>
            <a:ext cx="12191980" cy="3994473"/>
          </a:xfrm>
          <a:prstGeom prst="rect">
            <a:avLst/>
          </a:prstGeom>
        </p:spPr>
      </p:pic>
      <p:sp>
        <p:nvSpPr>
          <p:cNvPr id="13" name="Rectangle 12">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B2D912F-9D42-F5B2-32CB-6223C112A478}"/>
              </a:ext>
            </a:extLst>
          </p:cNvPr>
          <p:cNvSpPr>
            <a:spLocks noGrp="1"/>
          </p:cNvSpPr>
          <p:nvPr>
            <p:ph idx="1"/>
          </p:nvPr>
        </p:nvSpPr>
        <p:spPr>
          <a:xfrm>
            <a:off x="5295826" y="4495466"/>
            <a:ext cx="6061022" cy="1536192"/>
          </a:xfrm>
        </p:spPr>
        <p:txBody>
          <a:bodyPr vert="horz" lIns="91440" tIns="45720" rIns="91440" bIns="45720" rtlCol="0" anchor="ctr">
            <a:normAutofit/>
          </a:bodyPr>
          <a:lstStyle/>
          <a:p>
            <a:r>
              <a:rPr lang="en-US" sz="1800">
                <a:latin typeface="Times New Roman"/>
                <a:cs typeface="Times New Roman"/>
              </a:rPr>
              <a:t>UK hotels consider cleanliness and hygiene as the main factors to meet guest expectations. </a:t>
            </a:r>
            <a:endParaRPr lang="en-US" sz="1800">
              <a:ea typeface="Calibri" panose="020F0502020204030204"/>
              <a:cs typeface="Calibri" panose="020F0502020204030204"/>
            </a:endParaRPr>
          </a:p>
          <a:p>
            <a:r>
              <a:rPr lang="en-US" sz="1800">
                <a:latin typeface="Times New Roman"/>
                <a:cs typeface="Times New Roman"/>
              </a:rPr>
              <a:t>They also provide high-quality customer support facilities to all guests. </a:t>
            </a:r>
            <a:endParaRPr lang="en-US" sz="1800"/>
          </a:p>
          <a:p>
            <a:endParaRPr lang="en-US" sz="1800">
              <a:ea typeface="Calibri"/>
              <a:cs typeface="Calibri"/>
            </a:endParaRPr>
          </a:p>
        </p:txBody>
      </p:sp>
      <p:sp>
        <p:nvSpPr>
          <p:cNvPr id="5" name="TextBox 4">
            <a:extLst>
              <a:ext uri="{FF2B5EF4-FFF2-40B4-BE49-F238E27FC236}">
                <a16:creationId xmlns:a16="http://schemas.microsoft.com/office/drawing/2014/main" id="{5815C880-89CF-5A17-DC72-5EF909DB4576}"/>
              </a:ext>
            </a:extLst>
          </p:cNvPr>
          <p:cNvSpPr txBox="1"/>
          <p:nvPr/>
        </p:nvSpPr>
        <p:spPr>
          <a:xfrm>
            <a:off x="4671483" y="399415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a:t>
            </a:r>
            <a:r>
              <a:rPr lang="en-US" sz="1200">
                <a:solidFill>
                  <a:srgbClr val="222222"/>
                </a:solidFill>
                <a:latin typeface="Times New Roman"/>
                <a:cs typeface="Times New Roman"/>
              </a:rPr>
              <a:t>Solomon, 2016</a:t>
            </a:r>
            <a:r>
              <a:rPr lang="en-US" sz="1200">
                <a:latin typeface="Times New Roman"/>
                <a:cs typeface="Times New Roman"/>
              </a:rPr>
              <a:t>)</a:t>
            </a:r>
            <a:endParaRPr lang="en-US"/>
          </a:p>
        </p:txBody>
      </p:sp>
    </p:spTree>
    <p:extLst>
      <p:ext uri="{BB962C8B-B14F-4D97-AF65-F5344CB8AC3E}">
        <p14:creationId xmlns:p14="http://schemas.microsoft.com/office/powerpoint/2010/main" val="327034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56E85-E705-A406-2C69-9EFE60542B7D}"/>
              </a:ext>
            </a:extLst>
          </p:cNvPr>
          <p:cNvSpPr>
            <a:spLocks noGrp="1"/>
          </p:cNvSpPr>
          <p:nvPr>
            <p:ph type="title"/>
          </p:nvPr>
        </p:nvSpPr>
        <p:spPr>
          <a:xfrm>
            <a:off x="876694" y="741391"/>
            <a:ext cx="3549649" cy="1616203"/>
          </a:xfrm>
        </p:spPr>
        <p:txBody>
          <a:bodyPr anchor="b">
            <a:normAutofit/>
          </a:bodyPr>
          <a:lstStyle/>
          <a:p>
            <a:r>
              <a:rPr lang="en-US" sz="3200" b="1">
                <a:latin typeface="Times New Roman"/>
                <a:cs typeface="Times New Roman"/>
              </a:rPr>
              <a:t>Conclusion</a:t>
            </a:r>
            <a:endParaRPr lang="en-US" sz="3200"/>
          </a:p>
        </p:txBody>
      </p:sp>
      <p:sp>
        <p:nvSpPr>
          <p:cNvPr id="3" name="Content Placeholder 2">
            <a:extLst>
              <a:ext uri="{FF2B5EF4-FFF2-40B4-BE49-F238E27FC236}">
                <a16:creationId xmlns:a16="http://schemas.microsoft.com/office/drawing/2014/main" id="{13652BE2-26E3-0095-85A0-8BA3C9D6008A}"/>
              </a:ext>
            </a:extLst>
          </p:cNvPr>
          <p:cNvSpPr>
            <a:spLocks noGrp="1"/>
          </p:cNvSpPr>
          <p:nvPr>
            <p:ph idx="1"/>
          </p:nvPr>
        </p:nvSpPr>
        <p:spPr>
          <a:xfrm>
            <a:off x="876693" y="2533476"/>
            <a:ext cx="3346964" cy="3447832"/>
          </a:xfrm>
        </p:spPr>
        <p:txBody>
          <a:bodyPr vert="horz" lIns="91440" tIns="45720" rIns="91440" bIns="45720" rtlCol="0" anchor="t">
            <a:normAutofit/>
          </a:bodyPr>
          <a:lstStyle/>
          <a:p>
            <a:r>
              <a:rPr lang="en-US" sz="1900">
                <a:latin typeface="Times New Roman"/>
                <a:cs typeface="Times New Roman"/>
              </a:rPr>
              <a:t>JW Marriott is a luxury hotel brand which provides high-quality guest services. </a:t>
            </a:r>
            <a:endParaRPr lang="en-US" sz="1900">
              <a:ea typeface="Calibri" panose="020F0502020204030204"/>
              <a:cs typeface="Calibri" panose="020F0502020204030204"/>
            </a:endParaRPr>
          </a:p>
          <a:p>
            <a:r>
              <a:rPr lang="en-US" sz="1900">
                <a:latin typeface="Times New Roman"/>
                <a:cs typeface="Times New Roman"/>
              </a:rPr>
              <a:t>This presentation has demonstrated its main consumers and the role of guest services in meeting consumer expectations. </a:t>
            </a:r>
            <a:endParaRPr lang="en-US" sz="1900"/>
          </a:p>
          <a:p>
            <a:r>
              <a:rPr lang="en-US" sz="1900">
                <a:latin typeface="Times New Roman"/>
                <a:cs typeface="Times New Roman"/>
              </a:rPr>
              <a:t>The importance of hospitality for the hotel industry has been also evaluated here.</a:t>
            </a:r>
            <a:endParaRPr lang="en-US" sz="1900"/>
          </a:p>
          <a:p>
            <a:endParaRPr lang="en-US" sz="1900">
              <a:ea typeface="Calibri"/>
              <a:cs typeface="Calibri"/>
            </a:endParaRPr>
          </a:p>
        </p:txBody>
      </p:sp>
      <p:pic>
        <p:nvPicPr>
          <p:cNvPr id="4" name="Picture 3" descr="A group of people standing at a hotel reception&#10;&#10;Description automatically generated">
            <a:extLst>
              <a:ext uri="{FF2B5EF4-FFF2-40B4-BE49-F238E27FC236}">
                <a16:creationId xmlns:a16="http://schemas.microsoft.com/office/drawing/2014/main" id="{E14715DC-9095-FACA-6AF1-0E49BC15B724}"/>
              </a:ext>
            </a:extLst>
          </p:cNvPr>
          <p:cNvPicPr>
            <a:picLocks noChangeAspect="1"/>
          </p:cNvPicPr>
          <p:nvPr/>
        </p:nvPicPr>
        <p:blipFill rotWithShape="1">
          <a:blip r:embed="rId3"/>
          <a:srcRect l="17745" r="9764"/>
          <a:stretch/>
        </p:blipFill>
        <p:spPr>
          <a:xfrm>
            <a:off x="5089243" y="877413"/>
            <a:ext cx="6222628" cy="5043096"/>
          </a:xfrm>
          <a:prstGeom prst="rect">
            <a:avLst/>
          </a:prstGeom>
        </p:spPr>
      </p:pic>
      <p:grpSp>
        <p:nvGrpSpPr>
          <p:cNvPr id="13" name="Group 1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 name="Rectangle 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62010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93BDEB-DCE0-DFB2-4718-792202F296A2}"/>
              </a:ext>
            </a:extLst>
          </p:cNvPr>
          <p:cNvSpPr>
            <a:spLocks noGrp="1"/>
          </p:cNvSpPr>
          <p:nvPr>
            <p:ph type="title"/>
          </p:nvPr>
        </p:nvSpPr>
        <p:spPr>
          <a:xfrm>
            <a:off x="1051560" y="4495466"/>
            <a:ext cx="3611880" cy="1536192"/>
          </a:xfrm>
        </p:spPr>
        <p:txBody>
          <a:bodyPr>
            <a:normAutofit/>
          </a:bodyPr>
          <a:lstStyle/>
          <a:p>
            <a:r>
              <a:rPr lang="en-US" sz="3200" b="1">
                <a:latin typeface="Times New Roman"/>
                <a:cs typeface="Times New Roman"/>
              </a:rPr>
              <a:t>References </a:t>
            </a:r>
            <a:endParaRPr lang="en-US" sz="3200"/>
          </a:p>
        </p:txBody>
      </p:sp>
      <p:pic>
        <p:nvPicPr>
          <p:cNvPr id="5" name="Picture 4">
            <a:extLst>
              <a:ext uri="{FF2B5EF4-FFF2-40B4-BE49-F238E27FC236}">
                <a16:creationId xmlns:a16="http://schemas.microsoft.com/office/drawing/2014/main" id="{043EB861-62F9-AA57-0444-9AB5EDA0A1AD}"/>
              </a:ext>
            </a:extLst>
          </p:cNvPr>
          <p:cNvPicPr>
            <a:picLocks noChangeAspect="1"/>
          </p:cNvPicPr>
          <p:nvPr/>
        </p:nvPicPr>
        <p:blipFill rotWithShape="1">
          <a:blip r:embed="rId3"/>
          <a:srcRect t="31872" r="6250" b="13523"/>
          <a:stretch/>
        </p:blipFill>
        <p:spPr>
          <a:xfrm>
            <a:off x="20" y="10"/>
            <a:ext cx="12191980" cy="3994473"/>
          </a:xfrm>
          <a:prstGeom prst="rect">
            <a:avLst/>
          </a:prstGeom>
        </p:spPr>
      </p:pic>
      <p:sp>
        <p:nvSpPr>
          <p:cNvPr id="13" name="Rectangle 12">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BF2D6AB-4748-A5A2-4F08-6A9BECDE67D4}"/>
              </a:ext>
            </a:extLst>
          </p:cNvPr>
          <p:cNvSpPr>
            <a:spLocks noGrp="1"/>
          </p:cNvSpPr>
          <p:nvPr>
            <p:ph idx="1"/>
          </p:nvPr>
        </p:nvSpPr>
        <p:spPr>
          <a:xfrm>
            <a:off x="5295826" y="4495466"/>
            <a:ext cx="6061022" cy="1536192"/>
          </a:xfrm>
        </p:spPr>
        <p:txBody>
          <a:bodyPr vert="horz" lIns="91440" tIns="45720" rIns="91440" bIns="45720" rtlCol="0" anchor="ctr">
            <a:normAutofit/>
          </a:bodyPr>
          <a:lstStyle/>
          <a:p>
            <a:r>
              <a:rPr lang="en-US" sz="600">
                <a:latin typeface="Times New Roman"/>
                <a:cs typeface="Times New Roman"/>
              </a:rPr>
              <a:t>Hotel Management Network. (2023). </a:t>
            </a:r>
            <a:r>
              <a:rPr lang="en-US" sz="600" i="1">
                <a:latin typeface="Times New Roman"/>
                <a:cs typeface="Times New Roman"/>
              </a:rPr>
              <a:t>Guest Services in Hospitality for the Hotel Industry.</a:t>
            </a:r>
            <a:r>
              <a:rPr lang="en-US" sz="600">
                <a:latin typeface="Times New Roman"/>
                <a:cs typeface="Times New Roman"/>
              </a:rPr>
              <a:t> Available at: </a:t>
            </a:r>
            <a:r>
              <a:rPr lang="en-US" sz="600">
                <a:latin typeface="Times New Roman"/>
                <a:cs typeface="Times New Roman"/>
                <a:hlinkClick r:id="rId4"/>
              </a:rPr>
              <a:t>https://www.hotelmanagement-network.com/buyers-guide/guest-facilities/#:~:text=Guest%20services%20in%20hospitality%2C%20such,meet%20the%20needs%20of%20guests</a:t>
            </a:r>
            <a:r>
              <a:rPr lang="en-US" sz="600">
                <a:latin typeface="Times New Roman"/>
                <a:cs typeface="Times New Roman"/>
              </a:rPr>
              <a:t>. [Accessed 18 October 2023]</a:t>
            </a:r>
            <a:endParaRPr lang="en-US" sz="600">
              <a:ea typeface="Calibri" panose="020F0502020204030204"/>
              <a:cs typeface="Calibri" panose="020F0502020204030204"/>
            </a:endParaRPr>
          </a:p>
          <a:p>
            <a:r>
              <a:rPr lang="en-US" sz="600">
                <a:latin typeface="Times New Roman"/>
                <a:cs typeface="Times New Roman"/>
              </a:rPr>
              <a:t>Marriott, (2023). </a:t>
            </a:r>
            <a:r>
              <a:rPr lang="en-US" sz="600" i="1">
                <a:latin typeface="Times New Roman"/>
                <a:cs typeface="Times New Roman"/>
              </a:rPr>
              <a:t>United Kingdom Hotels &amp; Home Rentals</a:t>
            </a:r>
            <a:r>
              <a:rPr lang="en-US" sz="600">
                <a:latin typeface="Times New Roman"/>
                <a:cs typeface="Times New Roman"/>
              </a:rPr>
              <a:t>. Available at: </a:t>
            </a:r>
            <a:r>
              <a:rPr lang="en-US" sz="600">
                <a:latin typeface="Times New Roman"/>
                <a:cs typeface="Times New Roman"/>
                <a:hlinkClick r:id="rId5"/>
              </a:rPr>
              <a:t>https://www.marriott.com/en/destinations/united-kingdom.mi</a:t>
            </a:r>
            <a:r>
              <a:rPr lang="en-US" sz="600">
                <a:latin typeface="Times New Roman"/>
                <a:cs typeface="Times New Roman"/>
              </a:rPr>
              <a:t> [Accessed 18 October 2023]</a:t>
            </a:r>
            <a:endParaRPr lang="en-US" sz="600"/>
          </a:p>
          <a:p>
            <a:r>
              <a:rPr lang="en-US" sz="600">
                <a:latin typeface="Times New Roman"/>
                <a:cs typeface="Times New Roman"/>
              </a:rPr>
              <a:t>Marriott, (2023). </a:t>
            </a:r>
            <a:r>
              <a:rPr lang="en-US" sz="600" i="1">
                <a:latin typeface="Times New Roman"/>
                <a:cs typeface="Times New Roman"/>
              </a:rPr>
              <a:t>Service Experiences</a:t>
            </a:r>
            <a:r>
              <a:rPr lang="en-US" sz="600">
                <a:latin typeface="Times New Roman"/>
                <a:cs typeface="Times New Roman"/>
              </a:rPr>
              <a:t>. Available at: </a:t>
            </a:r>
            <a:r>
              <a:rPr lang="en-US" sz="600">
                <a:latin typeface="Times New Roman"/>
                <a:cs typeface="Times New Roman"/>
                <a:hlinkClick r:id="rId6"/>
              </a:rPr>
              <a:t>https://marriott-hotels.marriott.com/experience/</a:t>
            </a:r>
            <a:r>
              <a:rPr lang="en-US" sz="600">
                <a:latin typeface="Times New Roman"/>
                <a:cs typeface="Times New Roman"/>
              </a:rPr>
              <a:t> [Accessed 18 October 2023]</a:t>
            </a:r>
            <a:endParaRPr lang="en-US" sz="600"/>
          </a:p>
          <a:p>
            <a:r>
              <a:rPr lang="en-US" sz="600">
                <a:latin typeface="Times New Roman"/>
                <a:cs typeface="Times New Roman"/>
              </a:rPr>
              <a:t>Walker, J.R., (2021). </a:t>
            </a:r>
            <a:r>
              <a:rPr lang="en-US" sz="600" i="1">
                <a:latin typeface="Times New Roman"/>
                <a:cs typeface="Times New Roman"/>
              </a:rPr>
              <a:t>Introduction to hospitality</a:t>
            </a:r>
            <a:r>
              <a:rPr lang="en-US" sz="600">
                <a:latin typeface="Times New Roman"/>
                <a:cs typeface="Times New Roman"/>
              </a:rPr>
              <a:t>. Pearson.</a:t>
            </a:r>
            <a:endParaRPr lang="en-US" sz="600"/>
          </a:p>
          <a:p>
            <a:r>
              <a:rPr lang="en-US" sz="600">
                <a:latin typeface="Times New Roman"/>
                <a:cs typeface="Times New Roman"/>
              </a:rPr>
              <a:t>Ford, R.C. and Sturman, M.C., (2018). </a:t>
            </a:r>
            <a:r>
              <a:rPr lang="en-US" sz="600" i="1">
                <a:latin typeface="Times New Roman"/>
                <a:cs typeface="Times New Roman"/>
              </a:rPr>
              <a:t>Managing hospitality organizations: Achieving excellence in the guest experience</a:t>
            </a:r>
            <a:r>
              <a:rPr lang="en-US" sz="600">
                <a:latin typeface="Times New Roman"/>
                <a:cs typeface="Times New Roman"/>
              </a:rPr>
              <a:t>. SAGE Publications. </a:t>
            </a:r>
            <a:endParaRPr lang="en-US" sz="600"/>
          </a:p>
          <a:p>
            <a:r>
              <a:rPr lang="en-US" sz="600">
                <a:latin typeface="Times New Roman"/>
                <a:cs typeface="Times New Roman"/>
              </a:rPr>
              <a:t>Solomon, M., (2016). </a:t>
            </a:r>
            <a:r>
              <a:rPr lang="en-US" sz="600" i="1">
                <a:latin typeface="Times New Roman"/>
                <a:cs typeface="Times New Roman"/>
              </a:rPr>
              <a:t>The heart of hospitality: great hotel and restaurant leaders share their secrets</a:t>
            </a:r>
            <a:r>
              <a:rPr lang="en-US" sz="600">
                <a:latin typeface="Times New Roman"/>
                <a:cs typeface="Times New Roman"/>
              </a:rPr>
              <a:t>. SelectBooks, Inc..</a:t>
            </a:r>
            <a:endParaRPr lang="en-US" sz="600"/>
          </a:p>
          <a:p>
            <a:r>
              <a:rPr lang="en-US" sz="600">
                <a:latin typeface="Times New Roman"/>
                <a:cs typeface="Times New Roman"/>
              </a:rPr>
              <a:t>Padma, P. and Ahn, J., (2020). Guest satisfaction &amp; dissatisfaction in luxury hotels: An application of big data. </a:t>
            </a:r>
            <a:r>
              <a:rPr lang="en-US" sz="600" i="1">
                <a:latin typeface="Times New Roman"/>
                <a:cs typeface="Times New Roman"/>
              </a:rPr>
              <a:t>International Journal of Hospitality Management</a:t>
            </a:r>
            <a:r>
              <a:rPr lang="en-US" sz="600">
                <a:latin typeface="Times New Roman"/>
                <a:cs typeface="Times New Roman"/>
              </a:rPr>
              <a:t>, </a:t>
            </a:r>
            <a:r>
              <a:rPr lang="en-US" sz="600" i="1">
                <a:latin typeface="Times New Roman"/>
                <a:cs typeface="Times New Roman"/>
              </a:rPr>
              <a:t>84</a:t>
            </a:r>
            <a:r>
              <a:rPr lang="en-US" sz="600">
                <a:latin typeface="Times New Roman"/>
                <a:cs typeface="Times New Roman"/>
              </a:rPr>
              <a:t>, p.102318.</a:t>
            </a:r>
            <a:endParaRPr lang="en-US" sz="600"/>
          </a:p>
        </p:txBody>
      </p:sp>
    </p:spTree>
    <p:extLst>
      <p:ext uri="{BB962C8B-B14F-4D97-AF65-F5344CB8AC3E}">
        <p14:creationId xmlns:p14="http://schemas.microsoft.com/office/powerpoint/2010/main" val="19057291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1749</Words>
  <Application>Microsoft Office PowerPoint</Application>
  <PresentationFormat>Widescreen</PresentationFormat>
  <Paragraphs>74</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Hospitality &amp; Guest Services BMIH4003</vt:lpstr>
      <vt:lpstr>Introduction</vt:lpstr>
      <vt:lpstr>JW Marriott</vt:lpstr>
      <vt:lpstr>Nature, scope and role of guest services and facilities</vt:lpstr>
      <vt:lpstr>Main consumers of JW Marriott</vt:lpstr>
      <vt:lpstr>Guest service of JW Marriott</vt:lpstr>
      <vt:lpstr>Importance of Hospitality</vt:lpstr>
      <vt:lpstr>Strategies of UK hotels to meet guest expectations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Moldovan Ana Maria</cp:lastModifiedBy>
  <cp:revision>81</cp:revision>
  <dcterms:created xsi:type="dcterms:W3CDTF">2023-10-18T15:58:00Z</dcterms:created>
  <dcterms:modified xsi:type="dcterms:W3CDTF">2023-10-22T22:53:21Z</dcterms:modified>
</cp:coreProperties>
</file>