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697" autoAdjust="0"/>
  </p:normalViewPr>
  <p:slideViewPr>
    <p:cSldViewPr snapToGrid="0">
      <p:cViewPr varScale="1">
        <p:scale>
          <a:sx n="57" d="100"/>
          <a:sy n="57" d="100"/>
        </p:scale>
        <p:origin x="101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E57297-4238-4FE1-9494-2A18D821CED3}" type="datetimeFigureOut">
              <a:rPr lang="en-US" smtClean="0"/>
              <a:t>9/12/2023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715C74-7A0D-46F1-9731-340AC9742424}" type="slidenum">
              <a:rPr lang="en-US" smtClean="0"/>
              <a:t>‹#›</a:t>
            </a:fld>
            <a:endParaRPr lang="en-US"/>
          </a:p>
        </p:txBody>
      </p:sp>
    </p:spTree>
    <p:extLst>
      <p:ext uri="{BB962C8B-B14F-4D97-AF65-F5344CB8AC3E}">
        <p14:creationId xmlns:p14="http://schemas.microsoft.com/office/powerpoint/2010/main" val="20397555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Technology evolution has triggered the development of online social channels where individuals engage and exchange ideas about personal experiences and consumption. According to Kaur, Kaur, and Verma (2022), more than 2.5 billion people have active online social accounts across different social media pages – Facebook, Twitter, YouTube, and Instagram among others – with two in every five people having more than one account across these pages. It is important to note that the number of teenagers using social media has increased over the past ten years from 24% to 46%, making this age group the most dominant and active within this space (</a:t>
            </a:r>
            <a:r>
              <a:rPr lang="en-GB" sz="1200" kern="1200" dirty="0" err="1">
                <a:solidFill>
                  <a:schemeClr val="tx1"/>
                </a:solidFill>
                <a:effectLst/>
                <a:latin typeface="+mn-lt"/>
                <a:ea typeface="+mn-ea"/>
                <a:cs typeface="+mn-cs"/>
              </a:rPr>
              <a:t>Keles</a:t>
            </a:r>
            <a:r>
              <a:rPr lang="en-GB" sz="1200" kern="1200" dirty="0">
                <a:solidFill>
                  <a:schemeClr val="tx1"/>
                </a:solidFill>
                <a:effectLst/>
                <a:latin typeface="+mn-lt"/>
                <a:ea typeface="+mn-ea"/>
                <a:cs typeface="+mn-cs"/>
              </a:rPr>
              <a:t>, McCrae, and </a:t>
            </a:r>
            <a:r>
              <a:rPr lang="en-GB" sz="1200" kern="1200" dirty="0" err="1">
                <a:solidFill>
                  <a:schemeClr val="tx1"/>
                </a:solidFill>
                <a:effectLst/>
                <a:latin typeface="+mn-lt"/>
                <a:ea typeface="+mn-ea"/>
                <a:cs typeface="+mn-cs"/>
              </a:rPr>
              <a:t>Grealish</a:t>
            </a:r>
            <a:r>
              <a:rPr lang="en-GB" sz="1200" kern="1200" dirty="0">
                <a:solidFill>
                  <a:schemeClr val="tx1"/>
                </a:solidFill>
                <a:effectLst/>
                <a:latin typeface="+mn-lt"/>
                <a:ea typeface="+mn-ea"/>
                <a:cs typeface="+mn-cs"/>
              </a:rPr>
              <a:t>, 2020). However, while this has provided them with an opportunity to engage with different cultures and individuals, it has also exposed them to cases of cyberbullying, online trolls, and other predatory social media activities which have led to the development of increased stress, depression, and suicidal thoughts within this age group; according to Kaur, Kaur, and Verma (2022), 85% of teenagers in the UK have developed anxiety disorders and suicidal behaviours over the past 15 years as a result of online trolls and bullying across social media. Thus, building on this background, this study seeks to conduct a comprehensive analysis of the impacts of social media platforms on the growth of teenagers’ mental health.</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6715C74-7A0D-46F1-9731-340AC9742424}" type="slidenum">
              <a:rPr lang="en-US" smtClean="0"/>
              <a:t>2</a:t>
            </a:fld>
            <a:endParaRPr lang="en-US"/>
          </a:p>
        </p:txBody>
      </p:sp>
    </p:spTree>
    <p:extLst>
      <p:ext uri="{BB962C8B-B14F-4D97-AF65-F5344CB8AC3E}">
        <p14:creationId xmlns:p14="http://schemas.microsoft.com/office/powerpoint/2010/main" val="2343312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a report by Park et al. (2020), more than 4.3 billion people globally are considered active social media users – this makes up approximately 53.4% of the global population. This increased adoption of social media is attributed to increased smartphone ownership and internet penetration globally. Different social media platforms have been embraced differently across diverse age groups. According to a study by </a:t>
            </a:r>
            <a:r>
              <a:rPr lang="en-GB" sz="1200" kern="1200" dirty="0" err="1">
                <a:solidFill>
                  <a:schemeClr val="tx1"/>
                </a:solidFill>
                <a:effectLst/>
                <a:latin typeface="+mn-lt"/>
                <a:ea typeface="+mn-ea"/>
                <a:cs typeface="+mn-cs"/>
              </a:rPr>
              <a:t>Oberlo</a:t>
            </a:r>
            <a:r>
              <a:rPr lang="en-GB" sz="1200" kern="1200" dirty="0">
                <a:solidFill>
                  <a:schemeClr val="tx1"/>
                </a:solidFill>
                <a:effectLst/>
                <a:latin typeface="+mn-lt"/>
                <a:ea typeface="+mn-ea"/>
                <a:cs typeface="+mn-cs"/>
              </a:rPr>
              <a:t> (2023), Facebook has been embraced majorly by millennials between 25 to 34 years who make up more than 29.6% of the active profiles on the platform. Instagram, on the other hand, has been embraced by a wider age bracket of millennials; individuals between 18 to 24 years making up 32% of the active Instagram profiles while those between 25 to 34 years making up 29.6% of these profiles (</a:t>
            </a:r>
            <a:r>
              <a:rPr lang="en-GB" sz="1200" kern="1200" dirty="0" err="1">
                <a:solidFill>
                  <a:schemeClr val="tx1"/>
                </a:solidFill>
                <a:effectLst/>
                <a:latin typeface="+mn-lt"/>
                <a:ea typeface="+mn-ea"/>
                <a:cs typeface="+mn-cs"/>
              </a:rPr>
              <a:t>Oberlo</a:t>
            </a:r>
            <a:r>
              <a:rPr lang="en-GB" sz="1200" kern="1200" dirty="0">
                <a:solidFill>
                  <a:schemeClr val="tx1"/>
                </a:solidFill>
                <a:effectLst/>
                <a:latin typeface="+mn-lt"/>
                <a:ea typeface="+mn-ea"/>
                <a:cs typeface="+mn-cs"/>
              </a:rPr>
              <a:t>, 2023).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study conducted by </a:t>
            </a:r>
            <a:r>
              <a:rPr lang="en-GB" sz="1200" kern="1200" dirty="0" err="1">
                <a:solidFill>
                  <a:schemeClr val="tx1"/>
                </a:solidFill>
                <a:effectLst/>
                <a:latin typeface="+mn-lt"/>
                <a:ea typeface="+mn-ea"/>
                <a:cs typeface="+mn-cs"/>
              </a:rPr>
              <a:t>Akram</a:t>
            </a:r>
            <a:r>
              <a:rPr lang="en-GB" sz="1200" kern="1200" dirty="0">
                <a:solidFill>
                  <a:schemeClr val="tx1"/>
                </a:solidFill>
                <a:effectLst/>
                <a:latin typeface="+mn-lt"/>
                <a:ea typeface="+mn-ea"/>
                <a:cs typeface="+mn-cs"/>
              </a:rPr>
              <a:t> and Kumar (2017) noted that while engagement through social media does not provide similar psychological benefits compared to face-to-face engagements, there are many positive ways through which social media allows teenagers to stay engaged, ultimately enhancing their well-being. The study proceeded to note that one of the greatest causes of stress and depression, especially at teenage, is isolation where these individuals do not have anyone to communicate with; such cases were rampant during the pandemic period as people were confined to their homes after the lockdown. However, social media provides access to an unlimited international social community in which an individual can engage, ultimately preventing boredom and subsequent stress.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While social media has been embraced with open arms by both individuals and brands around the world, the negative impacts that social media presents to teenagers do not need to be overlooked as they compromise overall well-being and development. According to a study by </a:t>
            </a:r>
            <a:r>
              <a:rPr lang="en-GB" sz="1200" kern="1200" dirty="0" err="1">
                <a:solidFill>
                  <a:schemeClr val="tx1"/>
                </a:solidFill>
                <a:effectLst/>
                <a:latin typeface="+mn-lt"/>
                <a:ea typeface="+mn-ea"/>
                <a:cs typeface="+mn-cs"/>
              </a:rPr>
              <a:t>Akram</a:t>
            </a:r>
            <a:r>
              <a:rPr lang="en-GB" sz="1200" kern="1200" dirty="0">
                <a:solidFill>
                  <a:schemeClr val="tx1"/>
                </a:solidFill>
                <a:effectLst/>
                <a:latin typeface="+mn-lt"/>
                <a:ea typeface="+mn-ea"/>
                <a:cs typeface="+mn-cs"/>
              </a:rPr>
              <a:t> and Kumar (2017), one in every four social media teenage user has symptoms of anxiety, unhappiness, and depression that arises from comparing lifestyles.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Another study by Richards, Caldwell, and Go (2015) stated that one of the leading negative effects of social media on teenagers is exposure to cyberbullying: 75% of children and teenagers have experienced online bullying while 40% of adults have experienced such cases.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6715C74-7A0D-46F1-9731-340AC9742424}" type="slidenum">
              <a:rPr lang="en-US" smtClean="0"/>
              <a:t>3</a:t>
            </a:fld>
            <a:endParaRPr lang="en-US"/>
          </a:p>
        </p:txBody>
      </p:sp>
    </p:spTree>
    <p:extLst>
      <p:ext uri="{BB962C8B-B14F-4D97-AF65-F5344CB8AC3E}">
        <p14:creationId xmlns:p14="http://schemas.microsoft.com/office/powerpoint/2010/main" val="3204010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study adopted an interpretivism research philosophy which allowed the researcher to subjectively analyse the different impacts of social media on teenage mental health. The adoption of this philosophy allowed the researcher to be subjective, ultimately gaining diverse perspectives on the extent of the association between mental well-being and social media use among teenagers. This study adopted an inductive research approach where the researcher analysed specific data related to social media utilisation and its influence on teenage mental well-being before proceeding to use this information for the development of theories and hypotheses that can be applied to the wider population.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study utilised a grounded theory qualitative research method which allowed the researcher to systematically analyse selected literature on social media and its influence on teenagers' mental health, ultimately coming up with common themes within the analysed literature which were then used to form the basis of the study's discussion. In addition, the study made use of secondary data which was collected from 10 articles; the inclusion criteria used for the selection of the article included recency and relevancy. Under the recency aspect, the researcher ensured that all selected articles were published within five years (2019 to 2023), all considered articles were published in English, and ensuring that all articles and journals utilised addressed the issue of social media utilisation and related mental health issues related to this utilisation.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study utilised a thematic data analysis procedure where common themes were noted and used to form the basis of the study's discussions and recommendations. This data analysis procedure allowed the researcher a great extent of flexibility as all the specific assertions by individual articles were summed up under single themes.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6715C74-7A0D-46F1-9731-340AC9742424}" type="slidenum">
              <a:rPr lang="en-US" smtClean="0"/>
              <a:t>4</a:t>
            </a:fld>
            <a:endParaRPr lang="en-US"/>
          </a:p>
        </p:txBody>
      </p:sp>
    </p:spTree>
    <p:extLst>
      <p:ext uri="{BB962C8B-B14F-4D97-AF65-F5344CB8AC3E}">
        <p14:creationId xmlns:p14="http://schemas.microsoft.com/office/powerpoint/2010/main" val="2125908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researcher utilised secondary data collected from 10 articles. A set of inclusion criteria included selecting articles that were published within five years (2019 to 2023) and the use of articles that provided information related to the effects of social media use on teenage mental wellbeing. The researcher utilised secondary data as it allowed for the collection of multiple subjective perspectives regarding the research subject ultimately enhancing the thematic discussions.</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researcher identified eligible literature by conducting a thorough systematic search across multiple online databases including: World Economic Forum, The Guardian, Action on Smoking and Health, National Institutes of Health, and the University of Wales Trinity Saint David Website. Google and Binge searches were also conducted.  Some of the keywords adopted by the researcher in the course of the search include; social media, mental health, and teenage wellbeing. Identified articles were appropriately referenced through a citation analysis conducted using Google Scholar.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45 articles were identified during the search 10 of which were excluded during the screening since they had not been published in English. The remaining 35 articles were assessed based on relatedness to the research subject – social media use among teenagers and its effects on mental wellbeing; 10 articles were excluded based on this criteria while 15 articles were excluded from the study due to the timeline of interest; all were published before 2019. This left the researcher with a total of 10 articles which were included in the review. </a:t>
            </a:r>
            <a:endParaRPr lang="en-US" dirty="0"/>
          </a:p>
        </p:txBody>
      </p:sp>
      <p:sp>
        <p:nvSpPr>
          <p:cNvPr id="4" name="Slide Number Placeholder 3"/>
          <p:cNvSpPr>
            <a:spLocks noGrp="1"/>
          </p:cNvSpPr>
          <p:nvPr>
            <p:ph type="sldNum" sz="quarter" idx="5"/>
          </p:nvPr>
        </p:nvSpPr>
        <p:spPr/>
        <p:txBody>
          <a:bodyPr/>
          <a:lstStyle/>
          <a:p>
            <a:fld id="{66715C74-7A0D-46F1-9731-340AC9742424}" type="slidenum">
              <a:rPr lang="en-US" smtClean="0"/>
              <a:t>5</a:t>
            </a:fld>
            <a:endParaRPr lang="en-US"/>
          </a:p>
        </p:txBody>
      </p:sp>
    </p:spTree>
    <p:extLst>
      <p:ext uri="{BB962C8B-B14F-4D97-AF65-F5344CB8AC3E}">
        <p14:creationId xmlns:p14="http://schemas.microsoft.com/office/powerpoint/2010/main" val="1121984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a report by O'Reilly et al. (2019), social media provides an appropriate and easy-to-access platform where teenagers can get information about different mental health issues as well as the different strategies that can be utilised by individuals across different age groups to overcome negative mental health challenges such as stress and depression. Furthermore, a report released by The Guardian (2022) noted that more than 65% of teenagers in the UK turned to social media during the pandemic period as it provided them with a haven for engagement and interaction.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report by Millie (2018) noted that the UK has realised a significant decline in the rates of teenage smoking, pregnancy, violence, and alcohol abuse over the past 20 years; there is a high probability that this reduction in negative social vices among teenagers can be attributed to the increased use of social media which has provided an alternative avenue for this age group to express themselves and keep busy. In addition, the Pew Research Centre (2022) noted that social media has provided teenagers with an opportunity to enhance their creativity through expressing and sharing ideas as well as picking up reviews from different individuals across the platforms. This assertion was amplified by Gulzar et al. (2022) who noted that more than 35% of teenagers in the UK are currently utilising social media as an educational platform to find information about their school projects as well as an opportunity to market their ideas and businesses.</a:t>
            </a:r>
          </a:p>
          <a:p>
            <a:r>
              <a:rPr lang="en-GB" sz="1200" kern="1200" dirty="0">
                <a:solidFill>
                  <a:schemeClr val="tx1"/>
                </a:solidFill>
                <a:effectLst/>
                <a:latin typeface="+mn-lt"/>
                <a:ea typeface="+mn-ea"/>
                <a:cs typeface="+mn-cs"/>
              </a:rPr>
              <a:t>Negative impacts of social media on teenagers</a:t>
            </a:r>
          </a:p>
          <a:p>
            <a:r>
              <a:rPr lang="en-GB" sz="1200" kern="1200" dirty="0">
                <a:solidFill>
                  <a:schemeClr val="tx1"/>
                </a:solidFill>
                <a:effectLst/>
                <a:latin typeface="+mn-lt"/>
                <a:ea typeface="+mn-ea"/>
                <a:cs typeface="+mn-cs"/>
              </a:rPr>
              <a:t>Depression and anxiety among teenagers are a growing concern in the UK; a report released by </a:t>
            </a:r>
            <a:r>
              <a:rPr lang="en-GB" sz="1200" kern="1200" dirty="0" err="1">
                <a:solidFill>
                  <a:schemeClr val="tx1"/>
                </a:solidFill>
                <a:effectLst/>
                <a:latin typeface="+mn-lt"/>
                <a:ea typeface="+mn-ea"/>
                <a:cs typeface="+mn-cs"/>
              </a:rPr>
              <a:t>Keles</a:t>
            </a:r>
            <a:r>
              <a:rPr lang="en-GB" sz="1200" kern="1200" dirty="0">
                <a:solidFill>
                  <a:schemeClr val="tx1"/>
                </a:solidFill>
                <a:effectLst/>
                <a:latin typeface="+mn-lt"/>
                <a:ea typeface="+mn-ea"/>
                <a:cs typeface="+mn-cs"/>
              </a:rPr>
              <a:t>, McCrae, and </a:t>
            </a:r>
            <a:r>
              <a:rPr lang="en-GB" sz="1200" kern="1200" dirty="0" err="1">
                <a:solidFill>
                  <a:schemeClr val="tx1"/>
                </a:solidFill>
                <a:effectLst/>
                <a:latin typeface="+mn-lt"/>
                <a:ea typeface="+mn-ea"/>
                <a:cs typeface="+mn-cs"/>
              </a:rPr>
              <a:t>Grealish</a:t>
            </a:r>
            <a:r>
              <a:rPr lang="en-GB" sz="1200" kern="1200" dirty="0">
                <a:solidFill>
                  <a:schemeClr val="tx1"/>
                </a:solidFill>
                <a:effectLst/>
                <a:latin typeface="+mn-lt"/>
                <a:ea typeface="+mn-ea"/>
                <a:cs typeface="+mn-cs"/>
              </a:rPr>
              <a:t> (2020) noted that one in every four teenagers in the UK is likely to be suffering from anxiety and depression. However, the probability is three times higher for teenagers utilising social media. A study by NIHR (2023) noted that 60% of teenagers using social media in the UK experience anxiety and depression at one point in their engagement and this is also linked to poor sleeping patterns and online bullying cases experienced. Furthermore, online bullying is a prevalent trend within the social space in the UK; according to a report by ONS (2020), 35% of teenagers using social media have experienced bullying and this rate is twice as high in girls than boys.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report released by </a:t>
            </a:r>
            <a:r>
              <a:rPr lang="en-GB" sz="1200" kern="1200" dirty="0" err="1">
                <a:solidFill>
                  <a:schemeClr val="tx1"/>
                </a:solidFill>
                <a:effectLst/>
                <a:latin typeface="+mn-lt"/>
                <a:ea typeface="+mn-ea"/>
                <a:cs typeface="+mn-cs"/>
              </a:rPr>
              <a:t>Steinsbekk</a:t>
            </a:r>
            <a:r>
              <a:rPr lang="en-GB" sz="1200" kern="1200" dirty="0">
                <a:solidFill>
                  <a:schemeClr val="tx1"/>
                </a:solidFill>
                <a:effectLst/>
                <a:latin typeface="+mn-lt"/>
                <a:ea typeface="+mn-ea"/>
                <a:cs typeface="+mn-cs"/>
              </a:rPr>
              <a:t> et al., (2021) asserted that most of the posts made by celebrities and other ordinary social media users are meant to depict a luxurious lifestyle characterised by multiple vacations and having a large money reserve. Furthermore, individuals tend to boast about their physical appearances and successes which in most cases are always fake and edited. Such engagements have played a critical part in triggering low self-confidence among teenagers, especially those who cannot afford the luxury being flouted or those who do not possess the perfect physical appearance. Moreover, most teenagers in the UK are utilising social media as a platform for learning, a trend that has triggered an emulation of behaviour from famous individuals who act as influencers on different social networks. As such, teenagers are always keen to copy the lifestyles led by these individuals and this subsequently leads to the emulation of certain negative social vices such as drug abuse.</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6715C74-7A0D-46F1-9731-340AC9742424}" type="slidenum">
              <a:rPr lang="en-US" smtClean="0"/>
              <a:t>6</a:t>
            </a:fld>
            <a:endParaRPr lang="en-US"/>
          </a:p>
        </p:txBody>
      </p:sp>
    </p:spTree>
    <p:extLst>
      <p:ext uri="{BB962C8B-B14F-4D97-AF65-F5344CB8AC3E}">
        <p14:creationId xmlns:p14="http://schemas.microsoft.com/office/powerpoint/2010/main" val="640260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use of social media is an inevitable trend globally as it is now being used by individuals across all age groups as a platform for the realisation of social connections and a source of information for daily decision-making processes. In the UK, the increased adoption of social media has been boosted by the high internet penetration and smartphone ownership rate; Geraci et al. (2022) stated that the current smartphone ownership rate stands at 89% while the internet penetration is at 98%. Amidst this social media and technology transformation arises the aspect of the utilisation of social media by teenagers and how this engagement influences their mental well-being. A report by Statista (2021) asserted that more than 91% of teenagers in the UK utilise social media with Instagram and </a:t>
            </a:r>
            <a:r>
              <a:rPr lang="en-GB" sz="1200" kern="1200" dirty="0" err="1">
                <a:solidFill>
                  <a:schemeClr val="tx1"/>
                </a:solidFill>
                <a:effectLst/>
                <a:latin typeface="+mn-lt"/>
                <a:ea typeface="+mn-ea"/>
                <a:cs typeface="+mn-cs"/>
              </a:rPr>
              <a:t>TickTock</a:t>
            </a:r>
            <a:r>
              <a:rPr lang="en-GB" sz="1200" kern="1200" dirty="0">
                <a:solidFill>
                  <a:schemeClr val="tx1"/>
                </a:solidFill>
                <a:effectLst/>
                <a:latin typeface="+mn-lt"/>
                <a:ea typeface="+mn-ea"/>
                <a:cs typeface="+mn-cs"/>
              </a:rPr>
              <a:t> being two of the most popular platforms within this age group. The use of social media intensified during the pandemic period as these individuals sought ways to connect with the outside world amidst the lockdown. In addition, some teenagers also used social media during this period as a learning platform as it provided information regarding trends across different geographical regions.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Through the thematic analysis approach, it has been established that some of the positive impacts of social media on teenagers' mental well-being include access to information about mental conditions and the different strategies that can be adopted to overcome these conditions. O'Reilly et al. (2019) noted that the ease in accessibility, as well as multiple information providers, has made social media the most effective go-to platform for teenagers experiencing mental health challenges such as depression, anxiety, and stress. Furthermore, the anonymity provided by these platforms makes it easy for teenagers to find out information and share their experiences without the fear of being judged (Zhu, Chan, and Chou, 2019).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Furthermore, The Guardian (2022) noted that the social communities on the different social media platforms provided a haven for teenagers to interact and overcome the social isolation caused by the pandemic. Moreover, a report by Millie (2018) noted that ever since the advent of social media, the UK community has realised significant reductions in the rate of social vices among teenagers; these social vices include smoking, pregnancy, violence, and alcohol abuse. Based on this trend, it is highly likely that the development of social media provided teenagers with an alternative to social vices as they were able to talk about their experiences and connect with the outside world. Social media has also provided teenagers with an opportunity to exhibit their creativity through the development of blogs and sharing their experiences through videos and audio (Gulzar et al., 2022).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amidst this positive influence also lies the negative effects social media has had on teenagers across the UK. According to NIHR (2023), at least 60% of teenagers in the UK have experienced depression, stress, and anxiety while using social media. There are certain cases where these instances escalate, triggering suicidal thoughts and self-harm like in the case of Molly Rose. In addition, social media exposes teenagers to the risk of cyberbullying which is also associated with the stress and depression that develops afterward – a report by ONS (2020) stated that 35% of teenagers utilising social media in the UK have experienced bullying and the rates of bullying are twice as high in girls than in boys. Cyberbullying has also contributed to cases of suicide as was the case with Hannah Smith, a 14-year-old who committed suicide in 2013 after being overwhelmed by bullies online (The Guardian, 2013). Other negative effects of social media on teenagers' mental well-being include the development of low self-esteem among teenagers, the adoption of negative social vices, and the disruption of sleep which ultimately triggers the development of cardiovascular complications, hypertension, and metabolic syndrome.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researcher then proceeded to come up with a roadmap to help overcome the negative impacts of social media on teenagers' mental health and well-being. This roadmap is based on distributing specific responsibilities to involved stakeholders; the identified stakeholders include social media platform providers, parents, learning institutions, and the government. The government needs to come up with policies that prohibit cyberbullying together with frameworks that would see to it that cyberbullying propagators are brought to book. In addition, learning institutions need to come up with guiding and counselling departments that would provide teenagers with a safe space to discuss their online experiences and speak out in case of any depressive feelings.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Parents need to monitor online teenage engagements since most of the time spent online by teenagers is always within the confines of their homes. Social media platform providers, on the other hand, need to come up with strategies that would prevent underage anonymity – this would make it easy for the people advancing cyberbullying to be traced. These providers can also come up with strategies to ensure that the use of certain offensive words is prohibited and automatically blocked by AI when used. Finally, the researcher discussed the strategies that can be used to maximise the positive impacts of social media on teenagers' mental health; these strategies include the positive utilisation of social media influencers and coming up with recognition for positive message posting on social media by teenagers. The successful implementation of these strategies would see to it that the negative impacts of social media use are minimised while the positive impacts are maximised especially because social media is here to stay and its use is only getting better with time.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6715C74-7A0D-46F1-9731-340AC9742424}" type="slidenum">
              <a:rPr lang="en-US" smtClean="0"/>
              <a:t>7</a:t>
            </a:fld>
            <a:endParaRPr lang="en-US"/>
          </a:p>
        </p:txBody>
      </p:sp>
    </p:spTree>
    <p:extLst>
      <p:ext uri="{BB962C8B-B14F-4D97-AF65-F5344CB8AC3E}">
        <p14:creationId xmlns:p14="http://schemas.microsoft.com/office/powerpoint/2010/main" val="3997377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role of social media platform providers: It is recommended that these providers should come up with frameworks that would prevent anonymity as this would ultimately promote easy identification of individuals propagating cyberbullying across the online space. Furthermore, these providers need to come up with features that would ensure that offensive words are either blocked or automatically deleted by AI before reaching the readers and the source account is automatically blocked.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role of parents: It is recommended that parents should continuously monitor online social media engagement by their teenage children to prevent them from engaging with abusive content together with limiting exposure to cyberbullying. It is also recommended that parents should always keep communicating with their teenagers and create an environment that would allow them to openly talk about their online experiences; this would help in the early detection of depression and stress caused by online activities, ultimately facilitating the development of an effective intervention approach.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Learning institutions: It is recommended that learning institutions come up with guiding and counselling departments that would provide teenagers with an opportunity to speak out about their online experiences and receive advice on how to overcome instances of cyberbullying experienced while engaging within the online space.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government: It is recommended that the government develops policies that would help curb cyberbullying and provide sufficient punishment to individuals caught propagating this vice.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6715C74-7A0D-46F1-9731-340AC9742424}" type="slidenum">
              <a:rPr lang="en-US" smtClean="0"/>
              <a:t>8</a:t>
            </a:fld>
            <a:endParaRPr lang="en-US"/>
          </a:p>
        </p:txBody>
      </p:sp>
    </p:spTree>
    <p:extLst>
      <p:ext uri="{BB962C8B-B14F-4D97-AF65-F5344CB8AC3E}">
        <p14:creationId xmlns:p14="http://schemas.microsoft.com/office/powerpoint/2010/main" val="729712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91% of teenagers in the UK are utilising social media with Instagram and TikTok being the most used platforms within this age group. However, the use of social media exposes these individuals to a range of negative and positive mental health effects; some of the positive impacts of social media on teenagers’ mental health include the provision of information about mental well-being as well as access to online mental wellbeing communities, the reduction of social isolation especially during the pandemic period, the reduction of social vices, and the provision of creativity and innovation opportunities for teenagers.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it was also established that social media presents teenagers with multiple negative impacts which include exposure to cyberbullying which ultimately triggers aspects of self-harm and suicide – the case of Hannah Smith was triggered by cyberbullying as she decided to commit suicide after being overwhelmed by the questions and reviews from friends and anonymous account users. Furthermore, teenagers using social media are two times more likely to develop depression, anxiety, and stress; the researcher cited the case of Molly Rose Russell, a teenager who was overwhelmed by depression triggered by online engagements and decided to commit suicide. Other negative impacts of social media on teenage mental well-being in the UK include a reduction of individual self-confidence, the development of social vices such as alcohol abuse and smoking, and the disruption of sleep as most teenagers tend to sacrifice sleeping hours to engage online. From the discussion, it is evident that the negative impacts of social media on teenage mental well-being tend to outweigh the positive impacts, creating the need for strategies to help minimise these negative impacts and maximise the positive impacts.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6715C74-7A0D-46F1-9731-340AC9742424}" type="slidenum">
              <a:rPr lang="en-US" smtClean="0"/>
              <a:t>9</a:t>
            </a:fld>
            <a:endParaRPr lang="en-US"/>
          </a:p>
        </p:txBody>
      </p:sp>
    </p:spTree>
    <p:extLst>
      <p:ext uri="{BB962C8B-B14F-4D97-AF65-F5344CB8AC3E}">
        <p14:creationId xmlns:p14="http://schemas.microsoft.com/office/powerpoint/2010/main" val="1071995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E877C5-6FDD-498F-B243-8AE56EDE0702}" type="datetimeFigureOut">
              <a:rPr lang="en-US" smtClean="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E36F3A-B6A4-4BBF-BB5A-70273F74AC71}" type="slidenum">
              <a:rPr lang="en-US" smtClean="0"/>
              <a:t>‹#›</a:t>
            </a:fld>
            <a:endParaRPr lang="en-US"/>
          </a:p>
        </p:txBody>
      </p:sp>
    </p:spTree>
    <p:extLst>
      <p:ext uri="{BB962C8B-B14F-4D97-AF65-F5344CB8AC3E}">
        <p14:creationId xmlns:p14="http://schemas.microsoft.com/office/powerpoint/2010/main" val="2447608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E877C5-6FDD-498F-B243-8AE56EDE0702}" type="datetimeFigureOut">
              <a:rPr lang="en-US" smtClean="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E36F3A-B6A4-4BBF-BB5A-70273F74AC71}" type="slidenum">
              <a:rPr lang="en-US" smtClean="0"/>
              <a:t>‹#›</a:t>
            </a:fld>
            <a:endParaRPr lang="en-US"/>
          </a:p>
        </p:txBody>
      </p:sp>
    </p:spTree>
    <p:extLst>
      <p:ext uri="{BB962C8B-B14F-4D97-AF65-F5344CB8AC3E}">
        <p14:creationId xmlns:p14="http://schemas.microsoft.com/office/powerpoint/2010/main" val="4206504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E877C5-6FDD-498F-B243-8AE56EDE0702}" type="datetimeFigureOut">
              <a:rPr lang="en-US" smtClean="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E36F3A-B6A4-4BBF-BB5A-70273F74AC71}" type="slidenum">
              <a:rPr lang="en-US" smtClean="0"/>
              <a:t>‹#›</a:t>
            </a:fld>
            <a:endParaRPr lang="en-US"/>
          </a:p>
        </p:txBody>
      </p:sp>
    </p:spTree>
    <p:extLst>
      <p:ext uri="{BB962C8B-B14F-4D97-AF65-F5344CB8AC3E}">
        <p14:creationId xmlns:p14="http://schemas.microsoft.com/office/powerpoint/2010/main" val="27919799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E877C5-6FDD-498F-B243-8AE56EDE0702}" type="datetimeFigureOut">
              <a:rPr lang="en-US" smtClean="0"/>
              <a:t>9/12/2023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E36F3A-B6A4-4BBF-BB5A-70273F74AC71}" type="slidenum">
              <a:rPr lang="en-US" smtClean="0"/>
              <a:t>‹#›</a:t>
            </a:fld>
            <a:endParaRPr lang="en-US"/>
          </a:p>
        </p:txBody>
      </p:sp>
    </p:spTree>
    <p:extLst>
      <p:ext uri="{BB962C8B-B14F-4D97-AF65-F5344CB8AC3E}">
        <p14:creationId xmlns:p14="http://schemas.microsoft.com/office/powerpoint/2010/main" val="3603092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E877C5-6FDD-498F-B243-8AE56EDE0702}" type="datetimeFigureOut">
              <a:rPr lang="en-US" smtClean="0"/>
              <a:t>9/12/2023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6E36F3A-B6A4-4BBF-BB5A-70273F74AC71}" type="slidenum">
              <a:rPr lang="en-US" smtClean="0"/>
              <a:t>‹#›</a:t>
            </a:fld>
            <a:endParaRPr lang="en-US"/>
          </a:p>
        </p:txBody>
      </p:sp>
    </p:spTree>
    <p:extLst>
      <p:ext uri="{BB962C8B-B14F-4D97-AF65-F5344CB8AC3E}">
        <p14:creationId xmlns:p14="http://schemas.microsoft.com/office/powerpoint/2010/main" val="818337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E877C5-6FDD-498F-B243-8AE56EDE0702}" type="datetimeFigureOut">
              <a:rPr lang="en-US" smtClean="0"/>
              <a:t>9/12/2023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6E36F3A-B6A4-4BBF-BB5A-70273F74AC71}" type="slidenum">
              <a:rPr lang="en-US" smtClean="0"/>
              <a:t>‹#›</a:t>
            </a:fld>
            <a:endParaRPr lang="en-US"/>
          </a:p>
        </p:txBody>
      </p:sp>
    </p:spTree>
    <p:extLst>
      <p:ext uri="{BB962C8B-B14F-4D97-AF65-F5344CB8AC3E}">
        <p14:creationId xmlns:p14="http://schemas.microsoft.com/office/powerpoint/2010/main" val="3294129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E877C5-6FDD-498F-B243-8AE56EDE0702}" type="datetimeFigureOut">
              <a:rPr lang="en-US" smtClean="0"/>
              <a:t>9/12/2023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6E36F3A-B6A4-4BBF-BB5A-70273F74AC71}" type="slidenum">
              <a:rPr lang="en-US" smtClean="0"/>
              <a:t>‹#›</a:t>
            </a:fld>
            <a:endParaRPr lang="en-US"/>
          </a:p>
        </p:txBody>
      </p:sp>
    </p:spTree>
    <p:extLst>
      <p:ext uri="{BB962C8B-B14F-4D97-AF65-F5344CB8AC3E}">
        <p14:creationId xmlns:p14="http://schemas.microsoft.com/office/powerpoint/2010/main" val="1386676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BE877C5-6FDD-498F-B243-8AE56EDE0702}" type="datetimeFigureOut">
              <a:rPr lang="en-US" smtClean="0"/>
              <a:t>9/12/2023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E36F3A-B6A4-4BBF-BB5A-70273F74AC71}" type="slidenum">
              <a:rPr lang="en-US" smtClean="0"/>
              <a:t>‹#›</a:t>
            </a:fld>
            <a:endParaRPr lang="en-US"/>
          </a:p>
        </p:txBody>
      </p:sp>
    </p:spTree>
    <p:extLst>
      <p:ext uri="{BB962C8B-B14F-4D97-AF65-F5344CB8AC3E}">
        <p14:creationId xmlns:p14="http://schemas.microsoft.com/office/powerpoint/2010/main" val="2044015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BE877C5-6FDD-498F-B243-8AE56EDE0702}" type="datetimeFigureOut">
              <a:rPr lang="en-US" smtClean="0"/>
              <a:t>9/12/2023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E36F3A-B6A4-4BBF-BB5A-70273F74AC71}" type="slidenum">
              <a:rPr lang="en-US" smtClean="0"/>
              <a:t>‹#›</a:t>
            </a:fld>
            <a:endParaRPr lang="en-US"/>
          </a:p>
        </p:txBody>
      </p:sp>
    </p:spTree>
    <p:extLst>
      <p:ext uri="{BB962C8B-B14F-4D97-AF65-F5344CB8AC3E}">
        <p14:creationId xmlns:p14="http://schemas.microsoft.com/office/powerpoint/2010/main" val="1214502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E877C5-6FDD-498F-B243-8AE56EDE0702}" type="datetimeFigureOut">
              <a:rPr lang="en-US" smtClean="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E36F3A-B6A4-4BBF-BB5A-70273F74AC71}" type="slidenum">
              <a:rPr lang="en-US" smtClean="0"/>
              <a:t>‹#›</a:t>
            </a:fld>
            <a:endParaRPr lang="en-US"/>
          </a:p>
        </p:txBody>
      </p:sp>
    </p:spTree>
    <p:extLst>
      <p:ext uri="{BB962C8B-B14F-4D97-AF65-F5344CB8AC3E}">
        <p14:creationId xmlns:p14="http://schemas.microsoft.com/office/powerpoint/2010/main" val="299140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E877C5-6FDD-498F-B243-8AE56EDE0702}" type="datetimeFigureOut">
              <a:rPr lang="en-US" smtClean="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E36F3A-B6A4-4BBF-BB5A-70273F74AC71}"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73421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E877C5-6FDD-498F-B243-8AE56EDE0702}" type="datetimeFigureOut">
              <a:rPr lang="en-US" smtClean="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E36F3A-B6A4-4BBF-BB5A-70273F74AC71}" type="slidenum">
              <a:rPr lang="en-US" smtClean="0"/>
              <a:t>‹#›</a:t>
            </a:fld>
            <a:endParaRPr lang="en-US"/>
          </a:p>
        </p:txBody>
      </p:sp>
    </p:spTree>
    <p:extLst>
      <p:ext uri="{BB962C8B-B14F-4D97-AF65-F5344CB8AC3E}">
        <p14:creationId xmlns:p14="http://schemas.microsoft.com/office/powerpoint/2010/main" val="19092254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E877C5-6FDD-498F-B243-8AE56EDE0702}" type="datetimeFigureOut">
              <a:rPr lang="en-US" smtClean="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E36F3A-B6A4-4BBF-BB5A-70273F74AC71}"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011858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E877C5-6FDD-498F-B243-8AE56EDE0702}" type="datetimeFigureOut">
              <a:rPr lang="en-US" smtClean="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E36F3A-B6A4-4BBF-BB5A-70273F74AC71}" type="slidenum">
              <a:rPr lang="en-US" smtClean="0"/>
              <a:t>‹#›</a:t>
            </a:fld>
            <a:endParaRPr lang="en-US"/>
          </a:p>
        </p:txBody>
      </p:sp>
    </p:spTree>
    <p:extLst>
      <p:ext uri="{BB962C8B-B14F-4D97-AF65-F5344CB8AC3E}">
        <p14:creationId xmlns:p14="http://schemas.microsoft.com/office/powerpoint/2010/main" val="4070716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E877C5-6FDD-498F-B243-8AE56EDE0702}" type="datetimeFigureOut">
              <a:rPr lang="en-US" smtClean="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E36F3A-B6A4-4BBF-BB5A-70273F74AC71}" type="slidenum">
              <a:rPr lang="en-US" smtClean="0"/>
              <a:t>‹#›</a:t>
            </a:fld>
            <a:endParaRPr lang="en-US"/>
          </a:p>
        </p:txBody>
      </p:sp>
    </p:spTree>
    <p:extLst>
      <p:ext uri="{BB962C8B-B14F-4D97-AF65-F5344CB8AC3E}">
        <p14:creationId xmlns:p14="http://schemas.microsoft.com/office/powerpoint/2010/main" val="11174854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E877C5-6FDD-498F-B243-8AE56EDE0702}" type="datetimeFigureOut">
              <a:rPr lang="en-US" smtClean="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E36F3A-B6A4-4BBF-BB5A-70273F74AC71}" type="slidenum">
              <a:rPr lang="en-US" smtClean="0"/>
              <a:t>‹#›</a:t>
            </a:fld>
            <a:endParaRPr lang="en-US"/>
          </a:p>
        </p:txBody>
      </p:sp>
    </p:spTree>
    <p:extLst>
      <p:ext uri="{BB962C8B-B14F-4D97-AF65-F5344CB8AC3E}">
        <p14:creationId xmlns:p14="http://schemas.microsoft.com/office/powerpoint/2010/main" val="2733428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BE877C5-6FDD-498F-B243-8AE56EDE0702}" type="datetimeFigureOut">
              <a:rPr lang="en-US" smtClean="0"/>
              <a:t>9/12/2023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6E36F3A-B6A4-4BBF-BB5A-70273F74AC71}" type="slidenum">
              <a:rPr lang="en-US" smtClean="0"/>
              <a:t>‹#›</a:t>
            </a:fld>
            <a:endParaRPr lang="en-US"/>
          </a:p>
        </p:txBody>
      </p:sp>
    </p:spTree>
    <p:extLst>
      <p:ext uri="{BB962C8B-B14F-4D97-AF65-F5344CB8AC3E}">
        <p14:creationId xmlns:p14="http://schemas.microsoft.com/office/powerpoint/2010/main" val="38157180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rc-nt.nihr.ac.uk/news-and-events/2023/mar-23/how-does-social-media-impact-uk-adolescents-mental-health/" TargetMode="External"/><Relationship Id="rId2" Type="http://schemas.openxmlformats.org/officeDocument/2006/relationships/hyperlink" Target="https://inspirestudentjournal.co.uk/wp-content/uploads/2017/05/Millie-ODair-INSPIRE-SUMMER-2020.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ons.gov.uk/peoplepopulationandcommunity/crimeandjustice/bulletins/onlinebullyinginenglandandwales/yearendingmarch2020" TargetMode="External"/><Relationship Id="rId2" Type="http://schemas.openxmlformats.org/officeDocument/2006/relationships/hyperlink" Target="https://www.google.com/url?sa=i&amp;url=https%3A%2F%2Fwww.oberlo.com%2Fstatistics%2Ffacebook-age-demographics&amp;psig=AOvVaw2incU-IRPHuTvCcUty9vLz&amp;ust=1693379360445000&amp;source=images&amp;cd=vfe&amp;opi=89978449&amp;ved=0CBIQjhxqFwoTCICw5OungYEDFQAAAAAdAAAAABAE" TargetMode="External"/><Relationship Id="rId1" Type="http://schemas.openxmlformats.org/officeDocument/2006/relationships/slideLayout" Target="../slideLayouts/slideLayout2.xml"/><Relationship Id="rId4" Type="http://schemas.openxmlformats.org/officeDocument/2006/relationships/hyperlink" Target="https://www.pewresearch.org/internet/2022/11/16/connection-creativity-and-drama-teen-life-on-social-media-in-2022/"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nytimes.com/2022/10/01/business/instagram-suicide-ruling-britain.html" TargetMode="External"/><Relationship Id="rId2" Type="http://schemas.openxmlformats.org/officeDocument/2006/relationships/hyperlink" Target="https://www.theguardian.com/society/2019/jan/04/depression-in-girls-linked-to-higher-use-of-social-media"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5687A-9391-4F36-AAF5-9FE509419941}"/>
              </a:ext>
            </a:extLst>
          </p:cNvPr>
          <p:cNvSpPr>
            <a:spLocks noGrp="1"/>
          </p:cNvSpPr>
          <p:nvPr>
            <p:ph type="ctrTitle"/>
          </p:nvPr>
        </p:nvSpPr>
        <p:spPr>
          <a:xfrm>
            <a:off x="1507067" y="1366887"/>
            <a:ext cx="7766936" cy="3261674"/>
          </a:xfrm>
        </p:spPr>
        <p:txBody>
          <a:bodyPr/>
          <a:lstStyle/>
          <a:p>
            <a:pPr algn="ctr"/>
            <a:r>
              <a:rPr lang="en-GB" sz="3600" b="1" dirty="0"/>
              <a:t>THE IMPACTS OF SOCIAL MEDIA PLATFORMS/NETWORKS ON THE GROWTH OF TEENAGERS’ MENTAL HEALTH AND WELLBEING IN THE UK</a:t>
            </a:r>
            <a:br>
              <a:rPr lang="en-US" dirty="0"/>
            </a:br>
            <a:endParaRPr lang="en-US" dirty="0"/>
          </a:p>
        </p:txBody>
      </p:sp>
      <p:sp>
        <p:nvSpPr>
          <p:cNvPr id="3" name="Subtitle 2">
            <a:extLst>
              <a:ext uri="{FF2B5EF4-FFF2-40B4-BE49-F238E27FC236}">
                <a16:creationId xmlns:a16="http://schemas.microsoft.com/office/drawing/2014/main" id="{763B5D36-A3AD-42F1-A08C-6372B52C2D03}"/>
              </a:ext>
            </a:extLst>
          </p:cNvPr>
          <p:cNvSpPr>
            <a:spLocks noGrp="1"/>
          </p:cNvSpPr>
          <p:nvPr>
            <p:ph type="subTitle" idx="1"/>
          </p:nvPr>
        </p:nvSpPr>
        <p:spPr>
          <a:xfrm>
            <a:off x="1507067" y="4050833"/>
            <a:ext cx="7766936" cy="1680664"/>
          </a:xfrm>
        </p:spPr>
        <p:txBody>
          <a:bodyPr>
            <a:normAutofit/>
          </a:bodyPr>
          <a:lstStyle/>
          <a:p>
            <a:pPr algn="l"/>
            <a:r>
              <a:rPr lang="en-US" b="1" dirty="0" err="1">
                <a:solidFill>
                  <a:schemeClr val="tx1"/>
                </a:solidFill>
              </a:rPr>
              <a:t>Kawther</a:t>
            </a:r>
            <a:r>
              <a:rPr lang="en-US" b="1" dirty="0">
                <a:solidFill>
                  <a:schemeClr val="tx1"/>
                </a:solidFill>
              </a:rPr>
              <a:t> </a:t>
            </a:r>
            <a:r>
              <a:rPr lang="en-US" b="1" dirty="0" err="1">
                <a:solidFill>
                  <a:schemeClr val="tx1"/>
                </a:solidFill>
              </a:rPr>
              <a:t>Chible</a:t>
            </a:r>
            <a:endParaRPr lang="en-US" b="1" dirty="0">
              <a:solidFill>
                <a:schemeClr val="tx1"/>
              </a:solidFill>
            </a:endParaRPr>
          </a:p>
          <a:p>
            <a:pPr algn="l"/>
            <a:r>
              <a:rPr lang="en-US" b="1" dirty="0">
                <a:solidFill>
                  <a:schemeClr val="tx1"/>
                </a:solidFill>
              </a:rPr>
              <a:t>2008114</a:t>
            </a:r>
          </a:p>
          <a:p>
            <a:pPr algn="l"/>
            <a:r>
              <a:rPr lang="en-US" b="1" dirty="0" err="1">
                <a:solidFill>
                  <a:schemeClr val="tx1"/>
                </a:solidFill>
              </a:rPr>
              <a:t>Amitave</a:t>
            </a:r>
            <a:r>
              <a:rPr lang="en-US" b="1" dirty="0">
                <a:solidFill>
                  <a:schemeClr val="tx1"/>
                </a:solidFill>
              </a:rPr>
              <a:t> </a:t>
            </a:r>
            <a:r>
              <a:rPr lang="en-US" b="1" dirty="0" err="1">
                <a:solidFill>
                  <a:schemeClr val="tx1"/>
                </a:solidFill>
              </a:rPr>
              <a:t>Banik</a:t>
            </a:r>
            <a:endParaRPr lang="en-US" b="1" dirty="0">
              <a:solidFill>
                <a:schemeClr val="tx1"/>
              </a:solidFill>
            </a:endParaRPr>
          </a:p>
          <a:p>
            <a:pPr algn="l"/>
            <a:r>
              <a:rPr lang="en-US" b="1" dirty="0">
                <a:solidFill>
                  <a:schemeClr val="tx1"/>
                </a:solidFill>
              </a:rPr>
              <a:t>12/09/23</a:t>
            </a:r>
          </a:p>
        </p:txBody>
      </p:sp>
      <p:pic>
        <p:nvPicPr>
          <p:cNvPr id="4" name="Picture 3" descr="Text&#10;&#10;Description automatically generated">
            <a:extLst>
              <a:ext uri="{FF2B5EF4-FFF2-40B4-BE49-F238E27FC236}">
                <a16:creationId xmlns:a16="http://schemas.microsoft.com/office/drawing/2014/main" id="{C3715A97-7C12-4B07-9EE8-ACD18DB85189}"/>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853384" y="0"/>
            <a:ext cx="3362960" cy="1470581"/>
          </a:xfrm>
          <a:prstGeom prst="rect">
            <a:avLst/>
          </a:prstGeom>
        </p:spPr>
      </p:pic>
    </p:spTree>
    <p:extLst>
      <p:ext uri="{BB962C8B-B14F-4D97-AF65-F5344CB8AC3E}">
        <p14:creationId xmlns:p14="http://schemas.microsoft.com/office/powerpoint/2010/main" val="3102329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24711-851B-47B8-A356-C595A443C4EE}"/>
              </a:ext>
            </a:extLst>
          </p:cNvPr>
          <p:cNvSpPr>
            <a:spLocks noGrp="1"/>
          </p:cNvSpPr>
          <p:nvPr>
            <p:ph type="title"/>
          </p:nvPr>
        </p:nvSpPr>
        <p:spPr/>
        <p:txBody>
          <a:bodyPr/>
          <a:lstStyle/>
          <a:p>
            <a:pPr algn="ctr"/>
            <a:r>
              <a:rPr lang="en-GB" b="1" dirty="0"/>
              <a:t>CHAPTER 1: INTRODUCTION</a:t>
            </a:r>
            <a:endParaRPr lang="en-US" b="1" dirty="0"/>
          </a:p>
        </p:txBody>
      </p:sp>
      <p:sp>
        <p:nvSpPr>
          <p:cNvPr id="3" name="Content Placeholder 2">
            <a:extLst>
              <a:ext uri="{FF2B5EF4-FFF2-40B4-BE49-F238E27FC236}">
                <a16:creationId xmlns:a16="http://schemas.microsoft.com/office/drawing/2014/main" id="{1762F887-1E07-48E0-AF6C-5E4FE40DF820}"/>
              </a:ext>
            </a:extLst>
          </p:cNvPr>
          <p:cNvSpPr>
            <a:spLocks noGrp="1"/>
          </p:cNvSpPr>
          <p:nvPr>
            <p:ph idx="1"/>
          </p:nvPr>
        </p:nvSpPr>
        <p:spPr>
          <a:xfrm>
            <a:off x="677335" y="1489435"/>
            <a:ext cx="6713280" cy="5279010"/>
          </a:xfrm>
        </p:spPr>
        <p:txBody>
          <a:bodyPr/>
          <a:lstStyle/>
          <a:p>
            <a:r>
              <a:rPr lang="en-GB" sz="2000" dirty="0"/>
              <a:t>Technology, through social media, is revolutionising engagement and idea exchange.</a:t>
            </a:r>
            <a:endParaRPr lang="en-US" sz="2000" dirty="0"/>
          </a:p>
          <a:p>
            <a:r>
              <a:rPr lang="en-GB" sz="2000" dirty="0"/>
              <a:t>Two in every five people have one or more social media pages</a:t>
            </a:r>
            <a:endParaRPr lang="en-US" sz="2000" dirty="0"/>
          </a:p>
          <a:p>
            <a:r>
              <a:rPr lang="en-GB" sz="2000" dirty="0"/>
              <a:t>Teenage use of social media has increased from 24% to 46% over the past ten years</a:t>
            </a:r>
            <a:endParaRPr lang="en-US" sz="2000" dirty="0"/>
          </a:p>
          <a:p>
            <a:r>
              <a:rPr lang="en-GB" sz="2000" dirty="0"/>
              <a:t>However, social media makes teenagers vulnerable to bullying and online trolling</a:t>
            </a:r>
            <a:endParaRPr lang="en-US" sz="2000" dirty="0"/>
          </a:p>
          <a:p>
            <a:r>
              <a:rPr lang="en-GB" sz="2000" dirty="0"/>
              <a:t>This increases the probability of developing stress, depression, and suicidal thoughts</a:t>
            </a:r>
            <a:endParaRPr lang="en-US" sz="2000" dirty="0"/>
          </a:p>
          <a:p>
            <a:r>
              <a:rPr lang="en-GB" sz="2000" dirty="0"/>
              <a:t>This study seeks to analyse the impact of social media use on teenage growth and mental health</a:t>
            </a:r>
            <a:endParaRPr lang="en-US" sz="2000" dirty="0"/>
          </a:p>
          <a:p>
            <a:endParaRPr lang="en-US" dirty="0"/>
          </a:p>
        </p:txBody>
      </p:sp>
      <p:pic>
        <p:nvPicPr>
          <p:cNvPr id="5" name="Picture 4">
            <a:extLst>
              <a:ext uri="{FF2B5EF4-FFF2-40B4-BE49-F238E27FC236}">
                <a16:creationId xmlns:a16="http://schemas.microsoft.com/office/drawing/2014/main" id="{3E10D442-9E2F-4E1E-964C-42BFA81423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90615" y="1796902"/>
            <a:ext cx="4592278" cy="4061637"/>
          </a:xfrm>
          <a:prstGeom prst="rect">
            <a:avLst/>
          </a:prstGeom>
        </p:spPr>
      </p:pic>
    </p:spTree>
    <p:extLst>
      <p:ext uri="{BB962C8B-B14F-4D97-AF65-F5344CB8AC3E}">
        <p14:creationId xmlns:p14="http://schemas.microsoft.com/office/powerpoint/2010/main" val="4216806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DAC34-D1D7-4EBC-A60D-E6CB1487A9C0}"/>
              </a:ext>
            </a:extLst>
          </p:cNvPr>
          <p:cNvSpPr>
            <a:spLocks noGrp="1"/>
          </p:cNvSpPr>
          <p:nvPr>
            <p:ph type="title"/>
          </p:nvPr>
        </p:nvSpPr>
        <p:spPr>
          <a:xfrm>
            <a:off x="677334" y="609600"/>
            <a:ext cx="8596668" cy="825795"/>
          </a:xfrm>
        </p:spPr>
        <p:txBody>
          <a:bodyPr/>
          <a:lstStyle/>
          <a:p>
            <a:pPr algn="ctr"/>
            <a:r>
              <a:rPr lang="en-GB" b="1" dirty="0"/>
              <a:t>CHAPTER 2: BACKGROUND</a:t>
            </a:r>
            <a:endParaRPr lang="en-US" b="1" dirty="0"/>
          </a:p>
        </p:txBody>
      </p:sp>
      <p:sp>
        <p:nvSpPr>
          <p:cNvPr id="3" name="Content Placeholder 2">
            <a:extLst>
              <a:ext uri="{FF2B5EF4-FFF2-40B4-BE49-F238E27FC236}">
                <a16:creationId xmlns:a16="http://schemas.microsoft.com/office/drawing/2014/main" id="{4A6B7300-C0A4-429F-901E-195AEF0D370F}"/>
              </a:ext>
            </a:extLst>
          </p:cNvPr>
          <p:cNvSpPr>
            <a:spLocks noGrp="1"/>
          </p:cNvSpPr>
          <p:nvPr>
            <p:ph idx="1"/>
          </p:nvPr>
        </p:nvSpPr>
        <p:spPr>
          <a:xfrm>
            <a:off x="677334" y="1594883"/>
            <a:ext cx="7733019" cy="5263117"/>
          </a:xfrm>
        </p:spPr>
        <p:txBody>
          <a:bodyPr>
            <a:normAutofit lnSpcReduction="10000"/>
          </a:bodyPr>
          <a:lstStyle/>
          <a:p>
            <a:r>
              <a:rPr lang="en-GB" sz="2100" dirty="0"/>
              <a:t>There are more than 4.3 billion active social media users globally.</a:t>
            </a:r>
            <a:endParaRPr lang="en-US" sz="2100" dirty="0"/>
          </a:p>
          <a:p>
            <a:r>
              <a:rPr lang="en-GB" sz="2100" dirty="0"/>
              <a:t>Teenagers and youth are active across multiple social media platforms including Facebook, </a:t>
            </a:r>
            <a:r>
              <a:rPr lang="en-GB" sz="2100" dirty="0" err="1"/>
              <a:t>TickTock</a:t>
            </a:r>
            <a:r>
              <a:rPr lang="en-GB" sz="2100" dirty="0"/>
              <a:t>, and Instagram.</a:t>
            </a:r>
            <a:endParaRPr lang="en-US" sz="2100" dirty="0"/>
          </a:p>
          <a:p>
            <a:r>
              <a:rPr lang="en-GB" sz="2000" dirty="0"/>
              <a:t>Social media helps in teenage engagement and the prevention of isolation</a:t>
            </a:r>
            <a:endParaRPr lang="en-US" sz="2000" dirty="0"/>
          </a:p>
          <a:p>
            <a:r>
              <a:rPr lang="en-GB" sz="2000" dirty="0"/>
              <a:t>It also provides for social engagement and enlightenment among this age group</a:t>
            </a:r>
            <a:endParaRPr lang="en-US" sz="2000" dirty="0"/>
          </a:p>
          <a:p>
            <a:r>
              <a:rPr lang="en-GB" sz="2000" dirty="0"/>
              <a:t>However, social media also triggers anxiety, unhappiness, and depression.</a:t>
            </a:r>
            <a:endParaRPr lang="en-US" sz="2000" dirty="0"/>
          </a:p>
          <a:p>
            <a:r>
              <a:rPr lang="en-GB" sz="2000" dirty="0"/>
              <a:t>Feeling left out due to social media pressure also influences low self-esteem.</a:t>
            </a:r>
            <a:endParaRPr lang="en-US" sz="2000" dirty="0"/>
          </a:p>
          <a:p>
            <a:r>
              <a:rPr lang="en-GB" sz="2000" dirty="0"/>
              <a:t>Cyberbullying is also a significant challenge for teenagers across social media.</a:t>
            </a:r>
            <a:endParaRPr lang="en-US" sz="2000" dirty="0"/>
          </a:p>
          <a:p>
            <a:endParaRPr lang="en-US" sz="2000" dirty="0"/>
          </a:p>
        </p:txBody>
      </p:sp>
      <p:pic>
        <p:nvPicPr>
          <p:cNvPr id="7" name="Picture 6">
            <a:extLst>
              <a:ext uri="{FF2B5EF4-FFF2-40B4-BE49-F238E27FC236}">
                <a16:creationId xmlns:a16="http://schemas.microsoft.com/office/drawing/2014/main" id="{698E3CDB-13CD-4B2E-AFBD-EB485773D2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10353" y="2041452"/>
            <a:ext cx="3572540" cy="3583172"/>
          </a:xfrm>
          <a:prstGeom prst="rect">
            <a:avLst/>
          </a:prstGeom>
        </p:spPr>
      </p:pic>
    </p:spTree>
    <p:extLst>
      <p:ext uri="{BB962C8B-B14F-4D97-AF65-F5344CB8AC3E}">
        <p14:creationId xmlns:p14="http://schemas.microsoft.com/office/powerpoint/2010/main" val="3911460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3006A-8141-44E9-92BB-220E7574C49D}"/>
              </a:ext>
            </a:extLst>
          </p:cNvPr>
          <p:cNvSpPr>
            <a:spLocks noGrp="1"/>
          </p:cNvSpPr>
          <p:nvPr>
            <p:ph type="title"/>
          </p:nvPr>
        </p:nvSpPr>
        <p:spPr/>
        <p:txBody>
          <a:bodyPr/>
          <a:lstStyle/>
          <a:p>
            <a:pPr algn="ctr"/>
            <a:r>
              <a:rPr lang="en-GB" b="1" dirty="0"/>
              <a:t>CHAPTER 3: METHODS</a:t>
            </a:r>
            <a:endParaRPr lang="en-US" b="1" dirty="0"/>
          </a:p>
        </p:txBody>
      </p:sp>
      <p:sp>
        <p:nvSpPr>
          <p:cNvPr id="3" name="Content Placeholder 2">
            <a:extLst>
              <a:ext uri="{FF2B5EF4-FFF2-40B4-BE49-F238E27FC236}">
                <a16:creationId xmlns:a16="http://schemas.microsoft.com/office/drawing/2014/main" id="{6E6B2D06-A6DC-42B4-BCCC-3CF4381981E6}"/>
              </a:ext>
            </a:extLst>
          </p:cNvPr>
          <p:cNvSpPr>
            <a:spLocks noGrp="1"/>
          </p:cNvSpPr>
          <p:nvPr>
            <p:ph idx="1"/>
          </p:nvPr>
        </p:nvSpPr>
        <p:spPr>
          <a:xfrm>
            <a:off x="677334" y="2160589"/>
            <a:ext cx="6255094" cy="3880773"/>
          </a:xfrm>
        </p:spPr>
        <p:txBody>
          <a:bodyPr>
            <a:normAutofit/>
          </a:bodyPr>
          <a:lstStyle/>
          <a:p>
            <a:r>
              <a:rPr lang="en-GB" sz="2000" dirty="0"/>
              <a:t>Research philosophy: Interpretivism research philosophy</a:t>
            </a:r>
            <a:endParaRPr lang="en-US" sz="2000" dirty="0"/>
          </a:p>
          <a:p>
            <a:r>
              <a:rPr lang="en-GB" sz="2000" dirty="0"/>
              <a:t>Research Approach: Inductive research approach</a:t>
            </a:r>
            <a:endParaRPr lang="en-US" sz="2000" dirty="0"/>
          </a:p>
          <a:p>
            <a:r>
              <a:rPr lang="en-GB" sz="2000" dirty="0"/>
              <a:t>Research method: Grounded theory qualitative method</a:t>
            </a:r>
            <a:endParaRPr lang="en-US" sz="2000" dirty="0"/>
          </a:p>
          <a:p>
            <a:r>
              <a:rPr lang="en-GB" sz="2000" dirty="0"/>
              <a:t>Research data: Secondary data from 10 articles</a:t>
            </a:r>
            <a:endParaRPr lang="en-US" sz="2000" dirty="0"/>
          </a:p>
          <a:p>
            <a:r>
              <a:rPr lang="en-GB" sz="2000" dirty="0"/>
              <a:t>Inclusion criteria: Relevancy and recency</a:t>
            </a:r>
            <a:endParaRPr lang="en-US" sz="2000" dirty="0"/>
          </a:p>
          <a:p>
            <a:r>
              <a:rPr lang="en-GB" sz="2000" dirty="0"/>
              <a:t>Data analysis: Thematic data analysis procedure</a:t>
            </a:r>
            <a:endParaRPr lang="en-US" sz="2000" dirty="0"/>
          </a:p>
          <a:p>
            <a:endParaRPr lang="en-US" sz="2000" dirty="0"/>
          </a:p>
        </p:txBody>
      </p:sp>
      <p:pic>
        <p:nvPicPr>
          <p:cNvPr id="5" name="Picture 4">
            <a:extLst>
              <a:ext uri="{FF2B5EF4-FFF2-40B4-BE49-F238E27FC236}">
                <a16:creationId xmlns:a16="http://schemas.microsoft.com/office/drawing/2014/main" id="{DF280580-3B39-48EC-B3CC-21018E74E0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32428" y="2041451"/>
            <a:ext cx="4848445" cy="4206949"/>
          </a:xfrm>
          <a:prstGeom prst="rect">
            <a:avLst/>
          </a:prstGeom>
        </p:spPr>
      </p:pic>
    </p:spTree>
    <p:extLst>
      <p:ext uri="{BB962C8B-B14F-4D97-AF65-F5344CB8AC3E}">
        <p14:creationId xmlns:p14="http://schemas.microsoft.com/office/powerpoint/2010/main" val="979942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385DC-CDAE-48C3-9D17-AEE7AE517D57}"/>
              </a:ext>
            </a:extLst>
          </p:cNvPr>
          <p:cNvSpPr>
            <a:spLocks noGrp="1"/>
          </p:cNvSpPr>
          <p:nvPr>
            <p:ph type="title"/>
          </p:nvPr>
        </p:nvSpPr>
        <p:spPr/>
        <p:txBody>
          <a:bodyPr/>
          <a:lstStyle/>
          <a:p>
            <a:pPr algn="ctr"/>
            <a:r>
              <a:rPr lang="en-GB" b="1" dirty="0"/>
              <a:t>CHAPTER 4: FINDINGS</a:t>
            </a:r>
            <a:endParaRPr lang="en-US" b="1" dirty="0"/>
          </a:p>
        </p:txBody>
      </p:sp>
      <p:pic>
        <p:nvPicPr>
          <p:cNvPr id="5" name="Content Placeholder 4">
            <a:extLst>
              <a:ext uri="{FF2B5EF4-FFF2-40B4-BE49-F238E27FC236}">
                <a16:creationId xmlns:a16="http://schemas.microsoft.com/office/drawing/2014/main" id="{65515087-7630-4C02-91C1-109FF36B1F5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03767" y="1531088"/>
            <a:ext cx="10026503" cy="4922875"/>
          </a:xfrm>
        </p:spPr>
      </p:pic>
    </p:spTree>
    <p:extLst>
      <p:ext uri="{BB962C8B-B14F-4D97-AF65-F5344CB8AC3E}">
        <p14:creationId xmlns:p14="http://schemas.microsoft.com/office/powerpoint/2010/main" val="2565793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EC3EF-F7DC-4717-8172-6B553DE02955}"/>
              </a:ext>
            </a:extLst>
          </p:cNvPr>
          <p:cNvSpPr>
            <a:spLocks noGrp="1"/>
          </p:cNvSpPr>
          <p:nvPr>
            <p:ph type="title"/>
          </p:nvPr>
        </p:nvSpPr>
        <p:spPr/>
        <p:txBody>
          <a:bodyPr/>
          <a:lstStyle/>
          <a:p>
            <a:pPr algn="ctr"/>
            <a:r>
              <a:rPr lang="en-GB" b="1" dirty="0"/>
              <a:t>CHAPTER 4: FINDINGS</a:t>
            </a:r>
            <a:endParaRPr lang="en-US" dirty="0"/>
          </a:p>
        </p:txBody>
      </p:sp>
      <p:sp>
        <p:nvSpPr>
          <p:cNvPr id="3" name="Content Placeholder 2">
            <a:extLst>
              <a:ext uri="{FF2B5EF4-FFF2-40B4-BE49-F238E27FC236}">
                <a16:creationId xmlns:a16="http://schemas.microsoft.com/office/drawing/2014/main" id="{F06AC380-EDB3-4756-8AF4-61E3659E8C74}"/>
              </a:ext>
            </a:extLst>
          </p:cNvPr>
          <p:cNvSpPr>
            <a:spLocks noGrp="1"/>
          </p:cNvSpPr>
          <p:nvPr>
            <p:ph idx="1"/>
          </p:nvPr>
        </p:nvSpPr>
        <p:spPr>
          <a:xfrm>
            <a:off x="677334" y="1590805"/>
            <a:ext cx="6818619" cy="4450557"/>
          </a:xfrm>
        </p:spPr>
        <p:txBody>
          <a:bodyPr>
            <a:noAutofit/>
          </a:bodyPr>
          <a:lstStyle/>
          <a:p>
            <a:r>
              <a:rPr lang="en-GB" sz="1600" b="1" dirty="0"/>
              <a:t>The positive impacts of social media on teenagers:</a:t>
            </a:r>
          </a:p>
          <a:p>
            <a:pPr lvl="1"/>
            <a:r>
              <a:rPr lang="en-GB" dirty="0">
                <a:solidFill>
                  <a:schemeClr val="tx1"/>
                </a:solidFill>
              </a:rPr>
              <a:t>Access to information.</a:t>
            </a:r>
            <a:endParaRPr lang="en-US" dirty="0">
              <a:solidFill>
                <a:schemeClr val="tx1"/>
              </a:solidFill>
            </a:endParaRPr>
          </a:p>
          <a:p>
            <a:pPr lvl="1"/>
            <a:r>
              <a:rPr lang="en-GB" dirty="0">
                <a:solidFill>
                  <a:schemeClr val="tx1"/>
                </a:solidFill>
              </a:rPr>
              <a:t>Reduced social isolation</a:t>
            </a:r>
          </a:p>
          <a:p>
            <a:pPr lvl="1"/>
            <a:r>
              <a:rPr lang="en-GB" dirty="0">
                <a:solidFill>
                  <a:schemeClr val="tx1"/>
                </a:solidFill>
              </a:rPr>
              <a:t>Reduced probability of engaging in social vices</a:t>
            </a:r>
            <a:endParaRPr lang="en-US" dirty="0">
              <a:solidFill>
                <a:schemeClr val="tx1"/>
              </a:solidFill>
            </a:endParaRPr>
          </a:p>
          <a:p>
            <a:pPr lvl="1"/>
            <a:r>
              <a:rPr lang="en-GB" dirty="0">
                <a:solidFill>
                  <a:schemeClr val="tx1"/>
                </a:solidFill>
              </a:rPr>
              <a:t>Triggered creativity</a:t>
            </a:r>
          </a:p>
          <a:p>
            <a:r>
              <a:rPr lang="en-GB" sz="1600" b="1" dirty="0"/>
              <a:t>The negative impacts of social media on teenagers</a:t>
            </a:r>
          </a:p>
          <a:p>
            <a:pPr lvl="1"/>
            <a:r>
              <a:rPr lang="en-GB" dirty="0">
                <a:solidFill>
                  <a:schemeClr val="tx1"/>
                </a:solidFill>
              </a:rPr>
              <a:t>Social media triggers teenage depression and anxiety</a:t>
            </a:r>
            <a:endParaRPr lang="en-US" dirty="0">
              <a:solidFill>
                <a:schemeClr val="tx1"/>
              </a:solidFill>
            </a:endParaRPr>
          </a:p>
          <a:p>
            <a:pPr lvl="1"/>
            <a:r>
              <a:rPr lang="en-GB" dirty="0">
                <a:solidFill>
                  <a:schemeClr val="tx1"/>
                </a:solidFill>
              </a:rPr>
              <a:t>Most teenagers are exposed to cyberbullying through social media</a:t>
            </a:r>
            <a:endParaRPr lang="en-US" dirty="0">
              <a:solidFill>
                <a:schemeClr val="tx1"/>
              </a:solidFill>
            </a:endParaRPr>
          </a:p>
          <a:p>
            <a:pPr lvl="1"/>
            <a:r>
              <a:rPr lang="en-GB" dirty="0">
                <a:solidFill>
                  <a:schemeClr val="tx1"/>
                </a:solidFill>
              </a:rPr>
              <a:t>Social media is a catalyst of low self-confidence among teenagers</a:t>
            </a:r>
            <a:endParaRPr lang="en-US" dirty="0">
              <a:solidFill>
                <a:schemeClr val="tx1"/>
              </a:solidFill>
            </a:endParaRPr>
          </a:p>
          <a:p>
            <a:pPr lvl="1"/>
            <a:r>
              <a:rPr lang="en-GB" dirty="0">
                <a:solidFill>
                  <a:schemeClr val="tx1"/>
                </a:solidFill>
              </a:rPr>
              <a:t>Social media influences the emulation of social vices by teenagers</a:t>
            </a:r>
            <a:endParaRPr lang="en-US" dirty="0">
              <a:solidFill>
                <a:schemeClr val="tx1"/>
              </a:solidFill>
            </a:endParaRPr>
          </a:p>
          <a:p>
            <a:endParaRPr lang="en-GB" sz="1600" dirty="0"/>
          </a:p>
          <a:p>
            <a:pPr marL="457200" lvl="1" indent="0">
              <a:buNone/>
            </a:pPr>
            <a:endParaRPr lang="en-US" dirty="0"/>
          </a:p>
          <a:p>
            <a:endParaRPr lang="en-US" sz="1600" dirty="0"/>
          </a:p>
        </p:txBody>
      </p:sp>
      <p:pic>
        <p:nvPicPr>
          <p:cNvPr id="5" name="Picture 4">
            <a:extLst>
              <a:ext uri="{FF2B5EF4-FFF2-40B4-BE49-F238E27FC236}">
                <a16:creationId xmlns:a16="http://schemas.microsoft.com/office/drawing/2014/main" id="{934B3608-70BC-4322-80C8-8903580DA2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2289" y="1930399"/>
            <a:ext cx="4581747" cy="4640521"/>
          </a:xfrm>
          <a:prstGeom prst="rect">
            <a:avLst/>
          </a:prstGeom>
        </p:spPr>
      </p:pic>
    </p:spTree>
    <p:extLst>
      <p:ext uri="{BB962C8B-B14F-4D97-AF65-F5344CB8AC3E}">
        <p14:creationId xmlns:p14="http://schemas.microsoft.com/office/powerpoint/2010/main" val="3233102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75E8D-2D89-4570-967E-EAE490494686}"/>
              </a:ext>
            </a:extLst>
          </p:cNvPr>
          <p:cNvSpPr>
            <a:spLocks noGrp="1"/>
          </p:cNvSpPr>
          <p:nvPr>
            <p:ph type="title"/>
          </p:nvPr>
        </p:nvSpPr>
        <p:spPr>
          <a:xfrm>
            <a:off x="677334" y="609600"/>
            <a:ext cx="8596668" cy="878958"/>
          </a:xfrm>
        </p:spPr>
        <p:txBody>
          <a:bodyPr/>
          <a:lstStyle/>
          <a:p>
            <a:pPr algn="ctr"/>
            <a:r>
              <a:rPr lang="en-GB" b="1" dirty="0"/>
              <a:t>CHAPTER 4: DISCUSSION</a:t>
            </a:r>
            <a:endParaRPr lang="en-US" b="1" dirty="0"/>
          </a:p>
        </p:txBody>
      </p:sp>
      <p:sp>
        <p:nvSpPr>
          <p:cNvPr id="3" name="Content Placeholder 2">
            <a:extLst>
              <a:ext uri="{FF2B5EF4-FFF2-40B4-BE49-F238E27FC236}">
                <a16:creationId xmlns:a16="http://schemas.microsoft.com/office/drawing/2014/main" id="{82BD3D8C-7966-4773-903E-C9DFE5E52A92}"/>
              </a:ext>
            </a:extLst>
          </p:cNvPr>
          <p:cNvSpPr>
            <a:spLocks noGrp="1"/>
          </p:cNvSpPr>
          <p:nvPr>
            <p:ph idx="1"/>
          </p:nvPr>
        </p:nvSpPr>
        <p:spPr>
          <a:xfrm>
            <a:off x="677334" y="1488558"/>
            <a:ext cx="6457113" cy="5369441"/>
          </a:xfrm>
        </p:spPr>
        <p:txBody>
          <a:bodyPr>
            <a:normAutofit/>
          </a:bodyPr>
          <a:lstStyle/>
          <a:p>
            <a:r>
              <a:rPr lang="en-GB" dirty="0"/>
              <a:t>Social media and information access among teenagers</a:t>
            </a:r>
            <a:endParaRPr lang="en-US" dirty="0"/>
          </a:p>
          <a:p>
            <a:r>
              <a:rPr lang="en-GB" dirty="0"/>
              <a:t>Social media as a tool of social awareness and cultural interactions</a:t>
            </a:r>
            <a:endParaRPr lang="en-US" dirty="0"/>
          </a:p>
          <a:p>
            <a:r>
              <a:rPr lang="en-GB" dirty="0"/>
              <a:t>Social media as a trigger of depression and anxiety among teenagers</a:t>
            </a:r>
            <a:endParaRPr lang="en-US" dirty="0"/>
          </a:p>
          <a:p>
            <a:r>
              <a:rPr lang="en-GB" dirty="0"/>
              <a:t>Social media influencing social vices among teenagers</a:t>
            </a:r>
            <a:endParaRPr lang="en-US" dirty="0"/>
          </a:p>
          <a:p>
            <a:r>
              <a:rPr lang="en-GB" dirty="0"/>
              <a:t>Social media and low self-esteem among teenagers</a:t>
            </a:r>
            <a:endParaRPr lang="en-US" dirty="0"/>
          </a:p>
          <a:p>
            <a:r>
              <a:rPr lang="en-GB" dirty="0"/>
              <a:t>Parents have a role to play in curbing the negative impacts of social media on teenagers</a:t>
            </a:r>
            <a:endParaRPr lang="en-US" dirty="0"/>
          </a:p>
          <a:p>
            <a:r>
              <a:rPr lang="en-GB" dirty="0"/>
              <a:t>The government and learning institutions in handling negative mental wellbeing caused by social media</a:t>
            </a:r>
            <a:endParaRPr lang="en-US" dirty="0"/>
          </a:p>
          <a:p>
            <a:endParaRPr lang="en-US" sz="2000" dirty="0"/>
          </a:p>
        </p:txBody>
      </p:sp>
      <p:pic>
        <p:nvPicPr>
          <p:cNvPr id="5" name="Picture 4">
            <a:extLst>
              <a:ext uri="{FF2B5EF4-FFF2-40B4-BE49-F238E27FC236}">
                <a16:creationId xmlns:a16="http://schemas.microsoft.com/office/drawing/2014/main" id="{86BEA394-3016-4AE0-BC87-C685D942FF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34447" y="1488558"/>
            <a:ext cx="4752753" cy="4859079"/>
          </a:xfrm>
          <a:prstGeom prst="rect">
            <a:avLst/>
          </a:prstGeom>
        </p:spPr>
      </p:pic>
    </p:spTree>
    <p:extLst>
      <p:ext uri="{BB962C8B-B14F-4D97-AF65-F5344CB8AC3E}">
        <p14:creationId xmlns:p14="http://schemas.microsoft.com/office/powerpoint/2010/main" val="2463602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6D58-9992-4C4E-89F3-FADBB7112B55}"/>
              </a:ext>
            </a:extLst>
          </p:cNvPr>
          <p:cNvSpPr>
            <a:spLocks noGrp="1"/>
          </p:cNvSpPr>
          <p:nvPr>
            <p:ph type="title"/>
          </p:nvPr>
        </p:nvSpPr>
        <p:spPr/>
        <p:txBody>
          <a:bodyPr/>
          <a:lstStyle/>
          <a:p>
            <a:pPr algn="ctr"/>
            <a:r>
              <a:rPr lang="en-GB" b="1" dirty="0"/>
              <a:t>CHAPTER 5: RECOMMENDATIONS</a:t>
            </a:r>
            <a:endParaRPr lang="en-US" b="1" dirty="0"/>
          </a:p>
        </p:txBody>
      </p:sp>
      <p:graphicFrame>
        <p:nvGraphicFramePr>
          <p:cNvPr id="4" name="Content Placeholder 3">
            <a:extLst>
              <a:ext uri="{FF2B5EF4-FFF2-40B4-BE49-F238E27FC236}">
                <a16:creationId xmlns:a16="http://schemas.microsoft.com/office/drawing/2014/main" id="{C59D4070-7471-4A7F-93D9-08A4F10D0F92}"/>
              </a:ext>
            </a:extLst>
          </p:cNvPr>
          <p:cNvGraphicFramePr>
            <a:graphicFrameLocks noGrp="1"/>
          </p:cNvGraphicFramePr>
          <p:nvPr>
            <p:ph idx="1"/>
            <p:extLst>
              <p:ext uri="{D42A27DB-BD31-4B8C-83A1-F6EECF244321}">
                <p14:modId xmlns:p14="http://schemas.microsoft.com/office/powerpoint/2010/main" val="1794269857"/>
              </p:ext>
            </p:extLst>
          </p:nvPr>
        </p:nvGraphicFramePr>
        <p:xfrm>
          <a:off x="925034" y="1392865"/>
          <a:ext cx="9898910" cy="5314715"/>
        </p:xfrm>
        <a:graphic>
          <a:graphicData uri="http://schemas.openxmlformats.org/drawingml/2006/table">
            <a:tbl>
              <a:tblPr firstRow="1" firstCol="1" bandRow="1">
                <a:tableStyleId>{5C22544A-7EE6-4342-B048-85BDC9FD1C3A}</a:tableStyleId>
              </a:tblPr>
              <a:tblGrid>
                <a:gridCol w="2846862">
                  <a:extLst>
                    <a:ext uri="{9D8B030D-6E8A-4147-A177-3AD203B41FA5}">
                      <a16:colId xmlns:a16="http://schemas.microsoft.com/office/drawing/2014/main" val="3626897460"/>
                    </a:ext>
                  </a:extLst>
                </a:gridCol>
                <a:gridCol w="7052048">
                  <a:extLst>
                    <a:ext uri="{9D8B030D-6E8A-4147-A177-3AD203B41FA5}">
                      <a16:colId xmlns:a16="http://schemas.microsoft.com/office/drawing/2014/main" val="990462207"/>
                    </a:ext>
                  </a:extLst>
                </a:gridCol>
              </a:tblGrid>
              <a:tr h="177671">
                <a:tc>
                  <a:txBody>
                    <a:bodyPr/>
                    <a:lstStyle/>
                    <a:p>
                      <a:pPr algn="just">
                        <a:lnSpc>
                          <a:spcPct val="150000"/>
                        </a:lnSpc>
                        <a:spcAft>
                          <a:spcPts val="0"/>
                        </a:spcAft>
                      </a:pPr>
                      <a:r>
                        <a:rPr lang="en-GB" sz="1400">
                          <a:effectLst/>
                        </a:rPr>
                        <a:t>Specific stakeholder</a:t>
                      </a:r>
                      <a:endParaRPr lang="en-US" sz="1400">
                        <a:effectLst/>
                        <a:latin typeface="Calibri Light" panose="020F0302020204030204" pitchFamily="34" charset="0"/>
                        <a:ea typeface="Calibri Light" panose="020F0302020204030204" pitchFamily="34" charset="0"/>
                        <a:cs typeface="Arial" panose="020B0604020202020204" pitchFamily="34" charset="0"/>
                      </a:endParaRPr>
                    </a:p>
                  </a:txBody>
                  <a:tcPr marL="39668" marR="39668" marT="0" marB="0"/>
                </a:tc>
                <a:tc>
                  <a:txBody>
                    <a:bodyPr/>
                    <a:lstStyle/>
                    <a:p>
                      <a:pPr algn="just">
                        <a:lnSpc>
                          <a:spcPct val="150000"/>
                        </a:lnSpc>
                        <a:spcAft>
                          <a:spcPts val="0"/>
                        </a:spcAft>
                      </a:pPr>
                      <a:r>
                        <a:rPr lang="en-GB" sz="1400">
                          <a:effectLst/>
                        </a:rPr>
                        <a:t>Responsibility</a:t>
                      </a:r>
                      <a:endParaRPr lang="en-US" sz="1400">
                        <a:effectLst/>
                        <a:latin typeface="Calibri Light" panose="020F0302020204030204" pitchFamily="34" charset="0"/>
                        <a:ea typeface="Calibri Light" panose="020F0302020204030204" pitchFamily="34" charset="0"/>
                        <a:cs typeface="Arial" panose="020B0604020202020204" pitchFamily="34" charset="0"/>
                      </a:endParaRPr>
                    </a:p>
                  </a:txBody>
                  <a:tcPr marL="39668" marR="39668" marT="0" marB="0"/>
                </a:tc>
                <a:extLst>
                  <a:ext uri="{0D108BD9-81ED-4DB2-BD59-A6C34878D82A}">
                    <a16:rowId xmlns:a16="http://schemas.microsoft.com/office/drawing/2014/main" val="4190468583"/>
                  </a:ext>
                </a:extLst>
              </a:tr>
              <a:tr h="1570604">
                <a:tc>
                  <a:txBody>
                    <a:bodyPr/>
                    <a:lstStyle/>
                    <a:p>
                      <a:pPr algn="just">
                        <a:lnSpc>
                          <a:spcPct val="150000"/>
                        </a:lnSpc>
                        <a:spcAft>
                          <a:spcPts val="0"/>
                        </a:spcAft>
                      </a:pPr>
                      <a:r>
                        <a:rPr lang="en-GB" sz="1400">
                          <a:effectLst/>
                        </a:rPr>
                        <a:t>Social media platform providers</a:t>
                      </a:r>
                      <a:endParaRPr lang="en-US" sz="1400">
                        <a:effectLst/>
                        <a:latin typeface="Calibri Light" panose="020F0302020204030204" pitchFamily="34" charset="0"/>
                        <a:ea typeface="Calibri Light" panose="020F0302020204030204" pitchFamily="34" charset="0"/>
                        <a:cs typeface="Arial" panose="020B0604020202020204" pitchFamily="34" charset="0"/>
                      </a:endParaRPr>
                    </a:p>
                  </a:txBody>
                  <a:tcPr marL="39668" marR="39668" marT="0" marB="0"/>
                </a:tc>
                <a:tc>
                  <a:txBody>
                    <a:bodyPr/>
                    <a:lstStyle/>
                    <a:p>
                      <a:pPr algn="just">
                        <a:lnSpc>
                          <a:spcPct val="150000"/>
                        </a:lnSpc>
                        <a:spcAft>
                          <a:spcPts val="0"/>
                        </a:spcAft>
                      </a:pPr>
                      <a:r>
                        <a:rPr lang="en-GB" sz="1400" dirty="0">
                          <a:effectLst/>
                        </a:rPr>
                        <a:t>There is a need to ensure that social media providers come up with frameworks that would help prevent anonymity and allow for active profile development. </a:t>
                      </a:r>
                      <a:endParaRPr lang="en-US" sz="1400" dirty="0">
                        <a:effectLst/>
                        <a:latin typeface="Calibri Light" panose="020F0302020204030204" pitchFamily="34" charset="0"/>
                        <a:ea typeface="Calibri Light" panose="020F0302020204030204" pitchFamily="34" charset="0"/>
                        <a:cs typeface="Arial" panose="020B0604020202020204" pitchFamily="34" charset="0"/>
                      </a:endParaRPr>
                    </a:p>
                  </a:txBody>
                  <a:tcPr marL="39668" marR="39668" marT="0" marB="0"/>
                </a:tc>
                <a:extLst>
                  <a:ext uri="{0D108BD9-81ED-4DB2-BD59-A6C34878D82A}">
                    <a16:rowId xmlns:a16="http://schemas.microsoft.com/office/drawing/2014/main" val="1882295939"/>
                  </a:ext>
                </a:extLst>
              </a:tr>
              <a:tr h="1438103">
                <a:tc>
                  <a:txBody>
                    <a:bodyPr/>
                    <a:lstStyle/>
                    <a:p>
                      <a:pPr algn="just">
                        <a:lnSpc>
                          <a:spcPct val="150000"/>
                        </a:lnSpc>
                        <a:spcAft>
                          <a:spcPts val="0"/>
                        </a:spcAft>
                      </a:pPr>
                      <a:r>
                        <a:rPr lang="en-GB" sz="1400">
                          <a:effectLst/>
                        </a:rPr>
                        <a:t>Parents</a:t>
                      </a:r>
                      <a:endParaRPr lang="en-US" sz="1400">
                        <a:effectLst/>
                        <a:latin typeface="Calibri Light" panose="020F0302020204030204" pitchFamily="34" charset="0"/>
                        <a:ea typeface="Calibri Light" panose="020F0302020204030204" pitchFamily="34" charset="0"/>
                        <a:cs typeface="Arial" panose="020B0604020202020204" pitchFamily="34" charset="0"/>
                      </a:endParaRPr>
                    </a:p>
                  </a:txBody>
                  <a:tcPr marL="39668" marR="39668" marT="0" marB="0"/>
                </a:tc>
                <a:tc>
                  <a:txBody>
                    <a:bodyPr/>
                    <a:lstStyle/>
                    <a:p>
                      <a:pPr algn="just">
                        <a:lnSpc>
                          <a:spcPct val="150000"/>
                        </a:lnSpc>
                        <a:spcAft>
                          <a:spcPts val="0"/>
                        </a:spcAft>
                      </a:pPr>
                      <a:r>
                        <a:rPr lang="en-GB" sz="1400" dirty="0">
                          <a:effectLst/>
                        </a:rPr>
                        <a:t>Parents have the sole responsibility of monitoring their children’s engagement on social media to ensure that they only engage with positive content and are protected from experiencing cyberbullying. </a:t>
                      </a:r>
                      <a:endParaRPr lang="en-US" sz="1400" dirty="0">
                        <a:effectLst/>
                        <a:latin typeface="Calibri Light" panose="020F0302020204030204" pitchFamily="34" charset="0"/>
                        <a:ea typeface="Calibri Light" panose="020F0302020204030204" pitchFamily="34" charset="0"/>
                        <a:cs typeface="Arial" panose="020B0604020202020204" pitchFamily="34" charset="0"/>
                      </a:endParaRPr>
                    </a:p>
                  </a:txBody>
                  <a:tcPr marL="39668" marR="39668" marT="0" marB="0"/>
                </a:tc>
                <a:extLst>
                  <a:ext uri="{0D108BD9-81ED-4DB2-BD59-A6C34878D82A}">
                    <a16:rowId xmlns:a16="http://schemas.microsoft.com/office/drawing/2014/main" val="3668607078"/>
                  </a:ext>
                </a:extLst>
              </a:tr>
              <a:tr h="973633">
                <a:tc>
                  <a:txBody>
                    <a:bodyPr/>
                    <a:lstStyle/>
                    <a:p>
                      <a:pPr algn="just">
                        <a:lnSpc>
                          <a:spcPct val="150000"/>
                        </a:lnSpc>
                        <a:spcAft>
                          <a:spcPts val="0"/>
                        </a:spcAft>
                      </a:pPr>
                      <a:r>
                        <a:rPr lang="en-GB" sz="1400">
                          <a:effectLst/>
                        </a:rPr>
                        <a:t>Learning Institutions</a:t>
                      </a:r>
                      <a:endParaRPr lang="en-US" sz="1400">
                        <a:effectLst/>
                        <a:latin typeface="Calibri Light" panose="020F0302020204030204" pitchFamily="34" charset="0"/>
                        <a:ea typeface="Calibri Light" panose="020F0302020204030204" pitchFamily="34" charset="0"/>
                        <a:cs typeface="Arial" panose="020B0604020202020204" pitchFamily="34" charset="0"/>
                      </a:endParaRPr>
                    </a:p>
                  </a:txBody>
                  <a:tcPr marL="39668" marR="39668" marT="0" marB="0"/>
                </a:tc>
                <a:tc>
                  <a:txBody>
                    <a:bodyPr/>
                    <a:lstStyle/>
                    <a:p>
                      <a:pPr algn="just">
                        <a:lnSpc>
                          <a:spcPct val="150000"/>
                        </a:lnSpc>
                        <a:spcAft>
                          <a:spcPts val="0"/>
                        </a:spcAft>
                      </a:pPr>
                      <a:r>
                        <a:rPr lang="en-GB" sz="1400">
                          <a:effectLst/>
                        </a:rPr>
                        <a:t>Learning institutions need to come up with guiding and counselling departments which would provide teenagers with a safe space to share their online experiences and receive advice on how to overcome stress, depression, and anxiety caused by social media utilisation.</a:t>
                      </a:r>
                      <a:endParaRPr lang="en-US" sz="1400">
                        <a:effectLst/>
                        <a:latin typeface="Calibri Light" panose="020F0302020204030204" pitchFamily="34" charset="0"/>
                        <a:ea typeface="Calibri Light" panose="020F0302020204030204" pitchFamily="34" charset="0"/>
                        <a:cs typeface="Arial" panose="020B0604020202020204" pitchFamily="34" charset="0"/>
                      </a:endParaRPr>
                    </a:p>
                  </a:txBody>
                  <a:tcPr marL="39668" marR="39668" marT="0" marB="0"/>
                </a:tc>
                <a:extLst>
                  <a:ext uri="{0D108BD9-81ED-4DB2-BD59-A6C34878D82A}">
                    <a16:rowId xmlns:a16="http://schemas.microsoft.com/office/drawing/2014/main" val="4291198969"/>
                  </a:ext>
                </a:extLst>
              </a:tr>
              <a:tr h="774642">
                <a:tc>
                  <a:txBody>
                    <a:bodyPr/>
                    <a:lstStyle/>
                    <a:p>
                      <a:pPr algn="just">
                        <a:lnSpc>
                          <a:spcPct val="150000"/>
                        </a:lnSpc>
                        <a:spcAft>
                          <a:spcPts val="0"/>
                        </a:spcAft>
                      </a:pPr>
                      <a:r>
                        <a:rPr lang="en-GB" sz="1400">
                          <a:effectLst/>
                        </a:rPr>
                        <a:t>The government</a:t>
                      </a:r>
                      <a:endParaRPr lang="en-US" sz="1400">
                        <a:effectLst/>
                        <a:latin typeface="Calibri Light" panose="020F0302020204030204" pitchFamily="34" charset="0"/>
                        <a:ea typeface="Calibri Light" panose="020F0302020204030204" pitchFamily="34" charset="0"/>
                        <a:cs typeface="Arial" panose="020B0604020202020204" pitchFamily="34" charset="0"/>
                      </a:endParaRPr>
                    </a:p>
                  </a:txBody>
                  <a:tcPr marL="39668" marR="39668" marT="0" marB="0"/>
                </a:tc>
                <a:tc>
                  <a:txBody>
                    <a:bodyPr/>
                    <a:lstStyle/>
                    <a:p>
                      <a:pPr algn="just">
                        <a:lnSpc>
                          <a:spcPct val="150000"/>
                        </a:lnSpc>
                        <a:spcAft>
                          <a:spcPts val="0"/>
                        </a:spcAft>
                      </a:pPr>
                      <a:r>
                        <a:rPr lang="en-GB" sz="1400" dirty="0">
                          <a:effectLst/>
                        </a:rPr>
                        <a:t>The government needs to come up with policies that prohibit cyberbullying as well as frameworks to ensure that propagators of cyberbullying cases are brought to book.</a:t>
                      </a:r>
                      <a:endParaRPr lang="en-US" sz="1400" dirty="0">
                        <a:effectLst/>
                        <a:latin typeface="Calibri Light" panose="020F0302020204030204" pitchFamily="34" charset="0"/>
                        <a:ea typeface="Calibri Light" panose="020F0302020204030204" pitchFamily="34" charset="0"/>
                        <a:cs typeface="Arial" panose="020B0604020202020204" pitchFamily="34" charset="0"/>
                      </a:endParaRPr>
                    </a:p>
                  </a:txBody>
                  <a:tcPr marL="39668" marR="39668" marT="0" marB="0"/>
                </a:tc>
                <a:extLst>
                  <a:ext uri="{0D108BD9-81ED-4DB2-BD59-A6C34878D82A}">
                    <a16:rowId xmlns:a16="http://schemas.microsoft.com/office/drawing/2014/main" val="2504518608"/>
                  </a:ext>
                </a:extLst>
              </a:tr>
            </a:tbl>
          </a:graphicData>
        </a:graphic>
      </p:graphicFrame>
    </p:spTree>
    <p:extLst>
      <p:ext uri="{BB962C8B-B14F-4D97-AF65-F5344CB8AC3E}">
        <p14:creationId xmlns:p14="http://schemas.microsoft.com/office/powerpoint/2010/main" val="1647765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F176E-E65C-478F-9D0C-2662FEDE1829}"/>
              </a:ext>
            </a:extLst>
          </p:cNvPr>
          <p:cNvSpPr>
            <a:spLocks noGrp="1"/>
          </p:cNvSpPr>
          <p:nvPr>
            <p:ph type="title"/>
          </p:nvPr>
        </p:nvSpPr>
        <p:spPr/>
        <p:txBody>
          <a:bodyPr/>
          <a:lstStyle/>
          <a:p>
            <a:pPr algn="ctr"/>
            <a:r>
              <a:rPr lang="en-GB" b="1" dirty="0"/>
              <a:t>CHAPTER 5: CONCLUSION</a:t>
            </a:r>
            <a:endParaRPr lang="en-US" b="1" dirty="0"/>
          </a:p>
        </p:txBody>
      </p:sp>
      <p:sp>
        <p:nvSpPr>
          <p:cNvPr id="3" name="Content Placeholder 2">
            <a:extLst>
              <a:ext uri="{FF2B5EF4-FFF2-40B4-BE49-F238E27FC236}">
                <a16:creationId xmlns:a16="http://schemas.microsoft.com/office/drawing/2014/main" id="{BEFB0F88-0C94-49BB-95EE-EEC536A4E09E}"/>
              </a:ext>
            </a:extLst>
          </p:cNvPr>
          <p:cNvSpPr>
            <a:spLocks noGrp="1"/>
          </p:cNvSpPr>
          <p:nvPr>
            <p:ph idx="1"/>
          </p:nvPr>
        </p:nvSpPr>
        <p:spPr>
          <a:xfrm>
            <a:off x="677334" y="2160589"/>
            <a:ext cx="7573531" cy="4697411"/>
          </a:xfrm>
        </p:spPr>
        <p:txBody>
          <a:bodyPr>
            <a:normAutofit/>
          </a:bodyPr>
          <a:lstStyle/>
          <a:p>
            <a:r>
              <a:rPr lang="en-GB" sz="2000" dirty="0"/>
              <a:t>91% of teenagers in the UK are utilising social media</a:t>
            </a:r>
            <a:endParaRPr lang="en-US" sz="2000" dirty="0"/>
          </a:p>
          <a:p>
            <a:r>
              <a:rPr lang="en-GB" sz="2000" dirty="0"/>
              <a:t>This exposes them to both negative and positive mental health impacts</a:t>
            </a:r>
            <a:endParaRPr lang="en-US" sz="2000" dirty="0"/>
          </a:p>
          <a:p>
            <a:r>
              <a:rPr lang="en-GB" sz="2000" dirty="0"/>
              <a:t>The positive impacts include the provision of information about mental well-being</a:t>
            </a:r>
            <a:endParaRPr lang="en-US" sz="2000" dirty="0"/>
          </a:p>
          <a:p>
            <a:r>
              <a:rPr lang="en-GB" sz="2000" dirty="0"/>
              <a:t>Social media also helps reduce social isolation and participation in social vices</a:t>
            </a:r>
            <a:endParaRPr lang="en-US" sz="2000" dirty="0"/>
          </a:p>
          <a:p>
            <a:r>
              <a:rPr lang="en-GB" sz="2000" dirty="0"/>
              <a:t>However, teenagers using social media are also exposed to cyberbullying</a:t>
            </a:r>
            <a:endParaRPr lang="en-US" sz="2000" dirty="0"/>
          </a:p>
          <a:p>
            <a:r>
              <a:rPr lang="en-GB" sz="2000" dirty="0"/>
              <a:t>This increases depression, anxiety, and suicidal feelings.</a:t>
            </a:r>
            <a:endParaRPr lang="en-US" sz="2000" dirty="0"/>
          </a:p>
          <a:p>
            <a:r>
              <a:rPr lang="en-GB" sz="2000" dirty="0"/>
              <a:t>The development of harmful social vices such as drug abuse is also attributed to social media emulations.</a:t>
            </a:r>
            <a:endParaRPr lang="en-US" sz="2000" dirty="0"/>
          </a:p>
          <a:p>
            <a:endParaRPr lang="en-US" sz="2000" dirty="0"/>
          </a:p>
        </p:txBody>
      </p:sp>
      <p:pic>
        <p:nvPicPr>
          <p:cNvPr id="5" name="Picture 4">
            <a:extLst>
              <a:ext uri="{FF2B5EF4-FFF2-40B4-BE49-F238E27FC236}">
                <a16:creationId xmlns:a16="http://schemas.microsoft.com/office/drawing/2014/main" id="{42C2849D-E6C0-45DF-B317-4CA23712CE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50507" y="1930399"/>
            <a:ext cx="3985549" cy="4417237"/>
          </a:xfrm>
          <a:prstGeom prst="rect">
            <a:avLst/>
          </a:prstGeom>
        </p:spPr>
      </p:pic>
    </p:spTree>
    <p:extLst>
      <p:ext uri="{BB962C8B-B14F-4D97-AF65-F5344CB8AC3E}">
        <p14:creationId xmlns:p14="http://schemas.microsoft.com/office/powerpoint/2010/main" val="7120202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96A5F-7430-4B58-B443-1F8280EEA910}"/>
              </a:ext>
            </a:extLst>
          </p:cNvPr>
          <p:cNvSpPr>
            <a:spLocks noGrp="1"/>
          </p:cNvSpPr>
          <p:nvPr>
            <p:ph type="title"/>
          </p:nvPr>
        </p:nvSpPr>
        <p:spPr>
          <a:xfrm>
            <a:off x="677334" y="609600"/>
            <a:ext cx="8596668" cy="953386"/>
          </a:xfrm>
        </p:spPr>
        <p:txBody>
          <a:bodyPr/>
          <a:lstStyle/>
          <a:p>
            <a:pPr algn="ctr"/>
            <a:r>
              <a:rPr lang="en-GB" b="1" dirty="0"/>
              <a:t>REFERENCES</a:t>
            </a:r>
            <a:endParaRPr lang="en-US" b="1" dirty="0"/>
          </a:p>
        </p:txBody>
      </p:sp>
      <p:sp>
        <p:nvSpPr>
          <p:cNvPr id="3" name="Content Placeholder 2">
            <a:extLst>
              <a:ext uri="{FF2B5EF4-FFF2-40B4-BE49-F238E27FC236}">
                <a16:creationId xmlns:a16="http://schemas.microsoft.com/office/drawing/2014/main" id="{00CDC9AF-B833-4AC6-B14C-6772139FFBE5}"/>
              </a:ext>
            </a:extLst>
          </p:cNvPr>
          <p:cNvSpPr>
            <a:spLocks noGrp="1"/>
          </p:cNvSpPr>
          <p:nvPr>
            <p:ph idx="1"/>
          </p:nvPr>
        </p:nvSpPr>
        <p:spPr>
          <a:xfrm>
            <a:off x="677334" y="1339702"/>
            <a:ext cx="10784564" cy="5390707"/>
          </a:xfrm>
        </p:spPr>
        <p:txBody>
          <a:bodyPr>
            <a:normAutofit fontScale="85000" lnSpcReduction="10000"/>
          </a:bodyPr>
          <a:lstStyle/>
          <a:p>
            <a:r>
              <a:rPr lang="en-GB" dirty="0" err="1"/>
              <a:t>Akram</a:t>
            </a:r>
            <a:r>
              <a:rPr lang="en-GB" dirty="0"/>
              <a:t>, W. and Kumar, R. (2017). A study on positive and negative effects of social media on society. </a:t>
            </a:r>
            <a:r>
              <a:rPr lang="en-GB" i="1" dirty="0"/>
              <a:t>International Journal of Computer Sciences and Engineering</a:t>
            </a:r>
            <a:r>
              <a:rPr lang="en-GB" dirty="0"/>
              <a:t>, </a:t>
            </a:r>
            <a:r>
              <a:rPr lang="en-GB" i="1" dirty="0"/>
              <a:t>5</a:t>
            </a:r>
            <a:r>
              <a:rPr lang="en-GB" dirty="0"/>
              <a:t>(10), pp.351-354.</a:t>
            </a:r>
            <a:endParaRPr lang="en-US" dirty="0"/>
          </a:p>
          <a:p>
            <a:r>
              <a:rPr lang="en-GB" u="sng" dirty="0"/>
              <a:t>Evers</a:t>
            </a:r>
            <a:r>
              <a:rPr lang="en-GB" dirty="0"/>
              <a:t>, K., Chen, S., </a:t>
            </a:r>
            <a:r>
              <a:rPr lang="en-GB" dirty="0" err="1"/>
              <a:t>Rothmann</a:t>
            </a:r>
            <a:r>
              <a:rPr lang="en-GB" dirty="0"/>
              <a:t>, S., </a:t>
            </a:r>
            <a:r>
              <a:rPr lang="en-GB" dirty="0" err="1"/>
              <a:t>Dhir</a:t>
            </a:r>
            <a:r>
              <a:rPr lang="en-GB" dirty="0"/>
              <a:t>, A. and </a:t>
            </a:r>
            <a:r>
              <a:rPr lang="en-GB" dirty="0" err="1"/>
              <a:t>Pallesen</a:t>
            </a:r>
            <a:r>
              <a:rPr lang="en-GB" dirty="0"/>
              <a:t>, S. (2020). Investigating the relation among disturbed sleep due to social media use, school burnout, and academic performance. </a:t>
            </a:r>
            <a:r>
              <a:rPr lang="en-GB" i="1" dirty="0"/>
              <a:t>Journal of adolescence</a:t>
            </a:r>
            <a:r>
              <a:rPr lang="en-GB" dirty="0"/>
              <a:t>, </a:t>
            </a:r>
            <a:r>
              <a:rPr lang="en-GB" i="1" dirty="0"/>
              <a:t>84</a:t>
            </a:r>
            <a:r>
              <a:rPr lang="en-GB" dirty="0"/>
              <a:t>, pp.156-164.</a:t>
            </a:r>
            <a:endParaRPr lang="en-US" dirty="0"/>
          </a:p>
          <a:p>
            <a:r>
              <a:rPr lang="en-GB" u="sng" dirty="0" err="1"/>
              <a:t>Fabris</a:t>
            </a:r>
            <a:r>
              <a:rPr lang="en-GB" dirty="0"/>
              <a:t>, M.A., Marengo, D., </a:t>
            </a:r>
            <a:r>
              <a:rPr lang="en-GB" dirty="0" err="1"/>
              <a:t>Longobardi</a:t>
            </a:r>
            <a:r>
              <a:rPr lang="en-GB" dirty="0"/>
              <a:t>, C. and </a:t>
            </a:r>
            <a:r>
              <a:rPr lang="en-GB" dirty="0" err="1"/>
              <a:t>Settanni</a:t>
            </a:r>
            <a:r>
              <a:rPr lang="en-GB" dirty="0"/>
              <a:t>, M. (2020). Investigating the links between fear of missing out, social media addiction, and emotional symptoms in adolescence: The role of stress associated with neglect and negative reactions on social media. </a:t>
            </a:r>
            <a:r>
              <a:rPr lang="en-GB" i="1" dirty="0"/>
              <a:t>Addictive </a:t>
            </a:r>
            <a:r>
              <a:rPr lang="en-GB" i="1" dirty="0" err="1"/>
              <a:t>Behaviors</a:t>
            </a:r>
            <a:r>
              <a:rPr lang="en-GB" dirty="0"/>
              <a:t>, </a:t>
            </a:r>
            <a:r>
              <a:rPr lang="en-GB" i="1" dirty="0"/>
              <a:t>106</a:t>
            </a:r>
            <a:r>
              <a:rPr lang="en-GB" dirty="0"/>
              <a:t>, p.106364.</a:t>
            </a:r>
            <a:endParaRPr lang="en-US" dirty="0"/>
          </a:p>
          <a:p>
            <a:r>
              <a:rPr lang="en-GB" u="sng" dirty="0"/>
              <a:t>Gulzar</a:t>
            </a:r>
            <a:r>
              <a:rPr lang="en-GB" dirty="0"/>
              <a:t>, M.A., Ahmad, M., Hassan, M. and Rasheed, M.I. (2022). How social media use is related to student engagement and creativity: investigating through the lens of intrinsic motivation. </a:t>
            </a:r>
            <a:r>
              <a:rPr lang="en-GB" i="1" dirty="0"/>
              <a:t>Behaviour &amp; Information Technology</a:t>
            </a:r>
            <a:r>
              <a:rPr lang="en-GB" dirty="0"/>
              <a:t>, </a:t>
            </a:r>
            <a:r>
              <a:rPr lang="en-GB" i="1" dirty="0"/>
              <a:t>41</a:t>
            </a:r>
            <a:r>
              <a:rPr lang="en-GB" dirty="0"/>
              <a:t>(11), pp.2283-2293.</a:t>
            </a:r>
            <a:endParaRPr lang="en-US" dirty="0"/>
          </a:p>
          <a:p>
            <a:r>
              <a:rPr lang="en-GB" dirty="0"/>
              <a:t>Kaur, S., Kaur, K. and Verma, R. (2022). Impact of social media on the mental health of adolescents. </a:t>
            </a:r>
            <a:r>
              <a:rPr lang="en-GB" i="1" dirty="0"/>
              <a:t>Journal of Pharmaceutical Negative Results</a:t>
            </a:r>
            <a:r>
              <a:rPr lang="en-GB" dirty="0"/>
              <a:t>, pp.779-783.</a:t>
            </a:r>
            <a:endParaRPr lang="en-US" dirty="0"/>
          </a:p>
          <a:p>
            <a:r>
              <a:rPr lang="en-GB" u="sng" dirty="0" err="1"/>
              <a:t>Keles</a:t>
            </a:r>
            <a:r>
              <a:rPr lang="en-GB" u="sng" dirty="0"/>
              <a:t>, B., McCrae, N. and </a:t>
            </a:r>
            <a:r>
              <a:rPr lang="en-GB" u="sng" dirty="0" err="1"/>
              <a:t>Grealish</a:t>
            </a:r>
            <a:r>
              <a:rPr lang="en-GB" dirty="0"/>
              <a:t>, A. (2020). A systematic review: the influence of social media on depression, anxiety and psychological distress in adolescents. </a:t>
            </a:r>
            <a:r>
              <a:rPr lang="en-GB" i="1" dirty="0"/>
              <a:t>International journal of adolescence and youth</a:t>
            </a:r>
            <a:r>
              <a:rPr lang="en-GB" dirty="0"/>
              <a:t>, </a:t>
            </a:r>
            <a:r>
              <a:rPr lang="en-GB" i="1" dirty="0"/>
              <a:t>25</a:t>
            </a:r>
            <a:r>
              <a:rPr lang="en-GB" dirty="0"/>
              <a:t>(1), pp.79-93.</a:t>
            </a:r>
            <a:endParaRPr lang="en-US" dirty="0"/>
          </a:p>
          <a:p>
            <a:r>
              <a:rPr lang="en-GB" dirty="0"/>
              <a:t>Millie </a:t>
            </a:r>
            <a:r>
              <a:rPr lang="en-GB" dirty="0" err="1"/>
              <a:t>O’Dair</a:t>
            </a:r>
            <a:r>
              <a:rPr lang="en-GB" dirty="0"/>
              <a:t>. (2018) The impact of social media on adolescent mental health: Positive or negative [Online] Available at </a:t>
            </a:r>
            <a:r>
              <a:rPr lang="en-GB" u="sng" dirty="0">
                <a:hlinkClick r:id="rId2"/>
              </a:rPr>
              <a:t>https://inspirestudentjournal.co.uk/wp-content/uploads/2017/05/Millie-ODair-INSPIRE-SUMMER-2020.pdf</a:t>
            </a:r>
            <a:endParaRPr lang="en-US" dirty="0"/>
          </a:p>
          <a:p>
            <a:r>
              <a:rPr lang="en-GB" dirty="0"/>
              <a:t>NIHR. (2023). How does social media impact UK Adolescents’ mental health? [Online] Available at </a:t>
            </a:r>
            <a:r>
              <a:rPr lang="en-GB" u="sng" dirty="0">
                <a:hlinkClick r:id="rId3"/>
              </a:rPr>
              <a:t>https://www.arc-nt.nihr.ac.uk/news-and-events/2023/mar-23/how-does-social-media-impact-uk-adolescents-mental-health/</a:t>
            </a:r>
            <a:r>
              <a:rPr lang="en-GB" dirty="0"/>
              <a:t> [Accessed on 21</a:t>
            </a:r>
            <a:r>
              <a:rPr lang="en-GB" baseline="30000" dirty="0"/>
              <a:t>st</a:t>
            </a:r>
            <a:r>
              <a:rPr lang="en-GB" dirty="0"/>
              <a:t> July 2023]</a:t>
            </a:r>
            <a:endParaRPr lang="en-US" dirty="0"/>
          </a:p>
          <a:p>
            <a:endParaRPr lang="en-US" dirty="0"/>
          </a:p>
        </p:txBody>
      </p:sp>
    </p:spTree>
    <p:extLst>
      <p:ext uri="{BB962C8B-B14F-4D97-AF65-F5344CB8AC3E}">
        <p14:creationId xmlns:p14="http://schemas.microsoft.com/office/powerpoint/2010/main" val="1821523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7AD2C-8132-4CA2-9C9D-756CB19EFD7C}"/>
              </a:ext>
            </a:extLst>
          </p:cNvPr>
          <p:cNvSpPr>
            <a:spLocks noGrp="1"/>
          </p:cNvSpPr>
          <p:nvPr>
            <p:ph type="title"/>
          </p:nvPr>
        </p:nvSpPr>
        <p:spPr/>
        <p:txBody>
          <a:bodyPr/>
          <a:lstStyle/>
          <a:p>
            <a:pPr algn="ctr"/>
            <a:r>
              <a:rPr lang="en-GB" b="1" dirty="0"/>
              <a:t>REFERENCES</a:t>
            </a:r>
            <a:endParaRPr lang="en-US" dirty="0"/>
          </a:p>
        </p:txBody>
      </p:sp>
      <p:sp>
        <p:nvSpPr>
          <p:cNvPr id="3" name="Content Placeholder 2">
            <a:extLst>
              <a:ext uri="{FF2B5EF4-FFF2-40B4-BE49-F238E27FC236}">
                <a16:creationId xmlns:a16="http://schemas.microsoft.com/office/drawing/2014/main" id="{9416A6C0-4C66-4C4D-9B3E-A72EB6A40DFA}"/>
              </a:ext>
            </a:extLst>
          </p:cNvPr>
          <p:cNvSpPr>
            <a:spLocks noGrp="1"/>
          </p:cNvSpPr>
          <p:nvPr>
            <p:ph idx="1"/>
          </p:nvPr>
        </p:nvSpPr>
        <p:spPr>
          <a:xfrm>
            <a:off x="677333" y="1360967"/>
            <a:ext cx="11082275" cy="5497033"/>
          </a:xfrm>
        </p:spPr>
        <p:txBody>
          <a:bodyPr>
            <a:normAutofit fontScale="92500" lnSpcReduction="20000"/>
          </a:bodyPr>
          <a:lstStyle/>
          <a:p>
            <a:r>
              <a:rPr lang="en-GB" dirty="0" err="1"/>
              <a:t>Oberlo</a:t>
            </a:r>
            <a:r>
              <a:rPr lang="en-GB" dirty="0"/>
              <a:t>. (2023). Facebook age demographics [Online] Available at </a:t>
            </a:r>
            <a:r>
              <a:rPr lang="en-GB" u="sng" dirty="0">
                <a:hlinkClick r:id="rId2"/>
              </a:rPr>
              <a:t>https://www.google.com/url?sa=i&amp;url=https%3A%2F%2Fwww.oberlo.com%2Fstatistics%2Ffacebook-age-demographics&amp;psig=AOvVaw2incU-IRPHuTvCcUty9vLz&amp;ust=1693379360445000&amp;source=images&amp;cd=vfe&amp;opi=89978449&amp;ved=0CBIQjhxqFwoTCICw5OungYEDFQAAAAAdAAAAABAE</a:t>
            </a:r>
            <a:r>
              <a:rPr lang="en-GB" dirty="0"/>
              <a:t> [Accessed on 29</a:t>
            </a:r>
            <a:r>
              <a:rPr lang="en-GB" baseline="30000" dirty="0"/>
              <a:t>th</a:t>
            </a:r>
            <a:r>
              <a:rPr lang="en-GB" dirty="0"/>
              <a:t> August 2023]</a:t>
            </a:r>
            <a:endParaRPr lang="en-US" dirty="0"/>
          </a:p>
          <a:p>
            <a:r>
              <a:rPr lang="en-GB" dirty="0"/>
              <a:t>Office for National Statistics. (2020) Online bullying in England and Wales [Online] Available at </a:t>
            </a:r>
            <a:r>
              <a:rPr lang="en-GB" u="sng" dirty="0">
                <a:hlinkClick r:id="rId3"/>
              </a:rPr>
              <a:t>https://www.ons.gov.uk/peoplepopulationandcommunity/crimeandjustice/bulletins/onlinebullyinginenglandandwales/yearendingmarch2020</a:t>
            </a:r>
            <a:r>
              <a:rPr lang="en-GB" dirty="0"/>
              <a:t> [Accessed on 21st July 2023]</a:t>
            </a:r>
            <a:endParaRPr lang="en-US" dirty="0"/>
          </a:p>
          <a:p>
            <a:r>
              <a:rPr lang="en-GB" u="sng" dirty="0"/>
              <a:t>Park,</a:t>
            </a:r>
            <a:r>
              <a:rPr lang="en-GB" dirty="0"/>
              <a:t> S., Fisher, C., Flew, T., and </a:t>
            </a:r>
            <a:r>
              <a:rPr lang="en-GB" dirty="0" err="1"/>
              <a:t>Dulleck</a:t>
            </a:r>
            <a:r>
              <a:rPr lang="en-GB" dirty="0"/>
              <a:t>, U. (2020). Global mistrust in news: The impact of social media on trust. </a:t>
            </a:r>
            <a:r>
              <a:rPr lang="en-GB" i="1" dirty="0"/>
              <a:t>International Journal on Media Management</a:t>
            </a:r>
            <a:r>
              <a:rPr lang="en-GB" dirty="0"/>
              <a:t>, </a:t>
            </a:r>
            <a:r>
              <a:rPr lang="en-GB" i="1" dirty="0"/>
              <a:t>22</a:t>
            </a:r>
            <a:r>
              <a:rPr lang="en-GB" dirty="0"/>
              <a:t>(2), pp.83-96.</a:t>
            </a:r>
            <a:endParaRPr lang="en-US" dirty="0"/>
          </a:p>
          <a:p>
            <a:r>
              <a:rPr lang="en-GB" dirty="0"/>
              <a:t>Pew Research Centre. (2022) Teen Life on Social Media in 2022 [Online] Available at </a:t>
            </a:r>
            <a:r>
              <a:rPr lang="en-GB" u="sng" dirty="0">
                <a:hlinkClick r:id="rId4"/>
              </a:rPr>
              <a:t>https://www.pewresearch.org/internet/2022/11/16/connection-creativity-and-drama-teen-life-on-social-media-in-2022/</a:t>
            </a:r>
            <a:r>
              <a:rPr lang="en-GB" dirty="0"/>
              <a:t> [Accessed on 21</a:t>
            </a:r>
            <a:r>
              <a:rPr lang="en-GB" baseline="30000" dirty="0"/>
              <a:t>st</a:t>
            </a:r>
            <a:r>
              <a:rPr lang="en-GB" dirty="0"/>
              <a:t> July 2023]</a:t>
            </a:r>
            <a:endParaRPr lang="en-US" dirty="0"/>
          </a:p>
          <a:p>
            <a:r>
              <a:rPr lang="en-GB" dirty="0"/>
              <a:t>Richards, D., Caldwell, P.H. and Go, H. (2015). Impact of social media on the Health of children and young people. </a:t>
            </a:r>
            <a:r>
              <a:rPr lang="en-GB" i="1" dirty="0"/>
              <a:t>Journal of Paediatrics and child health</a:t>
            </a:r>
            <a:r>
              <a:rPr lang="en-GB" dirty="0"/>
              <a:t>, </a:t>
            </a:r>
            <a:r>
              <a:rPr lang="en-GB" i="1" dirty="0"/>
              <a:t>51</a:t>
            </a:r>
            <a:r>
              <a:rPr lang="en-GB" dirty="0"/>
              <a:t>(12), pp.1152-1157.</a:t>
            </a:r>
            <a:endParaRPr lang="en-US" dirty="0"/>
          </a:p>
          <a:p>
            <a:r>
              <a:rPr lang="en-GB" dirty="0"/>
              <a:t>Sedgwick, R., Epstein, S., Dutta, R. and </a:t>
            </a:r>
            <a:r>
              <a:rPr lang="en-GB" dirty="0" err="1"/>
              <a:t>Ougrin</a:t>
            </a:r>
            <a:r>
              <a:rPr lang="en-GB" dirty="0"/>
              <a:t>, D. (2019). Social media, internet use and suicide attempts in adolescents. </a:t>
            </a:r>
            <a:r>
              <a:rPr lang="en-GB" i="1" dirty="0"/>
              <a:t>Current opinion in psychiatry</a:t>
            </a:r>
            <a:r>
              <a:rPr lang="en-GB" dirty="0"/>
              <a:t>, </a:t>
            </a:r>
            <a:r>
              <a:rPr lang="en-GB" i="1" dirty="0"/>
              <a:t>32</a:t>
            </a:r>
            <a:r>
              <a:rPr lang="en-GB" dirty="0"/>
              <a:t>(6), p.534.</a:t>
            </a:r>
            <a:endParaRPr lang="en-US" dirty="0"/>
          </a:p>
          <a:p>
            <a:r>
              <a:rPr lang="en-GB" u="sng" dirty="0" err="1"/>
              <a:t>Steinsbekk</a:t>
            </a:r>
            <a:r>
              <a:rPr lang="en-GB" dirty="0"/>
              <a:t>, S., </a:t>
            </a:r>
            <a:r>
              <a:rPr lang="en-GB" dirty="0" err="1"/>
              <a:t>Wichstrøm</a:t>
            </a:r>
            <a:r>
              <a:rPr lang="en-GB" dirty="0"/>
              <a:t>, L., </a:t>
            </a:r>
            <a:r>
              <a:rPr lang="en-GB" dirty="0" err="1"/>
              <a:t>Stenseng</a:t>
            </a:r>
            <a:r>
              <a:rPr lang="en-GB" dirty="0"/>
              <a:t>, F., </a:t>
            </a:r>
            <a:r>
              <a:rPr lang="en-GB" dirty="0" err="1"/>
              <a:t>Nesi</a:t>
            </a:r>
            <a:r>
              <a:rPr lang="en-GB" dirty="0"/>
              <a:t>, J., </a:t>
            </a:r>
            <a:r>
              <a:rPr lang="en-GB" dirty="0" err="1"/>
              <a:t>Hygen</a:t>
            </a:r>
            <a:r>
              <a:rPr lang="en-GB" dirty="0"/>
              <a:t>, B.W. and </a:t>
            </a:r>
            <a:r>
              <a:rPr lang="en-GB" dirty="0" err="1"/>
              <a:t>Skalická</a:t>
            </a:r>
            <a:r>
              <a:rPr lang="en-GB" dirty="0"/>
              <a:t>, V. (2021). The impact of social media use on appearance self-esteem from childhood to adolescence–A 3-wave community study. </a:t>
            </a:r>
            <a:r>
              <a:rPr lang="en-GB" i="1" dirty="0"/>
              <a:t>Computers in Human </a:t>
            </a:r>
            <a:r>
              <a:rPr lang="en-GB" i="1" dirty="0" err="1"/>
              <a:t>Behavior</a:t>
            </a:r>
            <a:r>
              <a:rPr lang="en-GB" dirty="0"/>
              <a:t>, </a:t>
            </a:r>
            <a:r>
              <a:rPr lang="en-GB" i="1" dirty="0"/>
              <a:t>114</a:t>
            </a:r>
            <a:r>
              <a:rPr lang="en-GB" dirty="0"/>
              <a:t>, p.106528.</a:t>
            </a:r>
            <a:endParaRPr lang="en-US" dirty="0"/>
          </a:p>
          <a:p>
            <a:endParaRPr lang="en-US" dirty="0"/>
          </a:p>
        </p:txBody>
      </p:sp>
    </p:spTree>
    <p:extLst>
      <p:ext uri="{BB962C8B-B14F-4D97-AF65-F5344CB8AC3E}">
        <p14:creationId xmlns:p14="http://schemas.microsoft.com/office/powerpoint/2010/main" val="1961981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4515F-CC92-4416-A4EC-B404E2EB3FC9}"/>
              </a:ext>
            </a:extLst>
          </p:cNvPr>
          <p:cNvSpPr>
            <a:spLocks noGrp="1"/>
          </p:cNvSpPr>
          <p:nvPr>
            <p:ph type="title"/>
          </p:nvPr>
        </p:nvSpPr>
        <p:spPr>
          <a:xfrm>
            <a:off x="677334" y="609600"/>
            <a:ext cx="8596668" cy="857693"/>
          </a:xfrm>
        </p:spPr>
        <p:txBody>
          <a:bodyPr/>
          <a:lstStyle/>
          <a:p>
            <a:pPr algn="ctr"/>
            <a:r>
              <a:rPr lang="en-GB" b="1" dirty="0"/>
              <a:t>REFERENCES</a:t>
            </a:r>
            <a:endParaRPr lang="en-US" dirty="0"/>
          </a:p>
        </p:txBody>
      </p:sp>
      <p:sp>
        <p:nvSpPr>
          <p:cNvPr id="3" name="Content Placeholder 2">
            <a:extLst>
              <a:ext uri="{FF2B5EF4-FFF2-40B4-BE49-F238E27FC236}">
                <a16:creationId xmlns:a16="http://schemas.microsoft.com/office/drawing/2014/main" id="{2C97C3F6-9E37-4203-BFCA-37A1890BC199}"/>
              </a:ext>
            </a:extLst>
          </p:cNvPr>
          <p:cNvSpPr>
            <a:spLocks noGrp="1"/>
          </p:cNvSpPr>
          <p:nvPr>
            <p:ph idx="1"/>
          </p:nvPr>
        </p:nvSpPr>
        <p:spPr>
          <a:xfrm>
            <a:off x="677333" y="1562987"/>
            <a:ext cx="10997215" cy="4478376"/>
          </a:xfrm>
        </p:spPr>
        <p:txBody>
          <a:bodyPr/>
          <a:lstStyle/>
          <a:p>
            <a:r>
              <a:rPr lang="en-GB" dirty="0"/>
              <a:t>The Guardian. (2019). Depression in girls linked to higher use of social media [online] Available at </a:t>
            </a:r>
            <a:r>
              <a:rPr lang="en-GB" u="sng" dirty="0">
                <a:hlinkClick r:id="rId2"/>
              </a:rPr>
              <a:t>https://www.theguardian.com/society/2019/jan/04/depression-in-girls-linked-to-higher-use-of-social-media</a:t>
            </a:r>
            <a:r>
              <a:rPr lang="en-GB" dirty="0"/>
              <a:t> [Accessed on 21st July 2023]</a:t>
            </a:r>
            <a:endParaRPr lang="en-US" dirty="0"/>
          </a:p>
          <a:p>
            <a:r>
              <a:rPr lang="en-GB" dirty="0"/>
              <a:t>The New York Times. (2022). British Ruling Pins Blame on Social Media for Teenager’s death [Online] Available at </a:t>
            </a:r>
            <a:r>
              <a:rPr lang="en-GB" u="sng" dirty="0">
                <a:hlinkClick r:id="rId3"/>
              </a:rPr>
              <a:t>https://www.nytimes.com/2022/10/01/business/instagram-suicide-ruling-britain.html</a:t>
            </a:r>
            <a:r>
              <a:rPr lang="en-GB" dirty="0"/>
              <a:t> [Accessed on 21st July 2023]</a:t>
            </a:r>
            <a:endParaRPr lang="en-US" dirty="0"/>
          </a:p>
          <a:p>
            <a:r>
              <a:rPr lang="en-GB" dirty="0"/>
              <a:t>van der Schuur, W.A., Baumgartner, S.E. and Sumter, S.R. (2019). Social media use, social media stress and sleep: examining cross-sectional and longitudinal relationships in adolescents. </a:t>
            </a:r>
            <a:r>
              <a:rPr lang="en-GB" i="1" dirty="0"/>
              <a:t>Kind </a:t>
            </a:r>
            <a:r>
              <a:rPr lang="en-GB" i="1" dirty="0" err="1"/>
              <a:t>en</a:t>
            </a:r>
            <a:r>
              <a:rPr lang="en-GB" i="1" dirty="0"/>
              <a:t> adolescent</a:t>
            </a:r>
            <a:r>
              <a:rPr lang="en-GB" dirty="0"/>
              <a:t>, </a:t>
            </a:r>
            <a:r>
              <a:rPr lang="en-GB" i="1" dirty="0"/>
              <a:t>40</a:t>
            </a:r>
            <a:r>
              <a:rPr lang="en-GB" dirty="0"/>
              <a:t>, pp.157-177.</a:t>
            </a:r>
            <a:endParaRPr lang="en-US" dirty="0"/>
          </a:p>
          <a:p>
            <a:endParaRPr lang="en-US" dirty="0"/>
          </a:p>
        </p:txBody>
      </p:sp>
    </p:spTree>
    <p:extLst>
      <p:ext uri="{BB962C8B-B14F-4D97-AF65-F5344CB8AC3E}">
        <p14:creationId xmlns:p14="http://schemas.microsoft.com/office/powerpoint/2010/main" val="25496716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A12473-EBA6-411B-9794-9292442D46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96251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1DF981A-6C02-4735-85E2-E83E6B6F5F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511549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105</TotalTime>
  <Words>4895</Words>
  <Application>Microsoft Office PowerPoint</Application>
  <PresentationFormat>Widescreen</PresentationFormat>
  <Paragraphs>124</Paragraphs>
  <Slides>14</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Trebuchet MS</vt:lpstr>
      <vt:lpstr>Wingdings 3</vt:lpstr>
      <vt:lpstr>Facet</vt:lpstr>
      <vt:lpstr>THE IMPACTS OF SOCIAL MEDIA PLATFORMS/NETWORKS ON THE GROWTH OF TEENAGERS’ MENTAL HEALTH AND WELLBEING IN THE UK </vt:lpstr>
      <vt:lpstr>CHAPTER 1: INTRODUCTION</vt:lpstr>
      <vt:lpstr>CHAPTER 2: BACKGROUND</vt:lpstr>
      <vt:lpstr>CHAPTER 3: METHODS</vt:lpstr>
      <vt:lpstr>CHAPTER 4: FINDINGS</vt:lpstr>
      <vt:lpstr>CHAPTER 4: FINDINGS</vt:lpstr>
      <vt:lpstr>CHAPTER 4: DISCUSSION</vt:lpstr>
      <vt:lpstr>CHAPTER 5: RECOMMENDATIONS</vt:lpstr>
      <vt:lpstr>CHAPTER 5: CONCLUSION</vt:lpstr>
      <vt:lpstr>REFERENCES</vt:lpstr>
      <vt:lpstr>REFERENCES</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impacts of social media platforms/networks on the growth of teenagers’ mental health and wellbeing in the UK</dc:title>
  <dc:creator>User</dc:creator>
  <cp:lastModifiedBy>Hussein ISSA</cp:lastModifiedBy>
  <cp:revision>14</cp:revision>
  <dcterms:created xsi:type="dcterms:W3CDTF">2023-09-08T08:10:58Z</dcterms:created>
  <dcterms:modified xsi:type="dcterms:W3CDTF">2023-09-12T08:39:46Z</dcterms:modified>
</cp:coreProperties>
</file>