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sldIdLst>
    <p:sldId id="256" r:id="rId2"/>
    <p:sldId id="257" r:id="rId3"/>
  </p:sldIdLst>
  <p:sldSz cx="27432000" cy="3657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a:srgbClr val="336699"/>
    <a:srgbClr val="6600FF"/>
    <a:srgbClr val="844CE8"/>
    <a:srgbClr val="4436FE"/>
    <a:srgbClr val="5ACE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60FF5B-F123-D54C-9002-073DDD33FA54}" v="272" dt="2021-07-28T22:47:36.2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0" d="100"/>
          <a:sy n="20" d="100"/>
        </p:scale>
        <p:origin x="1686"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 /><Relationship Id="rId3" Type="http://schemas.openxmlformats.org/officeDocument/2006/relationships/slide" Target="slides/slide2.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73F4D8-A708-4E9A-850D-9293804E6975}" type="doc">
      <dgm:prSet loTypeId="urn:microsoft.com/office/officeart/2005/8/layout/pyramid2" loCatId="list" qsTypeId="urn:microsoft.com/office/officeart/2005/8/quickstyle/simple1" qsCatId="simple" csTypeId="urn:microsoft.com/office/officeart/2005/8/colors/accent0_3" csCatId="mainScheme" phldr="1"/>
      <dgm:spPr/>
    </dgm:pt>
    <dgm:pt modelId="{3B520508-878A-441F-B7E8-E87923835379}">
      <dgm:prSet phldrT="[Text]"/>
      <dgm:spPr>
        <a:xfrm>
          <a:off x="2741294" y="320352"/>
          <a:ext cx="2080260" cy="455056"/>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gm:spPr>
      <dgm:t>
        <a:bodyPr/>
        <a:lstStyle/>
        <a:p>
          <a:pPr>
            <a:buNone/>
          </a:pPr>
          <a:r>
            <a:rPr lang="en-US"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Self-Management</a:t>
          </a:r>
        </a:p>
      </dgm:t>
    </dgm:pt>
    <dgm:pt modelId="{E82840B5-1C77-45DB-A6BE-B7996BBD97DA}" type="parTrans" cxnId="{715E1D83-4C24-4D3D-98CD-A093BFBA66A5}">
      <dgm:prSet/>
      <dgm:spPr/>
      <dgm:t>
        <a:bodyPr/>
        <a:lstStyle/>
        <a:p>
          <a:endParaRPr lang="en-US" b="1">
            <a:latin typeface="Times New Roman" panose="02020603050405020304" pitchFamily="18" charset="0"/>
            <a:cs typeface="Times New Roman" panose="02020603050405020304" pitchFamily="18" charset="0"/>
          </a:endParaRPr>
        </a:p>
      </dgm:t>
    </dgm:pt>
    <dgm:pt modelId="{53AC9CDA-BFBA-48F0-9C5B-00EE67672CF9}" type="sibTrans" cxnId="{715E1D83-4C24-4D3D-98CD-A093BFBA66A5}">
      <dgm:prSet/>
      <dgm:spPr/>
      <dgm:t>
        <a:bodyPr/>
        <a:lstStyle/>
        <a:p>
          <a:endParaRPr lang="en-US" b="1">
            <a:latin typeface="Times New Roman" panose="02020603050405020304" pitchFamily="18" charset="0"/>
            <a:cs typeface="Times New Roman" panose="02020603050405020304" pitchFamily="18" charset="0"/>
          </a:endParaRPr>
        </a:p>
      </dgm:t>
    </dgm:pt>
    <dgm:pt modelId="{B040125E-F16C-47C4-882F-B0165C62BE6D}">
      <dgm:prSet phldrT="[Text]"/>
      <dgm:spPr>
        <a:xfrm>
          <a:off x="2741294" y="832291"/>
          <a:ext cx="2080260" cy="455056"/>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gm:spPr>
      <dgm:t>
        <a:bodyPr/>
        <a:lstStyle/>
        <a:p>
          <a:pPr>
            <a:buNone/>
          </a:pPr>
          <a:r>
            <a:rPr lang="en-US" b="1"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Balanced Diet</a:t>
          </a:r>
        </a:p>
      </dgm:t>
    </dgm:pt>
    <dgm:pt modelId="{B927C353-4F14-4285-8311-B8CBBD88E401}" type="parTrans" cxnId="{1F34DD45-15F8-48DA-95C3-1CA81159930F}">
      <dgm:prSet/>
      <dgm:spPr/>
      <dgm:t>
        <a:bodyPr/>
        <a:lstStyle/>
        <a:p>
          <a:endParaRPr lang="en-US" b="1">
            <a:latin typeface="Times New Roman" panose="02020603050405020304" pitchFamily="18" charset="0"/>
            <a:cs typeface="Times New Roman" panose="02020603050405020304" pitchFamily="18" charset="0"/>
          </a:endParaRPr>
        </a:p>
      </dgm:t>
    </dgm:pt>
    <dgm:pt modelId="{4CA41709-E6AC-481F-B984-BAB52E0532FC}" type="sibTrans" cxnId="{1F34DD45-15F8-48DA-95C3-1CA81159930F}">
      <dgm:prSet/>
      <dgm:spPr/>
      <dgm:t>
        <a:bodyPr/>
        <a:lstStyle/>
        <a:p>
          <a:endParaRPr lang="en-US" b="1">
            <a:latin typeface="Times New Roman" panose="02020603050405020304" pitchFamily="18" charset="0"/>
            <a:cs typeface="Times New Roman" panose="02020603050405020304" pitchFamily="18" charset="0"/>
          </a:endParaRPr>
        </a:p>
      </dgm:t>
    </dgm:pt>
    <dgm:pt modelId="{482F5CA0-9E79-4359-B686-C289648F3B83}">
      <dgm:prSet phldrT="[Text]"/>
      <dgm:spPr>
        <a:xfrm>
          <a:off x="2741294" y="1344230"/>
          <a:ext cx="2080260" cy="455056"/>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gm:spPr>
      <dgm:t>
        <a:bodyPr/>
        <a:lstStyle/>
        <a:p>
          <a:pPr>
            <a:buNone/>
          </a:pPr>
          <a:r>
            <a:rPr lang="en-US"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Physical Excercise</a:t>
          </a:r>
        </a:p>
      </dgm:t>
    </dgm:pt>
    <dgm:pt modelId="{B86E3543-8794-4C15-869D-D8501BBC7863}" type="parTrans" cxnId="{8E39545C-B1AF-421B-A2E9-0C8AFB86F0B2}">
      <dgm:prSet/>
      <dgm:spPr/>
      <dgm:t>
        <a:bodyPr/>
        <a:lstStyle/>
        <a:p>
          <a:endParaRPr lang="en-US" b="1">
            <a:latin typeface="Times New Roman" panose="02020603050405020304" pitchFamily="18" charset="0"/>
            <a:cs typeface="Times New Roman" panose="02020603050405020304" pitchFamily="18" charset="0"/>
          </a:endParaRPr>
        </a:p>
      </dgm:t>
    </dgm:pt>
    <dgm:pt modelId="{DA0EDFD7-C88D-4AE6-ADB0-666AC805C2BC}" type="sibTrans" cxnId="{8E39545C-B1AF-421B-A2E9-0C8AFB86F0B2}">
      <dgm:prSet/>
      <dgm:spPr/>
      <dgm:t>
        <a:bodyPr/>
        <a:lstStyle/>
        <a:p>
          <a:endParaRPr lang="en-US" b="1">
            <a:latin typeface="Times New Roman" panose="02020603050405020304" pitchFamily="18" charset="0"/>
            <a:cs typeface="Times New Roman" panose="02020603050405020304" pitchFamily="18" charset="0"/>
          </a:endParaRPr>
        </a:p>
      </dgm:t>
    </dgm:pt>
    <dgm:pt modelId="{F77D15C8-95C9-4809-8C80-CF6BDE7C7A03}">
      <dgm:prSet/>
      <dgm:spPr>
        <a:xfrm>
          <a:off x="2741294" y="1856169"/>
          <a:ext cx="2080260" cy="455056"/>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gm:spPr>
      <dgm:t>
        <a:bodyPr/>
        <a:lstStyle/>
        <a:p>
          <a:pPr>
            <a:buNone/>
          </a:pPr>
          <a:r>
            <a:rPr lang="en-US" b="1">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Medication</a:t>
          </a:r>
        </a:p>
      </dgm:t>
    </dgm:pt>
    <dgm:pt modelId="{30B7D74E-B113-4008-8CAF-E985CB1AF603}" type="parTrans" cxnId="{B7CCD67E-C36A-4359-A46D-394ECAF05D15}">
      <dgm:prSet/>
      <dgm:spPr/>
      <dgm:t>
        <a:bodyPr/>
        <a:lstStyle/>
        <a:p>
          <a:endParaRPr lang="en-US" b="1">
            <a:latin typeface="Times New Roman" panose="02020603050405020304" pitchFamily="18" charset="0"/>
            <a:cs typeface="Times New Roman" panose="02020603050405020304" pitchFamily="18" charset="0"/>
          </a:endParaRPr>
        </a:p>
      </dgm:t>
    </dgm:pt>
    <dgm:pt modelId="{58C7B778-A9C4-4347-B724-A41C2A70C666}" type="sibTrans" cxnId="{B7CCD67E-C36A-4359-A46D-394ECAF05D15}">
      <dgm:prSet/>
      <dgm:spPr/>
      <dgm:t>
        <a:bodyPr/>
        <a:lstStyle/>
        <a:p>
          <a:endParaRPr lang="en-US" b="1">
            <a:latin typeface="Times New Roman" panose="02020603050405020304" pitchFamily="18" charset="0"/>
            <a:cs typeface="Times New Roman" panose="02020603050405020304" pitchFamily="18" charset="0"/>
          </a:endParaRPr>
        </a:p>
      </dgm:t>
    </dgm:pt>
    <dgm:pt modelId="{6D7972EE-FE68-438F-A230-DCD58150EDA8}">
      <dgm:prSet/>
      <dgm:spPr>
        <a:xfrm>
          <a:off x="2741294" y="2368108"/>
          <a:ext cx="2080260" cy="455056"/>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gm:spPr>
      <dgm:t>
        <a:bodyPr/>
        <a:lstStyle/>
        <a:p>
          <a:pPr>
            <a:buNone/>
          </a:pPr>
          <a:r>
            <a:rPr lang="en-US" b="1"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Regular Assessment</a:t>
          </a:r>
        </a:p>
      </dgm:t>
    </dgm:pt>
    <dgm:pt modelId="{6C602902-3A81-4AF1-AE0E-9125B0C00CE8}" type="parTrans" cxnId="{7136EDCA-9673-42DA-845E-C16C6C07B93F}">
      <dgm:prSet/>
      <dgm:spPr/>
      <dgm:t>
        <a:bodyPr/>
        <a:lstStyle/>
        <a:p>
          <a:endParaRPr lang="en-US" b="1">
            <a:latin typeface="Times New Roman" panose="02020603050405020304" pitchFamily="18" charset="0"/>
            <a:cs typeface="Times New Roman" panose="02020603050405020304" pitchFamily="18" charset="0"/>
          </a:endParaRPr>
        </a:p>
      </dgm:t>
    </dgm:pt>
    <dgm:pt modelId="{94827985-B8A8-47BA-B3EF-E36013FDA954}" type="sibTrans" cxnId="{7136EDCA-9673-42DA-845E-C16C6C07B93F}">
      <dgm:prSet/>
      <dgm:spPr/>
      <dgm:t>
        <a:bodyPr/>
        <a:lstStyle/>
        <a:p>
          <a:endParaRPr lang="en-US" b="1">
            <a:latin typeface="Times New Roman" panose="02020603050405020304" pitchFamily="18" charset="0"/>
            <a:cs typeface="Times New Roman" panose="02020603050405020304" pitchFamily="18" charset="0"/>
          </a:endParaRPr>
        </a:p>
      </dgm:t>
    </dgm:pt>
    <dgm:pt modelId="{05136AAD-7115-48FA-BC0C-E6024CAAF4AB}" type="pres">
      <dgm:prSet presAssocID="{0573F4D8-A708-4E9A-850D-9293804E6975}" presName="compositeShape" presStyleCnt="0">
        <dgm:presLayoutVars>
          <dgm:dir/>
          <dgm:resizeHandles/>
        </dgm:presLayoutVars>
      </dgm:prSet>
      <dgm:spPr/>
    </dgm:pt>
    <dgm:pt modelId="{A6DD7335-EA9E-4773-A76E-791AA4187FEB}" type="pres">
      <dgm:prSet presAssocID="{0573F4D8-A708-4E9A-850D-9293804E6975}" presName="pyramid" presStyleLbl="node1" presStyleIdx="0" presStyleCnt="1"/>
      <dgm:spPr>
        <a:xfrm>
          <a:off x="1141094" y="0"/>
          <a:ext cx="3200400" cy="3200400"/>
        </a:xfrm>
        <a:prstGeom prst="triangle">
          <a:avLst/>
        </a:prstGeom>
        <a:solidFill>
          <a:srgbClr val="44546A">
            <a:hueOff val="0"/>
            <a:satOff val="0"/>
            <a:lumOff val="0"/>
            <a:alphaOff val="0"/>
          </a:srgbClr>
        </a:solidFill>
        <a:ln w="12700" cap="flat" cmpd="sng" algn="ctr">
          <a:solidFill>
            <a:srgbClr val="E7E6E6">
              <a:hueOff val="0"/>
              <a:satOff val="0"/>
              <a:lumOff val="0"/>
              <a:alphaOff val="0"/>
            </a:srgbClr>
          </a:solidFill>
          <a:prstDash val="solid"/>
          <a:miter lim="800000"/>
        </a:ln>
        <a:effectLst/>
      </dgm:spPr>
    </dgm:pt>
    <dgm:pt modelId="{4D46A9C9-84A1-4952-AD70-AA685331EE95}" type="pres">
      <dgm:prSet presAssocID="{0573F4D8-A708-4E9A-850D-9293804E6975}" presName="theList" presStyleCnt="0"/>
      <dgm:spPr/>
    </dgm:pt>
    <dgm:pt modelId="{D2B0EF6D-99A3-45F5-8755-3018E44A87D5}" type="pres">
      <dgm:prSet presAssocID="{3B520508-878A-441F-B7E8-E87923835379}" presName="aNode" presStyleLbl="fgAcc1" presStyleIdx="0" presStyleCnt="5">
        <dgm:presLayoutVars>
          <dgm:bulletEnabled val="1"/>
        </dgm:presLayoutVars>
      </dgm:prSet>
      <dgm:spPr/>
    </dgm:pt>
    <dgm:pt modelId="{5932441B-2DA0-4012-9E3B-0AAB46654B55}" type="pres">
      <dgm:prSet presAssocID="{3B520508-878A-441F-B7E8-E87923835379}" presName="aSpace" presStyleCnt="0"/>
      <dgm:spPr/>
    </dgm:pt>
    <dgm:pt modelId="{4549C47B-FFAC-475E-826D-10DF5A3DA596}" type="pres">
      <dgm:prSet presAssocID="{B040125E-F16C-47C4-882F-B0165C62BE6D}" presName="aNode" presStyleLbl="fgAcc1" presStyleIdx="1" presStyleCnt="5">
        <dgm:presLayoutVars>
          <dgm:bulletEnabled val="1"/>
        </dgm:presLayoutVars>
      </dgm:prSet>
      <dgm:spPr/>
    </dgm:pt>
    <dgm:pt modelId="{2D843B97-750E-4C74-9DD6-720F59E30867}" type="pres">
      <dgm:prSet presAssocID="{B040125E-F16C-47C4-882F-B0165C62BE6D}" presName="aSpace" presStyleCnt="0"/>
      <dgm:spPr/>
    </dgm:pt>
    <dgm:pt modelId="{DF920C4C-39E9-4557-BCDC-63EA98EF5CC4}" type="pres">
      <dgm:prSet presAssocID="{482F5CA0-9E79-4359-B686-C289648F3B83}" presName="aNode" presStyleLbl="fgAcc1" presStyleIdx="2" presStyleCnt="5">
        <dgm:presLayoutVars>
          <dgm:bulletEnabled val="1"/>
        </dgm:presLayoutVars>
      </dgm:prSet>
      <dgm:spPr/>
    </dgm:pt>
    <dgm:pt modelId="{872F4DF2-447C-426D-961B-B0F7781E8C7F}" type="pres">
      <dgm:prSet presAssocID="{482F5CA0-9E79-4359-B686-C289648F3B83}" presName="aSpace" presStyleCnt="0"/>
      <dgm:spPr/>
    </dgm:pt>
    <dgm:pt modelId="{B8294AA8-76D2-41F5-B58E-2481076100D4}" type="pres">
      <dgm:prSet presAssocID="{F77D15C8-95C9-4809-8C80-CF6BDE7C7A03}" presName="aNode" presStyleLbl="fgAcc1" presStyleIdx="3" presStyleCnt="5">
        <dgm:presLayoutVars>
          <dgm:bulletEnabled val="1"/>
        </dgm:presLayoutVars>
      </dgm:prSet>
      <dgm:spPr/>
    </dgm:pt>
    <dgm:pt modelId="{4C54F705-7620-42FD-9549-3D0EE6BCE0BE}" type="pres">
      <dgm:prSet presAssocID="{F77D15C8-95C9-4809-8C80-CF6BDE7C7A03}" presName="aSpace" presStyleCnt="0"/>
      <dgm:spPr/>
    </dgm:pt>
    <dgm:pt modelId="{F6F9D9CA-2D05-4594-B09C-AED0D3C6DE5A}" type="pres">
      <dgm:prSet presAssocID="{6D7972EE-FE68-438F-A230-DCD58150EDA8}" presName="aNode" presStyleLbl="fgAcc1" presStyleIdx="4" presStyleCnt="5">
        <dgm:presLayoutVars>
          <dgm:bulletEnabled val="1"/>
        </dgm:presLayoutVars>
      </dgm:prSet>
      <dgm:spPr/>
    </dgm:pt>
    <dgm:pt modelId="{74586F92-DBCB-468E-BCC8-C5C7B2FE4373}" type="pres">
      <dgm:prSet presAssocID="{6D7972EE-FE68-438F-A230-DCD58150EDA8}" presName="aSpace" presStyleCnt="0"/>
      <dgm:spPr/>
    </dgm:pt>
  </dgm:ptLst>
  <dgm:cxnLst>
    <dgm:cxn modelId="{8AA77E31-8F27-43D6-9D99-C7CD27D57CE5}" type="presOf" srcId="{3B520508-878A-441F-B7E8-E87923835379}" destId="{D2B0EF6D-99A3-45F5-8755-3018E44A87D5}" srcOrd="0" destOrd="0" presId="urn:microsoft.com/office/officeart/2005/8/layout/pyramid2"/>
    <dgm:cxn modelId="{8E39545C-B1AF-421B-A2E9-0C8AFB86F0B2}" srcId="{0573F4D8-A708-4E9A-850D-9293804E6975}" destId="{482F5CA0-9E79-4359-B686-C289648F3B83}" srcOrd="2" destOrd="0" parTransId="{B86E3543-8794-4C15-869D-D8501BBC7863}" sibTransId="{DA0EDFD7-C88D-4AE6-ADB0-666AC805C2BC}"/>
    <dgm:cxn modelId="{1F34DD45-15F8-48DA-95C3-1CA81159930F}" srcId="{0573F4D8-A708-4E9A-850D-9293804E6975}" destId="{B040125E-F16C-47C4-882F-B0165C62BE6D}" srcOrd="1" destOrd="0" parTransId="{B927C353-4F14-4285-8311-B8CBBD88E401}" sibTransId="{4CA41709-E6AC-481F-B984-BAB52E0532FC}"/>
    <dgm:cxn modelId="{7A66C24C-028F-4AEE-865D-53CD3A2BB5A8}" type="presOf" srcId="{0573F4D8-A708-4E9A-850D-9293804E6975}" destId="{05136AAD-7115-48FA-BC0C-E6024CAAF4AB}" srcOrd="0" destOrd="0" presId="urn:microsoft.com/office/officeart/2005/8/layout/pyramid2"/>
    <dgm:cxn modelId="{E0A35676-5381-4BAF-A655-30CC457A21F9}" type="presOf" srcId="{F77D15C8-95C9-4809-8C80-CF6BDE7C7A03}" destId="{B8294AA8-76D2-41F5-B58E-2481076100D4}" srcOrd="0" destOrd="0" presId="urn:microsoft.com/office/officeart/2005/8/layout/pyramid2"/>
    <dgm:cxn modelId="{73174D7D-F081-41CA-9A39-1591908FF728}" type="presOf" srcId="{B040125E-F16C-47C4-882F-B0165C62BE6D}" destId="{4549C47B-FFAC-475E-826D-10DF5A3DA596}" srcOrd="0" destOrd="0" presId="urn:microsoft.com/office/officeart/2005/8/layout/pyramid2"/>
    <dgm:cxn modelId="{B7CCD67E-C36A-4359-A46D-394ECAF05D15}" srcId="{0573F4D8-A708-4E9A-850D-9293804E6975}" destId="{F77D15C8-95C9-4809-8C80-CF6BDE7C7A03}" srcOrd="3" destOrd="0" parTransId="{30B7D74E-B113-4008-8CAF-E985CB1AF603}" sibTransId="{58C7B778-A9C4-4347-B724-A41C2A70C666}"/>
    <dgm:cxn modelId="{8980C081-F289-405E-BF6B-ADDAB6C27F04}" type="presOf" srcId="{6D7972EE-FE68-438F-A230-DCD58150EDA8}" destId="{F6F9D9CA-2D05-4594-B09C-AED0D3C6DE5A}" srcOrd="0" destOrd="0" presId="urn:microsoft.com/office/officeart/2005/8/layout/pyramid2"/>
    <dgm:cxn modelId="{715E1D83-4C24-4D3D-98CD-A093BFBA66A5}" srcId="{0573F4D8-A708-4E9A-850D-9293804E6975}" destId="{3B520508-878A-441F-B7E8-E87923835379}" srcOrd="0" destOrd="0" parTransId="{E82840B5-1C77-45DB-A6BE-B7996BBD97DA}" sibTransId="{53AC9CDA-BFBA-48F0-9C5B-00EE67672CF9}"/>
    <dgm:cxn modelId="{4A01508D-CFD6-418A-A583-C1445E2C0A2E}" type="presOf" srcId="{482F5CA0-9E79-4359-B686-C289648F3B83}" destId="{DF920C4C-39E9-4557-BCDC-63EA98EF5CC4}" srcOrd="0" destOrd="0" presId="urn:microsoft.com/office/officeart/2005/8/layout/pyramid2"/>
    <dgm:cxn modelId="{7136EDCA-9673-42DA-845E-C16C6C07B93F}" srcId="{0573F4D8-A708-4E9A-850D-9293804E6975}" destId="{6D7972EE-FE68-438F-A230-DCD58150EDA8}" srcOrd="4" destOrd="0" parTransId="{6C602902-3A81-4AF1-AE0E-9125B0C00CE8}" sibTransId="{94827985-B8A8-47BA-B3EF-E36013FDA954}"/>
    <dgm:cxn modelId="{D8DD4129-FD6E-4162-BC91-378F31D6242F}" type="presParOf" srcId="{05136AAD-7115-48FA-BC0C-E6024CAAF4AB}" destId="{A6DD7335-EA9E-4773-A76E-791AA4187FEB}" srcOrd="0" destOrd="0" presId="urn:microsoft.com/office/officeart/2005/8/layout/pyramid2"/>
    <dgm:cxn modelId="{45C34826-B45A-4DCD-933C-D0219416D3BA}" type="presParOf" srcId="{05136AAD-7115-48FA-BC0C-E6024CAAF4AB}" destId="{4D46A9C9-84A1-4952-AD70-AA685331EE95}" srcOrd="1" destOrd="0" presId="urn:microsoft.com/office/officeart/2005/8/layout/pyramid2"/>
    <dgm:cxn modelId="{6D9BF6E8-1629-42D8-9772-39885A081230}" type="presParOf" srcId="{4D46A9C9-84A1-4952-AD70-AA685331EE95}" destId="{D2B0EF6D-99A3-45F5-8755-3018E44A87D5}" srcOrd="0" destOrd="0" presId="urn:microsoft.com/office/officeart/2005/8/layout/pyramid2"/>
    <dgm:cxn modelId="{1DFFFDBF-F823-405F-A9B7-D3BB4018433B}" type="presParOf" srcId="{4D46A9C9-84A1-4952-AD70-AA685331EE95}" destId="{5932441B-2DA0-4012-9E3B-0AAB46654B55}" srcOrd="1" destOrd="0" presId="urn:microsoft.com/office/officeart/2005/8/layout/pyramid2"/>
    <dgm:cxn modelId="{9D3E7913-9715-4561-A1B6-3C448B8C192C}" type="presParOf" srcId="{4D46A9C9-84A1-4952-AD70-AA685331EE95}" destId="{4549C47B-FFAC-475E-826D-10DF5A3DA596}" srcOrd="2" destOrd="0" presId="urn:microsoft.com/office/officeart/2005/8/layout/pyramid2"/>
    <dgm:cxn modelId="{F22D5CD0-7131-4108-A2C1-B88561487D2E}" type="presParOf" srcId="{4D46A9C9-84A1-4952-AD70-AA685331EE95}" destId="{2D843B97-750E-4C74-9DD6-720F59E30867}" srcOrd="3" destOrd="0" presId="urn:microsoft.com/office/officeart/2005/8/layout/pyramid2"/>
    <dgm:cxn modelId="{855436A5-56F9-454B-8334-8FB287048F94}" type="presParOf" srcId="{4D46A9C9-84A1-4952-AD70-AA685331EE95}" destId="{DF920C4C-39E9-4557-BCDC-63EA98EF5CC4}" srcOrd="4" destOrd="0" presId="urn:microsoft.com/office/officeart/2005/8/layout/pyramid2"/>
    <dgm:cxn modelId="{6882A4A7-B73A-4195-9A68-40F51F5A30CE}" type="presParOf" srcId="{4D46A9C9-84A1-4952-AD70-AA685331EE95}" destId="{872F4DF2-447C-426D-961B-B0F7781E8C7F}" srcOrd="5" destOrd="0" presId="urn:microsoft.com/office/officeart/2005/8/layout/pyramid2"/>
    <dgm:cxn modelId="{8335C291-DA34-40DD-B25C-B262282C0654}" type="presParOf" srcId="{4D46A9C9-84A1-4952-AD70-AA685331EE95}" destId="{B8294AA8-76D2-41F5-B58E-2481076100D4}" srcOrd="6" destOrd="0" presId="urn:microsoft.com/office/officeart/2005/8/layout/pyramid2"/>
    <dgm:cxn modelId="{0391DBB4-B979-458F-8462-909128D31701}" type="presParOf" srcId="{4D46A9C9-84A1-4952-AD70-AA685331EE95}" destId="{4C54F705-7620-42FD-9549-3D0EE6BCE0BE}" srcOrd="7" destOrd="0" presId="urn:microsoft.com/office/officeart/2005/8/layout/pyramid2"/>
    <dgm:cxn modelId="{79012EF9-49D8-43FE-9ABD-3F7C63D35BF9}" type="presParOf" srcId="{4D46A9C9-84A1-4952-AD70-AA685331EE95}" destId="{F6F9D9CA-2D05-4594-B09C-AED0D3C6DE5A}" srcOrd="8" destOrd="0" presId="urn:microsoft.com/office/officeart/2005/8/layout/pyramid2"/>
    <dgm:cxn modelId="{CA60B5A6-E71C-4F33-AF2D-DEC84281E79F}" type="presParOf" srcId="{4D46A9C9-84A1-4952-AD70-AA685331EE95}" destId="{74586F92-DBCB-468E-BCC8-C5C7B2FE4373}" srcOrd="9"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D7335-EA9E-4773-A76E-791AA4187FEB}">
      <dsp:nvSpPr>
        <dsp:cNvPr id="0" name=""/>
        <dsp:cNvSpPr/>
      </dsp:nvSpPr>
      <dsp:spPr>
        <a:xfrm>
          <a:off x="1073510" y="0"/>
          <a:ext cx="3361008" cy="3361008"/>
        </a:xfrm>
        <a:prstGeom prst="triangle">
          <a:avLst/>
        </a:prstGeom>
        <a:solidFill>
          <a:srgbClr val="44546A">
            <a:hueOff val="0"/>
            <a:satOff val="0"/>
            <a:lumOff val="0"/>
            <a:alphaOff val="0"/>
          </a:srgbClr>
        </a:solidFill>
        <a:ln w="12700" cap="flat" cmpd="sng" algn="ctr">
          <a:solidFill>
            <a:srgbClr val="E7E6E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0EF6D-99A3-45F5-8755-3018E44A87D5}">
      <dsp:nvSpPr>
        <dsp:cNvPr id="0" name=""/>
        <dsp:cNvSpPr/>
      </dsp:nvSpPr>
      <dsp:spPr>
        <a:xfrm>
          <a:off x="2754014" y="336429"/>
          <a:ext cx="2184655" cy="477893"/>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Self-Management</a:t>
          </a:r>
        </a:p>
      </dsp:txBody>
      <dsp:txXfrm>
        <a:off x="2777343" y="359758"/>
        <a:ext cx="2137997" cy="431235"/>
      </dsp:txXfrm>
    </dsp:sp>
    <dsp:sp modelId="{4549C47B-FFAC-475E-826D-10DF5A3DA596}">
      <dsp:nvSpPr>
        <dsp:cNvPr id="0" name=""/>
        <dsp:cNvSpPr/>
      </dsp:nvSpPr>
      <dsp:spPr>
        <a:xfrm>
          <a:off x="2754014" y="874059"/>
          <a:ext cx="2184655" cy="477893"/>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Balanced Diet</a:t>
          </a:r>
        </a:p>
      </dsp:txBody>
      <dsp:txXfrm>
        <a:off x="2777343" y="897388"/>
        <a:ext cx="2137997" cy="431235"/>
      </dsp:txXfrm>
    </dsp:sp>
    <dsp:sp modelId="{DF920C4C-39E9-4557-BCDC-63EA98EF5CC4}">
      <dsp:nvSpPr>
        <dsp:cNvPr id="0" name=""/>
        <dsp:cNvSpPr/>
      </dsp:nvSpPr>
      <dsp:spPr>
        <a:xfrm>
          <a:off x="2754014" y="1411689"/>
          <a:ext cx="2184655" cy="477893"/>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Physical Excercise</a:t>
          </a:r>
        </a:p>
      </dsp:txBody>
      <dsp:txXfrm>
        <a:off x="2777343" y="1435018"/>
        <a:ext cx="2137997" cy="431235"/>
      </dsp:txXfrm>
    </dsp:sp>
    <dsp:sp modelId="{B8294AA8-76D2-41F5-B58E-2481076100D4}">
      <dsp:nvSpPr>
        <dsp:cNvPr id="0" name=""/>
        <dsp:cNvSpPr/>
      </dsp:nvSpPr>
      <dsp:spPr>
        <a:xfrm>
          <a:off x="2754014" y="1949318"/>
          <a:ext cx="2184655" cy="477893"/>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Medication</a:t>
          </a:r>
        </a:p>
      </dsp:txBody>
      <dsp:txXfrm>
        <a:off x="2777343" y="1972647"/>
        <a:ext cx="2137997" cy="431235"/>
      </dsp:txXfrm>
    </dsp:sp>
    <dsp:sp modelId="{F6F9D9CA-2D05-4594-B09C-AED0D3C6DE5A}">
      <dsp:nvSpPr>
        <dsp:cNvPr id="0" name=""/>
        <dsp:cNvSpPr/>
      </dsp:nvSpPr>
      <dsp:spPr>
        <a:xfrm>
          <a:off x="2754014" y="2486948"/>
          <a:ext cx="2184655" cy="477893"/>
        </a:xfrm>
        <a:prstGeom prst="roundRect">
          <a:avLst/>
        </a:prstGeom>
        <a:solidFill>
          <a:srgbClr val="E7E6E6">
            <a:alpha val="90000"/>
            <a:hueOff val="0"/>
            <a:satOff val="0"/>
            <a:lumOff val="0"/>
            <a:alphaOff val="0"/>
          </a:srgbClr>
        </a:solidFill>
        <a:ln w="12700" cap="flat" cmpd="sng" algn="ctr">
          <a:solidFill>
            <a:srgbClr val="44546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rPr>
            <a:t>Regular Assessment</a:t>
          </a:r>
        </a:p>
      </dsp:txBody>
      <dsp:txXfrm>
        <a:off x="2777343" y="2510277"/>
        <a:ext cx="2137997" cy="43123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5985937"/>
            <a:ext cx="23317200" cy="12733867"/>
          </a:xfrm>
        </p:spPr>
        <p:txBody>
          <a:bodyPr anchor="b"/>
          <a:lstStyle>
            <a:lvl1pPr algn="ctr">
              <a:defRPr sz="17999"/>
            </a:lvl1pPr>
          </a:lstStyle>
          <a:p>
            <a:r>
              <a:rPr lang="en-US"/>
              <a:t>Click to edit Master title style</a:t>
            </a:r>
            <a:endParaRPr lang="en-US" dirty="0"/>
          </a:p>
        </p:txBody>
      </p:sp>
      <p:sp>
        <p:nvSpPr>
          <p:cNvPr id="3" name="Subtitle 2"/>
          <p:cNvSpPr>
            <a:spLocks noGrp="1"/>
          </p:cNvSpPr>
          <p:nvPr>
            <p:ph type="subTitle" idx="1"/>
          </p:nvPr>
        </p:nvSpPr>
        <p:spPr>
          <a:xfrm>
            <a:off x="3429000" y="19210869"/>
            <a:ext cx="20574000" cy="8830731"/>
          </a:xfrm>
        </p:spPr>
        <p:txBody>
          <a:bodyPr/>
          <a:lstStyle>
            <a:lvl1pPr marL="0" indent="0" algn="ctr">
              <a:buNone/>
              <a:defRPr sz="7200"/>
            </a:lvl1pPr>
            <a:lvl2pPr marL="1371566" indent="0" algn="ctr">
              <a:buNone/>
              <a:defRPr sz="6000"/>
            </a:lvl2pPr>
            <a:lvl3pPr marL="2743132" indent="0" algn="ctr">
              <a:buNone/>
              <a:defRPr sz="5400"/>
            </a:lvl3pPr>
            <a:lvl4pPr marL="4114697" indent="0" algn="ctr">
              <a:buNone/>
              <a:defRPr sz="4800"/>
            </a:lvl4pPr>
            <a:lvl5pPr marL="5486263" indent="0" algn="ctr">
              <a:buNone/>
              <a:defRPr sz="4800"/>
            </a:lvl5pPr>
            <a:lvl6pPr marL="6857828" indent="0" algn="ctr">
              <a:buNone/>
              <a:defRPr sz="4800"/>
            </a:lvl6pPr>
            <a:lvl7pPr marL="8229395" indent="0" algn="ctr">
              <a:buNone/>
              <a:defRPr sz="4800"/>
            </a:lvl7pPr>
            <a:lvl8pPr marL="9600960" indent="0" algn="ctr">
              <a:buNone/>
              <a:defRPr sz="4800"/>
            </a:lvl8pPr>
            <a:lvl9pPr marL="10972526" indent="0" algn="ctr">
              <a:buNone/>
              <a:defRPr sz="4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6DFBC2-4703-476F-831C-3792E6939C79}"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2144369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6DFBC2-4703-476F-831C-3792E6939C79}"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3604804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71664" y="9118612"/>
            <a:ext cx="23660100" cy="15214597"/>
          </a:xfrm>
        </p:spPr>
        <p:txBody>
          <a:bodyPr anchor="b"/>
          <a:lstStyle>
            <a:lvl1pPr>
              <a:defRPr sz="17999"/>
            </a:lvl1pPr>
          </a:lstStyle>
          <a:p>
            <a:r>
              <a:rPr lang="en-US"/>
              <a:t>Click to edit Master title style</a:t>
            </a:r>
            <a:endParaRPr lang="en-US" dirty="0"/>
          </a:p>
        </p:txBody>
      </p:sp>
      <p:sp>
        <p:nvSpPr>
          <p:cNvPr id="3" name="Text Placeholder 2"/>
          <p:cNvSpPr>
            <a:spLocks noGrp="1"/>
          </p:cNvSpPr>
          <p:nvPr>
            <p:ph type="body" idx="1"/>
          </p:nvPr>
        </p:nvSpPr>
        <p:spPr>
          <a:xfrm>
            <a:off x="1871664" y="24477144"/>
            <a:ext cx="23660100" cy="8000997"/>
          </a:xfrm>
        </p:spPr>
        <p:txBody>
          <a:bodyPr/>
          <a:lstStyle>
            <a:lvl1pPr marL="0" indent="0">
              <a:buNone/>
              <a:defRPr sz="7200">
                <a:solidFill>
                  <a:schemeClr val="tx1"/>
                </a:solidFill>
              </a:defRPr>
            </a:lvl1pPr>
            <a:lvl2pPr marL="1371566" indent="0">
              <a:buNone/>
              <a:defRPr sz="6000">
                <a:solidFill>
                  <a:schemeClr val="tx1">
                    <a:tint val="75000"/>
                  </a:schemeClr>
                </a:solidFill>
              </a:defRPr>
            </a:lvl2pPr>
            <a:lvl3pPr marL="2743132" indent="0">
              <a:buNone/>
              <a:defRPr sz="5400">
                <a:solidFill>
                  <a:schemeClr val="tx1">
                    <a:tint val="75000"/>
                  </a:schemeClr>
                </a:solidFill>
              </a:defRPr>
            </a:lvl3pPr>
            <a:lvl4pPr marL="4114697" indent="0">
              <a:buNone/>
              <a:defRPr sz="4800">
                <a:solidFill>
                  <a:schemeClr val="tx1">
                    <a:tint val="75000"/>
                  </a:schemeClr>
                </a:solidFill>
              </a:defRPr>
            </a:lvl4pPr>
            <a:lvl5pPr marL="5486263" indent="0">
              <a:buNone/>
              <a:defRPr sz="4800">
                <a:solidFill>
                  <a:schemeClr val="tx1">
                    <a:tint val="75000"/>
                  </a:schemeClr>
                </a:solidFill>
              </a:defRPr>
            </a:lvl5pPr>
            <a:lvl6pPr marL="6857828" indent="0">
              <a:buNone/>
              <a:defRPr sz="4800">
                <a:solidFill>
                  <a:schemeClr val="tx1">
                    <a:tint val="75000"/>
                  </a:schemeClr>
                </a:solidFill>
              </a:defRPr>
            </a:lvl6pPr>
            <a:lvl7pPr marL="8229395" indent="0">
              <a:buNone/>
              <a:defRPr sz="4800">
                <a:solidFill>
                  <a:schemeClr val="tx1">
                    <a:tint val="75000"/>
                  </a:schemeClr>
                </a:solidFill>
              </a:defRPr>
            </a:lvl7pPr>
            <a:lvl8pPr marL="9600960" indent="0">
              <a:buNone/>
              <a:defRPr sz="4800">
                <a:solidFill>
                  <a:schemeClr val="tx1">
                    <a:tint val="75000"/>
                  </a:schemeClr>
                </a:solidFill>
              </a:defRPr>
            </a:lvl8pPr>
            <a:lvl9pPr marL="10972526" indent="0">
              <a:buNone/>
              <a:defRPr sz="48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DFBC2-4703-476F-831C-3792E6939C79}"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32859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85950" y="9736667"/>
            <a:ext cx="11658600" cy="23207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887450" y="9736667"/>
            <a:ext cx="11658600" cy="23207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6DFBC2-4703-476F-831C-3792E6939C79}"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3283018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89523" y="1947343"/>
            <a:ext cx="23660100" cy="70696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89526" y="8966204"/>
            <a:ext cx="11605020" cy="4394197"/>
          </a:xfrm>
        </p:spPr>
        <p:txBody>
          <a:bodyPr anchor="b"/>
          <a:lstStyle>
            <a:lvl1pPr marL="0" indent="0">
              <a:buNone/>
              <a:defRPr sz="7200" b="1"/>
            </a:lvl1pPr>
            <a:lvl2pPr marL="1371566" indent="0">
              <a:buNone/>
              <a:defRPr sz="6000" b="1"/>
            </a:lvl2pPr>
            <a:lvl3pPr marL="2743132" indent="0">
              <a:buNone/>
              <a:defRPr sz="5400" b="1"/>
            </a:lvl3pPr>
            <a:lvl4pPr marL="4114697" indent="0">
              <a:buNone/>
              <a:defRPr sz="4800" b="1"/>
            </a:lvl4pPr>
            <a:lvl5pPr marL="5486263" indent="0">
              <a:buNone/>
              <a:defRPr sz="4800" b="1"/>
            </a:lvl5pPr>
            <a:lvl6pPr marL="6857828" indent="0">
              <a:buNone/>
              <a:defRPr sz="4800" b="1"/>
            </a:lvl6pPr>
            <a:lvl7pPr marL="8229395" indent="0">
              <a:buNone/>
              <a:defRPr sz="4800" b="1"/>
            </a:lvl7pPr>
            <a:lvl8pPr marL="9600960" indent="0">
              <a:buNone/>
              <a:defRPr sz="4800" b="1"/>
            </a:lvl8pPr>
            <a:lvl9pPr marL="10972526" indent="0">
              <a:buNone/>
              <a:defRPr sz="4800" b="1"/>
            </a:lvl9pPr>
          </a:lstStyle>
          <a:p>
            <a:pPr lvl="0"/>
            <a:r>
              <a:rPr lang="en-US"/>
              <a:t>Click to edit Master text styles</a:t>
            </a:r>
          </a:p>
        </p:txBody>
      </p:sp>
      <p:sp>
        <p:nvSpPr>
          <p:cNvPr id="4" name="Content Placeholder 3"/>
          <p:cNvSpPr>
            <a:spLocks noGrp="1"/>
          </p:cNvSpPr>
          <p:nvPr>
            <p:ph sz="half" idx="2"/>
          </p:nvPr>
        </p:nvSpPr>
        <p:spPr>
          <a:xfrm>
            <a:off x="1889526" y="13360400"/>
            <a:ext cx="11605020" cy="19651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887452" y="8966204"/>
            <a:ext cx="11662173" cy="4394197"/>
          </a:xfrm>
        </p:spPr>
        <p:txBody>
          <a:bodyPr anchor="b"/>
          <a:lstStyle>
            <a:lvl1pPr marL="0" indent="0">
              <a:buNone/>
              <a:defRPr sz="7200" b="1"/>
            </a:lvl1pPr>
            <a:lvl2pPr marL="1371566" indent="0">
              <a:buNone/>
              <a:defRPr sz="6000" b="1"/>
            </a:lvl2pPr>
            <a:lvl3pPr marL="2743132" indent="0">
              <a:buNone/>
              <a:defRPr sz="5400" b="1"/>
            </a:lvl3pPr>
            <a:lvl4pPr marL="4114697" indent="0">
              <a:buNone/>
              <a:defRPr sz="4800" b="1"/>
            </a:lvl4pPr>
            <a:lvl5pPr marL="5486263" indent="0">
              <a:buNone/>
              <a:defRPr sz="4800" b="1"/>
            </a:lvl5pPr>
            <a:lvl6pPr marL="6857828" indent="0">
              <a:buNone/>
              <a:defRPr sz="4800" b="1"/>
            </a:lvl6pPr>
            <a:lvl7pPr marL="8229395" indent="0">
              <a:buNone/>
              <a:defRPr sz="4800" b="1"/>
            </a:lvl7pPr>
            <a:lvl8pPr marL="9600960" indent="0">
              <a:buNone/>
              <a:defRPr sz="4800" b="1"/>
            </a:lvl8pPr>
            <a:lvl9pPr marL="10972526" indent="0">
              <a:buNone/>
              <a:defRPr sz="4800" b="1"/>
            </a:lvl9pPr>
          </a:lstStyle>
          <a:p>
            <a:pPr lvl="0"/>
            <a:r>
              <a:rPr lang="en-US"/>
              <a:t>Click to edit Master text styles</a:t>
            </a:r>
          </a:p>
        </p:txBody>
      </p:sp>
      <p:sp>
        <p:nvSpPr>
          <p:cNvPr id="6" name="Content Placeholder 5"/>
          <p:cNvSpPr>
            <a:spLocks noGrp="1"/>
          </p:cNvSpPr>
          <p:nvPr>
            <p:ph sz="quarter" idx="4"/>
          </p:nvPr>
        </p:nvSpPr>
        <p:spPr>
          <a:xfrm>
            <a:off x="13887452" y="13360400"/>
            <a:ext cx="11662173" cy="19651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6DFBC2-4703-476F-831C-3792E6939C79}" type="datetimeFigureOut">
              <a:rPr lang="en-US" smtClean="0"/>
              <a:t>7/29/2021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321244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6DFBC2-4703-476F-831C-3792E6939C79}" type="datetimeFigureOut">
              <a:rPr lang="en-US" smtClean="0"/>
              <a:t>7/29/2021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402288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DFBC2-4703-476F-831C-3792E6939C79}" type="datetimeFigureOut">
              <a:rPr lang="en-US" smtClean="0"/>
              <a:t>7/29/2021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405543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438400"/>
            <a:ext cx="8847534" cy="8534400"/>
          </a:xfrm>
        </p:spPr>
        <p:txBody>
          <a:bodyPr anchor="b"/>
          <a:lstStyle>
            <a:lvl1pPr>
              <a:defRPr sz="9600"/>
            </a:lvl1pPr>
          </a:lstStyle>
          <a:p>
            <a:r>
              <a:rPr lang="en-US"/>
              <a:t>Click to edit Master title style</a:t>
            </a:r>
            <a:endParaRPr lang="en-US" dirty="0"/>
          </a:p>
        </p:txBody>
      </p:sp>
      <p:sp>
        <p:nvSpPr>
          <p:cNvPr id="3" name="Content Placeholder 2"/>
          <p:cNvSpPr>
            <a:spLocks noGrp="1"/>
          </p:cNvSpPr>
          <p:nvPr>
            <p:ph idx="1"/>
          </p:nvPr>
        </p:nvSpPr>
        <p:spPr>
          <a:xfrm>
            <a:off x="11662173" y="5266276"/>
            <a:ext cx="13887450" cy="25992667"/>
          </a:xfrm>
        </p:spPr>
        <p:txBody>
          <a:bodyPr/>
          <a:lstStyle>
            <a:lvl1pPr>
              <a:defRPr sz="9600"/>
            </a:lvl1pPr>
            <a:lvl2pPr>
              <a:defRPr sz="8400"/>
            </a:lvl2pPr>
            <a:lvl3pPr>
              <a:defRPr sz="7200"/>
            </a:lvl3pPr>
            <a:lvl4pPr>
              <a:defRPr sz="6000"/>
            </a:lvl4pPr>
            <a:lvl5pPr>
              <a:defRPr sz="6000"/>
            </a:lvl5pPr>
            <a:lvl6pPr>
              <a:defRPr sz="6000"/>
            </a:lvl6pPr>
            <a:lvl7pPr>
              <a:defRPr sz="6000"/>
            </a:lvl7pPr>
            <a:lvl8pPr>
              <a:defRPr sz="6000"/>
            </a:lvl8pPr>
            <a:lvl9pPr>
              <a:defRPr sz="6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89523" y="10972800"/>
            <a:ext cx="8847534" cy="20328469"/>
          </a:xfrm>
        </p:spPr>
        <p:txBody>
          <a:bodyPr/>
          <a:lstStyle>
            <a:lvl1pPr marL="0" indent="0">
              <a:buNone/>
              <a:defRPr sz="4800"/>
            </a:lvl1pPr>
            <a:lvl2pPr marL="1371566" indent="0">
              <a:buNone/>
              <a:defRPr sz="4200"/>
            </a:lvl2pPr>
            <a:lvl3pPr marL="2743132" indent="0">
              <a:buNone/>
              <a:defRPr sz="3600"/>
            </a:lvl3pPr>
            <a:lvl4pPr marL="4114697" indent="0">
              <a:buNone/>
              <a:defRPr sz="3000"/>
            </a:lvl4pPr>
            <a:lvl5pPr marL="5486263" indent="0">
              <a:buNone/>
              <a:defRPr sz="3000"/>
            </a:lvl5pPr>
            <a:lvl6pPr marL="6857828" indent="0">
              <a:buNone/>
              <a:defRPr sz="3000"/>
            </a:lvl6pPr>
            <a:lvl7pPr marL="8229395" indent="0">
              <a:buNone/>
              <a:defRPr sz="3000"/>
            </a:lvl7pPr>
            <a:lvl8pPr marL="9600960" indent="0">
              <a:buNone/>
              <a:defRPr sz="3000"/>
            </a:lvl8pPr>
            <a:lvl9pPr marL="10972526" indent="0">
              <a:buNone/>
              <a:defRPr sz="3000"/>
            </a:lvl9pPr>
          </a:lstStyle>
          <a:p>
            <a:pPr lvl="0"/>
            <a:r>
              <a:rPr lang="en-US"/>
              <a:t>Click to edit Master text styles</a:t>
            </a:r>
          </a:p>
        </p:txBody>
      </p:sp>
      <p:sp>
        <p:nvSpPr>
          <p:cNvPr id="5" name="Date Placeholder 4"/>
          <p:cNvSpPr>
            <a:spLocks noGrp="1"/>
          </p:cNvSpPr>
          <p:nvPr>
            <p:ph type="dt" sz="half" idx="10"/>
          </p:nvPr>
        </p:nvSpPr>
        <p:spPr/>
        <p:txBody>
          <a:bodyPr/>
          <a:lstStyle/>
          <a:p>
            <a:fld id="{776DFBC2-4703-476F-831C-3792E6939C79}"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3925797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523" y="2438400"/>
            <a:ext cx="8847534" cy="8534400"/>
          </a:xfrm>
        </p:spPr>
        <p:txBody>
          <a:bodyPr anchor="b"/>
          <a:lstStyle>
            <a:lvl1pPr>
              <a:defRPr sz="9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62173" y="5266276"/>
            <a:ext cx="13887450" cy="25992667"/>
          </a:xfrm>
        </p:spPr>
        <p:txBody>
          <a:bodyPr anchor="t"/>
          <a:lstStyle>
            <a:lvl1pPr marL="0" indent="0">
              <a:buNone/>
              <a:defRPr sz="9600"/>
            </a:lvl1pPr>
            <a:lvl2pPr marL="1371566" indent="0">
              <a:buNone/>
              <a:defRPr sz="8400"/>
            </a:lvl2pPr>
            <a:lvl3pPr marL="2743132" indent="0">
              <a:buNone/>
              <a:defRPr sz="7200"/>
            </a:lvl3pPr>
            <a:lvl4pPr marL="4114697" indent="0">
              <a:buNone/>
              <a:defRPr sz="6000"/>
            </a:lvl4pPr>
            <a:lvl5pPr marL="5486263" indent="0">
              <a:buNone/>
              <a:defRPr sz="6000"/>
            </a:lvl5pPr>
            <a:lvl6pPr marL="6857828" indent="0">
              <a:buNone/>
              <a:defRPr sz="6000"/>
            </a:lvl6pPr>
            <a:lvl7pPr marL="8229395" indent="0">
              <a:buNone/>
              <a:defRPr sz="6000"/>
            </a:lvl7pPr>
            <a:lvl8pPr marL="9600960" indent="0">
              <a:buNone/>
              <a:defRPr sz="6000"/>
            </a:lvl8pPr>
            <a:lvl9pPr marL="10972526" indent="0">
              <a:buNone/>
              <a:defRPr sz="6000"/>
            </a:lvl9pPr>
          </a:lstStyle>
          <a:p>
            <a:r>
              <a:rPr lang="en-US"/>
              <a:t>Click icon to add picture</a:t>
            </a:r>
            <a:endParaRPr lang="en-US" dirty="0"/>
          </a:p>
        </p:txBody>
      </p:sp>
      <p:sp>
        <p:nvSpPr>
          <p:cNvPr id="4" name="Text Placeholder 3"/>
          <p:cNvSpPr>
            <a:spLocks noGrp="1"/>
          </p:cNvSpPr>
          <p:nvPr>
            <p:ph type="body" sz="half" idx="2"/>
          </p:nvPr>
        </p:nvSpPr>
        <p:spPr>
          <a:xfrm>
            <a:off x="1889523" y="10972800"/>
            <a:ext cx="8847534" cy="20328469"/>
          </a:xfrm>
        </p:spPr>
        <p:txBody>
          <a:bodyPr/>
          <a:lstStyle>
            <a:lvl1pPr marL="0" indent="0">
              <a:buNone/>
              <a:defRPr sz="4800"/>
            </a:lvl1pPr>
            <a:lvl2pPr marL="1371566" indent="0">
              <a:buNone/>
              <a:defRPr sz="4200"/>
            </a:lvl2pPr>
            <a:lvl3pPr marL="2743132" indent="0">
              <a:buNone/>
              <a:defRPr sz="3600"/>
            </a:lvl3pPr>
            <a:lvl4pPr marL="4114697" indent="0">
              <a:buNone/>
              <a:defRPr sz="3000"/>
            </a:lvl4pPr>
            <a:lvl5pPr marL="5486263" indent="0">
              <a:buNone/>
              <a:defRPr sz="3000"/>
            </a:lvl5pPr>
            <a:lvl6pPr marL="6857828" indent="0">
              <a:buNone/>
              <a:defRPr sz="3000"/>
            </a:lvl6pPr>
            <a:lvl7pPr marL="8229395" indent="0">
              <a:buNone/>
              <a:defRPr sz="3000"/>
            </a:lvl7pPr>
            <a:lvl8pPr marL="9600960" indent="0">
              <a:buNone/>
              <a:defRPr sz="3000"/>
            </a:lvl8pPr>
            <a:lvl9pPr marL="10972526" indent="0">
              <a:buNone/>
              <a:defRPr sz="3000"/>
            </a:lvl9pPr>
          </a:lstStyle>
          <a:p>
            <a:pPr lvl="0"/>
            <a:r>
              <a:rPr lang="en-US"/>
              <a:t>Click to edit Master text styles</a:t>
            </a:r>
          </a:p>
        </p:txBody>
      </p:sp>
      <p:sp>
        <p:nvSpPr>
          <p:cNvPr id="5" name="Date Placeholder 4"/>
          <p:cNvSpPr>
            <a:spLocks noGrp="1"/>
          </p:cNvSpPr>
          <p:nvPr>
            <p:ph type="dt" sz="half" idx="10"/>
          </p:nvPr>
        </p:nvSpPr>
        <p:spPr/>
        <p:txBody>
          <a:bodyPr/>
          <a:lstStyle/>
          <a:p>
            <a:fld id="{776DFBC2-4703-476F-831C-3792E6939C79}" type="datetimeFigureOut">
              <a:rPr lang="en-US" smtClean="0"/>
              <a:t>7/29/2021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2620265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6DFBC2-4703-476F-831C-3792E6939C79}"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2491510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631027" y="1947335"/>
            <a:ext cx="5915025" cy="3099646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85952" y="1947335"/>
            <a:ext cx="17402175" cy="309964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6DFBC2-4703-476F-831C-3792E6939C79}" type="datetimeFigureOut">
              <a:rPr lang="en-US" smtClean="0"/>
              <a:t>7/29/2021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E8FC3D-49A6-4BFF-BB6A-B8A03B6D2859}" type="slidenum">
              <a:rPr lang="en-US" smtClean="0"/>
              <a:t>‹#›</a:t>
            </a:fld>
            <a:endParaRPr lang="en-US"/>
          </a:p>
        </p:txBody>
      </p:sp>
    </p:spTree>
    <p:extLst>
      <p:ext uri="{BB962C8B-B14F-4D97-AF65-F5344CB8AC3E}">
        <p14:creationId xmlns:p14="http://schemas.microsoft.com/office/powerpoint/2010/main" val="412706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5950" y="1947343"/>
            <a:ext cx="23660100" cy="70696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85950" y="9736667"/>
            <a:ext cx="23660100" cy="23207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85950" y="33900543"/>
            <a:ext cx="6172200" cy="1947333"/>
          </a:xfrm>
          <a:prstGeom prst="rect">
            <a:avLst/>
          </a:prstGeom>
        </p:spPr>
        <p:txBody>
          <a:bodyPr vert="horz" lIns="91440" tIns="45720" rIns="91440" bIns="45720" rtlCol="0" anchor="ctr"/>
          <a:lstStyle>
            <a:lvl1pPr algn="l">
              <a:defRPr sz="3600">
                <a:solidFill>
                  <a:schemeClr val="tx1">
                    <a:tint val="75000"/>
                  </a:schemeClr>
                </a:solidFill>
              </a:defRPr>
            </a:lvl1pPr>
          </a:lstStyle>
          <a:p>
            <a:fld id="{776DFBC2-4703-476F-831C-3792E6939C79}" type="datetimeFigureOut">
              <a:rPr lang="en-US" smtClean="0"/>
              <a:t>7/29/2021</a:t>
            </a:fld>
            <a:endParaRPr lang="en-US"/>
          </a:p>
        </p:txBody>
      </p:sp>
      <p:sp>
        <p:nvSpPr>
          <p:cNvPr id="5" name="Footer Placeholder 4"/>
          <p:cNvSpPr>
            <a:spLocks noGrp="1"/>
          </p:cNvSpPr>
          <p:nvPr>
            <p:ph type="ftr" sz="quarter" idx="3"/>
          </p:nvPr>
        </p:nvSpPr>
        <p:spPr>
          <a:xfrm>
            <a:off x="9086850" y="33900543"/>
            <a:ext cx="9258300" cy="1947333"/>
          </a:xfrm>
          <a:prstGeom prst="rect">
            <a:avLst/>
          </a:prstGeom>
        </p:spPr>
        <p:txBody>
          <a:bodyPr vert="horz" lIns="91440" tIns="45720" rIns="91440" bIns="45720" rtlCol="0" anchor="ctr"/>
          <a:lstStyle>
            <a:lvl1pPr algn="ctr">
              <a:defRPr sz="3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9373850" y="33900543"/>
            <a:ext cx="6172200" cy="1947333"/>
          </a:xfrm>
          <a:prstGeom prst="rect">
            <a:avLst/>
          </a:prstGeom>
        </p:spPr>
        <p:txBody>
          <a:bodyPr vert="horz" lIns="91440" tIns="45720" rIns="91440" bIns="45720" rtlCol="0" anchor="ctr"/>
          <a:lstStyle>
            <a:lvl1pPr algn="r">
              <a:defRPr sz="3600">
                <a:solidFill>
                  <a:schemeClr val="tx1">
                    <a:tint val="75000"/>
                  </a:schemeClr>
                </a:solidFill>
              </a:defRPr>
            </a:lvl1pPr>
          </a:lstStyle>
          <a:p>
            <a:fld id="{28E8FC3D-49A6-4BFF-BB6A-B8A03B6D2859}" type="slidenum">
              <a:rPr lang="en-US" smtClean="0"/>
              <a:t>‹#›</a:t>
            </a:fld>
            <a:endParaRPr lang="en-US"/>
          </a:p>
        </p:txBody>
      </p:sp>
    </p:spTree>
    <p:extLst>
      <p:ext uri="{BB962C8B-B14F-4D97-AF65-F5344CB8AC3E}">
        <p14:creationId xmlns:p14="http://schemas.microsoft.com/office/powerpoint/2010/main" val="37962363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743132" rtl="0" eaLnBrk="1" latinLnBrk="0" hangingPunct="1">
        <a:lnSpc>
          <a:spcPct val="90000"/>
        </a:lnSpc>
        <a:spcBef>
          <a:spcPct val="0"/>
        </a:spcBef>
        <a:buNone/>
        <a:defRPr sz="13200" kern="1200">
          <a:solidFill>
            <a:schemeClr val="tx1"/>
          </a:solidFill>
          <a:latin typeface="+mj-lt"/>
          <a:ea typeface="+mj-ea"/>
          <a:cs typeface="+mj-cs"/>
        </a:defRPr>
      </a:lvl1pPr>
    </p:titleStyle>
    <p:bodyStyle>
      <a:lvl1pPr marL="685783" indent="-685783" algn="l" defTabSz="2743132" rtl="0" eaLnBrk="1" latinLnBrk="0" hangingPunct="1">
        <a:lnSpc>
          <a:spcPct val="90000"/>
        </a:lnSpc>
        <a:spcBef>
          <a:spcPts val="3000"/>
        </a:spcBef>
        <a:buFont typeface="Arial" panose="020B0604020202020204" pitchFamily="34" charset="0"/>
        <a:buChar char="•"/>
        <a:defRPr sz="8400" kern="1200">
          <a:solidFill>
            <a:schemeClr val="tx1"/>
          </a:solidFill>
          <a:latin typeface="+mn-lt"/>
          <a:ea typeface="+mn-ea"/>
          <a:cs typeface="+mn-cs"/>
        </a:defRPr>
      </a:lvl1pPr>
      <a:lvl2pPr marL="2057348" indent="-685783" algn="l" defTabSz="2743132" rtl="0" eaLnBrk="1" latinLnBrk="0" hangingPunct="1">
        <a:lnSpc>
          <a:spcPct val="90000"/>
        </a:lnSpc>
        <a:spcBef>
          <a:spcPts val="1500"/>
        </a:spcBef>
        <a:buFont typeface="Arial" panose="020B0604020202020204" pitchFamily="34" charset="0"/>
        <a:buChar char="•"/>
        <a:defRPr sz="7200" kern="1200">
          <a:solidFill>
            <a:schemeClr val="tx1"/>
          </a:solidFill>
          <a:latin typeface="+mn-lt"/>
          <a:ea typeface="+mn-ea"/>
          <a:cs typeface="+mn-cs"/>
        </a:defRPr>
      </a:lvl2pPr>
      <a:lvl3pPr marL="3428915" indent="-685783" algn="l" defTabSz="2743132" rtl="0" eaLnBrk="1" latinLnBrk="0" hangingPunct="1">
        <a:lnSpc>
          <a:spcPct val="90000"/>
        </a:lnSpc>
        <a:spcBef>
          <a:spcPts val="1500"/>
        </a:spcBef>
        <a:buFont typeface="Arial" panose="020B0604020202020204" pitchFamily="34" charset="0"/>
        <a:buChar char="•"/>
        <a:defRPr sz="6000" kern="1200">
          <a:solidFill>
            <a:schemeClr val="tx1"/>
          </a:solidFill>
          <a:latin typeface="+mn-lt"/>
          <a:ea typeface="+mn-ea"/>
          <a:cs typeface="+mn-cs"/>
        </a:defRPr>
      </a:lvl3pPr>
      <a:lvl4pPr marL="4800480"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4pPr>
      <a:lvl5pPr marL="6172046"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5pPr>
      <a:lvl6pPr marL="7543612"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6pPr>
      <a:lvl7pPr marL="8915177"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7pPr>
      <a:lvl8pPr marL="10286743"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8pPr>
      <a:lvl9pPr marL="11658308" indent="-685783" algn="l" defTabSz="2743132" rtl="0" eaLnBrk="1" latinLnBrk="0" hangingPunct="1">
        <a:lnSpc>
          <a:spcPct val="90000"/>
        </a:lnSpc>
        <a:spcBef>
          <a:spcPts val="1500"/>
        </a:spcBef>
        <a:buFont typeface="Arial" panose="020B0604020202020204" pitchFamily="34" charset="0"/>
        <a:buChar char="•"/>
        <a:defRPr sz="5400" kern="1200">
          <a:solidFill>
            <a:schemeClr val="tx1"/>
          </a:solidFill>
          <a:latin typeface="+mn-lt"/>
          <a:ea typeface="+mn-ea"/>
          <a:cs typeface="+mn-cs"/>
        </a:defRPr>
      </a:lvl9pPr>
    </p:bodyStyle>
    <p:otherStyle>
      <a:defPPr>
        <a:defRPr lang="en-US"/>
      </a:defPPr>
      <a:lvl1pPr marL="0" algn="l" defTabSz="2743132" rtl="0" eaLnBrk="1" latinLnBrk="0" hangingPunct="1">
        <a:defRPr sz="5400" kern="1200">
          <a:solidFill>
            <a:schemeClr val="tx1"/>
          </a:solidFill>
          <a:latin typeface="+mn-lt"/>
          <a:ea typeface="+mn-ea"/>
          <a:cs typeface="+mn-cs"/>
        </a:defRPr>
      </a:lvl1pPr>
      <a:lvl2pPr marL="1371566" algn="l" defTabSz="2743132" rtl="0" eaLnBrk="1" latinLnBrk="0" hangingPunct="1">
        <a:defRPr sz="5400" kern="1200">
          <a:solidFill>
            <a:schemeClr val="tx1"/>
          </a:solidFill>
          <a:latin typeface="+mn-lt"/>
          <a:ea typeface="+mn-ea"/>
          <a:cs typeface="+mn-cs"/>
        </a:defRPr>
      </a:lvl2pPr>
      <a:lvl3pPr marL="2743132" algn="l" defTabSz="2743132" rtl="0" eaLnBrk="1" latinLnBrk="0" hangingPunct="1">
        <a:defRPr sz="5400" kern="1200">
          <a:solidFill>
            <a:schemeClr val="tx1"/>
          </a:solidFill>
          <a:latin typeface="+mn-lt"/>
          <a:ea typeface="+mn-ea"/>
          <a:cs typeface="+mn-cs"/>
        </a:defRPr>
      </a:lvl3pPr>
      <a:lvl4pPr marL="4114697" algn="l" defTabSz="2743132" rtl="0" eaLnBrk="1" latinLnBrk="0" hangingPunct="1">
        <a:defRPr sz="5400" kern="1200">
          <a:solidFill>
            <a:schemeClr val="tx1"/>
          </a:solidFill>
          <a:latin typeface="+mn-lt"/>
          <a:ea typeface="+mn-ea"/>
          <a:cs typeface="+mn-cs"/>
        </a:defRPr>
      </a:lvl4pPr>
      <a:lvl5pPr marL="5486263" algn="l" defTabSz="2743132" rtl="0" eaLnBrk="1" latinLnBrk="0" hangingPunct="1">
        <a:defRPr sz="5400" kern="1200">
          <a:solidFill>
            <a:schemeClr val="tx1"/>
          </a:solidFill>
          <a:latin typeface="+mn-lt"/>
          <a:ea typeface="+mn-ea"/>
          <a:cs typeface="+mn-cs"/>
        </a:defRPr>
      </a:lvl5pPr>
      <a:lvl6pPr marL="6857828" algn="l" defTabSz="2743132" rtl="0" eaLnBrk="1" latinLnBrk="0" hangingPunct="1">
        <a:defRPr sz="5400" kern="1200">
          <a:solidFill>
            <a:schemeClr val="tx1"/>
          </a:solidFill>
          <a:latin typeface="+mn-lt"/>
          <a:ea typeface="+mn-ea"/>
          <a:cs typeface="+mn-cs"/>
        </a:defRPr>
      </a:lvl6pPr>
      <a:lvl7pPr marL="8229395" algn="l" defTabSz="2743132" rtl="0" eaLnBrk="1" latinLnBrk="0" hangingPunct="1">
        <a:defRPr sz="5400" kern="1200">
          <a:solidFill>
            <a:schemeClr val="tx1"/>
          </a:solidFill>
          <a:latin typeface="+mn-lt"/>
          <a:ea typeface="+mn-ea"/>
          <a:cs typeface="+mn-cs"/>
        </a:defRPr>
      </a:lvl7pPr>
      <a:lvl8pPr marL="9600960" algn="l" defTabSz="2743132" rtl="0" eaLnBrk="1" latinLnBrk="0" hangingPunct="1">
        <a:defRPr sz="5400" kern="1200">
          <a:solidFill>
            <a:schemeClr val="tx1"/>
          </a:solidFill>
          <a:latin typeface="+mn-lt"/>
          <a:ea typeface="+mn-ea"/>
          <a:cs typeface="+mn-cs"/>
        </a:defRPr>
      </a:lvl8pPr>
      <a:lvl9pPr marL="10972526" algn="l" defTabSz="2743132" rtl="0" eaLnBrk="1" latinLnBrk="0" hangingPunct="1">
        <a:defRPr sz="5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 /><Relationship Id="rId13" Type="http://schemas.openxmlformats.org/officeDocument/2006/relationships/image" Target="../media/image7.jpg" /><Relationship Id="rId18" Type="http://schemas.openxmlformats.org/officeDocument/2006/relationships/image" Target="../media/image12.png" /><Relationship Id="rId3" Type="http://schemas.openxmlformats.org/officeDocument/2006/relationships/image" Target="../media/image2.jpg" /><Relationship Id="rId21" Type="http://schemas.openxmlformats.org/officeDocument/2006/relationships/image" Target="../media/image15.jpeg" /><Relationship Id="rId7" Type="http://schemas.openxmlformats.org/officeDocument/2006/relationships/diagramQuickStyle" Target="../diagrams/quickStyle1.xml" /><Relationship Id="rId12" Type="http://schemas.openxmlformats.org/officeDocument/2006/relationships/image" Target="../media/image6.jpg" /><Relationship Id="rId17" Type="http://schemas.openxmlformats.org/officeDocument/2006/relationships/image" Target="../media/image11.png" /><Relationship Id="rId2" Type="http://schemas.openxmlformats.org/officeDocument/2006/relationships/image" Target="../media/image1.jpeg" /><Relationship Id="rId16" Type="http://schemas.openxmlformats.org/officeDocument/2006/relationships/image" Target="../media/image10.jpg" /><Relationship Id="rId20" Type="http://schemas.openxmlformats.org/officeDocument/2006/relationships/image" Target="../media/image14.jpeg" /><Relationship Id="rId1" Type="http://schemas.openxmlformats.org/officeDocument/2006/relationships/slideLayout" Target="../slideLayouts/slideLayout1.xml" /><Relationship Id="rId6" Type="http://schemas.openxmlformats.org/officeDocument/2006/relationships/diagramLayout" Target="../diagrams/layout1.xml" /><Relationship Id="rId11" Type="http://schemas.openxmlformats.org/officeDocument/2006/relationships/image" Target="../media/image5.png" /><Relationship Id="rId24" Type="http://schemas.openxmlformats.org/officeDocument/2006/relationships/image" Target="../media/image18.jpeg" /><Relationship Id="rId5" Type="http://schemas.openxmlformats.org/officeDocument/2006/relationships/diagramData" Target="../diagrams/data1.xml" /><Relationship Id="rId15" Type="http://schemas.openxmlformats.org/officeDocument/2006/relationships/image" Target="../media/image9.jpg" /><Relationship Id="rId23" Type="http://schemas.openxmlformats.org/officeDocument/2006/relationships/image" Target="../media/image17.png" /><Relationship Id="rId10" Type="http://schemas.openxmlformats.org/officeDocument/2006/relationships/image" Target="../media/image4.jpeg" /><Relationship Id="rId19" Type="http://schemas.openxmlformats.org/officeDocument/2006/relationships/image" Target="../media/image13.jpeg" /><Relationship Id="rId4" Type="http://schemas.openxmlformats.org/officeDocument/2006/relationships/image" Target="../media/image3.png" /><Relationship Id="rId9" Type="http://schemas.microsoft.com/office/2007/relationships/diagramDrawing" Target="../diagrams/drawing1.xml" /><Relationship Id="rId14" Type="http://schemas.openxmlformats.org/officeDocument/2006/relationships/image" Target="../media/image8.png" /><Relationship Id="rId22" Type="http://schemas.openxmlformats.org/officeDocument/2006/relationships/image" Target="../media/image16.jpe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7C65F5-EB6B-49FB-840C-C8CBDE1B04D4}"/>
              </a:ext>
            </a:extLst>
          </p:cNvPr>
          <p:cNvSpPr txBox="1"/>
          <p:nvPr/>
        </p:nvSpPr>
        <p:spPr>
          <a:xfrm>
            <a:off x="472440" y="223502"/>
            <a:ext cx="26327100" cy="1184876"/>
          </a:xfrm>
          <a:prstGeom prst="rect">
            <a:avLst/>
          </a:prstGeom>
          <a:solidFill>
            <a:srgbClr val="000066"/>
          </a:solidFill>
        </p:spPr>
        <p:style>
          <a:lnRef idx="2">
            <a:schemeClr val="accent1"/>
          </a:lnRef>
          <a:fillRef idx="1">
            <a:schemeClr val="lt1"/>
          </a:fillRef>
          <a:effectRef idx="0">
            <a:schemeClr val="accent1"/>
          </a:effectRef>
          <a:fontRef idx="minor">
            <a:schemeClr val="dk1"/>
          </a:fontRef>
        </p:style>
        <p:txBody>
          <a:bodyPr wrap="square">
            <a:spAutoFit/>
          </a:bodyPr>
          <a:lstStyle/>
          <a:p>
            <a:pPr marL="0" marR="0" algn="ctr">
              <a:lnSpc>
                <a:spcPct val="150000"/>
              </a:lnSpc>
              <a:spcBef>
                <a:spcPts val="0"/>
              </a:spcBef>
              <a:spcAft>
                <a:spcPts val="0"/>
              </a:spcAft>
            </a:pPr>
            <a:r>
              <a:rPr lang="en-GB" sz="5400" b="1">
                <a:solidFill>
                  <a:schemeClr val="bg1"/>
                </a:solidFill>
                <a:effectLst/>
                <a:latin typeface="Arial" panose="020B0604020202020204" pitchFamily="34" charset="0"/>
                <a:ea typeface="Times New Roman" panose="02020603050405020304" pitchFamily="18" charset="0"/>
                <a:cs typeface="Arial" panose="020B0604020202020204" pitchFamily="34" charset="0"/>
              </a:rPr>
              <a:t>Diabetes</a:t>
            </a:r>
            <a:endParaRPr lang="en-US" sz="4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7073FFC3-98E9-442A-89EF-B10DE562B493}"/>
              </a:ext>
            </a:extLst>
          </p:cNvPr>
          <p:cNvSpPr txBox="1"/>
          <p:nvPr/>
        </p:nvSpPr>
        <p:spPr>
          <a:xfrm>
            <a:off x="472440" y="1598861"/>
            <a:ext cx="13243560" cy="584775"/>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3200" b="1" dirty="0">
                <a:effectLst/>
                <a:latin typeface="Arial" panose="020B0604020202020204" pitchFamily="34" charset="0"/>
                <a:ea typeface="Times New Roman" panose="02020603050405020304" pitchFamily="18" charset="0"/>
                <a:cs typeface="Arial" panose="020B0604020202020204" pitchFamily="34" charset="0"/>
              </a:rPr>
              <a:t>Introduction</a:t>
            </a:r>
            <a:endParaRPr lang="en-US" sz="44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612B65F-97FB-4A40-9A38-04D986B1B9D0}"/>
              </a:ext>
            </a:extLst>
          </p:cNvPr>
          <p:cNvSpPr txBox="1"/>
          <p:nvPr/>
        </p:nvSpPr>
        <p:spPr>
          <a:xfrm>
            <a:off x="472440" y="2334468"/>
            <a:ext cx="13243560" cy="2949525"/>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dirty="0">
                <a:effectLst/>
                <a:latin typeface="Arial" panose="020B0604020202020204" pitchFamily="34" charset="0"/>
                <a:ea typeface="Times New Roman" panose="02020603050405020304" pitchFamily="18" charset="0"/>
                <a:cs typeface="Arial" panose="020B0604020202020204" pitchFamily="34" charset="0"/>
              </a:rPr>
              <a:t>Diabetes is a </a:t>
            </a:r>
            <a:r>
              <a:rPr lang="en-GB" b="1" dirty="0">
                <a:effectLst/>
                <a:latin typeface="Arial" panose="020B0604020202020204" pitchFamily="34" charset="0"/>
                <a:ea typeface="Times New Roman" panose="02020603050405020304" pitchFamily="18" charset="0"/>
                <a:cs typeface="Arial" panose="020B0604020202020204" pitchFamily="34" charset="0"/>
              </a:rPr>
              <a:t>complicated health issue</a:t>
            </a:r>
            <a:r>
              <a:rPr lang="en-GB" dirty="0">
                <a:effectLst/>
                <a:latin typeface="Arial" panose="020B0604020202020204" pitchFamily="34" charset="0"/>
                <a:ea typeface="Times New Roman" panose="02020603050405020304" pitchFamily="18" charset="0"/>
                <a:cs typeface="Arial" panose="020B0604020202020204" pitchFamily="34" charset="0"/>
              </a:rPr>
              <a:t> which increases the risk of being affected by other health issues. The awareness and understanding about diabetes help to maintain effective health. Besides, healthcare professionals need to understand the </a:t>
            </a:r>
            <a:r>
              <a:rPr lang="en-GB" b="1" dirty="0">
                <a:effectLst/>
                <a:latin typeface="Arial" panose="020B0604020202020204" pitchFamily="34" charset="0"/>
                <a:ea typeface="Times New Roman" panose="02020603050405020304" pitchFamily="18" charset="0"/>
                <a:cs typeface="Arial" panose="020B0604020202020204" pitchFamily="34" charset="0"/>
              </a:rPr>
              <a:t>physiological aspects</a:t>
            </a:r>
            <a:r>
              <a:rPr lang="en-GB" dirty="0">
                <a:effectLst/>
                <a:latin typeface="Arial" panose="020B0604020202020204" pitchFamily="34" charset="0"/>
                <a:ea typeface="Times New Roman" panose="02020603050405020304" pitchFamily="18" charset="0"/>
                <a:cs typeface="Arial" panose="020B0604020202020204" pitchFamily="34" charset="0"/>
              </a:rPr>
              <a:t> of diabetes for promoting high-quality care by understanding the patient's needs. There are different types of diabetes </a:t>
            </a:r>
            <a:r>
              <a:rPr lang="en-GB" sz="1600" dirty="0">
                <a:effectLst/>
                <a:latin typeface="Arial" panose="020B0604020202020204" pitchFamily="34" charset="0"/>
                <a:ea typeface="Times New Roman" panose="02020603050405020304" pitchFamily="18" charset="0"/>
                <a:cs typeface="Arial" panose="020B0604020202020204" pitchFamily="34" charset="0"/>
              </a:rPr>
              <a:t>including</a:t>
            </a:r>
            <a:r>
              <a:rPr lang="en-GB" dirty="0">
                <a:effectLst/>
                <a:latin typeface="Arial" panose="020B0604020202020204" pitchFamily="34" charset="0"/>
                <a:ea typeface="Times New Roman" panose="02020603050405020304" pitchFamily="18" charset="0"/>
                <a:cs typeface="Arial" panose="020B0604020202020204" pitchFamily="34" charset="0"/>
              </a:rPr>
              <a:t> Type 1 Diabetes and Type 2 Diabetes</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(Leslie, 2019). The human body’s insulin and glucose system are not working effectively in diabetes reducing the strengths of the immune and whole-body systems. Various types of </a:t>
            </a:r>
            <a:r>
              <a:rPr lang="en-GB" b="1" dirty="0">
                <a:effectLst/>
                <a:latin typeface="Arial" panose="020B0604020202020204" pitchFamily="34" charset="0"/>
                <a:ea typeface="Times New Roman" panose="02020603050405020304" pitchFamily="18" charset="0"/>
                <a:cs typeface="Arial" panose="020B0604020202020204" pitchFamily="34" charset="0"/>
              </a:rPr>
              <a:t>risk factors</a:t>
            </a:r>
            <a:r>
              <a:rPr lang="en-GB" dirty="0">
                <a:effectLst/>
                <a:latin typeface="Arial" panose="020B0604020202020204" pitchFamily="34" charset="0"/>
                <a:ea typeface="Times New Roman" panose="02020603050405020304" pitchFamily="18" charset="0"/>
                <a:cs typeface="Arial" panose="020B0604020202020204" pitchFamily="34" charset="0"/>
              </a:rPr>
              <a:t> increase the chance of developing diabetes where proper management and intervention can help to maintain diabetes at a controlled level. </a:t>
            </a:r>
            <a:endParaRPr lang="en-US"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1" name="TextBox 10">
            <a:extLst>
              <a:ext uri="{FF2B5EF4-FFF2-40B4-BE49-F238E27FC236}">
                <a16:creationId xmlns:a16="http://schemas.microsoft.com/office/drawing/2014/main" id="{28E4F882-564C-4654-BC6A-006563D0DE03}"/>
              </a:ext>
            </a:extLst>
          </p:cNvPr>
          <p:cNvSpPr txBox="1"/>
          <p:nvPr/>
        </p:nvSpPr>
        <p:spPr>
          <a:xfrm>
            <a:off x="472440" y="5417809"/>
            <a:ext cx="13296900" cy="739754"/>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3200" b="1" kern="0" dirty="0">
                <a:effectLst/>
                <a:latin typeface="Arial" panose="020B0604020202020204" pitchFamily="34" charset="0"/>
                <a:cs typeface="Arial" panose="020B0604020202020204" pitchFamily="34" charset="0"/>
              </a:rPr>
              <a:t>Health Issue: Diabetes </a:t>
            </a:r>
            <a:endParaRPr lang="en-US" sz="3200" b="1" kern="0" dirty="0">
              <a:effectLst/>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0D3162F-24A9-468D-9350-C460E4DD1736}"/>
              </a:ext>
            </a:extLst>
          </p:cNvPr>
          <p:cNvSpPr txBox="1"/>
          <p:nvPr/>
        </p:nvSpPr>
        <p:spPr>
          <a:xfrm>
            <a:off x="472440" y="6300540"/>
            <a:ext cx="13296900" cy="5442516"/>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b="1" dirty="0">
                <a:effectLst/>
                <a:latin typeface="Arial" panose="020B0604020202020204" pitchFamily="34" charset="0"/>
                <a:ea typeface="Times New Roman" panose="02020603050405020304" pitchFamily="18" charset="0"/>
                <a:cs typeface="Arial" panose="020B0604020202020204" pitchFamily="34" charset="0"/>
              </a:rPr>
              <a:t>Diabetes</a:t>
            </a:r>
            <a:r>
              <a:rPr lang="en-GB" dirty="0">
                <a:effectLst/>
                <a:latin typeface="Arial" panose="020B0604020202020204" pitchFamily="34" charset="0"/>
                <a:ea typeface="Times New Roman" panose="02020603050405020304" pitchFamily="18" charset="0"/>
                <a:cs typeface="Arial" panose="020B0604020202020204" pitchFamily="34" charset="0"/>
              </a:rPr>
              <a:t> is a serious health issue where blood glucose level increases in the human body. The main source of body energy is blood glucose which comes from foods. Insulin helps glucose used for energy transform into the human cells</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a:t>
            </a:r>
            <a:r>
              <a:rPr lang="en-GB" dirty="0" err="1">
                <a:effectLst/>
                <a:latin typeface="Arial" panose="020B0604020202020204" pitchFamily="34" charset="0"/>
                <a:ea typeface="Times New Roman" panose="02020603050405020304" pitchFamily="18" charset="0"/>
                <a:cs typeface="Arial" panose="020B0604020202020204" pitchFamily="34" charset="0"/>
              </a:rPr>
              <a:t>deMolitor</a:t>
            </a:r>
            <a:r>
              <a:rPr lang="en-GB" dirty="0">
                <a:effectLst/>
                <a:latin typeface="Arial" panose="020B0604020202020204" pitchFamily="34" charset="0"/>
                <a:ea typeface="Times New Roman" panose="02020603050405020304" pitchFamily="18" charset="0"/>
                <a:cs typeface="Arial" panose="020B0604020202020204" pitchFamily="34" charset="0"/>
              </a:rPr>
              <a:t>, Dunbar and </a:t>
            </a:r>
            <a:r>
              <a:rPr lang="en-GB" dirty="0" err="1">
                <a:effectLst/>
                <a:latin typeface="Arial" panose="020B0604020202020204" pitchFamily="34" charset="0"/>
                <a:ea typeface="Times New Roman" panose="02020603050405020304" pitchFamily="18" charset="0"/>
                <a:cs typeface="Arial" panose="020B0604020202020204" pitchFamily="34" charset="0"/>
              </a:rPr>
              <a:t>Vallis</a:t>
            </a:r>
            <a:r>
              <a:rPr lang="en-GB" dirty="0">
                <a:effectLst/>
                <a:latin typeface="Arial" panose="020B0604020202020204" pitchFamily="34" charset="0"/>
                <a:ea typeface="Times New Roman" panose="02020603050405020304" pitchFamily="18" charset="0"/>
                <a:cs typeface="Arial" panose="020B0604020202020204" pitchFamily="34" charset="0"/>
              </a:rPr>
              <a:t>, 2020). However, the human body sometimes does not provide enough insulin to using glucose as energy. As a result, blood glucose cannot reach to the human cells. It becomes a major </a:t>
            </a:r>
            <a:r>
              <a:rPr lang="en-GB" b="1" dirty="0">
                <a:effectLst/>
                <a:latin typeface="Arial" panose="020B0604020202020204" pitchFamily="34" charset="0"/>
                <a:ea typeface="Times New Roman" panose="02020603050405020304" pitchFamily="18" charset="0"/>
                <a:cs typeface="Arial" panose="020B0604020202020204" pitchFamily="34" charset="0"/>
              </a:rPr>
              <a:t>health problem</a:t>
            </a:r>
            <a:r>
              <a:rPr lang="en-GB" dirty="0">
                <a:effectLst/>
                <a:latin typeface="Arial" panose="020B0604020202020204" pitchFamily="34" charset="0"/>
                <a:ea typeface="Times New Roman" panose="02020603050405020304" pitchFamily="18" charset="0"/>
                <a:cs typeface="Arial" panose="020B0604020202020204" pitchFamily="34" charset="0"/>
              </a:rPr>
              <a:t> as it has no cure rather than managing it with different interventions. Type 1 diabetes, type 2 diabetes, gestational diabetes and others are major types of diabetes which impact seriously human health conditions. In the case of </a:t>
            </a:r>
            <a:r>
              <a:rPr lang="en-GB" b="1" dirty="0">
                <a:effectLst/>
                <a:latin typeface="Arial" panose="020B0604020202020204" pitchFamily="34" charset="0"/>
                <a:ea typeface="Times New Roman" panose="02020603050405020304" pitchFamily="18" charset="0"/>
                <a:cs typeface="Arial" panose="020B0604020202020204" pitchFamily="34" charset="0"/>
              </a:rPr>
              <a:t>type 1 diabetes</a:t>
            </a:r>
            <a:r>
              <a:rPr lang="en-GB" dirty="0">
                <a:effectLst/>
                <a:latin typeface="Arial" panose="020B0604020202020204" pitchFamily="34" charset="0"/>
                <a:ea typeface="Times New Roman" panose="02020603050405020304" pitchFamily="18" charset="0"/>
                <a:cs typeface="Arial" panose="020B0604020202020204" pitchFamily="34" charset="0"/>
              </a:rPr>
              <a:t>, the body doesn’t produce insulin. While the body doesn’t make or use insulin represents as type 2 diabetes. Different types of health problems such as stroke, kidney diseases, nerve damage, eye problems, heart diseases and others increase among the human body. </a:t>
            </a:r>
            <a:r>
              <a:rPr lang="en-GB" b="1" dirty="0">
                <a:effectLst/>
                <a:latin typeface="Arial" panose="020B0604020202020204" pitchFamily="34" charset="0"/>
                <a:ea typeface="Times New Roman" panose="02020603050405020304" pitchFamily="18" charset="0"/>
                <a:cs typeface="Arial" panose="020B0604020202020204" pitchFamily="34" charset="0"/>
              </a:rPr>
              <a:t>Symptoms of diabetes</a:t>
            </a:r>
            <a:r>
              <a:rPr lang="en-GB" dirty="0">
                <a:effectLst/>
                <a:latin typeface="Arial" panose="020B0604020202020204" pitchFamily="34" charset="0"/>
                <a:ea typeface="Times New Roman" panose="02020603050405020304" pitchFamily="18" charset="0"/>
                <a:cs typeface="Arial" panose="020B0604020202020204" pitchFamily="34" charset="0"/>
              </a:rPr>
              <a:t> include increased weight loss, increased thirst, hunger, blurry vision, extreme fatigue and different other. Treatment of different types of diabetes is very important for better health conditions. Diabetes affected people need to maintain proper medication and diagnosis to reduce the complications associated with diabetes. Around 7% of people lives in the UK suffers from diabetes where a million people are considered to have </a:t>
            </a:r>
            <a:r>
              <a:rPr lang="en-GB" b="1" dirty="0">
                <a:effectLst/>
                <a:latin typeface="Arial" panose="020B0604020202020204" pitchFamily="34" charset="0"/>
                <a:ea typeface="Times New Roman" panose="02020603050405020304" pitchFamily="18" charset="0"/>
                <a:cs typeface="Arial" panose="020B0604020202020204" pitchFamily="34" charset="0"/>
              </a:rPr>
              <a:t>undiagnosed type 2 diabetes</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(Dyson et al., 2019). However, more than 4.7 million are considered to be diabetes patients. </a:t>
            </a:r>
            <a:endParaRPr lang="en-US"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6" name="Picture 15">
            <a:extLst>
              <a:ext uri="{FF2B5EF4-FFF2-40B4-BE49-F238E27FC236}">
                <a16:creationId xmlns:a16="http://schemas.microsoft.com/office/drawing/2014/main" id="{2E4FA9A2-0DFF-481C-96B0-016B30B77CCC}"/>
              </a:ext>
            </a:extLst>
          </p:cNvPr>
          <p:cNvPicPr/>
          <p:nvPr/>
        </p:nvPicPr>
        <p:blipFill rotWithShape="1">
          <a:blip r:embed="rId2">
            <a:extLst>
              <a:ext uri="{28A0092B-C50C-407E-A947-70E740481C1C}">
                <a14:useLocalDpi xmlns:a14="http://schemas.microsoft.com/office/drawing/2010/main" val="0"/>
              </a:ext>
            </a:extLst>
          </a:blip>
          <a:srcRect/>
          <a:stretch/>
        </p:blipFill>
        <p:spPr bwMode="auto">
          <a:xfrm>
            <a:off x="442756" y="11834472"/>
            <a:ext cx="6134100" cy="2120068"/>
          </a:xfrm>
          <a:prstGeom prst="rect">
            <a:avLst/>
          </a:prstGeom>
          <a:ln>
            <a:noFill/>
          </a:ln>
          <a:extLst>
            <a:ext uri="{53640926-AAD7-44D8-BBD7-CCE9431645EC}">
              <a14:shadowObscured xmlns:a14="http://schemas.microsoft.com/office/drawing/2010/main"/>
            </a:ext>
          </a:extLst>
        </p:spPr>
      </p:pic>
      <p:sp>
        <p:nvSpPr>
          <p:cNvPr id="18" name="TextBox 17">
            <a:extLst>
              <a:ext uri="{FF2B5EF4-FFF2-40B4-BE49-F238E27FC236}">
                <a16:creationId xmlns:a16="http://schemas.microsoft.com/office/drawing/2014/main" id="{F06751ED-A5AC-4982-83F6-4353E64A834C}"/>
              </a:ext>
            </a:extLst>
          </p:cNvPr>
          <p:cNvSpPr txBox="1"/>
          <p:nvPr/>
        </p:nvSpPr>
        <p:spPr>
          <a:xfrm>
            <a:off x="472440" y="14582857"/>
            <a:ext cx="13296898" cy="1154675"/>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US" sz="1600" dirty="0">
                <a:effectLst/>
                <a:latin typeface="Arial" panose="020B0604020202020204" pitchFamily="34" charset="0"/>
                <a:ea typeface="Times New Roman" panose="02020603050405020304" pitchFamily="18" charset="0"/>
                <a:cs typeface="Arial" panose="020B0604020202020204" pitchFamily="34" charset="0"/>
              </a:rPr>
              <a:t>NHS has been spending 10% of its budget on diabetes support, treatment and management. Besides, around 1.5 million pounds have been </a:t>
            </a:r>
            <a:r>
              <a:rPr lang="en-US" sz="1600" b="1" dirty="0">
                <a:effectLst/>
                <a:latin typeface="Arial" panose="020B0604020202020204" pitchFamily="34" charset="0"/>
                <a:ea typeface="Times New Roman" panose="02020603050405020304" pitchFamily="18" charset="0"/>
                <a:cs typeface="Arial" panose="020B0604020202020204" pitchFamily="34" charset="0"/>
              </a:rPr>
              <a:t>spending per hour</a:t>
            </a:r>
            <a:r>
              <a:rPr lang="en-US" sz="1600" dirty="0">
                <a:effectLst/>
                <a:latin typeface="Arial" panose="020B0604020202020204" pitchFamily="34" charset="0"/>
                <a:ea typeface="Times New Roman" panose="02020603050405020304" pitchFamily="18" charset="0"/>
                <a:cs typeface="Arial" panose="020B0604020202020204" pitchFamily="34" charset="0"/>
              </a:rPr>
              <a:t> by NHS. However, 12.3 million people are at risk of developing type-2 diabetes in the UK. Many people are not diagnosing diabetes where only around 3.7 million people are diagnosed in the UK. </a:t>
            </a:r>
          </a:p>
        </p:txBody>
      </p:sp>
      <p:sp>
        <p:nvSpPr>
          <p:cNvPr id="20" name="TextBox 19">
            <a:extLst>
              <a:ext uri="{FF2B5EF4-FFF2-40B4-BE49-F238E27FC236}">
                <a16:creationId xmlns:a16="http://schemas.microsoft.com/office/drawing/2014/main" id="{4D6F8971-AC0F-4681-A162-2E8141279499}"/>
              </a:ext>
            </a:extLst>
          </p:cNvPr>
          <p:cNvSpPr txBox="1"/>
          <p:nvPr/>
        </p:nvSpPr>
        <p:spPr>
          <a:xfrm>
            <a:off x="472440" y="15885024"/>
            <a:ext cx="13296898" cy="738693"/>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3200" b="1" kern="0" dirty="0">
                <a:effectLst/>
                <a:latin typeface="Arial" panose="020B0604020202020204" pitchFamily="34" charset="0"/>
                <a:cs typeface="Arial" panose="020B0604020202020204" pitchFamily="34" charset="0"/>
              </a:rPr>
              <a:t>Physiology of Diabetes </a:t>
            </a:r>
            <a:endParaRPr lang="en-US" sz="3200" b="1" kern="0" dirty="0">
              <a:effectLst/>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0FA13C7B-E81C-4B50-A006-0633533980A0}"/>
              </a:ext>
            </a:extLst>
          </p:cNvPr>
          <p:cNvSpPr txBox="1"/>
          <p:nvPr/>
        </p:nvSpPr>
        <p:spPr>
          <a:xfrm>
            <a:off x="404655" y="16794341"/>
            <a:ext cx="13364683" cy="3370666"/>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Physiology represents the science of life or the ways human behaviour works. It helps to understand the organs and body systems. Physiology is used by health and social care professionals in order to understand about different body organs and causes of diseases. The health issue or problem of diabetes has major physiological issues or information. Physiology represents diabetes as a syndrome involving inappropriate </a:t>
            </a:r>
            <a:r>
              <a:rPr lang="en-GB" sz="1600" dirty="0" err="1">
                <a:effectLst/>
                <a:latin typeface="Arial" panose="020B0604020202020204" pitchFamily="34" charset="0"/>
                <a:ea typeface="Times New Roman" panose="02020603050405020304" pitchFamily="18" charset="0"/>
                <a:cs typeface="Arial" panose="020B0604020202020204" pitchFamily="34" charset="0"/>
              </a:rPr>
              <a:t>hyperglycemia</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dirty="0">
                <a:effectLst/>
                <a:latin typeface="Arial" panose="020B0604020202020204" pitchFamily="34" charset="0"/>
                <a:ea typeface="Times New Roman" panose="02020603050405020304" pitchFamily="18" charset="0"/>
                <a:cs typeface="Arial" panose="020B0604020202020204" pitchFamily="34" charset="0"/>
              </a:rPr>
              <a:t>(</a:t>
            </a:r>
            <a:r>
              <a:rPr lang="en-GB" sz="1600" dirty="0" err="1">
                <a:effectLst/>
                <a:latin typeface="Arial" panose="020B0604020202020204" pitchFamily="34" charset="0"/>
                <a:ea typeface="Times New Roman" panose="02020603050405020304" pitchFamily="18" charset="0"/>
                <a:cs typeface="Arial" panose="020B0604020202020204" pitchFamily="34" charset="0"/>
              </a:rPr>
              <a:t>Bilous</a:t>
            </a:r>
            <a:r>
              <a:rPr lang="en-GB" sz="1600" dirty="0">
                <a:effectLst/>
                <a:latin typeface="Arial" panose="020B0604020202020204" pitchFamily="34" charset="0"/>
                <a:ea typeface="Times New Roman" panose="02020603050405020304" pitchFamily="18" charset="0"/>
                <a:cs typeface="Arial" panose="020B0604020202020204" pitchFamily="34" charset="0"/>
              </a:rPr>
              <a:t>, Donnelly and Williams, 2019). As a result, it creates insulin resistance in the human body. The pancreas manages the glucose in the human body which is located behind the stomach and liver. Its hormones are insulin to the blood system which maintain the glucose level. The pancreas conceals glucagon which stimulates the release of glucose where blood glucose level becomes too low. Taking meals increases the blood glucose level where amino acids and glucose are captivated directly in the bloodstream. The increase in the blood glucose levels provides signals to beta cells in the pancreas for secreting insulin. These insulins were poured into the bloodstream where within 15 to 20 minutes after meals insulin raises to peak level.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3" name="Picture 22">
            <a:extLst>
              <a:ext uri="{FF2B5EF4-FFF2-40B4-BE49-F238E27FC236}">
                <a16:creationId xmlns:a16="http://schemas.microsoft.com/office/drawing/2014/main" id="{A025E373-CD75-4804-BF00-F87A1D9D6DE4}"/>
              </a:ext>
            </a:extLst>
          </p:cNvPr>
          <p:cNvPicPr/>
          <p:nvPr/>
        </p:nvPicPr>
        <p:blipFill>
          <a:blip r:embed="rId3">
            <a:extLst>
              <a:ext uri="{28A0092B-C50C-407E-A947-70E740481C1C}">
                <a14:useLocalDpi xmlns:a14="http://schemas.microsoft.com/office/drawing/2010/main" val="0"/>
              </a:ext>
            </a:extLst>
          </a:blip>
          <a:stretch>
            <a:fillRect/>
          </a:stretch>
        </p:blipFill>
        <p:spPr>
          <a:xfrm>
            <a:off x="373380" y="20298618"/>
            <a:ext cx="4261172" cy="4197559"/>
          </a:xfrm>
          <a:prstGeom prst="rect">
            <a:avLst/>
          </a:prstGeom>
        </p:spPr>
      </p:pic>
      <p:sp>
        <p:nvSpPr>
          <p:cNvPr id="25" name="TextBox 24">
            <a:extLst>
              <a:ext uri="{FF2B5EF4-FFF2-40B4-BE49-F238E27FC236}">
                <a16:creationId xmlns:a16="http://schemas.microsoft.com/office/drawing/2014/main" id="{86D0BB56-A1A0-41A7-832A-BC2935B9B639}"/>
              </a:ext>
            </a:extLst>
          </p:cNvPr>
          <p:cNvSpPr txBox="1"/>
          <p:nvPr/>
        </p:nvSpPr>
        <p:spPr>
          <a:xfrm>
            <a:off x="373380" y="24651778"/>
            <a:ext cx="13309126" cy="2262671"/>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US" sz="1600" dirty="0">
                <a:effectLst/>
                <a:latin typeface="Arial" panose="020B0604020202020204" pitchFamily="34" charset="0"/>
                <a:ea typeface="Times New Roman" panose="02020603050405020304" pitchFamily="18" charset="0"/>
                <a:cs typeface="Arial" panose="020B0604020202020204" pitchFamily="34" charset="0"/>
              </a:rPr>
              <a:t>In these whole processes, insulin plays a vital role in using glucose and maintain normality in the human body systems. Type 1 diabetes is the status of the body immune system which destroys pancreatic beta cells which produces insulin and control blood glucose. However, type 2 diabetes is a condition where the body doesn’t produce insulin. An insufficient amount of insulin leads to the poor response of insulin or creating insulin resistance. Besides, insulin can be defective leading towards the body cells not managing glucose levels properly. As a result, the liver and muscles cannot store glucose properly leading to poor protein synthesis. Kidneys, urine, fluid loss and other problems increase as a result of diabetes. </a:t>
            </a:r>
          </a:p>
        </p:txBody>
      </p:sp>
      <p:sp>
        <p:nvSpPr>
          <p:cNvPr id="27" name="TextBox 26">
            <a:extLst>
              <a:ext uri="{FF2B5EF4-FFF2-40B4-BE49-F238E27FC236}">
                <a16:creationId xmlns:a16="http://schemas.microsoft.com/office/drawing/2014/main" id="{5FE46FC7-5F0B-45BA-BF46-120FBD8E9BBD}"/>
              </a:ext>
            </a:extLst>
          </p:cNvPr>
          <p:cNvSpPr txBox="1"/>
          <p:nvPr/>
        </p:nvSpPr>
        <p:spPr>
          <a:xfrm>
            <a:off x="373380" y="27042899"/>
            <a:ext cx="13309126" cy="742511"/>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3200" b="1" kern="0" dirty="0">
                <a:effectLst/>
                <a:latin typeface="Arial" panose="020B0604020202020204" pitchFamily="34" charset="0"/>
                <a:cs typeface="Arial" panose="020B0604020202020204" pitchFamily="34" charset="0"/>
              </a:rPr>
              <a:t>Findings of Interview: Case Study </a:t>
            </a:r>
            <a:endParaRPr lang="en-US" sz="3200" b="1" kern="0" dirty="0">
              <a:effectLst/>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9DF196D2-8FDD-4D18-896C-3507BE3B73D7}"/>
              </a:ext>
            </a:extLst>
          </p:cNvPr>
          <p:cNvSpPr txBox="1"/>
          <p:nvPr/>
        </p:nvSpPr>
        <p:spPr>
          <a:xfrm>
            <a:off x="373380" y="27913860"/>
            <a:ext cx="13342620" cy="4847994"/>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An interview with a patient using the Health and Lifestyle Questionnaire which is beneficial to identify and understand the risk factors of diabetes which has been named Patient A for confidentiality. The patient has been found to smoke 10-19 cigarettes a day which is very disastrous for the health. It increases different types of health risks including a higher chance of Type 2 Diabetes. Smoking impacts the normal body functions where the patient has less effort in reducing smoking. Besides, the patient has higher blood pressure which is a greater sign in managing quality health. It is increasing different types of health complicities such as stroke. However, the patient has not faced any heart attack and angina. The patient has not faced any sign of weakness in one side or faced a stroke. Besides, the patient’s family members have faced heart attacks in above age 60 and stroke but have problems with higher cholesterol. It is dangerous for health increasing obesity and other complex health issues among the population base. Higher cholesterol in the patient could cause a problem through reducing the ability of the immune system. The practice showed that the patient’s blood pressure was 180/90 which is way higher than the normal level. Besides, the height of the patient was 165 cm and weight were 86 kg representing vulnerability to many risk factors of various diseases. In the case of exercise, the patient’s participation is not effective as stated by taking no exercise at all. Besides, Patient A’s eating plan involves chips, fries and frozen meals which are unhealthy diet plans. The usage of alcohol is also higher in the patient which is 3 to 6 units a day. The overall findings of the interview showed that Patient A has been leading unhealthy lifestyle choices which may negatively influence the health outcome.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3" name="TextBox 32">
            <a:extLst>
              <a:ext uri="{FF2B5EF4-FFF2-40B4-BE49-F238E27FC236}">
                <a16:creationId xmlns:a16="http://schemas.microsoft.com/office/drawing/2014/main" id="{6E014AF4-110B-48E9-9AC7-0804347DB596}"/>
              </a:ext>
            </a:extLst>
          </p:cNvPr>
          <p:cNvSpPr txBox="1"/>
          <p:nvPr/>
        </p:nvSpPr>
        <p:spPr>
          <a:xfrm>
            <a:off x="14234496" y="1577232"/>
            <a:ext cx="12538374" cy="658835"/>
          </a:xfrm>
          <a:prstGeom prst="rect">
            <a:avLst/>
          </a:prstGeom>
          <a:solidFill>
            <a:srgbClr val="000066"/>
          </a:solidFill>
        </p:spPr>
        <p:style>
          <a:lnRef idx="1">
            <a:schemeClr val="accent1"/>
          </a:lnRef>
          <a:fillRef idx="3">
            <a:schemeClr val="accent1"/>
          </a:fillRef>
          <a:effectRef idx="2">
            <a:schemeClr val="accent1"/>
          </a:effectRef>
          <a:fontRef idx="minor">
            <a:schemeClr val="lt1"/>
          </a:fontRef>
        </p:style>
        <p:txBody>
          <a:bodyPr wrap="square">
            <a:spAutoFit/>
          </a:bodyPr>
          <a:lstStyle/>
          <a:p>
            <a:pPr marL="0" marR="0" algn="ctr">
              <a:lnSpc>
                <a:spcPct val="150000"/>
              </a:lnSpc>
              <a:spcBef>
                <a:spcPts val="1200"/>
              </a:spcBef>
              <a:spcAft>
                <a:spcPts val="0"/>
              </a:spcAft>
            </a:pPr>
            <a:r>
              <a:rPr lang="en-GB" sz="2800" b="1" kern="0" dirty="0">
                <a:effectLst/>
                <a:latin typeface="Arial" panose="020B0604020202020204" pitchFamily="34" charset="0"/>
                <a:cs typeface="Arial" panose="020B0604020202020204" pitchFamily="34" charset="0"/>
              </a:rPr>
              <a:t>Causes and Risk Factors of Diabetes </a:t>
            </a:r>
            <a:endParaRPr lang="en-US" sz="2800" b="1" kern="0" dirty="0">
              <a:effectLst/>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FD79A438-B5B0-48D6-A80E-B26A55019656}"/>
              </a:ext>
            </a:extLst>
          </p:cNvPr>
          <p:cNvSpPr txBox="1"/>
          <p:nvPr/>
        </p:nvSpPr>
        <p:spPr>
          <a:xfrm>
            <a:off x="14234496" y="2456351"/>
            <a:ext cx="12511704" cy="830997"/>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GB" sz="1600" dirty="0">
                <a:effectLst/>
                <a:latin typeface="Arial" panose="020B0604020202020204" pitchFamily="34" charset="0"/>
                <a:ea typeface="Times New Roman" panose="02020603050405020304" pitchFamily="18" charset="0"/>
                <a:cs typeface="Arial" panose="020B0604020202020204" pitchFamily="34" charset="0"/>
              </a:rPr>
              <a:t>There is a range of factors that causes diabetes among people including the risk factors. The main reason for Type 1 diabetes is the failure of the insulin production system or cells pancreas. Besides, Type 2 diabetes creates insulin resistance where the body is not able to manage the insulin and glucose functions. There is a range of risk factors which causes diabetes among different aged people. </a:t>
            </a:r>
            <a:endParaRPr lang="en-US" sz="2400" dirty="0">
              <a:latin typeface="Arial" panose="020B0604020202020204" pitchFamily="34" charset="0"/>
              <a:cs typeface="Arial" panose="020B0604020202020204" pitchFamily="34" charset="0"/>
            </a:endParaRPr>
          </a:p>
        </p:txBody>
      </p:sp>
      <p:pic>
        <p:nvPicPr>
          <p:cNvPr id="36" name="Picture 35">
            <a:extLst>
              <a:ext uri="{FF2B5EF4-FFF2-40B4-BE49-F238E27FC236}">
                <a16:creationId xmlns:a16="http://schemas.microsoft.com/office/drawing/2014/main" id="{A8C590D1-17D1-41C3-8A69-EA0316543DEE}"/>
              </a:ext>
            </a:extLst>
          </p:cNvPr>
          <p:cNvPicPr/>
          <p:nvPr/>
        </p:nvPicPr>
        <p:blipFill rotWithShape="1">
          <a:blip r:embed="rId4" cstate="print">
            <a:extLst>
              <a:ext uri="{28A0092B-C50C-407E-A947-70E740481C1C}">
                <a14:useLocalDpi xmlns:a14="http://schemas.microsoft.com/office/drawing/2010/main" val="0"/>
              </a:ext>
            </a:extLst>
          </a:blip>
          <a:srcRect/>
          <a:stretch/>
        </p:blipFill>
        <p:spPr bwMode="auto">
          <a:xfrm>
            <a:off x="14218919" y="3399073"/>
            <a:ext cx="6145530" cy="2578991"/>
          </a:xfrm>
          <a:prstGeom prst="rect">
            <a:avLst/>
          </a:prstGeom>
          <a:ln>
            <a:noFill/>
          </a:ln>
          <a:extLst>
            <a:ext uri="{53640926-AAD7-44D8-BBD7-CCE9431645EC}">
              <a14:shadowObscured xmlns:a14="http://schemas.microsoft.com/office/drawing/2010/main"/>
            </a:ext>
          </a:extLst>
        </p:spPr>
      </p:pic>
      <p:sp>
        <p:nvSpPr>
          <p:cNvPr id="38" name="TextBox 37">
            <a:extLst>
              <a:ext uri="{FF2B5EF4-FFF2-40B4-BE49-F238E27FC236}">
                <a16:creationId xmlns:a16="http://schemas.microsoft.com/office/drawing/2014/main" id="{43CE2CB5-F184-43F2-84E1-B2F223214CB5}"/>
              </a:ext>
            </a:extLst>
          </p:cNvPr>
          <p:cNvSpPr txBox="1"/>
          <p:nvPr/>
        </p:nvSpPr>
        <p:spPr>
          <a:xfrm>
            <a:off x="14234496" y="6001004"/>
            <a:ext cx="12549804" cy="4847994"/>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US" sz="1600" dirty="0">
                <a:effectLst/>
                <a:latin typeface="Arial" panose="020B0604020202020204" pitchFamily="34" charset="0"/>
                <a:ea typeface="Times New Roman" panose="02020603050405020304" pitchFamily="18" charset="0"/>
                <a:cs typeface="Arial" panose="020B0604020202020204" pitchFamily="34" charset="0"/>
              </a:rPr>
              <a:t>A family history with diabetes increases the risk of being affected by diabetes. Besides, people aged 45 and above have a higher risk of diabetes. The ethnicity of the people largely influences the risk factors of diabetes. The persons having higher physical inactivity, being overweight and obese could increase the risk of diabetes. Smoking increases the chance of diabetes more than 3 times compared to normal living behaviour. Besides, high cholesterol and higher blood pressure increase the major risks of diabetes infection</a:t>
            </a:r>
            <a:r>
              <a:rPr lang="en-US"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dirty="0">
                <a:effectLst/>
                <a:latin typeface="Arial" panose="020B0604020202020204" pitchFamily="34" charset="0"/>
                <a:ea typeface="Times New Roman" panose="02020603050405020304" pitchFamily="18" charset="0"/>
                <a:cs typeface="Arial" panose="020B0604020202020204" pitchFamily="34" charset="0"/>
              </a:rPr>
              <a:t>(</a:t>
            </a:r>
            <a:r>
              <a:rPr lang="en-GB" sz="1600" dirty="0" err="1">
                <a:effectLst/>
                <a:latin typeface="Arial" panose="020B0604020202020204" pitchFamily="34" charset="0"/>
                <a:ea typeface="Times New Roman" panose="02020603050405020304" pitchFamily="18" charset="0"/>
                <a:cs typeface="Arial" panose="020B0604020202020204" pitchFamily="34" charset="0"/>
              </a:rPr>
              <a:t>Onitilo</a:t>
            </a:r>
            <a:r>
              <a:rPr lang="en-GB" sz="1600" dirty="0">
                <a:effectLst/>
                <a:latin typeface="Arial" panose="020B0604020202020204" pitchFamily="34" charset="0"/>
                <a:ea typeface="Times New Roman" panose="02020603050405020304" pitchFamily="18" charset="0"/>
                <a:cs typeface="Arial" panose="020B0604020202020204" pitchFamily="34" charset="0"/>
              </a:rPr>
              <a:t> et al., 2020)</a:t>
            </a:r>
            <a:r>
              <a:rPr lang="en-US" sz="1600" dirty="0">
                <a:effectLst/>
                <a:latin typeface="Arial" panose="020B0604020202020204" pitchFamily="34" charset="0"/>
                <a:ea typeface="Times New Roman" panose="02020603050405020304" pitchFamily="18" charset="0"/>
                <a:cs typeface="Arial" panose="020B0604020202020204" pitchFamily="34" charset="0"/>
              </a:rPr>
              <a:t>. The case study from the interview represents the patients who have higher involvement in smoking. As the patient smoke in a larger amount, the risk factors are higher to caught in diabetes. Besides, the patient’s blood pressure level is too higher which is an indicator of the causes of diabetes. Diagnosis can help relate blood pressure with diabetes which is highly relative. However, the patient has no previous history of heart attack, stroke and others which is a positive sign till now. However, the family history represents that people aged 60 have a chance of stroke, heart attack and others. So, there is a higher risk of developing different types of diabetes. High cholesterol among the family members and no physical exercise suggests the higher risks of the patients to diabetes. Besides, no healthy diet plan in lifestyle increases the chance of diabetes. The patient has been drinking too much which need to manage for reducing the chance of diabetes. The overall data collection from the patient claims that there is almost every major risk factor of diabetes present in the patient. So, the risk factors are higher for the patient which need to take immediate steps for reducing the adverse effect. </a:t>
            </a:r>
          </a:p>
        </p:txBody>
      </p:sp>
      <p:sp>
        <p:nvSpPr>
          <p:cNvPr id="40" name="TextBox 39">
            <a:extLst>
              <a:ext uri="{FF2B5EF4-FFF2-40B4-BE49-F238E27FC236}">
                <a16:creationId xmlns:a16="http://schemas.microsoft.com/office/drawing/2014/main" id="{7856553A-420D-48C2-B825-D526D346D9A7}"/>
              </a:ext>
            </a:extLst>
          </p:cNvPr>
          <p:cNvSpPr txBox="1"/>
          <p:nvPr/>
        </p:nvSpPr>
        <p:spPr>
          <a:xfrm>
            <a:off x="14226540" y="16753413"/>
            <a:ext cx="12492990" cy="680846"/>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2800" b="1" kern="0" dirty="0">
                <a:effectLst/>
                <a:latin typeface="Arial" panose="020B0604020202020204" pitchFamily="34" charset="0"/>
                <a:cs typeface="Arial" panose="020B0604020202020204" pitchFamily="34" charset="0"/>
              </a:rPr>
              <a:t>Interventions and Management Options for the Patients with Diabetes </a:t>
            </a:r>
            <a:endParaRPr lang="en-US" sz="2800" b="1" kern="0" dirty="0">
              <a:effectLst/>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A210615B-0946-4CF4-A35E-14EB3766D9A2}"/>
              </a:ext>
            </a:extLst>
          </p:cNvPr>
          <p:cNvSpPr txBox="1"/>
          <p:nvPr/>
        </p:nvSpPr>
        <p:spPr>
          <a:xfrm>
            <a:off x="14218918" y="17739558"/>
            <a:ext cx="6012181" cy="2120068"/>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dirty="0">
                <a:effectLst/>
                <a:latin typeface="Arial" panose="020B0604020202020204" pitchFamily="34" charset="0"/>
                <a:ea typeface="Times New Roman" panose="02020603050405020304" pitchFamily="18" charset="0"/>
                <a:cs typeface="Arial" panose="020B0604020202020204" pitchFamily="34" charset="0"/>
              </a:rPr>
              <a:t>Diabetes is </a:t>
            </a:r>
            <a:r>
              <a:rPr lang="en-GB" sz="1600" dirty="0">
                <a:effectLst/>
                <a:latin typeface="Arial" panose="020B0604020202020204" pitchFamily="34" charset="0"/>
                <a:ea typeface="Times New Roman" panose="02020603050405020304" pitchFamily="18" charset="0"/>
                <a:cs typeface="Arial" panose="020B0604020202020204" pitchFamily="34" charset="0"/>
              </a:rPr>
              <a:t>impossible</a:t>
            </a:r>
            <a:r>
              <a:rPr lang="en-GB" dirty="0">
                <a:effectLst/>
                <a:latin typeface="Arial" panose="020B0604020202020204" pitchFamily="34" charset="0"/>
                <a:ea typeface="Times New Roman" panose="02020603050405020304" pitchFamily="18" charset="0"/>
                <a:cs typeface="Arial" panose="020B0604020202020204" pitchFamily="34" charset="0"/>
              </a:rPr>
              <a:t> to cure but it has different types of medication, interventions and management options. Proper interventions and management either early or time of diagnosis helps to reduce the risk of developing adverse impact of diabetes. </a:t>
            </a:r>
            <a:endParaRPr lang="en-US" dirty="0">
              <a:effectLst/>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43" name="Diagram 42">
            <a:extLst>
              <a:ext uri="{FF2B5EF4-FFF2-40B4-BE49-F238E27FC236}">
                <a16:creationId xmlns:a16="http://schemas.microsoft.com/office/drawing/2014/main" id="{E1217FB3-3AFC-45D2-930C-26248C408665}"/>
              </a:ext>
            </a:extLst>
          </p:cNvPr>
          <p:cNvGraphicFramePr/>
          <p:nvPr>
            <p:extLst>
              <p:ext uri="{D42A27DB-BD31-4B8C-83A1-F6EECF244321}">
                <p14:modId xmlns:p14="http://schemas.microsoft.com/office/powerpoint/2010/main" val="2842142594"/>
              </p:ext>
            </p:extLst>
          </p:nvPr>
        </p:nvGraphicFramePr>
        <p:xfrm>
          <a:off x="20707350" y="17663930"/>
          <a:ext cx="6012180" cy="33610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5" name="TextBox 44">
            <a:extLst>
              <a:ext uri="{FF2B5EF4-FFF2-40B4-BE49-F238E27FC236}">
                <a16:creationId xmlns:a16="http://schemas.microsoft.com/office/drawing/2014/main" id="{BED090CD-BA7D-4F9A-8B3D-F0C52BFD2555}"/>
              </a:ext>
            </a:extLst>
          </p:cNvPr>
          <p:cNvSpPr txBox="1"/>
          <p:nvPr/>
        </p:nvSpPr>
        <p:spPr>
          <a:xfrm>
            <a:off x="14226540" y="21245471"/>
            <a:ext cx="12557760" cy="4478662"/>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As the patient has not been developed diabetes yet, the patient has the option of self-management as per the risk factors of diabetes. For this, the patient needs to assess the risk factors which can develop diabetes in the long run such as higher blood pressure, cholesterol, smoking and others. The lifestyle needs to change or modify for the effectiveness of health outcomes. Besides, the patient had no effective diet plan which increased the risk of obesity and diabetes. The patient can develop a balanced diet plan which will help to maintain effectiveness healthy body. It also reduces the risk of diabetes and other diseases. Physical exercise is an intervention which could be used to maintain sound health and mind</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dirty="0">
                <a:effectLst/>
                <a:latin typeface="Arial" panose="020B0604020202020204" pitchFamily="34" charset="0"/>
                <a:ea typeface="Times New Roman" panose="02020603050405020304" pitchFamily="18" charset="0"/>
                <a:cs typeface="Arial" panose="020B0604020202020204" pitchFamily="34" charset="0"/>
              </a:rPr>
              <a:t>(Bray and Ryan, 2020). The patient has less or no involvement with physical activities which increased the chance of diabetes more than normal times. For controlling these, the patient needs to develop a physical exercise plan to maintaining regularly to lessen the risks factors that developed. Besides, identifying higher blood pressure and cholesterol need proper medication which will help to maintain good health condition. If the blood pressure and cholesterol are not maintained properly, it will have an adverse impact on diabetes and other health issues. Alongside, regular assessment could be a regular intervention option that will help diagnose and taking treatment for diabetes. In these manners, different management options and interventions could be applied as per the condition of diabetes.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7" name="TextBox 46">
            <a:extLst>
              <a:ext uri="{FF2B5EF4-FFF2-40B4-BE49-F238E27FC236}">
                <a16:creationId xmlns:a16="http://schemas.microsoft.com/office/drawing/2014/main" id="{AE20ACC4-2ED4-4968-9B3F-4B130E1046D4}"/>
              </a:ext>
            </a:extLst>
          </p:cNvPr>
          <p:cNvSpPr txBox="1"/>
          <p:nvPr/>
        </p:nvSpPr>
        <p:spPr>
          <a:xfrm>
            <a:off x="14245588" y="25944666"/>
            <a:ext cx="12580621" cy="742511"/>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3200" b="1" kern="0" dirty="0">
                <a:effectLst/>
                <a:latin typeface="Arial" panose="020B0604020202020204" pitchFamily="34" charset="0"/>
                <a:cs typeface="Arial" panose="020B0604020202020204" pitchFamily="34" charset="0"/>
              </a:rPr>
              <a:t>Conclusion</a:t>
            </a:r>
            <a:endParaRPr lang="en-US" sz="3200" b="1" kern="0" dirty="0">
              <a:effectLst/>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32CD6F14-3721-4B27-AF8B-C55A1F21B62B}"/>
              </a:ext>
            </a:extLst>
          </p:cNvPr>
          <p:cNvSpPr txBox="1"/>
          <p:nvPr/>
        </p:nvSpPr>
        <p:spPr>
          <a:xfrm>
            <a:off x="14218919" y="26769885"/>
            <a:ext cx="12607290" cy="2262671"/>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The physiological understanding represents that diabetes cannot be cured properly in the human body through can be controlled to a certain extent. Diabetes impacts the immune system of the human body and increases different types of health risks. Diabetes is of two major types which are Type 1 Diabetes and Type 2 Diabetes. The physiology of diabetes helps professionals to gain in-depth knowledge and understanding of the health issue. The patient’s information has been collected using the Health and Lifestyle questionnaire which represents the higher risk of diabetes in the patient. For reducing the health risks, the patient can use different types of interventions effective to maintain diabetes at the standards level and control it properly which creates different long-term health problems. </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1" name="TextBox 50">
            <a:extLst>
              <a:ext uri="{FF2B5EF4-FFF2-40B4-BE49-F238E27FC236}">
                <a16:creationId xmlns:a16="http://schemas.microsoft.com/office/drawing/2014/main" id="{971776D4-6BCC-4D3E-8C9E-05501C8284D5}"/>
              </a:ext>
            </a:extLst>
          </p:cNvPr>
          <p:cNvSpPr txBox="1"/>
          <p:nvPr/>
        </p:nvSpPr>
        <p:spPr>
          <a:xfrm>
            <a:off x="14218918" y="29208418"/>
            <a:ext cx="12607289" cy="739754"/>
          </a:xfrm>
          <a:prstGeom prst="rect">
            <a:avLst/>
          </a:prstGeom>
          <a:solidFill>
            <a:srgbClr val="000066"/>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0" marR="0" algn="ctr">
              <a:lnSpc>
                <a:spcPct val="150000"/>
              </a:lnSpc>
              <a:spcBef>
                <a:spcPts val="1200"/>
              </a:spcBef>
              <a:spcAft>
                <a:spcPts val="0"/>
              </a:spcAft>
            </a:pPr>
            <a:r>
              <a:rPr lang="en-GB" sz="3200" b="1" kern="0" dirty="0">
                <a:effectLst/>
                <a:latin typeface="Arial" panose="020B0604020202020204" pitchFamily="34" charset="0"/>
                <a:cs typeface="Arial" panose="020B0604020202020204" pitchFamily="34" charset="0"/>
              </a:rPr>
              <a:t>References </a:t>
            </a:r>
            <a:endParaRPr lang="en-US" sz="3200" b="1" kern="0" dirty="0">
              <a:effectLst/>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1A10C043-3588-4B66-8B5F-A886B48E731B}"/>
              </a:ext>
            </a:extLst>
          </p:cNvPr>
          <p:cNvSpPr txBox="1"/>
          <p:nvPr/>
        </p:nvSpPr>
        <p:spPr>
          <a:xfrm>
            <a:off x="14218918" y="30179399"/>
            <a:ext cx="12607288" cy="4899868"/>
          </a:xfrm>
          <a:prstGeom prst="rect">
            <a:avLst/>
          </a:prstGeom>
          <a:solidFill>
            <a:schemeClr val="bg1"/>
          </a:solidFill>
          <a:ln>
            <a:solidFill>
              <a:srgbClr val="000066"/>
            </a:solidFill>
          </a:ln>
        </p:spPr>
        <p:style>
          <a:lnRef idx="2">
            <a:schemeClr val="accent1"/>
          </a:lnRef>
          <a:fillRef idx="1">
            <a:schemeClr val="lt1"/>
          </a:fillRef>
          <a:effectRef idx="0">
            <a:schemeClr val="accent1"/>
          </a:effectRef>
          <a:fontRef idx="minor">
            <a:schemeClr val="dk1"/>
          </a:fontRef>
        </p:style>
        <p:txBody>
          <a:bodyPr wrap="square">
            <a:spAutoFit/>
          </a:bodyPr>
          <a:lstStyle/>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Bershteyn</a:t>
            </a:r>
            <a:r>
              <a:rPr lang="en-US" sz="1400" dirty="0">
                <a:effectLst/>
                <a:latin typeface="Arial" panose="020B0604020202020204" pitchFamily="34" charset="0"/>
                <a:ea typeface="Times New Roman" panose="02020603050405020304" pitchFamily="18" charset="0"/>
                <a:cs typeface="Arial" panose="020B0604020202020204" pitchFamily="34" charset="0"/>
              </a:rPr>
              <a:t>, L., 2019. Diabetes, obesity and cancer: risk and anti-risk factors. </a:t>
            </a:r>
            <a:r>
              <a:rPr lang="en-US" sz="1400" i="1" dirty="0">
                <a:effectLst/>
                <a:latin typeface="Arial" panose="020B0604020202020204" pitchFamily="34" charset="0"/>
                <a:ea typeface="Times New Roman" panose="02020603050405020304" pitchFamily="18" charset="0"/>
                <a:cs typeface="Arial" panose="020B0604020202020204" pitchFamily="34" charset="0"/>
              </a:rPr>
              <a:t>Diabetes mellitus</a:t>
            </a:r>
            <a:r>
              <a:rPr lang="en-US" sz="1400" dirty="0">
                <a:effectLst/>
                <a:latin typeface="Arial" panose="020B0604020202020204" pitchFamily="34" charset="0"/>
                <a:ea typeface="Times New Roman" panose="02020603050405020304" pitchFamily="18" charset="0"/>
                <a:cs typeface="Arial" panose="020B0604020202020204" pitchFamily="34" charset="0"/>
              </a:rPr>
              <a:t>, 15(4), pp.81-88.</a:t>
            </a:r>
          </a:p>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Bilous</a:t>
            </a:r>
            <a:r>
              <a:rPr lang="en-US" sz="1400" dirty="0">
                <a:effectLst/>
                <a:latin typeface="Arial" panose="020B0604020202020204" pitchFamily="34" charset="0"/>
                <a:ea typeface="Times New Roman" panose="02020603050405020304" pitchFamily="18" charset="0"/>
                <a:cs typeface="Arial" panose="020B0604020202020204" pitchFamily="34" charset="0"/>
              </a:rPr>
              <a:t>, R., Donnelly, R. and Williams, G., 2019. </a:t>
            </a:r>
            <a:r>
              <a:rPr lang="en-US" sz="1400" i="1" dirty="0">
                <a:effectLst/>
                <a:latin typeface="Arial" panose="020B0604020202020204" pitchFamily="34" charset="0"/>
                <a:ea typeface="Times New Roman" panose="02020603050405020304" pitchFamily="18" charset="0"/>
                <a:cs typeface="Arial" panose="020B0604020202020204" pitchFamily="34" charset="0"/>
              </a:rPr>
              <a:t>Handbook of 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Chichester, West Sussex, U.K.: Wiley-Blackwell.</a:t>
            </a:r>
          </a:p>
          <a:p>
            <a:pPr marL="0" marR="0" algn="just">
              <a:lnSpc>
                <a:spcPct val="150000"/>
              </a:lnSpc>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Bray, G. and Ryan, D., 2020. Evidence‐based weight loss interventions: Individualized treatment options to maximize patient outcomes. </a:t>
            </a:r>
            <a:r>
              <a:rPr lang="en-US" sz="1400" i="1" dirty="0">
                <a:effectLst/>
                <a:latin typeface="Arial" panose="020B0604020202020204" pitchFamily="34" charset="0"/>
                <a:ea typeface="Times New Roman" panose="02020603050405020304" pitchFamily="18" charset="0"/>
                <a:cs typeface="Arial" panose="020B0604020202020204" pitchFamily="34" charset="0"/>
              </a:rPr>
              <a:t>Diabetes, Obesity and Metabolism</a:t>
            </a:r>
            <a:r>
              <a:rPr lang="en-US" sz="1400" dirty="0">
                <a:effectLst/>
                <a:latin typeface="Arial" panose="020B0604020202020204" pitchFamily="34" charset="0"/>
                <a:ea typeface="Times New Roman" panose="02020603050405020304" pitchFamily="18" charset="0"/>
                <a:cs typeface="Arial" panose="020B0604020202020204" pitchFamily="34" charset="0"/>
              </a:rPr>
              <a:t>, 23(S1), pp.50-62.</a:t>
            </a:r>
          </a:p>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Cowett</a:t>
            </a:r>
            <a:r>
              <a:rPr lang="en-US" sz="1400" dirty="0">
                <a:effectLst/>
                <a:latin typeface="Arial" panose="020B0604020202020204" pitchFamily="34" charset="0"/>
                <a:ea typeface="Times New Roman" panose="02020603050405020304" pitchFamily="18" charset="0"/>
                <a:cs typeface="Arial" panose="020B0604020202020204" pitchFamily="34" charset="0"/>
              </a:rPr>
              <a:t>, R., 2017. </a:t>
            </a:r>
            <a:r>
              <a:rPr lang="en-US" sz="1400" i="1" dirty="0">
                <a:effectLst/>
                <a:latin typeface="Arial" panose="020B0604020202020204" pitchFamily="34" charset="0"/>
                <a:ea typeface="Times New Roman" panose="02020603050405020304" pitchFamily="18" charset="0"/>
                <a:cs typeface="Arial" panose="020B0604020202020204" pitchFamily="34" charset="0"/>
              </a:rPr>
              <a:t>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New York: Raven Press.</a:t>
            </a:r>
          </a:p>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deMolitor</a:t>
            </a:r>
            <a:r>
              <a:rPr lang="en-US" sz="1400" dirty="0">
                <a:effectLst/>
                <a:latin typeface="Arial" panose="020B0604020202020204" pitchFamily="34" charset="0"/>
                <a:ea typeface="Times New Roman" panose="02020603050405020304" pitchFamily="18" charset="0"/>
                <a:cs typeface="Arial" panose="020B0604020202020204" pitchFamily="34" charset="0"/>
              </a:rPr>
              <a:t>, L., Dunbar, M. and </a:t>
            </a:r>
            <a:r>
              <a:rPr lang="en-US" sz="1400" dirty="0" err="1">
                <a:effectLst/>
                <a:latin typeface="Arial" panose="020B0604020202020204" pitchFamily="34" charset="0"/>
                <a:ea typeface="Times New Roman" panose="02020603050405020304" pitchFamily="18" charset="0"/>
                <a:cs typeface="Arial" panose="020B0604020202020204" pitchFamily="34" charset="0"/>
              </a:rPr>
              <a:t>Vallis</a:t>
            </a:r>
            <a:r>
              <a:rPr lang="en-US" sz="1400" dirty="0">
                <a:effectLst/>
                <a:latin typeface="Arial" panose="020B0604020202020204" pitchFamily="34" charset="0"/>
                <a:ea typeface="Times New Roman" panose="02020603050405020304" pitchFamily="18" charset="0"/>
                <a:cs typeface="Arial" panose="020B0604020202020204" pitchFamily="34" charset="0"/>
              </a:rPr>
              <a:t>, M., 2020. Diabetes Distress in Adults Living With Type 1 and Type 2 Diabetes: A Public Health Issue. </a:t>
            </a:r>
            <a:r>
              <a:rPr lang="en-US" sz="1400" i="1" dirty="0">
                <a:effectLst/>
                <a:latin typeface="Arial" panose="020B0604020202020204" pitchFamily="34" charset="0"/>
                <a:ea typeface="Times New Roman" panose="02020603050405020304" pitchFamily="18" charset="0"/>
                <a:cs typeface="Arial" panose="020B0604020202020204" pitchFamily="34" charset="0"/>
              </a:rPr>
              <a:t>Canadian Journal of 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44(6), pp.549-554.</a:t>
            </a:r>
          </a:p>
          <a:p>
            <a:pPr marL="0" marR="0" algn="just">
              <a:lnSpc>
                <a:spcPct val="150000"/>
              </a:lnSpc>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Dyson, P., Kelly, T., Deakin, T., Duncan, A., Frost, G., Harrison, Z., Khatri, D., Kunka, D., McArdle, P., Mellor, D., Oliver, L. and Worth, J., 2019. Diabetes UK evidence-based nutrition guidelines for the prevention and management of diabetes. </a:t>
            </a:r>
            <a:r>
              <a:rPr lang="en-US" sz="1400" i="1" dirty="0">
                <a:effectLst/>
                <a:latin typeface="Arial" panose="020B0604020202020204" pitchFamily="34" charset="0"/>
                <a:ea typeface="Times New Roman" panose="02020603050405020304" pitchFamily="18" charset="0"/>
                <a:cs typeface="Arial" panose="020B0604020202020204" pitchFamily="34" charset="0"/>
              </a:rPr>
              <a:t>Diabetic Medicine</a:t>
            </a:r>
            <a:r>
              <a:rPr lang="en-US" sz="1400" dirty="0">
                <a:effectLst/>
                <a:latin typeface="Arial" panose="020B0604020202020204" pitchFamily="34" charset="0"/>
                <a:ea typeface="Times New Roman" panose="02020603050405020304" pitchFamily="18" charset="0"/>
                <a:cs typeface="Arial" panose="020B0604020202020204" pitchFamily="34" charset="0"/>
              </a:rPr>
              <a:t>, 28(11), pp.1282-1288.</a:t>
            </a:r>
          </a:p>
          <a:p>
            <a:pPr marL="0" marR="0" algn="just">
              <a:lnSpc>
                <a:spcPct val="150000"/>
              </a:lnSpc>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Greener, M., 2018. Diabetes UK nutrition guidelines: reinforcing the foundations of diabetes care. </a:t>
            </a:r>
            <a:r>
              <a:rPr lang="en-US" sz="1400" i="1" dirty="0">
                <a:effectLst/>
                <a:latin typeface="Arial" panose="020B0604020202020204" pitchFamily="34" charset="0"/>
                <a:ea typeface="Times New Roman" panose="02020603050405020304" pitchFamily="18" charset="0"/>
                <a:cs typeface="Arial" panose="020B0604020202020204" pitchFamily="34" charset="0"/>
              </a:rPr>
              <a:t>Practical 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35(3), pp.101-103.</a:t>
            </a:r>
          </a:p>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Lagopati</a:t>
            </a:r>
            <a:r>
              <a:rPr lang="en-US" sz="1400" dirty="0">
                <a:effectLst/>
                <a:latin typeface="Arial" panose="020B0604020202020204" pitchFamily="34" charset="0"/>
                <a:ea typeface="Times New Roman" panose="02020603050405020304" pitchFamily="18" charset="0"/>
                <a:cs typeface="Arial" panose="020B0604020202020204" pitchFamily="34" charset="0"/>
              </a:rPr>
              <a:t>, N., 2021. Nanotechnology in Diabetes Management. </a:t>
            </a:r>
            <a:r>
              <a:rPr lang="en-US" sz="1400" i="1" dirty="0">
                <a:effectLst/>
                <a:latin typeface="Arial" panose="020B0604020202020204" pitchFamily="34" charset="0"/>
                <a:ea typeface="Times New Roman" panose="02020603050405020304" pitchFamily="18" charset="0"/>
                <a:cs typeface="Arial" panose="020B0604020202020204" pitchFamily="34" charset="0"/>
              </a:rPr>
              <a:t>Interventions in Obesity &amp; 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5(1).</a:t>
            </a:r>
          </a:p>
          <a:p>
            <a:pPr marL="0" marR="0" algn="just">
              <a:lnSpc>
                <a:spcPct val="150000"/>
              </a:lnSpc>
              <a:spcBef>
                <a:spcPts val="0"/>
              </a:spcBef>
              <a:spcAft>
                <a:spcPts val="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Leslie, R., 2019. </a:t>
            </a:r>
            <a:r>
              <a:rPr lang="en-US" sz="1400" i="1" dirty="0">
                <a:effectLst/>
                <a:latin typeface="Arial" panose="020B0604020202020204" pitchFamily="34" charset="0"/>
                <a:ea typeface="Times New Roman" panose="02020603050405020304" pitchFamily="18" charset="0"/>
                <a:cs typeface="Arial" panose="020B0604020202020204" pitchFamily="34" charset="0"/>
              </a:rPr>
              <a:t>Diabetes</a:t>
            </a:r>
            <a:r>
              <a:rPr lang="en-US" sz="1400" dirty="0">
                <a:effectLst/>
                <a:latin typeface="Arial" panose="020B0604020202020204" pitchFamily="34" charset="0"/>
                <a:ea typeface="Times New Roman" panose="02020603050405020304" pitchFamily="18" charset="0"/>
                <a:cs typeface="Arial" panose="020B0604020202020204" pitchFamily="34" charset="0"/>
              </a:rPr>
              <a:t>. London: Manson Pub.</a:t>
            </a:r>
          </a:p>
          <a:p>
            <a:pPr marL="0" marR="0" algn="just">
              <a:lnSpc>
                <a:spcPct val="150000"/>
              </a:lnSpc>
              <a:spcBef>
                <a:spcPts val="0"/>
              </a:spcBef>
              <a:spcAft>
                <a:spcPts val="0"/>
              </a:spcAft>
            </a:pPr>
            <a:r>
              <a:rPr lang="en-US" sz="1400" dirty="0" err="1">
                <a:effectLst/>
                <a:latin typeface="Arial" panose="020B0604020202020204" pitchFamily="34" charset="0"/>
                <a:ea typeface="Times New Roman" panose="02020603050405020304" pitchFamily="18" charset="0"/>
                <a:cs typeface="Arial" panose="020B0604020202020204" pitchFamily="34" charset="0"/>
              </a:rPr>
              <a:t>Onitilo</a:t>
            </a:r>
            <a:r>
              <a:rPr lang="en-US" sz="1400" dirty="0">
                <a:effectLst/>
                <a:latin typeface="Arial" panose="020B0604020202020204" pitchFamily="34" charset="0"/>
                <a:ea typeface="Times New Roman" panose="02020603050405020304" pitchFamily="18" charset="0"/>
                <a:cs typeface="Arial" panose="020B0604020202020204" pitchFamily="34" charset="0"/>
              </a:rPr>
              <a:t>, A., Engel, J., </a:t>
            </a:r>
            <a:r>
              <a:rPr lang="en-US" sz="1400" dirty="0" err="1">
                <a:effectLst/>
                <a:latin typeface="Arial" panose="020B0604020202020204" pitchFamily="34" charset="0"/>
                <a:ea typeface="Times New Roman" panose="02020603050405020304" pitchFamily="18" charset="0"/>
                <a:cs typeface="Arial" panose="020B0604020202020204" pitchFamily="34" charset="0"/>
              </a:rPr>
              <a:t>Glurich</a:t>
            </a:r>
            <a:r>
              <a:rPr lang="en-US" sz="1400" dirty="0">
                <a:effectLst/>
                <a:latin typeface="Arial" panose="020B0604020202020204" pitchFamily="34" charset="0"/>
                <a:ea typeface="Times New Roman" panose="02020603050405020304" pitchFamily="18" charset="0"/>
                <a:cs typeface="Arial" panose="020B0604020202020204" pitchFamily="34" charset="0"/>
              </a:rPr>
              <a:t>, I., Stankowski, R., Williams, G. and Doi, S., 2020. Diabetes and cancer II: role of diabetes medications and influence of shared risk factors. </a:t>
            </a:r>
            <a:r>
              <a:rPr lang="en-US" sz="1400" i="1" dirty="0">
                <a:effectLst/>
                <a:latin typeface="Arial" panose="020B0604020202020204" pitchFamily="34" charset="0"/>
                <a:ea typeface="Times New Roman" panose="02020603050405020304" pitchFamily="18" charset="0"/>
                <a:cs typeface="Arial" panose="020B0604020202020204" pitchFamily="34" charset="0"/>
              </a:rPr>
              <a:t>Cancer Causes &amp; Control</a:t>
            </a:r>
            <a:r>
              <a:rPr lang="en-US" sz="1400" dirty="0">
                <a:effectLst/>
                <a:latin typeface="Arial" panose="020B0604020202020204" pitchFamily="34" charset="0"/>
                <a:ea typeface="Times New Roman" panose="02020603050405020304" pitchFamily="18" charset="0"/>
                <a:cs typeface="Arial" panose="020B0604020202020204" pitchFamily="34" charset="0"/>
              </a:rPr>
              <a:t>, 23(7), pp.991-1008.</a:t>
            </a:r>
          </a:p>
          <a:p>
            <a:pPr marL="0" marR="0" algn="just">
              <a:lnSpc>
                <a:spcPct val="150000"/>
              </a:lnSpc>
              <a:spcBef>
                <a:spcPts val="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US" sz="14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Covid-19 triggers diabetes in survivors? Here&amp;#39;s what researchers have to  say | Health - Hindustan Times">
            <a:extLst>
              <a:ext uri="{FF2B5EF4-FFF2-40B4-BE49-F238E27FC236}">
                <a16:creationId xmlns:a16="http://schemas.microsoft.com/office/drawing/2014/main" id="{300F6F76-90F5-4752-9C92-C86BA3EFF31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404790" y="3487603"/>
            <a:ext cx="6314740" cy="22968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6EEBDF1-AD17-441C-A5FB-D6E7845B0A70}"/>
              </a:ext>
            </a:extLst>
          </p:cNvPr>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6723430" y="11842148"/>
            <a:ext cx="6959076" cy="2677780"/>
          </a:xfrm>
          <a:prstGeom prst="rect">
            <a:avLst/>
          </a:prstGeom>
        </p:spPr>
      </p:pic>
      <p:pic>
        <p:nvPicPr>
          <p:cNvPr id="6" name="Picture 5">
            <a:extLst>
              <a:ext uri="{FF2B5EF4-FFF2-40B4-BE49-F238E27FC236}">
                <a16:creationId xmlns:a16="http://schemas.microsoft.com/office/drawing/2014/main" id="{E1236846-8E57-4DF9-86E5-1DFD5CE444F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937704" y="20320608"/>
            <a:ext cx="4456051" cy="4083536"/>
          </a:xfrm>
          <a:prstGeom prst="rect">
            <a:avLst/>
          </a:prstGeom>
        </p:spPr>
      </p:pic>
      <p:pic>
        <p:nvPicPr>
          <p:cNvPr id="10" name="Picture 9">
            <a:extLst>
              <a:ext uri="{FF2B5EF4-FFF2-40B4-BE49-F238E27FC236}">
                <a16:creationId xmlns:a16="http://schemas.microsoft.com/office/drawing/2014/main" id="{EB548F4B-51AD-4070-9E82-D3BA4CFDFE9F}"/>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645216" y="20335631"/>
            <a:ext cx="3990774" cy="4068513"/>
          </a:xfrm>
          <a:prstGeom prst="rect">
            <a:avLst/>
          </a:prstGeom>
        </p:spPr>
      </p:pic>
      <p:pic>
        <p:nvPicPr>
          <p:cNvPr id="13" name="Picture 12">
            <a:extLst>
              <a:ext uri="{FF2B5EF4-FFF2-40B4-BE49-F238E27FC236}">
                <a16:creationId xmlns:a16="http://schemas.microsoft.com/office/drawing/2014/main" id="{F8F27741-8238-4CB3-ACC9-5087EC339A13}"/>
              </a:ext>
            </a:extLst>
          </p:cNvPr>
          <p:cNvPicPr>
            <a:picLocks noChangeAspect="1"/>
          </p:cNvPicPr>
          <p:nvPr/>
        </p:nvPicPr>
        <p:blipFill rotWithShape="1">
          <a:blip r:embed="rId14">
            <a:extLst>
              <a:ext uri="{28A0092B-C50C-407E-A947-70E740481C1C}">
                <a14:useLocalDpi xmlns:a14="http://schemas.microsoft.com/office/drawing/2010/main" val="0"/>
              </a:ext>
            </a:extLst>
          </a:blip>
          <a:srcRect t="13759" b="7328"/>
          <a:stretch/>
        </p:blipFill>
        <p:spPr>
          <a:xfrm>
            <a:off x="20878800" y="11001434"/>
            <a:ext cx="5867400" cy="3210946"/>
          </a:xfrm>
          <a:prstGeom prst="rect">
            <a:avLst/>
          </a:prstGeom>
        </p:spPr>
      </p:pic>
      <p:pic>
        <p:nvPicPr>
          <p:cNvPr id="21" name="Picture 20">
            <a:extLst>
              <a:ext uri="{FF2B5EF4-FFF2-40B4-BE49-F238E27FC236}">
                <a16:creationId xmlns:a16="http://schemas.microsoft.com/office/drawing/2014/main" id="{E1727C8B-6633-4600-BFF2-A752995E07E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1088350" y="14309111"/>
            <a:ext cx="5631180" cy="2314605"/>
          </a:xfrm>
          <a:prstGeom prst="rect">
            <a:avLst/>
          </a:prstGeom>
        </p:spPr>
      </p:pic>
      <p:pic>
        <p:nvPicPr>
          <p:cNvPr id="26" name="Picture 25">
            <a:extLst>
              <a:ext uri="{FF2B5EF4-FFF2-40B4-BE49-F238E27FC236}">
                <a16:creationId xmlns:a16="http://schemas.microsoft.com/office/drawing/2014/main" id="{4125404C-EB1A-4040-A5E8-07C9075B442B}"/>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4226540" y="11089169"/>
            <a:ext cx="6614160" cy="5226828"/>
          </a:xfrm>
          <a:prstGeom prst="rect">
            <a:avLst/>
          </a:prstGeom>
        </p:spPr>
      </p:pic>
      <p:pic>
        <p:nvPicPr>
          <p:cNvPr id="1028" name="Picture 4" descr="Diabetes Icon by Davy Rudolph on Dribbble">
            <a:extLst>
              <a:ext uri="{FF2B5EF4-FFF2-40B4-BE49-F238E27FC236}">
                <a16:creationId xmlns:a16="http://schemas.microsoft.com/office/drawing/2014/main" id="{9536761C-9FBD-45ED-AE0F-AD2BD92966FF}"/>
              </a:ext>
            </a:extLst>
          </p:cNvPr>
          <p:cNvPicPr>
            <a:picLocks noChangeAspect="1" noChangeArrowheads="1"/>
          </p:cNvPicPr>
          <p:nvPr/>
        </p:nvPicPr>
        <p:blipFill>
          <a:blip r:embed="rId17">
            <a:clrChange>
              <a:clrFrom>
                <a:srgbClr val="F5F5F5"/>
              </a:clrFrom>
              <a:clrTo>
                <a:srgbClr val="F5F5F5">
                  <a:alpha val="0"/>
                </a:srgbClr>
              </a:clrTo>
            </a:clrChange>
            <a:extLst>
              <a:ext uri="{28A0092B-C50C-407E-A947-70E740481C1C}">
                <a14:useLocalDpi xmlns:a14="http://schemas.microsoft.com/office/drawing/2010/main" val="0"/>
              </a:ext>
            </a:extLst>
          </a:blip>
          <a:srcRect/>
          <a:stretch>
            <a:fillRect/>
          </a:stretch>
        </p:blipFill>
        <p:spPr bwMode="auto">
          <a:xfrm>
            <a:off x="151726" y="179415"/>
            <a:ext cx="1842692" cy="13802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iabetes icon PNG and SVG Vector Free Download">
            <a:extLst>
              <a:ext uri="{FF2B5EF4-FFF2-40B4-BE49-F238E27FC236}">
                <a16:creationId xmlns:a16="http://schemas.microsoft.com/office/drawing/2014/main" id="{E2CAF2EB-F029-4F77-824B-839C150CD51F}"/>
              </a:ext>
            </a:extLst>
          </p:cNvPr>
          <p:cNvPicPr>
            <a:picLocks noChangeAspect="1" noChangeArrowheads="1"/>
          </p:cNvPicPr>
          <p:nvPr/>
        </p:nvPicPr>
        <p:blipFill>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717499" y="612295"/>
            <a:ext cx="1402755" cy="15371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igh Level Of Blood Sugar Vector Icon Stock Vector - Illustration of  diabetic, dangerous: 81297690">
            <a:extLst>
              <a:ext uri="{FF2B5EF4-FFF2-40B4-BE49-F238E27FC236}">
                <a16:creationId xmlns:a16="http://schemas.microsoft.com/office/drawing/2014/main" id="{4DB6F3BB-BE5D-4DD5-A88D-5DBD2C53A4D9}"/>
              </a:ext>
            </a:extLst>
          </p:cNvPr>
          <p:cNvPicPr>
            <a:picLocks noChangeAspect="1" noChangeArrowheads="1"/>
          </p:cNvPicPr>
          <p:nvPr/>
        </p:nvPicPr>
        <p:blipFill>
          <a:blip r:embed="rId1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361749" y="33496068"/>
            <a:ext cx="2723361" cy="233446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abits Diabetes on Twitter: &amp;quot;Having a bad day with diabetes? Lift your  spirits with these inspirational sayings. #diabetes #inspire #quotes… &amp;quot;">
            <a:extLst>
              <a:ext uri="{FF2B5EF4-FFF2-40B4-BE49-F238E27FC236}">
                <a16:creationId xmlns:a16="http://schemas.microsoft.com/office/drawing/2014/main" id="{5858B47C-AE5F-40C0-8503-D5D5228351AF}"/>
              </a:ext>
            </a:extLst>
          </p:cNvPr>
          <p:cNvPicPr>
            <a:picLocks noChangeAspect="1" noChangeArrowheads="1"/>
          </p:cNvPicPr>
          <p:nvPr/>
        </p:nvPicPr>
        <p:blipFill>
          <a:blip r:embed="rId20">
            <a:clrChange>
              <a:clrFrom>
                <a:srgbClr val="FEECD8"/>
              </a:clrFrom>
              <a:clrTo>
                <a:srgbClr val="FEECD8">
                  <a:alpha val="0"/>
                </a:srgbClr>
              </a:clrTo>
            </a:clrChange>
            <a:extLst>
              <a:ext uri="{28A0092B-C50C-407E-A947-70E740481C1C}">
                <a14:useLocalDpi xmlns:a14="http://schemas.microsoft.com/office/drawing/2010/main" val="0"/>
              </a:ext>
            </a:extLst>
          </a:blip>
          <a:srcRect/>
          <a:stretch>
            <a:fillRect/>
          </a:stretch>
        </p:blipFill>
        <p:spPr bwMode="auto">
          <a:xfrm>
            <a:off x="8085110" y="33448161"/>
            <a:ext cx="5597396" cy="2334468"/>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a:extLst>
              <a:ext uri="{FF2B5EF4-FFF2-40B4-BE49-F238E27FC236}">
                <a16:creationId xmlns:a16="http://schemas.microsoft.com/office/drawing/2014/main" id="{A84DB146-B62A-4E9A-8204-7BB7DAC5C882}"/>
              </a:ext>
            </a:extLst>
          </p:cNvPr>
          <p:cNvPicPr>
            <a:picLocks noChangeAspect="1"/>
          </p:cNvPicPr>
          <p:nvPr/>
        </p:nvPicPr>
        <p:blipFill rotWithShape="1">
          <a:blip r:embed="rId21">
            <a:clrChange>
              <a:clrFrom>
                <a:srgbClr val="EFE4E0"/>
              </a:clrFrom>
              <a:clrTo>
                <a:srgbClr val="EFE4E0">
                  <a:alpha val="0"/>
                </a:srgbClr>
              </a:clrTo>
            </a:clrChange>
            <a:extLst>
              <a:ext uri="{28A0092B-C50C-407E-A947-70E740481C1C}">
                <a14:useLocalDpi xmlns:a14="http://schemas.microsoft.com/office/drawing/2010/main" val="0"/>
              </a:ext>
            </a:extLst>
          </a:blip>
          <a:srcRect/>
          <a:stretch/>
        </p:blipFill>
        <p:spPr>
          <a:xfrm>
            <a:off x="415609" y="33776293"/>
            <a:ext cx="5112571" cy="1926737"/>
          </a:xfrm>
          <a:prstGeom prst="rect">
            <a:avLst/>
          </a:prstGeom>
        </p:spPr>
      </p:pic>
      <p:pic>
        <p:nvPicPr>
          <p:cNvPr id="1036" name="Picture 12" descr="Diabetes Icon Vector Art, Icons, and Graphics for Free Download">
            <a:extLst>
              <a:ext uri="{FF2B5EF4-FFF2-40B4-BE49-F238E27FC236}">
                <a16:creationId xmlns:a16="http://schemas.microsoft.com/office/drawing/2014/main" id="{BADAB102-19BF-49BF-9B6F-1EDCA06D8EC7}"/>
              </a:ext>
            </a:extLst>
          </p:cNvPr>
          <p:cNvPicPr>
            <a:picLocks noChangeAspect="1" noChangeArrowheads="1"/>
          </p:cNvPicPr>
          <p:nvPr/>
        </p:nvPicPr>
        <p:blipFill>
          <a:blip r:embed="rId22">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a:off x="19926300" y="1964281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Diabetes Icon #217317 - Free Icons Library">
            <a:extLst>
              <a:ext uri="{FF2B5EF4-FFF2-40B4-BE49-F238E27FC236}">
                <a16:creationId xmlns:a16="http://schemas.microsoft.com/office/drawing/2014/main" id="{72B3B75D-930D-48F5-9CBD-590AA7E9F342}"/>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20630364" y="17817574"/>
            <a:ext cx="1620035" cy="1620035"/>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F327E1FB-FC03-4F20-9CF9-6110DAF08562}"/>
              </a:ext>
            </a:extLst>
          </p:cNvPr>
          <p:cNvPicPr>
            <a:picLocks noChangeAspect="1"/>
          </p:cNvPicPr>
          <p:nvPr/>
        </p:nvPicPr>
        <p:blipFill rotWithShape="1">
          <a:blip r:embed="rId24">
            <a:clrChange>
              <a:clrFrom>
                <a:srgbClr val="DED6D4"/>
              </a:clrFrom>
              <a:clrTo>
                <a:srgbClr val="DED6D4">
                  <a:alpha val="0"/>
                </a:srgbClr>
              </a:clrTo>
            </a:clrChange>
            <a:extLst>
              <a:ext uri="{28A0092B-C50C-407E-A947-70E740481C1C}">
                <a14:useLocalDpi xmlns:a14="http://schemas.microsoft.com/office/drawing/2010/main" val="0"/>
              </a:ext>
            </a:extLst>
          </a:blip>
          <a:srcRect/>
          <a:stretch/>
        </p:blipFill>
        <p:spPr>
          <a:xfrm>
            <a:off x="13324973" y="34103237"/>
            <a:ext cx="7620000" cy="2414513"/>
          </a:xfrm>
          <a:prstGeom prst="rect">
            <a:avLst/>
          </a:prstGeom>
        </p:spPr>
      </p:pic>
    </p:spTree>
    <p:extLst>
      <p:ext uri="{BB962C8B-B14F-4D97-AF65-F5344CB8AC3E}">
        <p14:creationId xmlns:p14="http://schemas.microsoft.com/office/powerpoint/2010/main" val="2147881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AD31B-D5ED-2447-BB81-78E55D636398}"/>
              </a:ext>
            </a:extLst>
          </p:cNvPr>
          <p:cNvSpPr>
            <a:spLocks noGrp="1"/>
          </p:cNvSpPr>
          <p:nvPr>
            <p:ph type="title"/>
          </p:nvPr>
        </p:nvSpPr>
        <p:spPr>
          <a:xfrm>
            <a:off x="661307" y="-11469301"/>
            <a:ext cx="26770693" cy="41432230"/>
          </a:xfrm>
        </p:spPr>
        <p:txBody>
          <a:bodyPr>
            <a:normAutofit/>
          </a:bodyPr>
          <a:lstStyle/>
          <a:p>
            <a:r>
              <a:rPr lang="en-GB"/>
              <a:t>Programme:BSc(Hons)Health and Social Care Level 5</a:t>
            </a:r>
            <a:br>
              <a:rPr lang="en-GB"/>
            </a:br>
            <a:r>
              <a:rPr lang="en-GB"/>
              <a:t>Module:Introduction to Psychology BMHP50003</a:t>
            </a:r>
            <a:br>
              <a:rPr lang="en-GB"/>
            </a:br>
            <a:r>
              <a:rPr lang="en-GB"/>
              <a:t>Student name:Ioana Irina Dinu </a:t>
            </a:r>
            <a:br>
              <a:rPr lang="en-GB"/>
            </a:br>
            <a:r>
              <a:rPr lang="en-GB"/>
              <a:t>Student id:1914863 </a:t>
            </a:r>
            <a:br>
              <a:rPr lang="en-GB"/>
            </a:br>
            <a:r>
              <a:rPr lang="en-GB"/>
              <a:t>Lecturer:Dr.Eleni Koutsogeorgou</a:t>
            </a:r>
            <a:br>
              <a:rPr lang="en-GB"/>
            </a:br>
            <a:r>
              <a:rPr lang="en-GB"/>
              <a:t>Date:29/07/2021</a:t>
            </a:r>
            <a:endParaRPr lang="en-US"/>
          </a:p>
        </p:txBody>
      </p:sp>
    </p:spTree>
    <p:extLst>
      <p:ext uri="{BB962C8B-B14F-4D97-AF65-F5344CB8AC3E}">
        <p14:creationId xmlns:p14="http://schemas.microsoft.com/office/powerpoint/2010/main" val="19936072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2012</Words>
  <Application>Microsoft Office PowerPoint</Application>
  <PresentationFormat>Custom</PresentationFormat>
  <Paragraphs>36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Programme:BSc(Hons)Health and Social Care Level 5 Module:Introduction to Psychology BMHP50003 Student name:Ioana Irina Dinu  Student id:1914863  Lecturer:Dr.Eleni Koutsogeorgou Date:29/07/2021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Ioana-Irina Dinu</cp:lastModifiedBy>
  <cp:revision>6</cp:revision>
  <dcterms:created xsi:type="dcterms:W3CDTF">2021-07-28T05:47:10Z</dcterms:created>
  <dcterms:modified xsi:type="dcterms:W3CDTF">2021-07-28T22:47:36Z</dcterms:modified>
</cp:coreProperties>
</file>