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56" r:id="rId5"/>
    <p:sldId id="266" r:id="rId6"/>
    <p:sldId id="299" r:id="rId7"/>
    <p:sldId id="271" r:id="rId8"/>
    <p:sldId id="301" r:id="rId9"/>
    <p:sldId id="274" r:id="rId10"/>
    <p:sldId id="302" r:id="rId11"/>
    <p:sldId id="300" r:id="rId12"/>
    <p:sldId id="288" r:id="rId13"/>
    <p:sldId id="295" r:id="rId14"/>
    <p:sldId id="303" r:id="rId15"/>
    <p:sldId id="304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598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outlineViewPr>
    <p:cViewPr>
      <p:scale>
        <a:sx n="33" d="100"/>
        <a:sy n="33" d="100"/>
      </p:scale>
      <p:origin x="0" y="-5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65D721-3F0A-41A3-B555-1F61C07BF1BE}" type="datetime1">
              <a:rPr lang="en-GB" smtClean="0"/>
              <a:t>20/10/2025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AF8A362-CAFC-4987-9A50-4757052839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543ED9D-E132-4572-9D4D-99356D8DF6B4}" type="datetime1">
              <a:rPr lang="en-GB" smtClean="0"/>
              <a:t>20/10/2025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EEB602-95FC-483A-B12D-216A7AD7EA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3856A-F3CD-4032-ADA9-B0D70F59EF3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64ED303-13BD-42F6-8013-753048B08EED}" type="datetime1">
              <a:rPr lang="en-GB" smtClean="0"/>
              <a:t>20/10/2025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51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3C600-653A-4731-9E20-ECBE3EF095B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EF718374-C3F0-40E9-8526-A7F04F576EBA}" type="datetime1">
              <a:rPr lang="en-GB" smtClean="0"/>
              <a:t>20/10/2025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4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7B8A35-2C7E-4C15-AFCF-AC72CA638DE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258482EF-6F36-477D-BAEE-4C6EAD738A78}" type="datetime1">
              <a:rPr lang="en-GB" smtClean="0"/>
              <a:t>20/10/2025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23911-B17C-479F-A6E2-08385D1EFEF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486EC6D-77F5-4C7F-A7AE-2BD2E2EEB0ED}" type="datetime1">
              <a:rPr lang="en-GB" smtClean="0"/>
              <a:t>20/10/2025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588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9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AA1D1D-F164-425A-94F8-80B47262A57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3BC69346-1E7C-43ED-9076-C3263E05BA49}" type="datetime1">
              <a:rPr lang="en-GB" smtClean="0"/>
              <a:t>20/10/2025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10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891E3-7F3E-4451-9B19-85FB31D4074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43B72EA-2196-4DF0-8D72-CB23794D7802}" type="datetime1">
              <a:rPr lang="en-GB" smtClean="0"/>
              <a:t>20/10/2025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697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</a:extLst>
          </p:cNvPr>
          <p:cNvSpPr/>
          <p:nvPr userDrawn="1"/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8168" y="1057522"/>
            <a:ext cx="5003540" cy="217343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440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5" name="Subtitle 2">
            <a:extLst>
              <a:ext uri="{FF2B5EF4-FFF2-40B4-BE49-F238E27FC236}">
                <a16:creationId xmlns:a16="http://schemas.microsoft.com/office/drawing/2014/main" id="{50BC9D78-FF13-4CEB-8ECB-E64E85C5D0B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46643" y="3751119"/>
            <a:ext cx="4985065" cy="1606163"/>
          </a:xfrm>
        </p:spPr>
        <p:txBody>
          <a:bodyPr rtlCol="0" anchor="t">
            <a:noAutofit/>
          </a:bodyPr>
          <a:lstStyle>
            <a:lvl1pPr>
              <a:defRPr sz="2400" b="0"/>
            </a:lvl1pPr>
          </a:lstStyle>
          <a:p>
            <a:pPr rtl="0"/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Click to add subtitle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</a:extLst>
          </p:cNvPr>
          <p:cNvSpPr/>
          <p:nvPr userDrawn="1"/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8" name="Footer Placeholder 4">
            <a:extLst>
              <a:ext uri="{FF2B5EF4-FFF2-40B4-BE49-F238E27FC236}">
                <a16:creationId xmlns:a16="http://schemas.microsoft.com/office/drawing/2014/main" id="{15A37EDE-F10B-4C4B-9572-8778C2D6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5103" y="6309360"/>
            <a:ext cx="4797504" cy="457200"/>
          </a:xfrm>
        </p:spPr>
        <p:txBody>
          <a:bodyPr rtlCol="0"/>
          <a:lstStyle/>
          <a:p>
            <a:pPr algn="l" rtl="0"/>
            <a:r>
              <a:rPr lang="en-GB"/>
              <a:t>Presentation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1" name="Date Placeholder 35">
            <a:extLst>
              <a:ext uri="{FF2B5EF4-FFF2-40B4-BE49-F238E27FC236}">
                <a16:creationId xmlns:a16="http://schemas.microsoft.com/office/drawing/2014/main" id="{D6890A67-3C66-4F8A-B1A6-05469F40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2" name="Slide Number Placeholder 36">
            <a:extLst>
              <a:ext uri="{FF2B5EF4-FFF2-40B4-BE49-F238E27FC236}">
                <a16:creationId xmlns:a16="http://schemas.microsoft.com/office/drawing/2014/main" id="{46849723-0CBF-47CA-9477-4D42CAC71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‹#›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9936" y="-2"/>
            <a:ext cx="53320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8252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9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D7EF23-28EE-4115-879A-D95BBAC662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7179" y="2502047"/>
            <a:ext cx="6623039" cy="3030599"/>
          </a:xfrm>
        </p:spPr>
        <p:txBody>
          <a:bodyPr rtlCol="0" anchor="t">
            <a:normAutofit/>
          </a:bodyPr>
          <a:lstStyle>
            <a:lvl1pPr>
              <a:defRPr sz="20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4B41004-DE9E-4B19-B7DE-91782B37C8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4348" y="1085431"/>
            <a:ext cx="3997652" cy="5037857"/>
          </a:xfrm>
          <a:custGeom>
            <a:avLst/>
            <a:gdLst>
              <a:gd name="connsiteX0" fmla="*/ 0 w 3997652"/>
              <a:gd name="connsiteY0" fmla="*/ 0 h 5037857"/>
              <a:gd name="connsiteX1" fmla="*/ 3997652 w 3997652"/>
              <a:gd name="connsiteY1" fmla="*/ 0 h 5037857"/>
              <a:gd name="connsiteX2" fmla="*/ 3997652 w 3997652"/>
              <a:gd name="connsiteY2" fmla="*/ 5037857 h 5037857"/>
              <a:gd name="connsiteX3" fmla="*/ 0 w 3997652"/>
              <a:gd name="connsiteY3" fmla="*/ 5037857 h 5037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7652" h="5037857">
                <a:moveTo>
                  <a:pt x="0" y="0"/>
                </a:moveTo>
                <a:lnTo>
                  <a:pt x="3997652" y="0"/>
                </a:lnTo>
                <a:lnTo>
                  <a:pt x="3997652" y="5037857"/>
                </a:lnTo>
                <a:lnTo>
                  <a:pt x="0" y="5037857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348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DEFA91-CCB3-4B9E-9CFC-AA9D92073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35" name="Picture Placeholder 5">
            <a:extLst>
              <a:ext uri="{FF2B5EF4-FFF2-40B4-BE49-F238E27FC236}">
                <a16:creationId xmlns:a16="http://schemas.microsoft.com/office/drawing/2014/main" id="{6198A97B-719D-4F79-A04B-46EE272A1D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3461004"/>
            <a:ext cx="4613547" cy="3396996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34" name="Picture Placeholder 5">
            <a:extLst>
              <a:ext uri="{FF2B5EF4-FFF2-40B4-BE49-F238E27FC236}">
                <a16:creationId xmlns:a16="http://schemas.microsoft.com/office/drawing/2014/main" id="{79E62157-5D84-47E4-9718-5408E1C7E7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613548" cy="3396994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51E6FEF-934C-427E-A65F-F501B04FC71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05918" y="2353586"/>
            <a:ext cx="6457717" cy="3767496"/>
          </a:xfrm>
        </p:spPr>
        <p:txBody>
          <a:bodyPr rtlCol="0" anchor="t">
            <a:normAutofit/>
          </a:bodyPr>
          <a:lstStyle>
            <a:lvl1pPr>
              <a:defRPr sz="1600" b="0" baseline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A12CF76-B207-465C-A494-3C57818A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>
            <a:lvl1pPr>
              <a:defRPr>
                <a:effectLst>
                  <a:outerShdw blurRad="50800" dist="38100" dir="240000" algn="ctr" rotWithShape="0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F682261-0FB4-4600-86B5-DDF27881F7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>
                <a:solidFill>
                  <a:schemeClr val="tx2"/>
                </a:solidFill>
              </a:rPr>
              <a:t>2/1/20XX</a:t>
            </a:r>
            <a:endParaRPr lang="en-GB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32EB37A-06D5-4BC7-BC11-75B1719B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522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</a:extLst>
          </p:cNvPr>
          <p:cNvSpPr/>
          <p:nvPr userDrawn="1"/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</a:extLst>
          </p:cNvPr>
          <p:cNvSpPr/>
          <p:nvPr userDrawn="1"/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63F61843-5C9C-49E0-8A90-64085BC79F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73503" y="1709530"/>
            <a:ext cx="3754671" cy="2528515"/>
          </a:xfrm>
        </p:spPr>
        <p:txBody>
          <a:bodyPr rtlCol="0" anchor="b"/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 sz="3600" b="1" cap="none">
                <a:solidFill>
                  <a:schemeClr val="tx2"/>
                </a:solidFill>
              </a:rPr>
              <a:t>Click to add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6914" y="4238046"/>
            <a:ext cx="3806919" cy="1741404"/>
          </a:xfrm>
        </p:spPr>
        <p:txBody>
          <a:bodyPr rtlCol="0" anchor="t">
            <a:normAutofit/>
          </a:bodyPr>
          <a:lstStyle>
            <a:lvl1pPr>
              <a:defRPr sz="1600" b="0"/>
            </a:lvl1pPr>
          </a:lstStyle>
          <a:p>
            <a:pPr rtl="0"/>
            <a:r>
              <a:rPr lang="en-GB" sz="200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</a:extLst>
          </p:cNvPr>
          <p:cNvSpPr/>
          <p:nvPr userDrawn="1"/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</a:extLst>
          </p:cNvPr>
          <p:cNvSpPr/>
          <p:nvPr userDrawn="1"/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</a:extLst>
          </p:cNvPr>
          <p:cNvSpPr/>
          <p:nvPr userDrawn="1"/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095509"/>
            <a:ext cx="7519932" cy="5016892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64049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EBA854-A26D-41C5-9D40-DF6B49ACB136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5BFA7-EB65-4E20-A693-324FEF74D3A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9E9218-0397-4231-81F4-03972AB6A3DD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1905177-1789-44BB-950A-7018653E64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4B8C-C655-4441-A7FF-616EF634E6E1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9301A4-3CA9-4D0E-944E-1BE5921FA0B3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9C29C55-D1EC-4DD4-BA5B-11E4AB15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C31C8C6B-3212-41F0-A8A1-4A6A700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67357410-255F-470C-AD92-44B15997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3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49ADD171-0134-4347-A2D8-0B9D7634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6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8A107B-E23F-4793-95B4-335240DB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51118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7568F3C-8CA8-489A-9870-E2C458355C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4615126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4615126 w 12192000"/>
              <a:gd name="connsiteY3" fmla="*/ 6858000 h 6858000"/>
              <a:gd name="connsiteX4" fmla="*/ 0 w 12192000"/>
              <a:gd name="connsiteY4" fmla="*/ 0 h 6858000"/>
              <a:gd name="connsiteX5" fmla="*/ 4551118 w 12192000"/>
              <a:gd name="connsiteY5" fmla="*/ 0 h 6858000"/>
              <a:gd name="connsiteX6" fmla="*/ 4551118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615126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4615126" y="6858000"/>
                </a:lnTo>
                <a:close/>
                <a:moveTo>
                  <a:pt x="0" y="0"/>
                </a:moveTo>
                <a:lnTo>
                  <a:pt x="4551118" y="0"/>
                </a:lnTo>
                <a:lnTo>
                  <a:pt x="4551118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14E8-F37D-4BEA-9D62-5E707EDF0D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25" y="1095508"/>
            <a:ext cx="4606535" cy="3936931"/>
          </a:xfrm>
          <a:solidFill>
            <a:schemeClr val="tx2"/>
          </a:solidFill>
        </p:spPr>
        <p:txBody>
          <a:bodyPr rIns="365760" rtlCol="0" anchor="b"/>
          <a:lstStyle>
            <a:lvl1pPr marL="365760">
              <a:lnSpc>
                <a:spcPct val="100000"/>
              </a:lnSpc>
              <a:spcBef>
                <a:spcPts val="1000"/>
              </a:spcBef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784D33-9C88-49E6-8F90-05148C549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1726" y="5032439"/>
            <a:ext cx="4606535" cy="1079962"/>
          </a:xfrm>
          <a:solidFill>
            <a:schemeClr val="tx2"/>
          </a:solidFill>
        </p:spPr>
        <p:txBody>
          <a:bodyPr rtlCol="0" anchor="ctr"/>
          <a:lstStyle>
            <a:lvl1pPr marL="365760">
              <a:spcBef>
                <a:spcPts val="1000"/>
              </a:spcBef>
              <a:defRPr sz="1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5CD820E0-0083-439B-A9DE-C3DEA1DEA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D8A8D931-E01B-43C0-806F-2413BF593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0F3F4E6D-F4D2-430F-A2C3-3C037D778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315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F91A3C-7ABB-4E5E-B04F-29DB072AE13C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B9AABE-3FBC-4E64-8672-D073D4A3F41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FF13AE-FEBF-40A1-A799-6EB275CBBCB5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EACBDB11-07EC-4982-BBFA-8EECF50C7B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B21770-EBB9-4C73-BE13-26901F3CC9F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2AFA4-5141-4F0F-B9F6-0BE3ADBED218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41DE758B-03CF-48F8-BCBE-AD97B7042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1640606E-041A-4385-96D7-3C6E775E3F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35844B60-1EF6-4A90-9030-B5043BCD0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99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804587-2E59-4D83-B86E-83ADAE4F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93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2A19A957-1FB5-43F8-B325-BBD9FEF2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5410A-92A6-4C0B-9D89-186B7DD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8F3F22-19C9-4C61-8202-3220217D29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26073-23A2-4B91-A128-79AA1BE93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4D5DFA-0CEA-43F0-98EE-6C9F741F7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94B471-6707-4251-8230-A51AED0767C9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4" y="1834005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D986D97-E6F1-49E8-977A-C802B4E41B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4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62163C0-B07F-43E4-B17C-2E6A96553B9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095999" y="1834004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098FA6D-3C80-4FE1-B248-1CA2B6862F6D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095999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52712D-F957-4B22-8B50-BE10410FF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Footer Placeholder 29">
            <a:extLst>
              <a:ext uri="{FF2B5EF4-FFF2-40B4-BE49-F238E27FC236}">
                <a16:creationId xmlns:a16="http://schemas.microsoft.com/office/drawing/2014/main" id="{26FD74F8-42BB-4CB4-ABF1-5F149743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Date Placeholder 28">
            <a:extLst>
              <a:ext uri="{FF2B5EF4-FFF2-40B4-BE49-F238E27FC236}">
                <a16:creationId xmlns:a16="http://schemas.microsoft.com/office/drawing/2014/main" id="{5B031752-6400-4BFB-979F-E2EE795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Slide Number Placeholder 30">
            <a:extLst>
              <a:ext uri="{FF2B5EF4-FFF2-40B4-BE49-F238E27FC236}">
                <a16:creationId xmlns:a16="http://schemas.microsoft.com/office/drawing/2014/main" id="{6A5CAEAF-7DEC-4B20-8B1E-301A9D0E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B696A3-EA34-4924-9037-E330B1CB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03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725A2F16-8CE0-4F2E-933C-EFDFB1E1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C70705-E2EE-4992-AE78-FDBE1285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C428A7-7771-4474-8BB4-8A6F0FEF87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8730F6-0DF6-48BC-86CC-00BE1835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D31104-1E19-4E17-A3FE-2B2C5513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CEB59E-1776-4FF1-BF4D-A33B618FD59F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5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6B55E76-BA79-44AC-B206-DA13D60FDA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5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0518C4D-71E5-4211-A191-A8ED7185DED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4336486" y="1828356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7EF9B63-4443-4EE5-A88B-2F1FA4CC4043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336486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54FF8D9-50D3-4515-B896-B127F664C1E1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024037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95B62E8-2D9A-443A-8560-D347C470389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8024037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A7A17E-1562-4B10-9BC8-AB6B45E6B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37258C-9B58-4DC0-BC98-826A38D4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Footer Placeholder 29">
            <a:extLst>
              <a:ext uri="{FF2B5EF4-FFF2-40B4-BE49-F238E27FC236}">
                <a16:creationId xmlns:a16="http://schemas.microsoft.com/office/drawing/2014/main" id="{2F8E2987-7F65-44D5-B3AD-776ECF8D8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Date Placeholder 28">
            <a:extLst>
              <a:ext uri="{FF2B5EF4-FFF2-40B4-BE49-F238E27FC236}">
                <a16:creationId xmlns:a16="http://schemas.microsoft.com/office/drawing/2014/main" id="{08BD4E48-A35B-4475-BC85-E58DA2920F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1" name="Slide Number Placeholder 30">
            <a:extLst>
              <a:ext uri="{FF2B5EF4-FFF2-40B4-BE49-F238E27FC236}">
                <a16:creationId xmlns:a16="http://schemas.microsoft.com/office/drawing/2014/main" id="{FBDAEBAB-F3AA-4DB3-96B7-6387085C1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55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3C66564-535A-4715-9B27-B8AB14F77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821E99-F411-4BAB-8211-C344272A2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29B7F2A-CF10-474B-91F1-7C50A7DAF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76668" y="537381"/>
            <a:ext cx="6172412" cy="103192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0D6D9-A64A-415F-BA44-494062CA6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77B49C-9749-4042-A729-C27F58365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49324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B79F49-5021-4A8F-A90A-5E08F7FB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46655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Picture Placeholder 19">
            <a:extLst>
              <a:ext uri="{FF2B5EF4-FFF2-40B4-BE49-F238E27FC236}">
                <a16:creationId xmlns:a16="http://schemas.microsoft.com/office/drawing/2014/main" id="{B6E270BA-010E-406C-8FBF-0ED0DA28D0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3"/>
            <a:ext cx="4613544" cy="2249321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6E15371C-3F24-44D7-97EB-74C12D53CBB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2311339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39E0BDE-5895-4B94-90AC-7045292B0B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4613572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8823570-AC4F-4679-98CA-DC7F7B2CC10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76671" y="1735745"/>
            <a:ext cx="6172412" cy="3767496"/>
          </a:xfrm>
        </p:spPr>
        <p:txBody>
          <a:bodyPr rtlCol="0" anchor="t">
            <a:normAutofit/>
          </a:bodyPr>
          <a:lstStyle>
            <a:lvl1pPr>
              <a:buFont typeface="Arial" panose="020B0604020202020204" pitchFamily="34" charset="0"/>
              <a:buNone/>
              <a:defRPr sz="1600" b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BB6B62FA-FEDE-42B0-8B7B-24AE138E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E8578BE-8DB2-4FE6-B45A-2B3415CEE1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6668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6AF7C96F-C1E5-45F5-B070-2D025E7BD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45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8B745891-A8DA-4640-BB3F-1693FC5AC4A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58023" y="4941"/>
            <a:ext cx="5333977" cy="3392053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BC2DF568-4EA5-4F79-980F-47FC90AEA12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67712" y="3461002"/>
            <a:ext cx="5728215" cy="3396997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4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76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6671" y="6309360"/>
            <a:ext cx="454961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918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2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hf hdr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mj.com/content/370/bmj.m2653.full" TargetMode="External"/><Relationship Id="rId13" Type="http://schemas.openxmlformats.org/officeDocument/2006/relationships/hyperlink" Target="https://www.google.co.uk/books/edition/Delivering_the_Truth/mGqFEQAAQBAJ?hl=en&amp;gbpv=1&amp;dq=Shrewsbury+maternity+scandal:+Repeated+failures+led+to+deaths&amp;pg=PA2013&amp;printsec=frontcover" TargetMode="External"/><Relationship Id="rId3" Type="http://schemas.openxmlformats.org/officeDocument/2006/relationships/hyperlink" Target="https://journals.sagepub.com/doi/abs/10.1177/03064220251332627a" TargetMode="External"/><Relationship Id="rId7" Type="http://schemas.openxmlformats.org/officeDocument/2006/relationships/hyperlink" Target="https://www.bmj.com/content/376/bmj.o858.short" TargetMode="External"/><Relationship Id="rId12" Type="http://schemas.openxmlformats.org/officeDocument/2006/relationships/hyperlink" Target="https://www.gov.uk/government/publications/final-report-of-the-ockenden-review/ockenden-review-summary-of-findings-conclusions-and-essential-actions" TargetMode="External"/><Relationship Id="rId2" Type="http://schemas.openxmlformats.org/officeDocument/2006/relationships/hyperlink" Target="https://www.bbc.co.uk/news/uk-england-shropshire-60925959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bmj.com/content/377/bmj.o899.abstract" TargetMode="External"/><Relationship Id="rId11" Type="http://schemas.openxmlformats.org/officeDocument/2006/relationships/hyperlink" Target="https://www.gov.uk/government/publications/final-report-of-the-ockenden-review" TargetMode="External"/><Relationship Id="rId5" Type="http://schemas.openxmlformats.org/officeDocument/2006/relationships/hyperlink" Target="https://books.google.nl/books?hl=en&amp;lr=&amp;id=ANUBEAAAQBAJ&amp;oi=fnd&amp;pg=PT26&amp;dq=exposed+systemic+failures+in+maternity+care+at+Shrewsbury+and+Telford+Hospital+NHS+Trust,+identifying+repeated+errors+that+led+to+preventable+deaths++and+Swiss+Cheese+model&amp;ots=rxOuCeQAYt&amp;sig=hKrkeijzOJ0vGupbbBEVwWqEQro&amp;redir_esc=y#v=onepage&amp;q&amp;f=false" TargetMode="External"/><Relationship Id="rId10" Type="http://schemas.openxmlformats.org/officeDocument/2006/relationships/hyperlink" Target="https://www.bmj.com/content/371/bmj.m4797.short" TargetMode="External"/><Relationship Id="rId4" Type="http://schemas.openxmlformats.org/officeDocument/2006/relationships/hyperlink" Target="https://www.cqc.org.uk/publications/themes-care/safety-equity-engagement-maternity-services" TargetMode="External"/><Relationship Id="rId9" Type="http://schemas.openxmlformats.org/officeDocument/2006/relationships/hyperlink" Target="https://www.bmj.com/content/369/bmj.m1616.short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og.org.uk/media/p13lrr3n/gpp17-final-publication-proof.pdf" TargetMode="External"/><Relationship Id="rId3" Type="http://schemas.openxmlformats.org/officeDocument/2006/relationships/hyperlink" Target="https://www.bmj.com/content/376/bmj.o860.short" TargetMode="External"/><Relationship Id="rId7" Type="http://schemas.openxmlformats.org/officeDocument/2006/relationships/hyperlink" Target="https://www.rcog.org.uk/media/qhzlelnc/each-baby-counts-2019-progress-report.pdf" TargetMode="External"/><Relationship Id="rId2" Type="http://schemas.openxmlformats.org/officeDocument/2006/relationships/hyperlink" Target="https://journals.sagepub.com/doi/full/10.1177/25160435221150373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sath.nhs.uk/wp-content/uploads/2019/12/170629-06-Safety-of-Maternity-Services-2007-17-final-version-June-17.pdf" TargetMode="External"/><Relationship Id="rId5" Type="http://schemas.openxmlformats.org/officeDocument/2006/relationships/hyperlink" Target="https://www.nice.org.uk/guidance/health-and-social-care-delivery/maternity-services" TargetMode="External"/><Relationship Id="rId4" Type="http://schemas.openxmlformats.org/officeDocument/2006/relationships/hyperlink" Target="https://timms.le.ac.uk/mbrrace-uk-perinatal-mortality/surveilla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14B6A3-5F3E-4909-8ED5-87FE82492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968" y="1101792"/>
            <a:ext cx="5122545" cy="2173288"/>
          </a:xfrm>
        </p:spPr>
        <p:txBody>
          <a:bodyPr vert="horz" lIns="109728" tIns="109728" rIns="109728" bIns="91440" rtlCol="0" anchor="ctr">
            <a:normAutofit fontScale="9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Shrewsbury and Telford Hospital NHS Trust (UK) — Maternity Scandal and quality concerns</a:t>
            </a:r>
            <a:br>
              <a:rPr lang="en-GB" dirty="0"/>
            </a:br>
            <a:endParaRPr lang="en-GB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B0552E2-3F84-4A73-A16B-C54043C66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6643" y="3751119"/>
            <a:ext cx="4985065" cy="1606163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Mihaela Sandu Rizea </a:t>
            </a:r>
          </a:p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2126225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29686-87BE-4E75-8373-8D06DD44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2A0352-7A16-48F0-9C66-57C647D31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50374" y="5594555"/>
            <a:ext cx="5604387" cy="1172005"/>
          </a:xfrm>
        </p:spPr>
        <p:txBody>
          <a:bodyPr rtlCol="0"/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LCHS7006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Dr Fahad Khan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33138F-06C1-46B9-8F23-C4B5783F6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1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4FCD26-6676-4429-5D72-FCB475C575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29" t="-162"/>
          <a:stretch>
            <a:fillRect/>
          </a:stretch>
        </p:blipFill>
        <p:spPr bwMode="auto">
          <a:xfrm>
            <a:off x="6896887" y="1"/>
            <a:ext cx="5206623" cy="6858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11549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DE6B89-9484-4E50-8387-C55E031D8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404" y="1239425"/>
            <a:ext cx="6623040" cy="791861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CASE SUMMARY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EB58E2-A9A0-481A-8B5B-381B836CE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178" y="1819666"/>
            <a:ext cx="7196616" cy="4401203"/>
          </a:xfrm>
        </p:spPr>
        <p:txBody>
          <a:bodyPr rtlCol="0">
            <a:normAutofit fontScale="92500" lnSpcReduction="20000"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2017, Health Secretary Jeremy Hunt raised concerns in relation to information about cases of babies' deaths at Shrewsbury and Telford Hospital NHS Trust (SATH)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900" dirty="0"/>
              <a:t>Donna Ockenden has been assigned the responsibility for investigating this cases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Started with 23 and over 1,500 cases have been investigated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Over 200 avoidable deaths and serious harm been found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2020, 2022 first and second Ockenden reports</a:t>
            </a:r>
          </a:p>
          <a:p>
            <a:pPr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(Ockenden, 2022)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9DE3C7A9-21F2-4569-A617-6303685EA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40413" y="6309360"/>
            <a:ext cx="1399187" cy="457200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(CQC, 2022)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29B547D4-09F9-49AB-B5C7-2EDDB233C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02299" y="6286746"/>
            <a:ext cx="2281080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/>
              <a:t>2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96EF39-BE7A-6620-E003-FBEAF0D42B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18" t="798" r="33042"/>
          <a:stretch>
            <a:fillRect/>
          </a:stretch>
        </p:blipFill>
        <p:spPr>
          <a:xfrm>
            <a:off x="8229600" y="1125414"/>
            <a:ext cx="3962400" cy="499403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B3BD35-ED3E-81D7-1610-524DB2B105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6342" y="2526890"/>
            <a:ext cx="3962400" cy="359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299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DB7E63-0AD5-451A-9802-48AB1D44E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915" y="673308"/>
            <a:ext cx="3475969" cy="683544"/>
          </a:xfrm>
        </p:spPr>
        <p:txBody>
          <a:bodyPr rtlCol="0">
            <a:normAutofit/>
          </a:bodyPr>
          <a:lstStyle/>
          <a:p>
            <a:pPr rt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Donna Ockenden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9D770A-D8B9-4D5E-BB61-CD763E29D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915" y="1419674"/>
            <a:ext cx="6209334" cy="1992272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‘The vast majority of the services offered in the UK it is at a high standard quality levels, but when something goes wrong, the system is not quick enough to pick up the signals’</a:t>
            </a:r>
          </a:p>
          <a:p>
            <a:pPr rt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(Ockenden, 2022)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1CFAACA4-65B8-42F6-BCD5-C3D1E8D9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1C91759-224B-9454-B30E-8F12D89C6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26" y="731734"/>
            <a:ext cx="4547197" cy="26802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EB8E0B3-3641-5F74-AD7C-61A62A5A29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26" y="3516924"/>
            <a:ext cx="4520501" cy="31124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3C61F9-860D-BA8E-0E36-57C2780F2B8B}"/>
              </a:ext>
            </a:extLst>
          </p:cNvPr>
          <p:cNvSpPr txBox="1"/>
          <p:nvPr/>
        </p:nvSpPr>
        <p:spPr>
          <a:xfrm>
            <a:off x="5205915" y="3516924"/>
            <a:ext cx="634316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Essential findings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Failures in maternity care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Failure to learn from previous mistakes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failure, not listening to patients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Failure to safeguard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Culture of fear and bullying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Failure in governance and leadership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(</a:t>
            </a:r>
            <a:r>
              <a:rPr lang="en-GB" dirty="0"/>
              <a:t>Dyer, 2022; Dobson, 2022)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383FAE0-74FF-54B6-D50B-98AE3BF6C26B}"/>
              </a:ext>
            </a:extLst>
          </p:cNvPr>
          <p:cNvSpPr txBox="1"/>
          <p:nvPr/>
        </p:nvSpPr>
        <p:spPr>
          <a:xfrm>
            <a:off x="226142" y="304800"/>
            <a:ext cx="3519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SWISS CHEESE MODEL</a:t>
            </a:r>
            <a:endParaRPr lang="en-GB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82B989-D443-F2DB-7458-D620654D045B}"/>
              </a:ext>
            </a:extLst>
          </p:cNvPr>
          <p:cNvSpPr txBox="1"/>
          <p:nvPr/>
        </p:nvSpPr>
        <p:spPr>
          <a:xfrm>
            <a:off x="8583561" y="6371303"/>
            <a:ext cx="1936955" cy="366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(Creed,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8D84C9-799E-48F6-62A3-9422EF572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941" y="1071716"/>
            <a:ext cx="10785987" cy="4965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792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5AA52-BDBE-7508-2947-27928B6FE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4776939" cy="70608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Swiss Cheese Model Tabel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9090BE-32BD-85DA-82C6-F27D1B042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5</a:t>
            </a:fld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64F9DF4-4779-38D9-FD89-7238219243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3846183"/>
              </p:ext>
            </p:extLst>
          </p:nvPr>
        </p:nvGraphicFramePr>
        <p:xfrm>
          <a:off x="216309" y="2320413"/>
          <a:ext cx="11759381" cy="4333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4568">
                  <a:extLst>
                    <a:ext uri="{9D8B030D-6E8A-4147-A177-3AD203B41FA5}">
                      <a16:colId xmlns:a16="http://schemas.microsoft.com/office/drawing/2014/main" val="261303792"/>
                    </a:ext>
                  </a:extLst>
                </a:gridCol>
                <a:gridCol w="1789471">
                  <a:extLst>
                    <a:ext uri="{9D8B030D-6E8A-4147-A177-3AD203B41FA5}">
                      <a16:colId xmlns:a16="http://schemas.microsoft.com/office/drawing/2014/main" val="838946921"/>
                    </a:ext>
                  </a:extLst>
                </a:gridCol>
                <a:gridCol w="1258529">
                  <a:extLst>
                    <a:ext uri="{9D8B030D-6E8A-4147-A177-3AD203B41FA5}">
                      <a16:colId xmlns:a16="http://schemas.microsoft.com/office/drawing/2014/main" val="205902825"/>
                    </a:ext>
                  </a:extLst>
                </a:gridCol>
                <a:gridCol w="1494503">
                  <a:extLst>
                    <a:ext uri="{9D8B030D-6E8A-4147-A177-3AD203B41FA5}">
                      <a16:colId xmlns:a16="http://schemas.microsoft.com/office/drawing/2014/main" val="2302813078"/>
                    </a:ext>
                  </a:extLst>
                </a:gridCol>
                <a:gridCol w="1500116">
                  <a:extLst>
                    <a:ext uri="{9D8B030D-6E8A-4147-A177-3AD203B41FA5}">
                      <a16:colId xmlns:a16="http://schemas.microsoft.com/office/drawing/2014/main" val="2301677451"/>
                    </a:ext>
                  </a:extLst>
                </a:gridCol>
                <a:gridCol w="1420065">
                  <a:extLst>
                    <a:ext uri="{9D8B030D-6E8A-4147-A177-3AD203B41FA5}">
                      <a16:colId xmlns:a16="http://schemas.microsoft.com/office/drawing/2014/main" val="1950053465"/>
                    </a:ext>
                  </a:extLst>
                </a:gridCol>
                <a:gridCol w="1573439">
                  <a:extLst>
                    <a:ext uri="{9D8B030D-6E8A-4147-A177-3AD203B41FA5}">
                      <a16:colId xmlns:a16="http://schemas.microsoft.com/office/drawing/2014/main" val="1728241636"/>
                    </a:ext>
                  </a:extLst>
                </a:gridCol>
                <a:gridCol w="1818690">
                  <a:extLst>
                    <a:ext uri="{9D8B030D-6E8A-4147-A177-3AD203B41FA5}">
                      <a16:colId xmlns:a16="http://schemas.microsoft.com/office/drawing/2014/main" val="12338612"/>
                    </a:ext>
                  </a:extLst>
                </a:gridCol>
              </a:tblGrid>
              <a:tr h="830573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Slides/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barriers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governance/ Patient Care and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Policies and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5519216"/>
                  </a:ext>
                </a:extLst>
              </a:tr>
              <a:tr h="830573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understanding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Ignorance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appropriate trainings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effective communication, emergency communication protocols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leadership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1836700"/>
                  </a:ext>
                </a:extLst>
              </a:tr>
              <a:tr h="1399895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compassion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complying with the 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Workload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documentation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knowledge/ adapted care to pregnancy stages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listening to patients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accountability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0886452"/>
                  </a:ext>
                </a:extLst>
              </a:tr>
              <a:tr h="830573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consideration for patient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Fear of speaking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multidisciplinary teams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systematic risk assessment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learning from past experiences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handover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transparency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2860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6177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48C0F62-9551-4822-9F73-B10AB6719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 ISSUES AND FINDINGS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80C693D1-5143-4DD4-89E4-3A5B60290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52618" y="6309360"/>
            <a:ext cx="3048001" cy="457200"/>
          </a:xfrm>
        </p:spPr>
        <p:txBody>
          <a:bodyPr rtlCol="0"/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(NICE,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Lakasing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</a:t>
            </a:r>
            <a:r>
              <a:rPr lang="en-GB" dirty="0"/>
              <a:t>)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9DD3195E-7B1B-4AC6-8706-3E0DE49FE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20232" y="6309360"/>
            <a:ext cx="452884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34F9290-452B-6680-6DC3-14D2D52120B0}"/>
              </a:ext>
            </a:extLst>
          </p:cNvPr>
          <p:cNvSpPr/>
          <p:nvPr/>
        </p:nvSpPr>
        <p:spPr>
          <a:xfrm>
            <a:off x="1317523" y="2392188"/>
            <a:ext cx="10510683" cy="38217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D1814C-056C-6D8E-7327-0800B946DD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9536" y="2140351"/>
            <a:ext cx="10628670" cy="4169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081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8ADBF-371D-C002-A58F-45A8D408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7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5A58D2-800E-DDF2-2EF7-9C65E20959A3}"/>
              </a:ext>
            </a:extLst>
          </p:cNvPr>
          <p:cNvSpPr txBox="1"/>
          <p:nvPr/>
        </p:nvSpPr>
        <p:spPr>
          <a:xfrm>
            <a:off x="1698699" y="1524000"/>
            <a:ext cx="9028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1130 baby death in UK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Contribution to escalation 36% human factor – workload, communication errors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72% cases the quality of care could change the outcome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40% of cases the neonatal care contributed to the outcome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2017 – 3500 midwifery post unfilled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(Each baby counts report, 2017)</a:t>
            </a:r>
          </a:p>
        </p:txBody>
      </p:sp>
    </p:spTree>
    <p:extLst>
      <p:ext uri="{BB962C8B-B14F-4D97-AF65-F5344CB8AC3E}">
        <p14:creationId xmlns:p14="http://schemas.microsoft.com/office/powerpoint/2010/main" val="3291284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FE67981-079D-4463-B997-67E6CA039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Benchmarking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BF995-3A96-4426-B458-AE23D8310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8CC6FA-AA94-5AE9-6EF8-0F8AF748F9CC}"/>
              </a:ext>
            </a:extLst>
          </p:cNvPr>
          <p:cNvSpPr txBox="1"/>
          <p:nvPr/>
        </p:nvSpPr>
        <p:spPr>
          <a:xfrm>
            <a:off x="3844414" y="6194323"/>
            <a:ext cx="67247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(GOV UK, 2022; MBRRACE-UK, 2023; RCOG, 2023; NHS Royale Survey, 2023; RCOG, 2023)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74AAD1E-87F1-8E64-364D-831602DED1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832015"/>
              </p:ext>
            </p:extLst>
          </p:nvPr>
        </p:nvGraphicFramePr>
        <p:xfrm>
          <a:off x="1386348" y="2439679"/>
          <a:ext cx="10264877" cy="3389378"/>
        </p:xfrm>
        <a:graphic>
          <a:graphicData uri="http://schemas.openxmlformats.org/drawingml/2006/table">
            <a:tbl>
              <a:tblPr firstRow="1" firstCol="1" bandRow="1"/>
              <a:tblGrid>
                <a:gridCol w="2533202">
                  <a:extLst>
                    <a:ext uri="{9D8B030D-6E8A-4147-A177-3AD203B41FA5}">
                      <a16:colId xmlns:a16="http://schemas.microsoft.com/office/drawing/2014/main" val="763245824"/>
                    </a:ext>
                  </a:extLst>
                </a:gridCol>
                <a:gridCol w="2744966">
                  <a:extLst>
                    <a:ext uri="{9D8B030D-6E8A-4147-A177-3AD203B41FA5}">
                      <a16:colId xmlns:a16="http://schemas.microsoft.com/office/drawing/2014/main" val="642527797"/>
                    </a:ext>
                  </a:extLst>
                </a:gridCol>
                <a:gridCol w="2478553">
                  <a:extLst>
                    <a:ext uri="{9D8B030D-6E8A-4147-A177-3AD203B41FA5}">
                      <a16:colId xmlns:a16="http://schemas.microsoft.com/office/drawing/2014/main" val="1412120649"/>
                    </a:ext>
                  </a:extLst>
                </a:gridCol>
                <a:gridCol w="2508156">
                  <a:extLst>
                    <a:ext uri="{9D8B030D-6E8A-4147-A177-3AD203B41FA5}">
                      <a16:colId xmlns:a16="http://schemas.microsoft.com/office/drawing/2014/main" val="1205153055"/>
                    </a:ext>
                  </a:extLst>
                </a:gridCol>
              </a:tblGrid>
              <a:tr h="174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Indicators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National standard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SATH before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SATH after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8233330"/>
                  </a:ext>
                </a:extLst>
              </a:tr>
              <a:tr h="7197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TRIAGE</a:t>
                      </a: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to assess and prioritise care and emergency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15minutes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Waiting time over 2hours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Waiting time around 1 hour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0621715"/>
                  </a:ext>
                </a:extLst>
              </a:tr>
              <a:tr h="6188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Maternity safety CQC rating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58% GOOD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1% OUTSTANDING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47% below standard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Rated Inadequate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6893358"/>
                  </a:ext>
                </a:extLst>
              </a:tr>
              <a:tr h="3560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Mortality and morbidity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23%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11-16%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15-23%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4361613"/>
                  </a:ext>
                </a:extLst>
              </a:tr>
              <a:tr h="1741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 section rate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23.2%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14%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&gt;20%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276462"/>
                  </a:ext>
                </a:extLst>
              </a:tr>
              <a:tr h="7197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Staffing levels </a:t>
                      </a: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impact on antenatal appointments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Recommendation 20min-1 hour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15-20 minute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constant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0035483"/>
                  </a:ext>
                </a:extLst>
              </a:tr>
              <a:tr h="53788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Staffing midwife/patient ratio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1:23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1:28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1:22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70343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5023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94278F-BBE1-4D62-8038-1FE9C98B6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519" y="403123"/>
            <a:ext cx="3334713" cy="704069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Report Summary</a:t>
            </a:r>
          </a:p>
        </p:txBody>
      </p:sp>
      <p:pic>
        <p:nvPicPr>
          <p:cNvPr id="11" name="Picture Placeholder 10" descr="A close - up of a person using a computer">
            <a:extLst>
              <a:ext uri="{FF2B5EF4-FFF2-40B4-BE49-F238E27FC236}">
                <a16:creationId xmlns:a16="http://schemas.microsoft.com/office/drawing/2014/main" id="{2090A0CF-D5B6-46F6-9148-3018C1F682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3"/>
            <a:ext cx="4613544" cy="2249321"/>
          </a:xfrm>
        </p:spPr>
      </p:pic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7A34B0D-1722-4024-BC6E-2A411B0AF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5DB2E64-AD14-44FE-948F-FCBEC637E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AA55C9-C71D-6862-7F4D-7A5E3B85794A}"/>
              </a:ext>
            </a:extLst>
          </p:cNvPr>
          <p:cNvSpPr txBox="1"/>
          <p:nvPr/>
        </p:nvSpPr>
        <p:spPr>
          <a:xfrm>
            <a:off x="5299587" y="1704834"/>
            <a:ext cx="58010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Donabedian Model to Analysing Quality Dimensions: structure, process, outcome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Fishbone Diagram or 5 Whys to find out the root cause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Reflecting and understanding. Recommendations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0B2EDDC-952F-7294-3016-1E40AD2947F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t="17571" b="17571"/>
          <a:stretch>
            <a:fillRect/>
          </a:stretch>
        </p:blipFill>
        <p:spPr>
          <a:xfrm>
            <a:off x="0" y="4608683"/>
            <a:ext cx="4613544" cy="2241520"/>
          </a:xfrm>
          <a:prstGeom prst="rect">
            <a:avLst/>
          </a:prstGeo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DBD8BBA7-D535-0BFB-5CC9-C11422586C6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t="7584" b="758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64081DB-1923-4878-AB15-AD54F35A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4" name="Footer Placeholder 33">
            <a:extLst>
              <a:ext uri="{FF2B5EF4-FFF2-40B4-BE49-F238E27FC236}">
                <a16:creationId xmlns:a16="http://schemas.microsoft.com/office/drawing/2014/main" id="{263FD36A-B869-46D7-A4E1-FAA91F31D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6F05ADB0-C4C0-4EB9-ACD6-D5D69C07C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10</a:t>
            </a:fld>
            <a:endParaRPr lang="en-GB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B4CCB827-C6F2-F569-8411-8B4DAF50F2D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933" r="50048" b="4881"/>
          <a:stretch>
            <a:fillRect/>
          </a:stretch>
        </p:blipFill>
        <p:spPr>
          <a:xfrm>
            <a:off x="1070774" y="3268147"/>
            <a:ext cx="5953024" cy="3392053"/>
          </a:xfrm>
          <a:prstGeom prst="rect">
            <a:avLst/>
          </a:prstGeom>
        </p:spPr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D02C03FA-8935-6A77-A598-1B4774E5169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t="18199" b="18199"/>
          <a:stretch>
            <a:fillRect/>
          </a:stretch>
        </p:blipFill>
        <p:spPr>
          <a:xfrm>
            <a:off x="6883121" y="4941"/>
            <a:ext cx="5308879" cy="3392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203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741B4-FFE8-5B21-3333-7F1B731F5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BA8FE9-E31A-6377-1538-587C17DF1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11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CDDCFD-AC20-6512-40D8-D379FF89C573}"/>
              </a:ext>
            </a:extLst>
          </p:cNvPr>
          <p:cNvSpPr txBox="1"/>
          <p:nvPr/>
        </p:nvSpPr>
        <p:spPr>
          <a:xfrm>
            <a:off x="1042220" y="2222091"/>
            <a:ext cx="1093347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BBC, 2022. Shrewsbury maternity scandal: Repeated failures led to deaths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Shrewsbury maternity scandal: Repeated failures led to deaths - BBC News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Bright, M., 2025. Whistleblowing in an empty room.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Index on Censorship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54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pp.52-57.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Whistleblowing in an empty room - Martin Bright, 2025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(CQC), (2022) Safety, equity and engagement in maternity services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Safety, equity and engagement in maternity services - Care Quality Commission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Creed, F., 2020. Acute care and failure to rescue.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Care of the Acutely Ill Adult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p.1.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Care of the Acutely Ill Adult - Google Books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Dobson, J., 2022. Ignoring women’s experience led to the NHS’s biggest maternity scandal.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Ignoring women’s experience led to the NHS’s biggest maternity scandal | The BMJ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Dyer, C., 2022. Failure to work collaboratively and learn from incidents led to deaths of babies and mothers at Shrewsbury and Telford trust, review finds.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Failure to work collaboratively and learn from incidents led to deaths of babies and mothers at Shrewsbury and Telford trust, review finds | The BMJ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Dyer, C., 2020. Police launch investigation into maternity services at scandal hit Midland's trust. Available at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Police launch investigation into maternity services at scandal hit Midlands trust | The BMJ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Dyer, C., 2020. Maternity care inquiry expands to almost 1200 cases.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Maternity care inquiry expands to almost 1200 cases | The BMJ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Dyer, C., 2020. Maternity care: services across England require “immediate and essential actions”.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Maternity care: services across England require “immediate and essential actions” | The BMJ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UK, (2022) Independent report Final Report of the Ockenden review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Final report of the Ockenden review - GOV.UK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GOV.UK, 2022. Independent Report Ockenden review: summary of findings, conclusions and essential actions Available at: </a:t>
            </a:r>
            <a:r>
              <a:rPr lang="en-GB" sz="1200" dirty="0">
                <a:hlinkClick r:id="rId12"/>
              </a:rPr>
              <a:t>Ockenden review: summary of findings, conclusions and essential actions - GOV.UK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Lakasing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L., 2025.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Delivering the Truth: Why NHS maternity care is broken and how we can fix it together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Right Book Press.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Delivering the Truth - Google Books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McDonagh Hull, P., 2023. Comparing caesarean birth rates: An institutionalized habit that is hard to break.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Patient Safety and Risk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833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73D1C8-C9BC-4723-DD3B-EF587830C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12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A1C055-1201-8BCD-FDFA-8033640BCF03}"/>
              </a:ext>
            </a:extLst>
          </p:cNvPr>
          <p:cNvSpPr txBox="1"/>
          <p:nvPr/>
        </p:nvSpPr>
        <p:spPr>
          <a:xfrm>
            <a:off x="1327354" y="285135"/>
            <a:ext cx="10412361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pp.5-8.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Comparing caesarean birth rates: An institutionalized habit that is hard to break - Pauline McDonagh Hull, 2023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Vize, R., 2022. Ockenden report exposes failures in leadership, teamwork, and listening to patients.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376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Ockenden report exposes failures in leadership, teamwork, and listening to patients | The BMJ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MBRRACE-UK perinatal mortality surveillance UK perinatal deaths of babies born in 2023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State of the nation report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State of the nation report | MBRRACE-UK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NICE,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Guidence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Maternity services Available at: </a:t>
            </a:r>
            <a:r>
              <a:rPr lang="en-GB" sz="1200" dirty="0">
                <a:hlinkClick r:id="rId5"/>
              </a:rPr>
              <a:t>Maternity services | Topic | NICE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The Shrewsbury and Telford Hospital, (2019) Review on maternity services 2007-2017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170629-06-Safety-of-Maternity-Services-2007-17-final-version-June-17.pdf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Royale College of Obstetrician and Gynaecologist (RCOG), (2019). Each baby counts Available at: 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each-baby-counts-2019-progress-report.pdf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Royale College of Obstetrician and Gynaecologist (RCOG) Maternity Triage, (2023).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gpp17-final-publication-proof.pdf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5979222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36.tgt.Office_50301644_TF56000440_Win32_OJ112196103" id="{580BD9EC-6C19-4542-8B14-DA369C5CDA21}" vid="{FD53FB74-34FC-41BD-841A-01F3915863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0F1594-3EA9-4B35-B72A-00D8B89F01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F9B764-6365-43A2-B92A-B9C4DD6E9B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9F8CEDD-DC61-403E-AD0F-EF7523F62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{553D4C75-2235-4F69-8A4E-9207F79C9121}tf56000440_win32</Template>
  <TotalTime>0</TotalTime>
  <Words>1178</Words>
  <Application>Microsoft Office PowerPoint</Application>
  <PresentationFormat>Widescreen</PresentationFormat>
  <Paragraphs>156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Meiryo</vt:lpstr>
      <vt:lpstr>Aptos</vt:lpstr>
      <vt:lpstr>Arial</vt:lpstr>
      <vt:lpstr>Calibri</vt:lpstr>
      <vt:lpstr>Corbel</vt:lpstr>
      <vt:lpstr>Wingdings</vt:lpstr>
      <vt:lpstr>ShojiVTI</vt:lpstr>
      <vt:lpstr>THE Shrewsbury and Telford Hospital NHS Trust (UK) — Maternity Scandal and quality concerns </vt:lpstr>
      <vt:lpstr>CASE SUMMARY </vt:lpstr>
      <vt:lpstr>Donna Ockenden</vt:lpstr>
      <vt:lpstr>PowerPoint Presentation</vt:lpstr>
      <vt:lpstr>Swiss Cheese Model Tabel </vt:lpstr>
      <vt:lpstr>POLICY ISSUES AND FINDINGS</vt:lpstr>
      <vt:lpstr>PowerPoint Presentation</vt:lpstr>
      <vt:lpstr>Benchmarking </vt:lpstr>
      <vt:lpstr>The Report Summary</vt:lpstr>
      <vt:lpstr>THANK YOU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Sandu-Rizea (2126225)</dc:creator>
  <cp:lastModifiedBy>Mihaela Sandu-Rizea (2126225)</cp:lastModifiedBy>
  <cp:revision>89</cp:revision>
  <dcterms:created xsi:type="dcterms:W3CDTF">2025-10-06T10:21:59Z</dcterms:created>
  <dcterms:modified xsi:type="dcterms:W3CDTF">2025-10-20T09:56:44Z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